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68" r:id="rId4"/>
    <p:sldId id="259" r:id="rId5"/>
    <p:sldId id="265" r:id="rId6"/>
    <p:sldId id="273" r:id="rId7"/>
    <p:sldId id="263" r:id="rId8"/>
    <p:sldId id="297" r:id="rId9"/>
    <p:sldId id="272" r:id="rId10"/>
    <p:sldId id="298" r:id="rId11"/>
    <p:sldId id="299" r:id="rId12"/>
    <p:sldId id="300" r:id="rId13"/>
    <p:sldId id="274" r:id="rId14"/>
    <p:sldId id="266" r:id="rId15"/>
    <p:sldId id="275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anose="020B0604020202020204" charset="0"/>
      <p:regular r:id="rId20"/>
    </p:embeddedFont>
    <p:embeddedFont>
      <p:font typeface="Fira Sans Condensed Light" panose="020B0604020202020204" charset="0"/>
      <p:regular r:id="rId21"/>
      <p:bold r:id="rId22"/>
      <p:italic r:id="rId23"/>
      <p:boldItalic r:id="rId24"/>
    </p:embeddedFont>
    <p:embeddedFont>
      <p:font typeface="Josefin Slab" panose="020B0604020202020204" charset="0"/>
      <p:regular r:id="rId25"/>
      <p:bold r:id="rId26"/>
      <p:italic r:id="rId27"/>
      <p:boldItalic r:id="rId28"/>
    </p:embeddedFont>
    <p:embeddedFont>
      <p:font typeface="Perpetua Titling MT" panose="02020502060505020804" pitchFamily="18" charset="0"/>
      <p:regular r:id="rId29"/>
      <p:bold r:id="rId30"/>
    </p:embeddedFont>
    <p:embeddedFont>
      <p:font typeface="Rajdhani" panose="020B0604020202020204" charset="0"/>
      <p:regular r:id="rId31"/>
      <p:bold r:id="rId32"/>
    </p:embeddedFont>
    <p:embeddedFont>
      <p:font typeface="Source Serif Pro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330AB7-D377-4170-979E-348D7622D6CC}">
  <a:tblStyle styleId="{DE330AB7-D377-4170-979E-348D7622D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37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1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1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098bb564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098bb564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0" r:id="rId7"/>
    <p:sldLayoutId id="2147483661" r:id="rId8"/>
    <p:sldLayoutId id="2147483663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808075" y="1070862"/>
            <a:ext cx="6414447" cy="667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ar-SA" sz="3200" b="0" i="0" u="none" strike="noStrike" baseline="0" dirty="0">
                <a:latin typeface="PT Serif"/>
              </a:rPr>
            </a:br>
            <a:br>
              <a:rPr lang="ar-SA" sz="3200" b="0" i="0" u="none" strike="noStrike" baseline="0" dirty="0">
                <a:latin typeface="PT Serif"/>
              </a:rPr>
            </a:br>
            <a:r>
              <a:rPr lang="en-US" sz="3200" b="1" i="0" u="none" strike="noStrike" baseline="0" dirty="0">
                <a:latin typeface="PT Serif"/>
              </a:rPr>
              <a:t>Exploratory Data Analysis </a:t>
            </a:r>
            <a:endParaRPr sz="32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022696" y="424578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tx2"/>
                </a:solidFill>
                <a:latin typeface="TT Commons Pro Bold"/>
              </a:rPr>
              <a:t>ALYA ALMANQOUR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6B9C2378-5E03-4058-A50E-D5C1178E1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0" y="1008097"/>
            <a:ext cx="7236544" cy="4044534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993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65B306-53DF-49B0-BE49-76D6CE2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46" y="1262040"/>
            <a:ext cx="5847908" cy="3450621"/>
          </a:xfrm>
          <a:prstGeom prst="rect">
            <a:avLst/>
          </a:prstGeom>
          <a:solidFill>
            <a:schemeClr val="bg2">
              <a:lumMod val="20000"/>
              <a:lumOff val="80000"/>
              <a:alpha val="5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454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19999" y="200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130F43-3571-4616-9219-273C1685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5" y="773518"/>
            <a:ext cx="7255067" cy="4169164"/>
          </a:xfrm>
          <a:prstGeom prst="rect">
            <a:avLst/>
          </a:prstGeom>
          <a:solidFill>
            <a:schemeClr val="bg2">
              <a:lumMod val="20000"/>
              <a:lumOff val="80000"/>
              <a:alpha val="5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513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311150" y="382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CONCLUSION</a:t>
            </a:r>
            <a:br>
              <a:rPr lang="en-US" sz="3200" dirty="0"/>
            </a:br>
            <a:r>
              <a:rPr lang="en" dirty="0"/>
              <a:t> 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49" y="1790024"/>
            <a:ext cx="4673957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EDA is an important step in any Data Analysis or Data Science project</a:t>
            </a: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954151" y="3289934"/>
            <a:ext cx="635478" cy="633411"/>
            <a:chOff x="6039282" y="1042577"/>
            <a:chExt cx="734316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2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601369" y="2887768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2071711" y="3194425"/>
            <a:ext cx="5696424" cy="8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EDA is the process of investigating the dataset to discover patterns, and anomalies (outliers), and form hypotheses based on our understanding of the dataset.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5918650" y="1585960"/>
            <a:ext cx="2608662" cy="1021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1600" b="1" dirty="0">
                <a:latin typeface="Rajdhani"/>
                <a:cs typeface="Rajdhani"/>
              </a:rPr>
              <a:t>PYTHON , COLABORATORY</a:t>
            </a:r>
            <a:endParaRPr sz="1600" b="1" dirty="0">
              <a:latin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82450" y="3302704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PANDAS, SEABORN</a:t>
            </a: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66750" y="3316247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669;p34">
            <a:extLst>
              <a:ext uri="{FF2B5EF4-FFF2-40B4-BE49-F238E27FC236}">
                <a16:creationId xmlns:a16="http://schemas.microsoft.com/office/drawing/2014/main" id="{DCA38B17-50DE-460A-AA77-26340A82FF0D}"/>
              </a:ext>
            </a:extLst>
          </p:cNvPr>
          <p:cNvSpPr txBox="1">
            <a:spLocks/>
          </p:cNvSpPr>
          <p:nvPr/>
        </p:nvSpPr>
        <p:spPr>
          <a:xfrm>
            <a:off x="1894525" y="1877916"/>
            <a:ext cx="21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MATPLOTLIB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3"/>
          <p:cNvSpPr/>
          <p:nvPr/>
        </p:nvSpPr>
        <p:spPr>
          <a:xfrm>
            <a:off x="2280020" y="1726725"/>
            <a:ext cx="858600" cy="85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43"/>
          <p:cNvGrpSpPr/>
          <p:nvPr/>
        </p:nvGrpSpPr>
        <p:grpSpPr>
          <a:xfrm>
            <a:off x="2473680" y="1904343"/>
            <a:ext cx="471279" cy="503354"/>
            <a:chOff x="5289631" y="1500214"/>
            <a:chExt cx="332355" cy="354974"/>
          </a:xfrm>
        </p:grpSpPr>
        <p:sp>
          <p:nvSpPr>
            <p:cNvPr id="1734" name="Google Shape;1734;p43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68;p46">
            <a:extLst>
              <a:ext uri="{FF2B5EF4-FFF2-40B4-BE49-F238E27FC236}">
                <a16:creationId xmlns:a16="http://schemas.microsoft.com/office/drawing/2014/main" id="{0F60B263-32B9-4F4B-819D-9032C932BDB1}"/>
              </a:ext>
            </a:extLst>
          </p:cNvPr>
          <p:cNvSpPr txBox="1">
            <a:spLocks/>
          </p:cNvSpPr>
          <p:nvPr/>
        </p:nvSpPr>
        <p:spPr>
          <a:xfrm>
            <a:off x="1743467" y="400958"/>
            <a:ext cx="5220858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/>
              <a:t>THANKS!</a:t>
            </a:r>
          </a:p>
        </p:txBody>
      </p:sp>
      <p:sp>
        <p:nvSpPr>
          <p:cNvPr id="34" name="Google Shape;1712;p42">
            <a:extLst>
              <a:ext uri="{FF2B5EF4-FFF2-40B4-BE49-F238E27FC236}">
                <a16:creationId xmlns:a16="http://schemas.microsoft.com/office/drawing/2014/main" id="{00F701E2-CDB9-4B7F-BCCE-CCE4A744D3CB}"/>
              </a:ext>
            </a:extLst>
          </p:cNvPr>
          <p:cNvSpPr txBox="1"/>
          <p:nvPr/>
        </p:nvSpPr>
        <p:spPr>
          <a:xfrm>
            <a:off x="3534600" y="1989214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ALYA ALMANQOUR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5" name="Google Shape;1793;p47">
            <a:extLst>
              <a:ext uri="{FF2B5EF4-FFF2-40B4-BE49-F238E27FC236}">
                <a16:creationId xmlns:a16="http://schemas.microsoft.com/office/drawing/2014/main" id="{F628FD46-D170-4A44-963E-C0057282E1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860" y="1260484"/>
            <a:ext cx="3189475" cy="289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55676" y="1763761"/>
            <a:ext cx="2985860" cy="332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DESCRIPTION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6046078" y="381866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CONCLUSION</a:t>
            </a: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752644" y="1710703"/>
            <a:ext cx="2859723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2000" dirty="0"/>
              <a:t>QUESTIONS &amp; RESULTS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211712" y="294411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67795" y="379542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5106176" y="188541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1924840" y="2881353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5752645" y="178086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6046078" y="369087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" name="Google Shape;119;p26">
            <a:extLst>
              <a:ext uri="{FF2B5EF4-FFF2-40B4-BE49-F238E27FC236}">
                <a16:creationId xmlns:a16="http://schemas.microsoft.com/office/drawing/2014/main" id="{FB64CA23-B250-4AC2-AD90-6138F40FDB2E}"/>
              </a:ext>
            </a:extLst>
          </p:cNvPr>
          <p:cNvSpPr txBox="1">
            <a:spLocks/>
          </p:cNvSpPr>
          <p:nvPr/>
        </p:nvSpPr>
        <p:spPr>
          <a:xfrm>
            <a:off x="1940281" y="3011297"/>
            <a:ext cx="4217261" cy="35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000" dirty="0"/>
              <a:t>UNDERSTANDING THE PROBLEM</a:t>
            </a:r>
          </a:p>
        </p:txBody>
      </p:sp>
      <p:sp>
        <p:nvSpPr>
          <p:cNvPr id="27" name="Google Shape;142;p28">
            <a:extLst>
              <a:ext uri="{FF2B5EF4-FFF2-40B4-BE49-F238E27FC236}">
                <a16:creationId xmlns:a16="http://schemas.microsoft.com/office/drawing/2014/main" id="{21A9472B-7124-4AFD-99ED-0DAEA908511A}"/>
              </a:ext>
            </a:extLst>
          </p:cNvPr>
          <p:cNvSpPr txBox="1">
            <a:spLocks/>
          </p:cNvSpPr>
          <p:nvPr/>
        </p:nvSpPr>
        <p:spPr>
          <a:xfrm>
            <a:off x="2099929" y="420331"/>
            <a:ext cx="3897963" cy="10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en-US" dirty="0">
                <a:latin typeface="Perpetua Titling MT" panose="02020502060505020804" pitchFamily="18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FLOWE </a:t>
            </a:r>
            <a:r>
              <a:rPr lang="en" dirty="0"/>
              <a:t> 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7144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Set pick up</a:t>
            </a: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597939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processing </a:t>
            </a: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687525"/>
            <a:ext cx="1532400" cy="56548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Data cleaning</a:t>
            </a:r>
            <a:endParaRPr sz="1400" dirty="0"/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3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Results Presentation </a:t>
            </a:r>
            <a:endParaRPr sz="1400" dirty="0"/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351450" y="1145775"/>
            <a:ext cx="1532400" cy="155812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TRANSFORMATION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Day 2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Day4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Day 1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Day 5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7429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Day 3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6"/>
          <p:cNvGrpSpPr/>
          <p:nvPr/>
        </p:nvGrpSpPr>
        <p:grpSpPr>
          <a:xfrm>
            <a:off x="7526466" y="2827568"/>
            <a:ext cx="273857" cy="274147"/>
            <a:chOff x="7538896" y="1970156"/>
            <a:chExt cx="361147" cy="361529"/>
          </a:xfrm>
        </p:grpSpPr>
        <p:sp>
          <p:nvSpPr>
            <p:cNvPr id="738" name="Google Shape;738;p36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3364;p63">
            <a:extLst>
              <a:ext uri="{FF2B5EF4-FFF2-40B4-BE49-F238E27FC236}">
                <a16:creationId xmlns:a16="http://schemas.microsoft.com/office/drawing/2014/main" id="{F867E24B-1EFC-41EA-864C-97BA73DE674C}"/>
              </a:ext>
            </a:extLst>
          </p:cNvPr>
          <p:cNvGrpSpPr/>
          <p:nvPr/>
        </p:nvGrpSpPr>
        <p:grpSpPr>
          <a:xfrm>
            <a:off x="4407200" y="2817275"/>
            <a:ext cx="350576" cy="280454"/>
            <a:chOff x="7500054" y="2934735"/>
            <a:chExt cx="350576" cy="280454"/>
          </a:xfrm>
        </p:grpSpPr>
        <p:sp>
          <p:nvSpPr>
            <p:cNvPr id="50" name="Google Shape;13365;p63">
              <a:extLst>
                <a:ext uri="{FF2B5EF4-FFF2-40B4-BE49-F238E27FC236}">
                  <a16:creationId xmlns:a16="http://schemas.microsoft.com/office/drawing/2014/main" id="{501A8550-DBBB-4C77-B81C-DF020C66C5E0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66;p63">
              <a:extLst>
                <a:ext uri="{FF2B5EF4-FFF2-40B4-BE49-F238E27FC236}">
                  <a16:creationId xmlns:a16="http://schemas.microsoft.com/office/drawing/2014/main" id="{0673D953-0183-4E6A-B5F8-95B115A3995D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67;p63">
              <a:extLst>
                <a:ext uri="{FF2B5EF4-FFF2-40B4-BE49-F238E27FC236}">
                  <a16:creationId xmlns:a16="http://schemas.microsoft.com/office/drawing/2014/main" id="{95340858-ACB5-4BE3-A960-A1D52C4EBF06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68;p63">
              <a:extLst>
                <a:ext uri="{FF2B5EF4-FFF2-40B4-BE49-F238E27FC236}">
                  <a16:creationId xmlns:a16="http://schemas.microsoft.com/office/drawing/2014/main" id="{7E59FA9E-8E06-418C-8342-F274B4EE2509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69;p63">
              <a:extLst>
                <a:ext uri="{FF2B5EF4-FFF2-40B4-BE49-F238E27FC236}">
                  <a16:creationId xmlns:a16="http://schemas.microsoft.com/office/drawing/2014/main" id="{52AF5D40-08F7-4C73-A6B7-4616BD96A1D5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70;p63">
              <a:extLst>
                <a:ext uri="{FF2B5EF4-FFF2-40B4-BE49-F238E27FC236}">
                  <a16:creationId xmlns:a16="http://schemas.microsoft.com/office/drawing/2014/main" id="{B2FCFD26-BF47-4FF6-8B2E-327944E3D960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71;p63">
              <a:extLst>
                <a:ext uri="{FF2B5EF4-FFF2-40B4-BE49-F238E27FC236}">
                  <a16:creationId xmlns:a16="http://schemas.microsoft.com/office/drawing/2014/main" id="{6E0C004D-054B-42C7-A24D-19134B87A797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72;p63">
              <a:extLst>
                <a:ext uri="{FF2B5EF4-FFF2-40B4-BE49-F238E27FC236}">
                  <a16:creationId xmlns:a16="http://schemas.microsoft.com/office/drawing/2014/main" id="{460D7919-8DD3-466B-B6F6-70194182EB3F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1255;p59">
            <a:extLst>
              <a:ext uri="{FF2B5EF4-FFF2-40B4-BE49-F238E27FC236}">
                <a16:creationId xmlns:a16="http://schemas.microsoft.com/office/drawing/2014/main" id="{FED9B7CD-9352-4894-9302-9F92F4D7DE5C}"/>
              </a:ext>
            </a:extLst>
          </p:cNvPr>
          <p:cNvGrpSpPr/>
          <p:nvPr/>
        </p:nvGrpSpPr>
        <p:grpSpPr>
          <a:xfrm>
            <a:off x="5860813" y="2815709"/>
            <a:ext cx="426315" cy="332826"/>
            <a:chOff x="6639652" y="4323777"/>
            <a:chExt cx="426315" cy="332826"/>
          </a:xfrm>
        </p:grpSpPr>
        <p:sp>
          <p:nvSpPr>
            <p:cNvPr id="59" name="Google Shape;11256;p59">
              <a:extLst>
                <a:ext uri="{FF2B5EF4-FFF2-40B4-BE49-F238E27FC236}">
                  <a16:creationId xmlns:a16="http://schemas.microsoft.com/office/drawing/2014/main" id="{DE366F94-F3AF-4C6A-906D-E45998835CEE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57;p59">
              <a:extLst>
                <a:ext uri="{FF2B5EF4-FFF2-40B4-BE49-F238E27FC236}">
                  <a16:creationId xmlns:a16="http://schemas.microsoft.com/office/drawing/2014/main" id="{F46809E8-BF34-47C4-846B-AA63CB7CE021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58;p59">
              <a:extLst>
                <a:ext uri="{FF2B5EF4-FFF2-40B4-BE49-F238E27FC236}">
                  <a16:creationId xmlns:a16="http://schemas.microsoft.com/office/drawing/2014/main" id="{C485E1D3-8B58-4683-A628-869A419BC37D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59;p59">
              <a:extLst>
                <a:ext uri="{FF2B5EF4-FFF2-40B4-BE49-F238E27FC236}">
                  <a16:creationId xmlns:a16="http://schemas.microsoft.com/office/drawing/2014/main" id="{BC271BD7-27CB-4C83-BD23-F953746F68AB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60;p59">
              <a:extLst>
                <a:ext uri="{FF2B5EF4-FFF2-40B4-BE49-F238E27FC236}">
                  <a16:creationId xmlns:a16="http://schemas.microsoft.com/office/drawing/2014/main" id="{D34F8734-CB47-4B2C-8765-8D2542D1CED0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61;p59">
              <a:extLst>
                <a:ext uri="{FF2B5EF4-FFF2-40B4-BE49-F238E27FC236}">
                  <a16:creationId xmlns:a16="http://schemas.microsoft.com/office/drawing/2014/main" id="{9B8E6432-B49C-4B02-8333-F72183E66F06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62;p59">
              <a:extLst>
                <a:ext uri="{FF2B5EF4-FFF2-40B4-BE49-F238E27FC236}">
                  <a16:creationId xmlns:a16="http://schemas.microsoft.com/office/drawing/2014/main" id="{B076C648-BDA2-4581-892E-185B55434E67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63;p59">
              <a:extLst>
                <a:ext uri="{FF2B5EF4-FFF2-40B4-BE49-F238E27FC236}">
                  <a16:creationId xmlns:a16="http://schemas.microsoft.com/office/drawing/2014/main" id="{1B20F9D6-26EB-4335-9032-F1C4B23B028D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264;p59">
              <a:extLst>
                <a:ext uri="{FF2B5EF4-FFF2-40B4-BE49-F238E27FC236}">
                  <a16:creationId xmlns:a16="http://schemas.microsoft.com/office/drawing/2014/main" id="{934D6AAA-C839-41C9-852A-B88037455DB7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265;p59">
              <a:extLst>
                <a:ext uri="{FF2B5EF4-FFF2-40B4-BE49-F238E27FC236}">
                  <a16:creationId xmlns:a16="http://schemas.microsoft.com/office/drawing/2014/main" id="{E4F26F3B-E3D3-46C5-B55B-94CA429681A3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204851" y="1434600"/>
            <a:ext cx="2503204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Over</a:t>
            </a:r>
            <a:r>
              <a:rPr lang="en-US" b="1" dirty="0">
                <a:effectLst/>
              </a:rPr>
              <a:t>view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Shows Quarterly number of   recipients in selected social protection schemes by county in Ireland .</a:t>
            </a:r>
          </a:p>
        </p:txBody>
      </p:sp>
      <p:cxnSp>
        <p:nvCxnSpPr>
          <p:cNvPr id="137" name="Google Shape;137;p27"/>
          <p:cNvCxnSpPr>
            <a:cxnSpLocks/>
          </p:cNvCxnSpPr>
          <p:nvPr/>
        </p:nvCxnSpPr>
        <p:spPr>
          <a:xfrm>
            <a:off x="6045362" y="1434600"/>
            <a:ext cx="0" cy="242501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26">
            <a:extLst>
              <a:ext uri="{FF2B5EF4-FFF2-40B4-BE49-F238E27FC236}">
                <a16:creationId xmlns:a16="http://schemas.microsoft.com/office/drawing/2014/main" id="{98F4A166-3D2E-433A-B233-C31D6769BF0E}"/>
              </a:ext>
            </a:extLst>
          </p:cNvPr>
          <p:cNvSpPr txBox="1">
            <a:spLocks/>
          </p:cNvSpPr>
          <p:nvPr/>
        </p:nvSpPr>
        <p:spPr>
          <a:xfrm>
            <a:off x="2475201" y="560179"/>
            <a:ext cx="4193597" cy="33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600"/>
              <a:t>DATA DESCRIPTION</a:t>
            </a:r>
            <a:endParaRPr lang="en-US" sz="3600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F37937D9-C516-499B-90F9-78886147F2C8}"/>
              </a:ext>
            </a:extLst>
          </p:cNvPr>
          <p:cNvSpPr txBox="1"/>
          <p:nvPr/>
        </p:nvSpPr>
        <p:spPr>
          <a:xfrm>
            <a:off x="1392866" y="1180214"/>
            <a:ext cx="6528390" cy="17197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Source Serif Pro"/>
                <a:cs typeface="Simple Bold Jut Out" panose="02010401010101010101" pitchFamily="2" charset="-78"/>
              </a:rPr>
              <a:t>This data was provided by Department of Social Protection of Welfare by virtue of the Central Statistical Office in Ireland .Period of time covered between 2014-01-01and 2021-09-30. Dataset shows 10 columns for 16,736 entries. </a:t>
            </a:r>
            <a:endParaRPr lang="ar-SA" dirty="0">
              <a:solidFill>
                <a:schemeClr val="tx2"/>
              </a:solidFill>
              <a:cs typeface="Simple Bold Jut Out" panose="02010401010101010101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1"/>
          <p:cNvSpPr/>
          <p:nvPr/>
        </p:nvSpPr>
        <p:spPr>
          <a:xfrm flipH="1" flipV="1">
            <a:off x="4465671" y="1446027"/>
            <a:ext cx="212617" cy="234921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5" name="Google Shape;1595;p41"/>
          <p:cNvCxnSpPr>
            <a:cxnSpLocks/>
          </p:cNvCxnSpPr>
          <p:nvPr/>
        </p:nvCxnSpPr>
        <p:spPr>
          <a:xfrm>
            <a:off x="4572000" y="1681164"/>
            <a:ext cx="0" cy="248167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41"/>
          <p:cNvSpPr/>
          <p:nvPr/>
        </p:nvSpPr>
        <p:spPr>
          <a:xfrm flipV="1">
            <a:off x="4498375" y="1482283"/>
            <a:ext cx="137573" cy="14114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46;p33">
            <a:extLst>
              <a:ext uri="{FF2B5EF4-FFF2-40B4-BE49-F238E27FC236}">
                <a16:creationId xmlns:a16="http://schemas.microsoft.com/office/drawing/2014/main" id="{CFD26292-6855-41AE-8327-372204DEF8F1}"/>
              </a:ext>
            </a:extLst>
          </p:cNvPr>
          <p:cNvSpPr txBox="1">
            <a:spLocks/>
          </p:cNvSpPr>
          <p:nvPr/>
        </p:nvSpPr>
        <p:spPr>
          <a:xfrm>
            <a:off x="2359935" y="407962"/>
            <a:ext cx="44241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/>
              <a:t>SAMPLE OF DATA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DAD9F37-FB59-496D-BFA4-012CBE04192F}"/>
              </a:ext>
            </a:extLst>
          </p:cNvPr>
          <p:cNvSpPr txBox="1"/>
          <p:nvPr/>
        </p:nvSpPr>
        <p:spPr>
          <a:xfrm>
            <a:off x="4826335" y="1546737"/>
            <a:ext cx="552893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4"/>
                </a:solidFill>
                <a:latin typeface="Source Serif Pro"/>
              </a:rPr>
              <a:t>Structure of the data:</a:t>
            </a:r>
          </a:p>
          <a:p>
            <a:endParaRPr lang="en-US" sz="1800" b="0" i="0" u="none" strike="noStrike" baseline="0" dirty="0">
              <a:solidFill>
                <a:schemeClr val="accent4"/>
              </a:solidFill>
              <a:latin typeface="Source Serif Pro"/>
            </a:endParaRP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id 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Unique number to identify each row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period: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represents time of year 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scheme: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Subunit of scheme_ description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scheme_ description: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shows the type of benefits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Basis: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Subunit of scheme_ description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county code: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County name abbreviations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county: 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county name </a:t>
            </a:r>
          </a:p>
          <a:p>
            <a:r>
              <a:rPr lang="en-US" sz="1600" b="1" i="0" u="none" strike="noStrike" baseline="0" dirty="0">
                <a:solidFill>
                  <a:schemeClr val="accent4"/>
                </a:solidFill>
                <a:latin typeface="Source Serif Pro"/>
              </a:rPr>
              <a:t>recipients: t</a:t>
            </a:r>
            <a:r>
              <a:rPr lang="en-US" sz="1600" b="0" i="0" u="none" strike="noStrike" baseline="0" dirty="0">
                <a:solidFill>
                  <a:schemeClr val="accent4"/>
                </a:solidFill>
                <a:latin typeface="Source Serif Pro"/>
              </a:rPr>
              <a:t>he number of recipients</a:t>
            </a:r>
            <a:endParaRPr lang="ar-SA" sz="1600" dirty="0">
              <a:solidFill>
                <a:schemeClr val="accent4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E8C304E-B54D-40BE-AF84-095C4FE7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04" b="68795"/>
          <a:stretch/>
        </p:blipFill>
        <p:spPr>
          <a:xfrm>
            <a:off x="191625" y="1382906"/>
            <a:ext cx="4290398" cy="2943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99498" y="1912252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Which county have the largest number of recipients?</a:t>
            </a: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Is the number of recipients increasing or decreasing over the years?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924" y="3491450"/>
            <a:ext cx="2846069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What is the most valuable year?</a:t>
            </a: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Which the most valuable scheme ?</a:t>
            </a:r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207541" y="3651649"/>
            <a:ext cx="379930" cy="381002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5207616" y="2054785"/>
            <a:ext cx="379767" cy="380480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1131976" y="2055046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1132013" y="3640428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عنوان 2">
            <a:extLst>
              <a:ext uri="{FF2B5EF4-FFF2-40B4-BE49-F238E27FC236}">
                <a16:creationId xmlns:a16="http://schemas.microsoft.com/office/drawing/2014/main" id="{E6EAEF04-8747-477E-9143-6D50E8B8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QUESTIONS</a:t>
            </a: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2871857-80C8-42BD-9459-08ADD376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4" y="1082526"/>
            <a:ext cx="8827911" cy="3692674"/>
          </a:xfrm>
          <a:prstGeom prst="rect">
            <a:avLst/>
          </a:prstGeom>
          <a:solidFill>
            <a:schemeClr val="bg2">
              <a:lumMod val="20000"/>
              <a:lumOff val="80000"/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47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774" name="Google Shape;774;p40"/>
          <p:cNvSpPr txBox="1">
            <a:spLocks noGrp="1"/>
          </p:cNvSpPr>
          <p:nvPr>
            <p:ph type="subTitle" idx="2"/>
          </p:nvPr>
        </p:nvSpPr>
        <p:spPr>
          <a:xfrm>
            <a:off x="5851785" y="2921352"/>
            <a:ext cx="2829656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</a:t>
            </a:r>
            <a:r>
              <a:rPr lang="en-US" sz="1600" dirty="0"/>
              <a:t>largest</a:t>
            </a:r>
            <a:r>
              <a:rPr lang="en-US" sz="1400" dirty="0"/>
              <a:t> number by county</a:t>
            </a:r>
            <a:endParaRPr sz="1400" dirty="0"/>
          </a:p>
        </p:txBody>
      </p:sp>
      <p:sp>
        <p:nvSpPr>
          <p:cNvPr id="776" name="Google Shape;776;p40"/>
          <p:cNvSpPr txBox="1">
            <a:spLocks noGrp="1"/>
          </p:cNvSpPr>
          <p:nvPr>
            <p:ph type="title" idx="3"/>
          </p:nvPr>
        </p:nvSpPr>
        <p:spPr>
          <a:xfrm>
            <a:off x="6006000" y="2265963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DUBLIN </a:t>
            </a:r>
            <a:endParaRPr dirty="0"/>
          </a:p>
        </p:txBody>
      </p:sp>
      <p:sp>
        <p:nvSpPr>
          <p:cNvPr id="1579" name="Google Shape;1579;p40"/>
          <p:cNvSpPr/>
          <p:nvPr/>
        </p:nvSpPr>
        <p:spPr>
          <a:xfrm>
            <a:off x="5713185" y="2265963"/>
            <a:ext cx="138600" cy="13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0"/>
          <p:cNvSpPr/>
          <p:nvPr/>
        </p:nvSpPr>
        <p:spPr>
          <a:xfrm>
            <a:off x="5713185" y="3404438"/>
            <a:ext cx="138600" cy="13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1" name="Google Shape;1581;p40"/>
          <p:cNvCxnSpPr>
            <a:stCxn id="1579" idx="4"/>
            <a:endCxn id="1580" idx="0"/>
          </p:cNvCxnSpPr>
          <p:nvPr/>
        </p:nvCxnSpPr>
        <p:spPr>
          <a:xfrm>
            <a:off x="5782485" y="2404563"/>
            <a:ext cx="0" cy="999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Google Shape;1582;p40"/>
          <p:cNvSpPr/>
          <p:nvPr/>
        </p:nvSpPr>
        <p:spPr>
          <a:xfrm>
            <a:off x="5749175" y="2301975"/>
            <a:ext cx="66600" cy="6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0"/>
          <p:cNvSpPr/>
          <p:nvPr/>
        </p:nvSpPr>
        <p:spPr>
          <a:xfrm>
            <a:off x="5749175" y="3440475"/>
            <a:ext cx="66600" cy="6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4084E6A7-FFB0-4B09-9FFA-444FC3F68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0" y="978195"/>
            <a:ext cx="4150870" cy="4069596"/>
          </a:xfrm>
          <a:prstGeom prst="rect">
            <a:avLst/>
          </a:prstGeom>
        </p:spPr>
      </p:pic>
      <p:sp>
        <p:nvSpPr>
          <p:cNvPr id="1586" name="Google Shape;3820;p52">
            <a:extLst>
              <a:ext uri="{FF2B5EF4-FFF2-40B4-BE49-F238E27FC236}">
                <a16:creationId xmlns:a16="http://schemas.microsoft.com/office/drawing/2014/main" id="{A508B454-B6B3-495F-9B55-B383A4017A0A}"/>
              </a:ext>
            </a:extLst>
          </p:cNvPr>
          <p:cNvSpPr/>
          <p:nvPr/>
        </p:nvSpPr>
        <p:spPr>
          <a:xfrm>
            <a:off x="4079662" y="2414770"/>
            <a:ext cx="469993" cy="65038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FC000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F252D2BE-FEE2-4A1B-AF96-C2F3FCA7EFBD}"/>
              </a:ext>
            </a:extLst>
          </p:cNvPr>
          <p:cNvSpPr/>
          <p:nvPr/>
        </p:nvSpPr>
        <p:spPr>
          <a:xfrm>
            <a:off x="6081823" y="1881963"/>
            <a:ext cx="212651" cy="21265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عرض على الشاشة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6" baseType="lpstr">
      <vt:lpstr>Rajdhani</vt:lpstr>
      <vt:lpstr>TT Commons Pro Bold</vt:lpstr>
      <vt:lpstr>Josefin Slab</vt:lpstr>
      <vt:lpstr>Perpetua Titling MT</vt:lpstr>
      <vt:lpstr>PT Serif</vt:lpstr>
      <vt:lpstr>Fira Sans Condensed Light</vt:lpstr>
      <vt:lpstr>Advent Pro Light</vt:lpstr>
      <vt:lpstr>Arial</vt:lpstr>
      <vt:lpstr>Anton</vt:lpstr>
      <vt:lpstr>Source Serif Pro</vt:lpstr>
      <vt:lpstr>Ai Tech Agency by Slidesgo</vt:lpstr>
      <vt:lpstr>  Exploratory Data Analysis </vt:lpstr>
      <vt:lpstr>DATA DESCRIPTION</vt:lpstr>
      <vt:lpstr>WORK FLOWE  </vt:lpstr>
      <vt:lpstr>An Overview</vt:lpstr>
      <vt:lpstr>عرض تقديمي في PowerPoint</vt:lpstr>
      <vt:lpstr>عرض تقديمي في PowerPoint</vt:lpstr>
      <vt:lpstr>QUESTIONS</vt:lpstr>
      <vt:lpstr>RESULTS</vt:lpstr>
      <vt:lpstr>RESULTS</vt:lpstr>
      <vt:lpstr>RESULTS</vt:lpstr>
      <vt:lpstr>RESULTS</vt:lpstr>
      <vt:lpstr>RESULTS</vt:lpstr>
      <vt:lpstr>CONCLUSION  </vt:lpstr>
      <vt:lpstr>TOOLS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Exploratory Data Analysis </dc:title>
  <cp:lastModifiedBy>alya salem</cp:lastModifiedBy>
  <cp:revision>1</cp:revision>
  <dcterms:modified xsi:type="dcterms:W3CDTF">2022-01-05T15:59:13Z</dcterms:modified>
</cp:coreProperties>
</file>