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96" r:id="rId3"/>
    <p:sldId id="269" r:id="rId4"/>
    <p:sldId id="259" r:id="rId5"/>
    <p:sldId id="260" r:id="rId6"/>
    <p:sldId id="261" r:id="rId7"/>
    <p:sldId id="263" r:id="rId8"/>
    <p:sldId id="264" r:id="rId9"/>
    <p:sldId id="266" r:id="rId10"/>
    <p:sldId id="298" r:id="rId11"/>
    <p:sldId id="258" r:id="rId12"/>
    <p:sldId id="272" r:id="rId13"/>
    <p:sldId id="265" r:id="rId14"/>
    <p:sldId id="273" r:id="rId15"/>
    <p:sldId id="276" r:id="rId16"/>
    <p:sldId id="275" r:id="rId17"/>
    <p:sldId id="297" r:id="rId18"/>
  </p:sldIdLst>
  <p:sldSz cx="9144000" cy="5143500" type="screen16x9"/>
  <p:notesSz cx="6858000" cy="9144000"/>
  <p:embeddedFontLst>
    <p:embeddedFont>
      <p:font typeface="Advent Pro SemiBold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</p:embeddedFont>
    <p:embeddedFont>
      <p:font typeface="Fira Sans Condensed Medium" panose="020B060402020202020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aven Pro" panose="020B0604020202020204" charset="0"/>
      <p:regular r:id="rId32"/>
      <p:bold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E6A195-69BD-4550-B25A-828CD93F4193}">
  <a:tblStyle styleId="{1DE6A195-69BD-4550-B25A-828CD93F4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00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20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7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09548" y="2804488"/>
            <a:ext cx="4110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CLASSIFICATION MODELS 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HR </a:t>
            </a:r>
            <a:r>
              <a:rPr lang="en-US" dirty="0">
                <a:solidFill>
                  <a:schemeClr val="accent2"/>
                </a:solidFill>
              </a:rPr>
              <a:t>ANALYSIS</a:t>
            </a:r>
            <a:r>
              <a:rPr lang="en-US" dirty="0"/>
              <a:t> PROJECT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  <a:endCxn id="1234" idx="1"/>
          </p:cNvCxnSpPr>
          <p:nvPr/>
        </p:nvCxnSpPr>
        <p:spPr>
          <a:xfrm rot="16200000" flipV="1">
            <a:off x="1004824" y="1647784"/>
            <a:ext cx="2690537" cy="1232784"/>
          </a:xfrm>
          <a:prstGeom prst="bentConnector4">
            <a:avLst>
              <a:gd name="adj1" fmla="val 38568"/>
              <a:gd name="adj2" fmla="val 11854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00" y="303757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KPI’</a:t>
            </a:r>
            <a:r>
              <a:rPr lang="en-US" dirty="0"/>
              <a:t>s</a:t>
            </a:r>
            <a:endParaRPr dirty="0"/>
          </a:p>
        </p:txBody>
      </p:sp>
      <p:grpSp>
        <p:nvGrpSpPr>
          <p:cNvPr id="9" name="Google Shape;1434;p48">
            <a:extLst>
              <a:ext uri="{FF2B5EF4-FFF2-40B4-BE49-F238E27FC236}">
                <a16:creationId xmlns:a16="http://schemas.microsoft.com/office/drawing/2014/main" id="{4966BB63-5CCA-4DBC-B66F-8E274897F456}"/>
              </a:ext>
            </a:extLst>
          </p:cNvPr>
          <p:cNvGrpSpPr/>
          <p:nvPr/>
        </p:nvGrpSpPr>
        <p:grpSpPr>
          <a:xfrm>
            <a:off x="1823227" y="281171"/>
            <a:ext cx="1275737" cy="1275471"/>
            <a:chOff x="238125" y="3745825"/>
            <a:chExt cx="1319000" cy="1318725"/>
          </a:xfrm>
        </p:grpSpPr>
        <p:sp>
          <p:nvSpPr>
            <p:cNvPr id="10" name="Google Shape;1435;p48">
              <a:extLst>
                <a:ext uri="{FF2B5EF4-FFF2-40B4-BE49-F238E27FC236}">
                  <a16:creationId xmlns:a16="http://schemas.microsoft.com/office/drawing/2014/main" id="{283927BE-75C0-41B7-9F66-9247B48DB84C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6;p48">
              <a:extLst>
                <a:ext uri="{FF2B5EF4-FFF2-40B4-BE49-F238E27FC236}">
                  <a16:creationId xmlns:a16="http://schemas.microsoft.com/office/drawing/2014/main" id="{6BC64CAF-310E-4451-AEBD-85B65673EF6F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7;p48">
              <a:extLst>
                <a:ext uri="{FF2B5EF4-FFF2-40B4-BE49-F238E27FC236}">
                  <a16:creationId xmlns:a16="http://schemas.microsoft.com/office/drawing/2014/main" id="{C7E03AD8-82D1-401A-96D5-7A6B6D40B630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8;p48">
              <a:extLst>
                <a:ext uri="{FF2B5EF4-FFF2-40B4-BE49-F238E27FC236}">
                  <a16:creationId xmlns:a16="http://schemas.microsoft.com/office/drawing/2014/main" id="{1B11F172-BBA9-4481-8833-B49AD4C3DE1F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9;p48">
              <a:extLst>
                <a:ext uri="{FF2B5EF4-FFF2-40B4-BE49-F238E27FC236}">
                  <a16:creationId xmlns:a16="http://schemas.microsoft.com/office/drawing/2014/main" id="{6570CEF3-41BF-4F03-AE2F-A4B8A5FF7175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0;p48">
              <a:extLst>
                <a:ext uri="{FF2B5EF4-FFF2-40B4-BE49-F238E27FC236}">
                  <a16:creationId xmlns:a16="http://schemas.microsoft.com/office/drawing/2014/main" id="{FB4AA174-EA96-4419-8070-165C66977E7A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8">
              <a:extLst>
                <a:ext uri="{FF2B5EF4-FFF2-40B4-BE49-F238E27FC236}">
                  <a16:creationId xmlns:a16="http://schemas.microsoft.com/office/drawing/2014/main" id="{C22B43DA-072D-4618-AA10-29E815A794EC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2;p48">
              <a:extLst>
                <a:ext uri="{FF2B5EF4-FFF2-40B4-BE49-F238E27FC236}">
                  <a16:creationId xmlns:a16="http://schemas.microsoft.com/office/drawing/2014/main" id="{AAFA5BFA-2EC9-4273-84DC-1387BADDF837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3;p48">
              <a:extLst>
                <a:ext uri="{FF2B5EF4-FFF2-40B4-BE49-F238E27FC236}">
                  <a16:creationId xmlns:a16="http://schemas.microsoft.com/office/drawing/2014/main" id="{094666E5-0D1D-4E3F-B246-EEFC274DB94B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4;p48">
              <a:extLst>
                <a:ext uri="{FF2B5EF4-FFF2-40B4-BE49-F238E27FC236}">
                  <a16:creationId xmlns:a16="http://schemas.microsoft.com/office/drawing/2014/main" id="{7B0DA224-A856-4E11-825D-27C792FDEA9B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5;p48">
              <a:extLst>
                <a:ext uri="{FF2B5EF4-FFF2-40B4-BE49-F238E27FC236}">
                  <a16:creationId xmlns:a16="http://schemas.microsoft.com/office/drawing/2014/main" id="{ED958288-4FD2-40AC-A356-D7A2F2310AF3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46;p48">
              <a:extLst>
                <a:ext uri="{FF2B5EF4-FFF2-40B4-BE49-F238E27FC236}">
                  <a16:creationId xmlns:a16="http://schemas.microsoft.com/office/drawing/2014/main" id="{93CE05B3-8D10-44D5-9FBE-FAC934EB2940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47;p48">
              <a:extLst>
                <a:ext uri="{FF2B5EF4-FFF2-40B4-BE49-F238E27FC236}">
                  <a16:creationId xmlns:a16="http://schemas.microsoft.com/office/drawing/2014/main" id="{0ECBF46D-7DA4-4649-A747-E0D5898EDC61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48;p48">
              <a:extLst>
                <a:ext uri="{FF2B5EF4-FFF2-40B4-BE49-F238E27FC236}">
                  <a16:creationId xmlns:a16="http://schemas.microsoft.com/office/drawing/2014/main" id="{A3F95BC5-5F57-465B-AC36-6949E8412938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49;p48">
              <a:extLst>
                <a:ext uri="{FF2B5EF4-FFF2-40B4-BE49-F238E27FC236}">
                  <a16:creationId xmlns:a16="http://schemas.microsoft.com/office/drawing/2014/main" id="{A0DFCADA-76D6-46A1-8516-425722473931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0;p48">
              <a:extLst>
                <a:ext uri="{FF2B5EF4-FFF2-40B4-BE49-F238E27FC236}">
                  <a16:creationId xmlns:a16="http://schemas.microsoft.com/office/drawing/2014/main" id="{92243355-C9DB-4F04-93A7-682FC1460157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1;p48">
              <a:extLst>
                <a:ext uri="{FF2B5EF4-FFF2-40B4-BE49-F238E27FC236}">
                  <a16:creationId xmlns:a16="http://schemas.microsoft.com/office/drawing/2014/main" id="{0241E59C-38E6-4EC0-BEA8-E42C1DA174E6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2;p48">
              <a:extLst>
                <a:ext uri="{FF2B5EF4-FFF2-40B4-BE49-F238E27FC236}">
                  <a16:creationId xmlns:a16="http://schemas.microsoft.com/office/drawing/2014/main" id="{B8894B7C-7F71-4A35-96E4-77928E7C2523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3;p48">
              <a:extLst>
                <a:ext uri="{FF2B5EF4-FFF2-40B4-BE49-F238E27FC236}">
                  <a16:creationId xmlns:a16="http://schemas.microsoft.com/office/drawing/2014/main" id="{7E4FE398-0CFD-43AC-BAB7-006D7EF8761D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4;p48">
              <a:extLst>
                <a:ext uri="{FF2B5EF4-FFF2-40B4-BE49-F238E27FC236}">
                  <a16:creationId xmlns:a16="http://schemas.microsoft.com/office/drawing/2014/main" id="{61EBB3AB-9FFB-4305-A274-2C7788DE11C1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5;p48">
              <a:extLst>
                <a:ext uri="{FF2B5EF4-FFF2-40B4-BE49-F238E27FC236}">
                  <a16:creationId xmlns:a16="http://schemas.microsoft.com/office/drawing/2014/main" id="{A0F8AA32-123B-4D68-9923-4F1F04EF44D2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56;p48">
              <a:extLst>
                <a:ext uri="{FF2B5EF4-FFF2-40B4-BE49-F238E27FC236}">
                  <a16:creationId xmlns:a16="http://schemas.microsoft.com/office/drawing/2014/main" id="{75BDE8C7-20BB-4C98-9BE4-0D4B05714241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7;p48">
              <a:extLst>
                <a:ext uri="{FF2B5EF4-FFF2-40B4-BE49-F238E27FC236}">
                  <a16:creationId xmlns:a16="http://schemas.microsoft.com/office/drawing/2014/main" id="{0FEC401A-81E9-4761-BC38-D0EF66E2549E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8;p48">
              <a:extLst>
                <a:ext uri="{FF2B5EF4-FFF2-40B4-BE49-F238E27FC236}">
                  <a16:creationId xmlns:a16="http://schemas.microsoft.com/office/drawing/2014/main" id="{5ADD10D4-28FE-4BB8-8D7E-418ED2AE7187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9;p48">
              <a:extLst>
                <a:ext uri="{FF2B5EF4-FFF2-40B4-BE49-F238E27FC236}">
                  <a16:creationId xmlns:a16="http://schemas.microsoft.com/office/drawing/2014/main" id="{165E4C58-0268-46F9-9BCD-7D21D02CFFD7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0;p48">
              <a:extLst>
                <a:ext uri="{FF2B5EF4-FFF2-40B4-BE49-F238E27FC236}">
                  <a16:creationId xmlns:a16="http://schemas.microsoft.com/office/drawing/2014/main" id="{79B60164-2632-4B2B-9B84-C58D7A82B2CE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1;p48">
              <a:extLst>
                <a:ext uri="{FF2B5EF4-FFF2-40B4-BE49-F238E27FC236}">
                  <a16:creationId xmlns:a16="http://schemas.microsoft.com/office/drawing/2014/main" id="{CD4B4A56-4CCE-4FBA-80BD-30A0F9A155BD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2;p48">
              <a:extLst>
                <a:ext uri="{FF2B5EF4-FFF2-40B4-BE49-F238E27FC236}">
                  <a16:creationId xmlns:a16="http://schemas.microsoft.com/office/drawing/2014/main" id="{22855381-01AA-41CD-8B20-359A7055BD7A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3;p48">
              <a:extLst>
                <a:ext uri="{FF2B5EF4-FFF2-40B4-BE49-F238E27FC236}">
                  <a16:creationId xmlns:a16="http://schemas.microsoft.com/office/drawing/2014/main" id="{B962637C-3BC1-42F9-A149-3552DA9EEA40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4;p48">
              <a:extLst>
                <a:ext uri="{FF2B5EF4-FFF2-40B4-BE49-F238E27FC236}">
                  <a16:creationId xmlns:a16="http://schemas.microsoft.com/office/drawing/2014/main" id="{73195768-5F15-4FD6-BE2E-A8061CB66E2B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65;p48">
              <a:extLst>
                <a:ext uri="{FF2B5EF4-FFF2-40B4-BE49-F238E27FC236}">
                  <a16:creationId xmlns:a16="http://schemas.microsoft.com/office/drawing/2014/main" id="{3F8A213E-52C3-40EB-9ED9-842F9595D74C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66;p48">
              <a:extLst>
                <a:ext uri="{FF2B5EF4-FFF2-40B4-BE49-F238E27FC236}">
                  <a16:creationId xmlns:a16="http://schemas.microsoft.com/office/drawing/2014/main" id="{9B9F5098-0E04-479B-8EEB-4134FD2EE7A8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67;p48">
              <a:extLst>
                <a:ext uri="{FF2B5EF4-FFF2-40B4-BE49-F238E27FC236}">
                  <a16:creationId xmlns:a16="http://schemas.microsoft.com/office/drawing/2014/main" id="{14E04D10-3D80-41E8-BF93-89C0594A5C96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8;p48">
              <a:extLst>
                <a:ext uri="{FF2B5EF4-FFF2-40B4-BE49-F238E27FC236}">
                  <a16:creationId xmlns:a16="http://schemas.microsoft.com/office/drawing/2014/main" id="{B3FAB509-5333-4B23-A4E4-7F790EEB9E17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69;p48">
              <a:extLst>
                <a:ext uri="{FF2B5EF4-FFF2-40B4-BE49-F238E27FC236}">
                  <a16:creationId xmlns:a16="http://schemas.microsoft.com/office/drawing/2014/main" id="{9821C96E-CBD5-4FF7-A34E-CE802B489C54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70;p48">
              <a:extLst>
                <a:ext uri="{FF2B5EF4-FFF2-40B4-BE49-F238E27FC236}">
                  <a16:creationId xmlns:a16="http://schemas.microsoft.com/office/drawing/2014/main" id="{EFF66F05-74BD-491B-855E-692929025050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71;p48">
              <a:extLst>
                <a:ext uri="{FF2B5EF4-FFF2-40B4-BE49-F238E27FC236}">
                  <a16:creationId xmlns:a16="http://schemas.microsoft.com/office/drawing/2014/main" id="{08AC337D-A600-4537-BD75-ED1E3DC83726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72;p48">
              <a:extLst>
                <a:ext uri="{FF2B5EF4-FFF2-40B4-BE49-F238E27FC236}">
                  <a16:creationId xmlns:a16="http://schemas.microsoft.com/office/drawing/2014/main" id="{607BE750-F4F0-4B34-91E4-51FA4EEF4B58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73;p48">
              <a:extLst>
                <a:ext uri="{FF2B5EF4-FFF2-40B4-BE49-F238E27FC236}">
                  <a16:creationId xmlns:a16="http://schemas.microsoft.com/office/drawing/2014/main" id="{AB893FF6-BA98-46BA-82F3-EC6020D22476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74;p48">
              <a:extLst>
                <a:ext uri="{FF2B5EF4-FFF2-40B4-BE49-F238E27FC236}">
                  <a16:creationId xmlns:a16="http://schemas.microsoft.com/office/drawing/2014/main" id="{93E03E13-C21C-4037-BFE9-5584621B2544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75;p48">
              <a:extLst>
                <a:ext uri="{FF2B5EF4-FFF2-40B4-BE49-F238E27FC236}">
                  <a16:creationId xmlns:a16="http://schemas.microsoft.com/office/drawing/2014/main" id="{7BDC9294-1E91-433F-88FE-09BF7EB4FB05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AF1321A6-56CC-422D-BE4B-FB4C9F6E36F4}"/>
              </a:ext>
            </a:extLst>
          </p:cNvPr>
          <p:cNvSpPr txBox="1"/>
          <p:nvPr/>
        </p:nvSpPr>
        <p:spPr>
          <a:xfrm>
            <a:off x="3201688" y="1804567"/>
            <a:ext cx="31034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Advent Pro SemiBold" panose="020B0604020202020204" charset="0"/>
              </a:rPr>
              <a:t>KPI’S &gt; 80 %  = 65%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Advent Pro SemiBold" panose="020B0604020202020204" charset="0"/>
              </a:rPr>
              <a:t>KPI’S &lt; 80%   = 35 %</a:t>
            </a:r>
            <a:endParaRPr lang="ar-SA" sz="2000" b="1" dirty="0">
              <a:solidFill>
                <a:schemeClr val="accent3"/>
              </a:solidFill>
              <a:latin typeface="Advent Pro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1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849410" y="1472646"/>
            <a:ext cx="240074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Random F</a:t>
            </a:r>
            <a:r>
              <a:rPr lang="en-US" dirty="0" err="1">
                <a:solidFill>
                  <a:schemeClr val="accent2"/>
                </a:solidFill>
              </a:rPr>
              <a:t>orest</a:t>
            </a:r>
            <a:r>
              <a:rPr lang="en-US" dirty="0">
                <a:solidFill>
                  <a:schemeClr val="accent2"/>
                </a:solidFill>
              </a:rPr>
              <a:t> &amp; DT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359607" y="1278518"/>
            <a:ext cx="1052634" cy="254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10928" y="116057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919483" y="1123019"/>
            <a:ext cx="687884" cy="644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grpSp>
        <p:nvGrpSpPr>
          <p:cNvPr id="49" name="Google Shape;13549;p64">
            <a:extLst>
              <a:ext uri="{FF2B5EF4-FFF2-40B4-BE49-F238E27FC236}">
                <a16:creationId xmlns:a16="http://schemas.microsoft.com/office/drawing/2014/main" id="{869C8FF7-6013-4D2C-A8E4-64028B17C8CF}"/>
              </a:ext>
            </a:extLst>
          </p:cNvPr>
          <p:cNvGrpSpPr/>
          <p:nvPr/>
        </p:nvGrpSpPr>
        <p:grpSpPr>
          <a:xfrm>
            <a:off x="1275549" y="1977657"/>
            <a:ext cx="694452" cy="601852"/>
            <a:chOff x="3712952" y="1970604"/>
            <a:chExt cx="354363" cy="354395"/>
          </a:xfrm>
          <a:solidFill>
            <a:schemeClr val="accent2"/>
          </a:solidFill>
        </p:grpSpPr>
        <p:sp>
          <p:nvSpPr>
            <p:cNvPr id="50" name="Google Shape;13550;p64">
              <a:extLst>
                <a:ext uri="{FF2B5EF4-FFF2-40B4-BE49-F238E27FC236}">
                  <a16:creationId xmlns:a16="http://schemas.microsoft.com/office/drawing/2014/main" id="{13B97948-F526-48D8-BE66-9CB01CB95956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51;p64">
              <a:extLst>
                <a:ext uri="{FF2B5EF4-FFF2-40B4-BE49-F238E27FC236}">
                  <a16:creationId xmlns:a16="http://schemas.microsoft.com/office/drawing/2014/main" id="{4E80CE6D-1E56-4F58-B14B-5B1485D61E36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552;p64">
              <a:extLst>
                <a:ext uri="{FF2B5EF4-FFF2-40B4-BE49-F238E27FC236}">
                  <a16:creationId xmlns:a16="http://schemas.microsoft.com/office/drawing/2014/main" id="{3C04DC2F-09EB-4056-BF08-45B4B8EDDFD7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53;p64">
              <a:extLst>
                <a:ext uri="{FF2B5EF4-FFF2-40B4-BE49-F238E27FC236}">
                  <a16:creationId xmlns:a16="http://schemas.microsoft.com/office/drawing/2014/main" id="{3C27801A-F7E7-47EA-BF4A-A65314FEEEA5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554;p64">
              <a:extLst>
                <a:ext uri="{FF2B5EF4-FFF2-40B4-BE49-F238E27FC236}">
                  <a16:creationId xmlns:a16="http://schemas.microsoft.com/office/drawing/2014/main" id="{1801E2BF-7C42-45E1-B4B5-852589E4090D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555;p64">
              <a:extLst>
                <a:ext uri="{FF2B5EF4-FFF2-40B4-BE49-F238E27FC236}">
                  <a16:creationId xmlns:a16="http://schemas.microsoft.com/office/drawing/2014/main" id="{BA3764EB-CA65-4CCF-B6BC-CD08538BD1A0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556;p64">
              <a:extLst>
                <a:ext uri="{FF2B5EF4-FFF2-40B4-BE49-F238E27FC236}">
                  <a16:creationId xmlns:a16="http://schemas.microsoft.com/office/drawing/2014/main" id="{28FE2467-31F7-44E8-8AE7-73789903F9CF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57;p64">
              <a:extLst>
                <a:ext uri="{FF2B5EF4-FFF2-40B4-BE49-F238E27FC236}">
                  <a16:creationId xmlns:a16="http://schemas.microsoft.com/office/drawing/2014/main" id="{16ACD396-EA5F-4630-84C8-9E3C62FD0DDD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558;p64">
              <a:extLst>
                <a:ext uri="{FF2B5EF4-FFF2-40B4-BE49-F238E27FC236}">
                  <a16:creationId xmlns:a16="http://schemas.microsoft.com/office/drawing/2014/main" id="{47CC2AE8-FDEF-49CB-9174-2CDDC5F7610A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" name="Google Shape;11085;p60">
            <a:extLst>
              <a:ext uri="{FF2B5EF4-FFF2-40B4-BE49-F238E27FC236}">
                <a16:creationId xmlns:a16="http://schemas.microsoft.com/office/drawing/2014/main" id="{684EF5EA-AA01-4658-A5D3-B0CA4C90980D}"/>
              </a:ext>
            </a:extLst>
          </p:cNvPr>
          <p:cNvGrpSpPr/>
          <p:nvPr/>
        </p:nvGrpSpPr>
        <p:grpSpPr>
          <a:xfrm>
            <a:off x="3885708" y="2121252"/>
            <a:ext cx="529858" cy="577800"/>
            <a:chOff x="4891198" y="2925108"/>
            <a:chExt cx="334634" cy="334634"/>
          </a:xfrm>
          <a:solidFill>
            <a:schemeClr val="accent3"/>
          </a:solidFill>
        </p:grpSpPr>
        <p:sp>
          <p:nvSpPr>
            <p:cNvPr id="60" name="Google Shape;11086;p60">
              <a:extLst>
                <a:ext uri="{FF2B5EF4-FFF2-40B4-BE49-F238E27FC236}">
                  <a16:creationId xmlns:a16="http://schemas.microsoft.com/office/drawing/2014/main" id="{B6FD8994-E795-4E4E-8B89-4768AEA63BB4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087;p60">
              <a:extLst>
                <a:ext uri="{FF2B5EF4-FFF2-40B4-BE49-F238E27FC236}">
                  <a16:creationId xmlns:a16="http://schemas.microsoft.com/office/drawing/2014/main" id="{C5859D0A-BB5E-48BB-AFE0-9CB5F41CE1C2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088;p60">
              <a:extLst>
                <a:ext uri="{FF2B5EF4-FFF2-40B4-BE49-F238E27FC236}">
                  <a16:creationId xmlns:a16="http://schemas.microsoft.com/office/drawing/2014/main" id="{6291C207-EDED-46A7-A87E-4B24E1FFAA5F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089;p60">
              <a:extLst>
                <a:ext uri="{FF2B5EF4-FFF2-40B4-BE49-F238E27FC236}">
                  <a16:creationId xmlns:a16="http://schemas.microsoft.com/office/drawing/2014/main" id="{85B08465-8891-4200-8DDA-23D5789E84B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090;p60">
              <a:extLst>
                <a:ext uri="{FF2B5EF4-FFF2-40B4-BE49-F238E27FC236}">
                  <a16:creationId xmlns:a16="http://schemas.microsoft.com/office/drawing/2014/main" id="{6048203D-5A8F-49D1-BE13-CC38326076F2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091;p60">
              <a:extLst>
                <a:ext uri="{FF2B5EF4-FFF2-40B4-BE49-F238E27FC236}">
                  <a16:creationId xmlns:a16="http://schemas.microsoft.com/office/drawing/2014/main" id="{74C38D13-F35F-46CB-99CC-205CF74C908F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092;p60">
              <a:extLst>
                <a:ext uri="{FF2B5EF4-FFF2-40B4-BE49-F238E27FC236}">
                  <a16:creationId xmlns:a16="http://schemas.microsoft.com/office/drawing/2014/main" id="{306E8352-2146-456F-BA11-69275AFC5712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093;p60">
              <a:extLst>
                <a:ext uri="{FF2B5EF4-FFF2-40B4-BE49-F238E27FC236}">
                  <a16:creationId xmlns:a16="http://schemas.microsoft.com/office/drawing/2014/main" id="{E649A3BA-6C46-4FDC-A26F-4382C50BE063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" name="Google Shape;484;p27">
            <a:extLst>
              <a:ext uri="{FF2B5EF4-FFF2-40B4-BE49-F238E27FC236}">
                <a16:creationId xmlns:a16="http://schemas.microsoft.com/office/drawing/2014/main" id="{65D8F33F-26CE-4C16-BF48-171ED23593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9811" y="1505070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484;p27">
            <a:extLst>
              <a:ext uri="{FF2B5EF4-FFF2-40B4-BE49-F238E27FC236}">
                <a16:creationId xmlns:a16="http://schemas.microsoft.com/office/drawing/2014/main" id="{78D95C06-8C1D-4BCE-9330-90E99D8605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4562" y="1547941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474;p27">
            <a:extLst>
              <a:ext uri="{FF2B5EF4-FFF2-40B4-BE49-F238E27FC236}">
                <a16:creationId xmlns:a16="http://schemas.microsoft.com/office/drawing/2014/main" id="{D3668513-B2D3-41B0-AC31-28144583BEA6}"/>
              </a:ext>
            </a:extLst>
          </p:cNvPr>
          <p:cNvSpPr txBox="1">
            <a:spLocks/>
          </p:cNvSpPr>
          <p:nvPr/>
        </p:nvSpPr>
        <p:spPr>
          <a:xfrm>
            <a:off x="3779540" y="1408119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KNN</a:t>
            </a:r>
          </a:p>
        </p:txBody>
      </p:sp>
      <p:cxnSp>
        <p:nvCxnSpPr>
          <p:cNvPr id="100" name="Google Shape;484;p27">
            <a:extLst>
              <a:ext uri="{FF2B5EF4-FFF2-40B4-BE49-F238E27FC236}">
                <a16:creationId xmlns:a16="http://schemas.microsoft.com/office/drawing/2014/main" id="{08BE5595-EE48-4E14-9511-0D79710286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6296" y="1554560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474;p27">
            <a:extLst>
              <a:ext uri="{FF2B5EF4-FFF2-40B4-BE49-F238E27FC236}">
                <a16:creationId xmlns:a16="http://schemas.microsoft.com/office/drawing/2014/main" id="{1852E3A4-E90C-49FB-9E78-86DF82FB0F43}"/>
              </a:ext>
            </a:extLst>
          </p:cNvPr>
          <p:cNvSpPr txBox="1">
            <a:spLocks/>
          </p:cNvSpPr>
          <p:nvPr/>
        </p:nvSpPr>
        <p:spPr>
          <a:xfrm>
            <a:off x="6807011" y="158663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SVM</a:t>
            </a:r>
          </a:p>
        </p:txBody>
      </p:sp>
      <p:grpSp>
        <p:nvGrpSpPr>
          <p:cNvPr id="104" name="Google Shape;13296;p64">
            <a:extLst>
              <a:ext uri="{FF2B5EF4-FFF2-40B4-BE49-F238E27FC236}">
                <a16:creationId xmlns:a16="http://schemas.microsoft.com/office/drawing/2014/main" id="{2DB370B5-F96A-4012-BC4E-49EFE62AD097}"/>
              </a:ext>
            </a:extLst>
          </p:cNvPr>
          <p:cNvGrpSpPr/>
          <p:nvPr/>
        </p:nvGrpSpPr>
        <p:grpSpPr>
          <a:xfrm>
            <a:off x="6702167" y="2175391"/>
            <a:ext cx="894567" cy="644179"/>
            <a:chOff x="1836637" y="2891510"/>
            <a:chExt cx="286152" cy="346438"/>
          </a:xfrm>
          <a:solidFill>
            <a:schemeClr val="accent1"/>
          </a:solidFill>
        </p:grpSpPr>
        <p:sp>
          <p:nvSpPr>
            <p:cNvPr id="105" name="Google Shape;13297;p64">
              <a:extLst>
                <a:ext uri="{FF2B5EF4-FFF2-40B4-BE49-F238E27FC236}">
                  <a16:creationId xmlns:a16="http://schemas.microsoft.com/office/drawing/2014/main" id="{90F31590-B82C-4E6B-B1C7-0EA81A8B1F7D}"/>
                </a:ext>
              </a:extLst>
            </p:cNvPr>
            <p:cNvSpPr/>
            <p:nvPr/>
          </p:nvSpPr>
          <p:spPr>
            <a:xfrm>
              <a:off x="1836637" y="3059413"/>
              <a:ext cx="286152" cy="178534"/>
            </a:xfrm>
            <a:custGeom>
              <a:avLst/>
              <a:gdLst/>
              <a:ahLst/>
              <a:cxnLst/>
              <a:rect l="l" t="t" r="r" b="b"/>
              <a:pathLst>
                <a:path w="8990" h="5609" extrusionOk="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298;p64">
              <a:extLst>
                <a:ext uri="{FF2B5EF4-FFF2-40B4-BE49-F238E27FC236}">
                  <a16:creationId xmlns:a16="http://schemas.microsoft.com/office/drawing/2014/main" id="{8A5B3D26-3D9F-48B6-8E8A-B59C246C9F0F}"/>
                </a:ext>
              </a:extLst>
            </p:cNvPr>
            <p:cNvSpPr/>
            <p:nvPr/>
          </p:nvSpPr>
          <p:spPr>
            <a:xfrm>
              <a:off x="1917740" y="2891510"/>
              <a:ext cx="119394" cy="161474"/>
            </a:xfrm>
            <a:custGeom>
              <a:avLst/>
              <a:gdLst/>
              <a:ahLst/>
              <a:cxnLst/>
              <a:rect l="l" t="t" r="r" b="b"/>
              <a:pathLst>
                <a:path w="3751" h="5073" extrusionOk="0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299;p64">
              <a:extLst>
                <a:ext uri="{FF2B5EF4-FFF2-40B4-BE49-F238E27FC236}">
                  <a16:creationId xmlns:a16="http://schemas.microsoft.com/office/drawing/2014/main" id="{6366F3C0-1038-4998-913E-A5D0C61BECFB}"/>
                </a:ext>
              </a:extLst>
            </p:cNvPr>
            <p:cNvSpPr/>
            <p:nvPr/>
          </p:nvSpPr>
          <p:spPr>
            <a:xfrm>
              <a:off x="1960933" y="3027201"/>
              <a:ext cx="32244" cy="10249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" name="Google Shape;484;p27">
            <a:extLst>
              <a:ext uri="{FF2B5EF4-FFF2-40B4-BE49-F238E27FC236}">
                <a16:creationId xmlns:a16="http://schemas.microsoft.com/office/drawing/2014/main" id="{29A3F59C-5B3C-4E44-B4E3-7F34864970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1458" y="3486266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484;p27">
            <a:extLst>
              <a:ext uri="{FF2B5EF4-FFF2-40B4-BE49-F238E27FC236}">
                <a16:creationId xmlns:a16="http://schemas.microsoft.com/office/drawing/2014/main" id="{80CF4DE3-9044-4BCB-BC55-E53E6FC2E3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8211" y="3486710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484;p27">
            <a:extLst>
              <a:ext uri="{FF2B5EF4-FFF2-40B4-BE49-F238E27FC236}">
                <a16:creationId xmlns:a16="http://schemas.microsoft.com/office/drawing/2014/main" id="{D6CBB2B6-3381-4E8F-9C03-D9115182E4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9946" y="3486710"/>
            <a:ext cx="12700" cy="83892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D6DAF0A1-F74C-435B-84A2-512B678411CB}"/>
              </a:ext>
            </a:extLst>
          </p:cNvPr>
          <p:cNvSpPr txBox="1"/>
          <p:nvPr/>
        </p:nvSpPr>
        <p:spPr>
          <a:xfrm>
            <a:off x="864763" y="3657699"/>
            <a:ext cx="17148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0" dirty="0" err="1">
                <a:solidFill>
                  <a:schemeClr val="accent2"/>
                </a:solidFill>
                <a:effectLst/>
                <a:latin typeface="Advent Pro SemiBold" panose="020B0604020202020204" charset="0"/>
              </a:rPr>
              <a:t>Light.</a:t>
            </a:r>
            <a:r>
              <a:rPr lang="en-US" sz="2000" b="0" dirty="0" err="1">
                <a:solidFill>
                  <a:schemeClr val="accent2"/>
                </a:solidFill>
                <a:effectLst/>
                <a:latin typeface="Advent Pro SemiBold" panose="020B0604020202020204" charset="0"/>
              </a:rPr>
              <a:t>GBM</a:t>
            </a:r>
            <a:endParaRPr lang="en-US" sz="2000" b="0" dirty="0">
              <a:solidFill>
                <a:schemeClr val="accent2"/>
              </a:solidFill>
              <a:effectLst/>
              <a:latin typeface="Advent Pro SemiBold" panose="020B0604020202020204" charset="0"/>
            </a:endParaRPr>
          </a:p>
        </p:txBody>
      </p:sp>
      <p:sp>
        <p:nvSpPr>
          <p:cNvPr id="115" name="Google Shape;476;p27">
            <a:extLst>
              <a:ext uri="{FF2B5EF4-FFF2-40B4-BE49-F238E27FC236}">
                <a16:creationId xmlns:a16="http://schemas.microsoft.com/office/drawing/2014/main" id="{D8F4147A-BD8B-40D9-AEE1-58F9D01CC17F}"/>
              </a:ext>
            </a:extLst>
          </p:cNvPr>
          <p:cNvSpPr txBox="1">
            <a:spLocks/>
          </p:cNvSpPr>
          <p:nvPr/>
        </p:nvSpPr>
        <p:spPr>
          <a:xfrm>
            <a:off x="1370667" y="3312735"/>
            <a:ext cx="1052634" cy="25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04</a:t>
            </a:r>
          </a:p>
        </p:txBody>
      </p:sp>
      <p:sp>
        <p:nvSpPr>
          <p:cNvPr id="116" name="مربع نص 115">
            <a:extLst>
              <a:ext uri="{FF2B5EF4-FFF2-40B4-BE49-F238E27FC236}">
                <a16:creationId xmlns:a16="http://schemas.microsoft.com/office/drawing/2014/main" id="{57F3F035-BECC-4DC6-AF25-5B2792912A13}"/>
              </a:ext>
            </a:extLst>
          </p:cNvPr>
          <p:cNvSpPr txBox="1"/>
          <p:nvPr/>
        </p:nvSpPr>
        <p:spPr>
          <a:xfrm>
            <a:off x="3514609" y="3670321"/>
            <a:ext cx="214597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effectLst/>
                <a:latin typeface="Advent Pro SemiBold" panose="020B0604020202020204" charset="0"/>
              </a:rPr>
              <a:t>XG.Boost</a:t>
            </a:r>
            <a:endParaRPr lang="en-US" sz="2400" dirty="0">
              <a:solidFill>
                <a:schemeClr val="accent3"/>
              </a:solidFill>
              <a:effectLst/>
              <a:latin typeface="Advent Pro SemiBold" panose="020B0604020202020204" charset="0"/>
            </a:endParaRPr>
          </a:p>
        </p:txBody>
      </p:sp>
      <p:sp>
        <p:nvSpPr>
          <p:cNvPr id="119" name="Google Shape;474;p27">
            <a:extLst>
              <a:ext uri="{FF2B5EF4-FFF2-40B4-BE49-F238E27FC236}">
                <a16:creationId xmlns:a16="http://schemas.microsoft.com/office/drawing/2014/main" id="{B95DA0D8-25F9-42D7-A0C4-63D7E239E597}"/>
              </a:ext>
            </a:extLst>
          </p:cNvPr>
          <p:cNvSpPr txBox="1">
            <a:spLocks/>
          </p:cNvSpPr>
          <p:nvPr/>
        </p:nvSpPr>
        <p:spPr>
          <a:xfrm>
            <a:off x="6583815" y="3536629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Logistic R</a:t>
            </a:r>
          </a:p>
        </p:txBody>
      </p:sp>
      <p:grpSp>
        <p:nvGrpSpPr>
          <p:cNvPr id="132" name="Google Shape;9650;p57">
            <a:extLst>
              <a:ext uri="{FF2B5EF4-FFF2-40B4-BE49-F238E27FC236}">
                <a16:creationId xmlns:a16="http://schemas.microsoft.com/office/drawing/2014/main" id="{6B362F30-1BCB-4EC7-ABA8-E8959201C462}"/>
              </a:ext>
            </a:extLst>
          </p:cNvPr>
          <p:cNvGrpSpPr/>
          <p:nvPr/>
        </p:nvGrpSpPr>
        <p:grpSpPr>
          <a:xfrm>
            <a:off x="6807012" y="4119365"/>
            <a:ext cx="1048382" cy="577800"/>
            <a:chOff x="5159450" y="1919950"/>
            <a:chExt cx="1541050" cy="862500"/>
          </a:xfrm>
          <a:solidFill>
            <a:schemeClr val="accent1"/>
          </a:solidFill>
        </p:grpSpPr>
        <p:sp>
          <p:nvSpPr>
            <p:cNvPr id="133" name="Google Shape;9651;p57">
              <a:extLst>
                <a:ext uri="{FF2B5EF4-FFF2-40B4-BE49-F238E27FC236}">
                  <a16:creationId xmlns:a16="http://schemas.microsoft.com/office/drawing/2014/main" id="{39B5A88C-BEC6-4FE8-B211-788CFC9D9473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grp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134" name="Google Shape;9652;p57">
              <a:extLst>
                <a:ext uri="{FF2B5EF4-FFF2-40B4-BE49-F238E27FC236}">
                  <a16:creationId xmlns:a16="http://schemas.microsoft.com/office/drawing/2014/main" id="{D17A85AE-781F-4B23-B2FC-D2B3582DDA29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  <a:grpFill/>
          </p:grpSpPr>
          <p:cxnSp>
            <p:nvCxnSpPr>
              <p:cNvPr id="135" name="Google Shape;9653;p57">
                <a:extLst>
                  <a:ext uri="{FF2B5EF4-FFF2-40B4-BE49-F238E27FC236}">
                    <a16:creationId xmlns:a16="http://schemas.microsoft.com/office/drawing/2014/main" id="{E1CE1E23-6118-4AEA-A7AD-7A87DCE90495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9654;p57">
                <a:extLst>
                  <a:ext uri="{FF2B5EF4-FFF2-40B4-BE49-F238E27FC236}">
                    <a16:creationId xmlns:a16="http://schemas.microsoft.com/office/drawing/2014/main" id="{7D1CDD4C-03F9-48A1-81E0-144E4EB10F7B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7" name="Google Shape;9226;p56">
            <a:extLst>
              <a:ext uri="{FF2B5EF4-FFF2-40B4-BE49-F238E27FC236}">
                <a16:creationId xmlns:a16="http://schemas.microsoft.com/office/drawing/2014/main" id="{ACE6E56C-D3AE-4CE8-A30A-589F4C9D4C02}"/>
              </a:ext>
            </a:extLst>
          </p:cNvPr>
          <p:cNvGrpSpPr/>
          <p:nvPr/>
        </p:nvGrpSpPr>
        <p:grpSpPr>
          <a:xfrm>
            <a:off x="3707551" y="4102968"/>
            <a:ext cx="795485" cy="738831"/>
            <a:chOff x="3348603" y="1236445"/>
            <a:chExt cx="749256" cy="695894"/>
          </a:xfrm>
          <a:noFill/>
        </p:grpSpPr>
        <p:grpSp>
          <p:nvGrpSpPr>
            <p:cNvPr id="138" name="Google Shape;9227;p56">
              <a:extLst>
                <a:ext uri="{FF2B5EF4-FFF2-40B4-BE49-F238E27FC236}">
                  <a16:creationId xmlns:a16="http://schemas.microsoft.com/office/drawing/2014/main" id="{46C9B1FE-B137-46E7-8903-DBAFDCD0046E}"/>
                </a:ext>
              </a:extLst>
            </p:cNvPr>
            <p:cNvGrpSpPr/>
            <p:nvPr/>
          </p:nvGrpSpPr>
          <p:grpSpPr>
            <a:xfrm>
              <a:off x="3583779" y="1236445"/>
              <a:ext cx="293795" cy="285811"/>
              <a:chOff x="3750225" y="1774000"/>
              <a:chExt cx="149575" cy="145525"/>
            </a:xfrm>
            <a:grpFill/>
          </p:grpSpPr>
          <p:sp>
            <p:nvSpPr>
              <p:cNvPr id="148" name="Google Shape;9228;p56">
                <a:extLst>
                  <a:ext uri="{FF2B5EF4-FFF2-40B4-BE49-F238E27FC236}">
                    <a16:creationId xmlns:a16="http://schemas.microsoft.com/office/drawing/2014/main" id="{D27D5490-5997-4DA5-92B0-7A866034F029}"/>
                  </a:ext>
                </a:extLst>
              </p:cNvPr>
              <p:cNvSpPr/>
              <p:nvPr/>
            </p:nvSpPr>
            <p:spPr>
              <a:xfrm>
                <a:off x="3750225" y="1774000"/>
                <a:ext cx="1495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5821" extrusionOk="0">
                    <a:moveTo>
                      <a:pt x="2652" y="1"/>
                    </a:moveTo>
                    <a:cubicBezTo>
                      <a:pt x="1473" y="1"/>
                      <a:pt x="333" y="843"/>
                      <a:pt x="176" y="2200"/>
                    </a:cubicBezTo>
                    <a:cubicBezTo>
                      <a:pt x="1" y="3763"/>
                      <a:pt x="1259" y="4955"/>
                      <a:pt x="2643" y="4955"/>
                    </a:cubicBezTo>
                    <a:cubicBezTo>
                      <a:pt x="3079" y="4955"/>
                      <a:pt x="3528" y="4836"/>
                      <a:pt x="3948" y="4573"/>
                    </a:cubicBezTo>
                    <a:lnTo>
                      <a:pt x="5203" y="5821"/>
                    </a:lnTo>
                    <a:lnTo>
                      <a:pt x="5982" y="5035"/>
                    </a:lnTo>
                    <a:lnTo>
                      <a:pt x="4735" y="3787"/>
                    </a:lnTo>
                    <a:cubicBezTo>
                      <a:pt x="5340" y="2813"/>
                      <a:pt x="5196" y="1544"/>
                      <a:pt x="4388" y="729"/>
                    </a:cubicBezTo>
                    <a:cubicBezTo>
                      <a:pt x="3888" y="228"/>
                      <a:pt x="3265" y="1"/>
                      <a:pt x="2652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229;p56">
                <a:extLst>
                  <a:ext uri="{FF2B5EF4-FFF2-40B4-BE49-F238E27FC236}">
                    <a16:creationId xmlns:a16="http://schemas.microsoft.com/office/drawing/2014/main" id="{479DF102-3157-4A3D-B5C0-2487DAB587E5}"/>
                  </a:ext>
                </a:extLst>
              </p:cNvPr>
              <p:cNvSpPr/>
              <p:nvPr/>
            </p:nvSpPr>
            <p:spPr>
              <a:xfrm>
                <a:off x="3776075" y="1794931"/>
                <a:ext cx="826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152" extrusionOk="0">
                    <a:moveTo>
                      <a:pt x="1658" y="1"/>
                    </a:moveTo>
                    <a:cubicBezTo>
                      <a:pt x="853" y="1"/>
                      <a:pt x="162" y="612"/>
                      <a:pt x="87" y="1428"/>
                    </a:cubicBezTo>
                    <a:cubicBezTo>
                      <a:pt x="1" y="2294"/>
                      <a:pt x="635" y="3058"/>
                      <a:pt x="1501" y="3145"/>
                    </a:cubicBezTo>
                    <a:cubicBezTo>
                      <a:pt x="1550" y="3149"/>
                      <a:pt x="1598" y="3151"/>
                      <a:pt x="1647" y="3151"/>
                    </a:cubicBezTo>
                    <a:cubicBezTo>
                      <a:pt x="2451" y="3151"/>
                      <a:pt x="3142" y="2540"/>
                      <a:pt x="3217" y="1724"/>
                    </a:cubicBezTo>
                    <a:cubicBezTo>
                      <a:pt x="3304" y="858"/>
                      <a:pt x="2669" y="94"/>
                      <a:pt x="1804" y="7"/>
                    </a:cubicBezTo>
                    <a:cubicBezTo>
                      <a:pt x="1755" y="3"/>
                      <a:pt x="1706" y="1"/>
                      <a:pt x="1658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9230;p56">
              <a:extLst>
                <a:ext uri="{FF2B5EF4-FFF2-40B4-BE49-F238E27FC236}">
                  <a16:creationId xmlns:a16="http://schemas.microsoft.com/office/drawing/2014/main" id="{25570445-042F-4972-AE9A-126C226DE90E}"/>
                </a:ext>
              </a:extLst>
            </p:cNvPr>
            <p:cNvGrpSpPr/>
            <p:nvPr/>
          </p:nvGrpSpPr>
          <p:grpSpPr>
            <a:xfrm>
              <a:off x="3775534" y="1462599"/>
              <a:ext cx="322325" cy="285958"/>
              <a:chOff x="3847850" y="1889150"/>
              <a:chExt cx="164100" cy="145600"/>
            </a:xfrm>
            <a:grpFill/>
          </p:grpSpPr>
          <p:sp>
            <p:nvSpPr>
              <p:cNvPr id="146" name="Google Shape;9231;p56">
                <a:extLst>
                  <a:ext uri="{FF2B5EF4-FFF2-40B4-BE49-F238E27FC236}">
                    <a16:creationId xmlns:a16="http://schemas.microsoft.com/office/drawing/2014/main" id="{4D693173-774B-4F58-A10D-1A7D5173D993}"/>
                  </a:ext>
                </a:extLst>
              </p:cNvPr>
              <p:cNvSpPr/>
              <p:nvPr/>
            </p:nvSpPr>
            <p:spPr>
              <a:xfrm>
                <a:off x="3847850" y="1889150"/>
                <a:ext cx="164100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5824" extrusionOk="0">
                    <a:moveTo>
                      <a:pt x="3329" y="0"/>
                    </a:moveTo>
                    <a:cubicBezTo>
                      <a:pt x="1439" y="0"/>
                      <a:pt x="206" y="2117"/>
                      <a:pt x="1255" y="3790"/>
                    </a:cubicBezTo>
                    <a:lnTo>
                      <a:pt x="0" y="5038"/>
                    </a:lnTo>
                    <a:lnTo>
                      <a:pt x="786" y="5824"/>
                    </a:lnTo>
                    <a:lnTo>
                      <a:pt x="2034" y="4569"/>
                    </a:lnTo>
                    <a:cubicBezTo>
                      <a:pt x="2441" y="4823"/>
                      <a:pt x="2897" y="4947"/>
                      <a:pt x="3350" y="4947"/>
                    </a:cubicBezTo>
                    <a:cubicBezTo>
                      <a:pt x="3989" y="4947"/>
                      <a:pt x="4622" y="4700"/>
                      <a:pt x="5099" y="4223"/>
                    </a:cubicBezTo>
                    <a:cubicBezTo>
                      <a:pt x="6563" y="2758"/>
                      <a:pt x="5683" y="248"/>
                      <a:pt x="3628" y="18"/>
                    </a:cubicBezTo>
                    <a:cubicBezTo>
                      <a:pt x="3527" y="6"/>
                      <a:pt x="3427" y="0"/>
                      <a:pt x="3329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9232;p56">
                <a:extLst>
                  <a:ext uri="{FF2B5EF4-FFF2-40B4-BE49-F238E27FC236}">
                    <a16:creationId xmlns:a16="http://schemas.microsoft.com/office/drawing/2014/main" id="{152EB29A-0804-460A-A8A7-51CE5404D531}"/>
                  </a:ext>
                </a:extLst>
              </p:cNvPr>
              <p:cNvSpPr/>
              <p:nvPr/>
            </p:nvSpPr>
            <p:spPr>
              <a:xfrm>
                <a:off x="3887875" y="1912456"/>
                <a:ext cx="8945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148" extrusionOk="0">
                    <a:moveTo>
                      <a:pt x="1788" y="0"/>
                    </a:moveTo>
                    <a:cubicBezTo>
                      <a:pt x="1172" y="0"/>
                      <a:pt x="587" y="366"/>
                      <a:pt x="332" y="968"/>
                    </a:cubicBezTo>
                    <a:cubicBezTo>
                      <a:pt x="0" y="1769"/>
                      <a:pt x="383" y="2692"/>
                      <a:pt x="1183" y="3024"/>
                    </a:cubicBezTo>
                    <a:cubicBezTo>
                      <a:pt x="1382" y="3108"/>
                      <a:pt x="1588" y="3147"/>
                      <a:pt x="1790" y="3147"/>
                    </a:cubicBezTo>
                    <a:cubicBezTo>
                      <a:pt x="2405" y="3147"/>
                      <a:pt x="2989" y="2782"/>
                      <a:pt x="3239" y="2180"/>
                    </a:cubicBezTo>
                    <a:cubicBezTo>
                      <a:pt x="3578" y="1379"/>
                      <a:pt x="3195" y="456"/>
                      <a:pt x="2395" y="124"/>
                    </a:cubicBezTo>
                    <a:cubicBezTo>
                      <a:pt x="2196" y="40"/>
                      <a:pt x="1990" y="0"/>
                      <a:pt x="1788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9233;p56">
              <a:extLst>
                <a:ext uri="{FF2B5EF4-FFF2-40B4-BE49-F238E27FC236}">
                  <a16:creationId xmlns:a16="http://schemas.microsoft.com/office/drawing/2014/main" id="{31A6D3C3-2746-4D8A-91D9-32D0FB6A7DB2}"/>
                </a:ext>
              </a:extLst>
            </p:cNvPr>
            <p:cNvGrpSpPr/>
            <p:nvPr/>
          </p:nvGrpSpPr>
          <p:grpSpPr>
            <a:xfrm>
              <a:off x="3545329" y="1646528"/>
              <a:ext cx="293746" cy="285811"/>
              <a:chOff x="3730650" y="1982800"/>
              <a:chExt cx="149550" cy="145525"/>
            </a:xfrm>
            <a:grpFill/>
          </p:grpSpPr>
          <p:sp>
            <p:nvSpPr>
              <p:cNvPr id="144" name="Google Shape;9234;p56">
                <a:extLst>
                  <a:ext uri="{FF2B5EF4-FFF2-40B4-BE49-F238E27FC236}">
                    <a16:creationId xmlns:a16="http://schemas.microsoft.com/office/drawing/2014/main" id="{DFD120C0-CE54-4333-9CA6-ACFBC5650371}"/>
                  </a:ext>
                </a:extLst>
              </p:cNvPr>
              <p:cNvSpPr/>
              <p:nvPr/>
            </p:nvSpPr>
            <p:spPr>
              <a:xfrm>
                <a:off x="3730650" y="1982800"/>
                <a:ext cx="14955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5821" extrusionOk="0">
                    <a:moveTo>
                      <a:pt x="786" y="0"/>
                    </a:moveTo>
                    <a:lnTo>
                      <a:pt x="0" y="787"/>
                    </a:lnTo>
                    <a:lnTo>
                      <a:pt x="1255" y="2034"/>
                    </a:lnTo>
                    <a:cubicBezTo>
                      <a:pt x="642" y="3008"/>
                      <a:pt x="786" y="4277"/>
                      <a:pt x="1601" y="5092"/>
                    </a:cubicBezTo>
                    <a:cubicBezTo>
                      <a:pt x="2102" y="5593"/>
                      <a:pt x="2724" y="5821"/>
                      <a:pt x="3335" y="5821"/>
                    </a:cubicBezTo>
                    <a:cubicBezTo>
                      <a:pt x="4512" y="5821"/>
                      <a:pt x="5649" y="4979"/>
                      <a:pt x="5806" y="3621"/>
                    </a:cubicBezTo>
                    <a:cubicBezTo>
                      <a:pt x="5981" y="2058"/>
                      <a:pt x="4723" y="867"/>
                      <a:pt x="3339" y="867"/>
                    </a:cubicBezTo>
                    <a:cubicBezTo>
                      <a:pt x="2903" y="867"/>
                      <a:pt x="2454" y="985"/>
                      <a:pt x="2034" y="1248"/>
                    </a:cubicBezTo>
                    <a:lnTo>
                      <a:pt x="786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235;p56">
                <a:extLst>
                  <a:ext uri="{FF2B5EF4-FFF2-40B4-BE49-F238E27FC236}">
                    <a16:creationId xmlns:a16="http://schemas.microsoft.com/office/drawing/2014/main" id="{9DB6F132-4B43-4EBA-A93F-558DE7375A32}"/>
                  </a:ext>
                </a:extLst>
              </p:cNvPr>
              <p:cNvSpPr/>
              <p:nvPr/>
            </p:nvSpPr>
            <p:spPr>
              <a:xfrm>
                <a:off x="3771925" y="2027231"/>
                <a:ext cx="86575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0" extrusionOk="0">
                    <a:moveTo>
                      <a:pt x="1740" y="0"/>
                    </a:moveTo>
                    <a:cubicBezTo>
                      <a:pt x="1022" y="0"/>
                      <a:pt x="376" y="485"/>
                      <a:pt x="203" y="1209"/>
                    </a:cubicBezTo>
                    <a:cubicBezTo>
                      <a:pt x="1" y="2060"/>
                      <a:pt x="527" y="2904"/>
                      <a:pt x="1371" y="3106"/>
                    </a:cubicBezTo>
                    <a:cubicBezTo>
                      <a:pt x="1493" y="3135"/>
                      <a:pt x="1615" y="3149"/>
                      <a:pt x="1735" y="3149"/>
                    </a:cubicBezTo>
                    <a:cubicBezTo>
                      <a:pt x="2447" y="3149"/>
                      <a:pt x="3095" y="2660"/>
                      <a:pt x="3268" y="1938"/>
                    </a:cubicBezTo>
                    <a:cubicBezTo>
                      <a:pt x="3463" y="1094"/>
                      <a:pt x="2943" y="243"/>
                      <a:pt x="2099" y="41"/>
                    </a:cubicBezTo>
                    <a:cubicBezTo>
                      <a:pt x="1979" y="13"/>
                      <a:pt x="1858" y="0"/>
                      <a:pt x="1740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9236;p56">
              <a:extLst>
                <a:ext uri="{FF2B5EF4-FFF2-40B4-BE49-F238E27FC236}">
                  <a16:creationId xmlns:a16="http://schemas.microsoft.com/office/drawing/2014/main" id="{9F9B6BD0-09D5-42A4-BF4B-AA3C3C276DE9}"/>
                </a:ext>
              </a:extLst>
            </p:cNvPr>
            <p:cNvGrpSpPr/>
            <p:nvPr/>
          </p:nvGrpSpPr>
          <p:grpSpPr>
            <a:xfrm>
              <a:off x="3348603" y="1415046"/>
              <a:ext cx="294384" cy="284387"/>
              <a:chOff x="3630494" y="1864938"/>
              <a:chExt cx="149875" cy="144800"/>
            </a:xfrm>
            <a:grpFill/>
          </p:grpSpPr>
          <p:sp>
            <p:nvSpPr>
              <p:cNvPr id="142" name="Google Shape;9237;p56">
                <a:extLst>
                  <a:ext uri="{FF2B5EF4-FFF2-40B4-BE49-F238E27FC236}">
                    <a16:creationId xmlns:a16="http://schemas.microsoft.com/office/drawing/2014/main" id="{23C4C3FC-1B4E-4FAF-9FA9-D4424F5612D6}"/>
                  </a:ext>
                </a:extLst>
              </p:cNvPr>
              <p:cNvSpPr/>
              <p:nvPr/>
            </p:nvSpPr>
            <p:spPr>
              <a:xfrm>
                <a:off x="3630494" y="1864938"/>
                <a:ext cx="149875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792" extrusionOk="0">
                    <a:moveTo>
                      <a:pt x="5251" y="0"/>
                    </a:moveTo>
                    <a:lnTo>
                      <a:pt x="4025" y="1226"/>
                    </a:lnTo>
                    <a:cubicBezTo>
                      <a:pt x="3619" y="974"/>
                      <a:pt x="3165" y="852"/>
                      <a:pt x="2716" y="852"/>
                    </a:cubicBezTo>
                    <a:cubicBezTo>
                      <a:pt x="1986" y="852"/>
                      <a:pt x="1267" y="1174"/>
                      <a:pt x="780" y="1782"/>
                    </a:cubicBezTo>
                    <a:cubicBezTo>
                      <a:pt x="1" y="2770"/>
                      <a:pt x="80" y="4183"/>
                      <a:pt x="967" y="5070"/>
                    </a:cubicBezTo>
                    <a:cubicBezTo>
                      <a:pt x="1449" y="5548"/>
                      <a:pt x="2082" y="5792"/>
                      <a:pt x="2716" y="5792"/>
                    </a:cubicBezTo>
                    <a:cubicBezTo>
                      <a:pt x="3259" y="5792"/>
                      <a:pt x="3804" y="5613"/>
                      <a:pt x="4256" y="5251"/>
                    </a:cubicBezTo>
                    <a:cubicBezTo>
                      <a:pt x="5237" y="4472"/>
                      <a:pt x="5475" y="3073"/>
                      <a:pt x="4811" y="2012"/>
                    </a:cubicBezTo>
                    <a:lnTo>
                      <a:pt x="5994" y="822"/>
                    </a:lnTo>
                    <a:cubicBezTo>
                      <a:pt x="5872" y="736"/>
                      <a:pt x="5756" y="642"/>
                      <a:pt x="5655" y="541"/>
                    </a:cubicBezTo>
                    <a:cubicBezTo>
                      <a:pt x="5497" y="382"/>
                      <a:pt x="5360" y="202"/>
                      <a:pt x="5251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238;p56">
                <a:extLst>
                  <a:ext uri="{FF2B5EF4-FFF2-40B4-BE49-F238E27FC236}">
                    <a16:creationId xmlns:a16="http://schemas.microsoft.com/office/drawing/2014/main" id="{26FFAD84-A688-483B-BA25-905D66ACD89A}"/>
                  </a:ext>
                </a:extLst>
              </p:cNvPr>
              <p:cNvSpPr/>
              <p:nvPr/>
            </p:nvSpPr>
            <p:spPr>
              <a:xfrm>
                <a:off x="3654119" y="1906594"/>
                <a:ext cx="86575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2" extrusionOk="0">
                    <a:moveTo>
                      <a:pt x="1733" y="0"/>
                    </a:moveTo>
                    <a:cubicBezTo>
                      <a:pt x="1018" y="0"/>
                      <a:pt x="375" y="490"/>
                      <a:pt x="203" y="1212"/>
                    </a:cubicBezTo>
                    <a:cubicBezTo>
                      <a:pt x="1" y="2056"/>
                      <a:pt x="520" y="2907"/>
                      <a:pt x="1371" y="3109"/>
                    </a:cubicBezTo>
                    <a:cubicBezTo>
                      <a:pt x="1493" y="3138"/>
                      <a:pt x="1615" y="3152"/>
                      <a:pt x="1735" y="3152"/>
                    </a:cubicBezTo>
                    <a:cubicBezTo>
                      <a:pt x="2447" y="3152"/>
                      <a:pt x="3094" y="2662"/>
                      <a:pt x="3261" y="1940"/>
                    </a:cubicBezTo>
                    <a:cubicBezTo>
                      <a:pt x="3463" y="1096"/>
                      <a:pt x="2943" y="245"/>
                      <a:pt x="2099" y="43"/>
                    </a:cubicBezTo>
                    <a:cubicBezTo>
                      <a:pt x="1976" y="14"/>
                      <a:pt x="1854" y="0"/>
                      <a:pt x="1733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" name="Google Shape;480;p27">
            <a:extLst>
              <a:ext uri="{FF2B5EF4-FFF2-40B4-BE49-F238E27FC236}">
                <a16:creationId xmlns:a16="http://schemas.microsoft.com/office/drawing/2014/main" id="{AED8FDC9-0D65-4636-AAC1-6EEC84D0E53A}"/>
              </a:ext>
            </a:extLst>
          </p:cNvPr>
          <p:cNvSpPr txBox="1">
            <a:spLocks/>
          </p:cNvSpPr>
          <p:nvPr/>
        </p:nvSpPr>
        <p:spPr>
          <a:xfrm>
            <a:off x="6923021" y="3104230"/>
            <a:ext cx="687884" cy="64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06</a:t>
            </a:r>
          </a:p>
        </p:txBody>
      </p:sp>
      <p:grpSp>
        <p:nvGrpSpPr>
          <p:cNvPr id="151" name="Google Shape;13319;p64">
            <a:extLst>
              <a:ext uri="{FF2B5EF4-FFF2-40B4-BE49-F238E27FC236}">
                <a16:creationId xmlns:a16="http://schemas.microsoft.com/office/drawing/2014/main" id="{0F6D0CF6-B351-49B8-BF7E-C51B1FE366FE}"/>
              </a:ext>
            </a:extLst>
          </p:cNvPr>
          <p:cNvGrpSpPr/>
          <p:nvPr/>
        </p:nvGrpSpPr>
        <p:grpSpPr>
          <a:xfrm>
            <a:off x="1077276" y="4174066"/>
            <a:ext cx="730999" cy="487738"/>
            <a:chOff x="849016" y="2903255"/>
            <a:chExt cx="356655" cy="335425"/>
          </a:xfrm>
        </p:grpSpPr>
        <p:sp>
          <p:nvSpPr>
            <p:cNvPr id="152" name="Google Shape;13320;p64">
              <a:extLst>
                <a:ext uri="{FF2B5EF4-FFF2-40B4-BE49-F238E27FC236}">
                  <a16:creationId xmlns:a16="http://schemas.microsoft.com/office/drawing/2014/main" id="{E4130126-5C48-440C-8F77-7B6C8CE9727B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321;p64">
              <a:extLst>
                <a:ext uri="{FF2B5EF4-FFF2-40B4-BE49-F238E27FC236}">
                  <a16:creationId xmlns:a16="http://schemas.microsoft.com/office/drawing/2014/main" id="{8ED16319-FC54-4032-88C1-B4C06BAF7640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322;p64">
              <a:extLst>
                <a:ext uri="{FF2B5EF4-FFF2-40B4-BE49-F238E27FC236}">
                  <a16:creationId xmlns:a16="http://schemas.microsoft.com/office/drawing/2014/main" id="{124ABC4E-70CE-43B3-A575-080ADCE9C887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323;p64">
              <a:extLst>
                <a:ext uri="{FF2B5EF4-FFF2-40B4-BE49-F238E27FC236}">
                  <a16:creationId xmlns:a16="http://schemas.microsoft.com/office/drawing/2014/main" id="{15E3A58D-ADFC-4FE7-8CD0-E790B1432E85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324;p64">
              <a:extLst>
                <a:ext uri="{FF2B5EF4-FFF2-40B4-BE49-F238E27FC236}">
                  <a16:creationId xmlns:a16="http://schemas.microsoft.com/office/drawing/2014/main" id="{F197744A-A5F8-40E3-BAA1-BAF060AA1262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325;p64">
              <a:extLst>
                <a:ext uri="{FF2B5EF4-FFF2-40B4-BE49-F238E27FC236}">
                  <a16:creationId xmlns:a16="http://schemas.microsoft.com/office/drawing/2014/main" id="{32898892-A28A-409C-B4FB-8273F3CD7D9C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326;p64">
              <a:extLst>
                <a:ext uri="{FF2B5EF4-FFF2-40B4-BE49-F238E27FC236}">
                  <a16:creationId xmlns:a16="http://schemas.microsoft.com/office/drawing/2014/main" id="{01647694-106A-4F2E-B9DC-097747351926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327;p64">
              <a:extLst>
                <a:ext uri="{FF2B5EF4-FFF2-40B4-BE49-F238E27FC236}">
                  <a16:creationId xmlns:a16="http://schemas.microsoft.com/office/drawing/2014/main" id="{1EAD5122-DB49-4EFE-957A-7FF586CB7287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328;p64">
              <a:extLst>
                <a:ext uri="{FF2B5EF4-FFF2-40B4-BE49-F238E27FC236}">
                  <a16:creationId xmlns:a16="http://schemas.microsoft.com/office/drawing/2014/main" id="{DB935699-A224-49CA-B54F-9F1099D337F2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329;p64">
              <a:extLst>
                <a:ext uri="{FF2B5EF4-FFF2-40B4-BE49-F238E27FC236}">
                  <a16:creationId xmlns:a16="http://schemas.microsoft.com/office/drawing/2014/main" id="{3A3F4D9B-07E0-4075-A36B-F33593CA7020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330;p64">
              <a:extLst>
                <a:ext uri="{FF2B5EF4-FFF2-40B4-BE49-F238E27FC236}">
                  <a16:creationId xmlns:a16="http://schemas.microsoft.com/office/drawing/2014/main" id="{85C1D569-38CE-44EC-B1A6-D9E9184DC5E8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478;p27">
            <a:extLst>
              <a:ext uri="{FF2B5EF4-FFF2-40B4-BE49-F238E27FC236}">
                <a16:creationId xmlns:a16="http://schemas.microsoft.com/office/drawing/2014/main" id="{8B3A2128-11D1-4FEE-9E85-A923E2B9EBC5}"/>
              </a:ext>
            </a:extLst>
          </p:cNvPr>
          <p:cNvSpPr txBox="1">
            <a:spLocks/>
          </p:cNvSpPr>
          <p:nvPr/>
        </p:nvSpPr>
        <p:spPr>
          <a:xfrm>
            <a:off x="3904720" y="311259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400" dirty="0"/>
              <a:t>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RESULT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SVM</a:t>
            </a:r>
            <a:endParaRPr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XGBOOST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915161" y="2861524"/>
            <a:ext cx="1838672" cy="689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LIGHTGBM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7EDD88E-7D86-4BBE-9B68-78FAD5CA1FC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MODEL1: 86%</a:t>
            </a:r>
            <a:endParaRPr lang="ar-SA" dirty="0"/>
          </a:p>
          <a:p>
            <a:r>
              <a:rPr lang="en-US" dirty="0"/>
              <a:t>MODEL2: 84%</a:t>
            </a:r>
            <a:endParaRPr lang="ar-SA" dirty="0"/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E45A1D5A-E997-4938-A2C1-582E4C21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MODEL1: 70% </a:t>
            </a:r>
            <a:endParaRPr lang="ar-SA" dirty="0"/>
          </a:p>
          <a:p>
            <a:r>
              <a:rPr lang="en-US" dirty="0"/>
              <a:t>MODEL2: 74%</a:t>
            </a:r>
            <a:endParaRPr lang="ar-SA" dirty="0"/>
          </a:p>
        </p:txBody>
      </p:sp>
      <p:sp>
        <p:nvSpPr>
          <p:cNvPr id="7" name="عنوان فرعي 6">
            <a:extLst>
              <a:ext uri="{FF2B5EF4-FFF2-40B4-BE49-F238E27FC236}">
                <a16:creationId xmlns:a16="http://schemas.microsoft.com/office/drawing/2014/main" id="{9526350F-275B-4C1F-B228-48D92DFC1CB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MODEL1: 84%</a:t>
            </a:r>
            <a:endParaRPr lang="ar-SA" dirty="0"/>
          </a:p>
          <a:p>
            <a:r>
              <a:rPr lang="en-US" dirty="0"/>
              <a:t>MODEL2: 83%</a:t>
            </a:r>
            <a:endParaRPr lang="ar-SA" dirty="0"/>
          </a:p>
          <a:p>
            <a:endParaRPr lang="ar-SA" dirty="0"/>
          </a:p>
        </p:txBody>
      </p:sp>
      <p:sp>
        <p:nvSpPr>
          <p:cNvPr id="9" name="عنوان فرعي 8">
            <a:extLst>
              <a:ext uri="{FF2B5EF4-FFF2-40B4-BE49-F238E27FC236}">
                <a16:creationId xmlns:a16="http://schemas.microsoft.com/office/drawing/2014/main" id="{73D59C11-C8F2-4452-836E-1BC1EE21F51E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MODEL1: 78%</a:t>
            </a:r>
            <a:endParaRPr lang="ar-SA" dirty="0"/>
          </a:p>
          <a:p>
            <a:r>
              <a:rPr lang="en-US" dirty="0"/>
              <a:t>MODEL2: 75%</a:t>
            </a:r>
            <a:endParaRPr lang="ar-SA" dirty="0"/>
          </a:p>
          <a:p>
            <a:endParaRPr lang="ar-S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605167" y="10982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OUTREACH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6355433" y="1098250"/>
            <a:ext cx="2180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TOP RATED MODEL</a:t>
            </a:r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974" name="Google Shape;974;p34"/>
          <p:cNvGrpSpPr/>
          <p:nvPr/>
        </p:nvGrpSpPr>
        <p:grpSpPr>
          <a:xfrm>
            <a:off x="7771352" y="1698225"/>
            <a:ext cx="338852" cy="2014657"/>
            <a:chOff x="7771352" y="1698225"/>
            <a:chExt cx="338852" cy="2014657"/>
          </a:xfrm>
        </p:grpSpPr>
        <p:sp>
          <p:nvSpPr>
            <p:cNvPr id="975" name="Google Shape;975;p34"/>
            <p:cNvSpPr/>
            <p:nvPr/>
          </p:nvSpPr>
          <p:spPr>
            <a:xfrm>
              <a:off x="7771352" y="1698225"/>
              <a:ext cx="338852" cy="2014657"/>
            </a:xfrm>
            <a:custGeom>
              <a:avLst/>
              <a:gdLst/>
              <a:ahLst/>
              <a:cxnLst/>
              <a:rect l="l" t="t" r="r" b="b"/>
              <a:pathLst>
                <a:path w="6831" h="40614" extrusionOk="0">
                  <a:moveTo>
                    <a:pt x="6666" y="152"/>
                  </a:moveTo>
                  <a:lnTo>
                    <a:pt x="6666" y="40450"/>
                  </a:lnTo>
                  <a:lnTo>
                    <a:pt x="164" y="40450"/>
                  </a:lnTo>
                  <a:lnTo>
                    <a:pt x="164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30" y="40613"/>
                  </a:lnTo>
                  <a:lnTo>
                    <a:pt x="6830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779487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30"/>
                    <a:pt x="0" y="1399"/>
                  </a:cubicBezTo>
                  <a:cubicBezTo>
                    <a:pt x="0" y="2168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68"/>
                    <a:pt x="6502" y="1399"/>
                  </a:cubicBezTo>
                  <a:cubicBezTo>
                    <a:pt x="6502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779487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779487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5126" y="0"/>
                  </a:moveTo>
                  <a:cubicBezTo>
                    <a:pt x="5119" y="0"/>
                    <a:pt x="5111" y="1"/>
                    <a:pt x="5104" y="1"/>
                  </a:cubicBezTo>
                  <a:lnTo>
                    <a:pt x="1399" y="1"/>
                  </a:lnTo>
                  <a:cubicBezTo>
                    <a:pt x="618" y="1"/>
                    <a:pt x="0" y="618"/>
                    <a:pt x="0" y="1387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04" y="2785"/>
                  </a:lnTo>
                  <a:cubicBezTo>
                    <a:pt x="5872" y="2785"/>
                    <a:pt x="6502" y="2155"/>
                    <a:pt x="6502" y="1387"/>
                  </a:cubicBezTo>
                  <a:cubicBezTo>
                    <a:pt x="6502" y="626"/>
                    <a:pt x="5885" y="0"/>
                    <a:pt x="5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779487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6" y="1"/>
                  </a:moveTo>
                  <a:cubicBezTo>
                    <a:pt x="618" y="1"/>
                    <a:pt x="0" y="631"/>
                    <a:pt x="0" y="1399"/>
                  </a:cubicBezTo>
                  <a:cubicBezTo>
                    <a:pt x="0" y="2168"/>
                    <a:pt x="618" y="2786"/>
                    <a:pt x="1386" y="2786"/>
                  </a:cubicBezTo>
                  <a:lnTo>
                    <a:pt x="5104" y="2786"/>
                  </a:lnTo>
                  <a:cubicBezTo>
                    <a:pt x="5872" y="2786"/>
                    <a:pt x="6502" y="2168"/>
                    <a:pt x="6502" y="1399"/>
                  </a:cubicBezTo>
                  <a:cubicBezTo>
                    <a:pt x="6502" y="631"/>
                    <a:pt x="5872" y="1"/>
                    <a:pt x="5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779487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4"/>
          <p:cNvGrpSpPr/>
          <p:nvPr/>
        </p:nvGrpSpPr>
        <p:grpSpPr>
          <a:xfrm>
            <a:off x="6752726" y="1698225"/>
            <a:ext cx="338207" cy="2014657"/>
            <a:chOff x="6905926" y="1698225"/>
            <a:chExt cx="338207" cy="2014657"/>
          </a:xfrm>
        </p:grpSpPr>
        <p:sp>
          <p:nvSpPr>
            <p:cNvPr id="982" name="Google Shape;982;p34"/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913466" y="2145164"/>
              <a:ext cx="322581" cy="138795"/>
            </a:xfrm>
            <a:custGeom>
              <a:avLst/>
              <a:gdLst/>
              <a:ahLst/>
              <a:cxnLst/>
              <a:rect l="l" t="t" r="r" b="b"/>
              <a:pathLst>
                <a:path w="6503" h="2798" extrusionOk="0">
                  <a:moveTo>
                    <a:pt x="1399" y="0"/>
                  </a:moveTo>
                  <a:cubicBezTo>
                    <a:pt x="630" y="0"/>
                    <a:pt x="0" y="631"/>
                    <a:pt x="0" y="1399"/>
                  </a:cubicBezTo>
                  <a:cubicBezTo>
                    <a:pt x="0" y="2168"/>
                    <a:pt x="630" y="2798"/>
                    <a:pt x="1399" y="2798"/>
                  </a:cubicBezTo>
                  <a:lnTo>
                    <a:pt x="5116" y="2798"/>
                  </a:lnTo>
                  <a:cubicBezTo>
                    <a:pt x="5885" y="2798"/>
                    <a:pt x="6502" y="2168"/>
                    <a:pt x="6502" y="1399"/>
                  </a:cubicBezTo>
                  <a:cubicBezTo>
                    <a:pt x="6502" y="631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4"/>
          <p:cNvGrpSpPr/>
          <p:nvPr/>
        </p:nvGrpSpPr>
        <p:grpSpPr>
          <a:xfrm>
            <a:off x="5734100" y="1698225"/>
            <a:ext cx="338207" cy="2014657"/>
            <a:chOff x="6048625" y="1698225"/>
            <a:chExt cx="338207" cy="2014657"/>
          </a:xfrm>
        </p:grpSpPr>
        <p:sp>
          <p:nvSpPr>
            <p:cNvPr id="991" name="Google Shape;991;p34"/>
            <p:cNvSpPr/>
            <p:nvPr/>
          </p:nvSpPr>
          <p:spPr>
            <a:xfrm>
              <a:off x="6048625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54" y="152"/>
                  </a:moveTo>
                  <a:lnTo>
                    <a:pt x="6654" y="40450"/>
                  </a:lnTo>
                  <a:lnTo>
                    <a:pt x="151" y="4045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40613"/>
                  </a:lnTo>
                  <a:lnTo>
                    <a:pt x="6817" y="40613"/>
                  </a:lnTo>
                  <a:lnTo>
                    <a:pt x="681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056115" y="3318418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0"/>
                  </a:moveTo>
                  <a:cubicBezTo>
                    <a:pt x="631" y="0"/>
                    <a:pt x="0" y="630"/>
                    <a:pt x="0" y="1399"/>
                  </a:cubicBezTo>
                  <a:cubicBezTo>
                    <a:pt x="0" y="2168"/>
                    <a:pt x="631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3" y="2168"/>
                    <a:pt x="6515" y="1399"/>
                  </a:cubicBezTo>
                  <a:cubicBezTo>
                    <a:pt x="6515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056115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03" y="1400"/>
                  </a:cubicBezTo>
                  <a:cubicBezTo>
                    <a:pt x="6503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056115" y="3566541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15" y="1400"/>
                  </a:cubicBezTo>
                  <a:cubicBezTo>
                    <a:pt x="6515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4"/>
          <p:cNvSpPr txBox="1">
            <a:spLocks noGrp="1"/>
          </p:cNvSpPr>
          <p:nvPr>
            <p:ph type="subTitle" idx="4294967295"/>
          </p:nvPr>
        </p:nvSpPr>
        <p:spPr>
          <a:xfrm>
            <a:off x="6034961" y="4166253"/>
            <a:ext cx="171749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XGBOOST</a:t>
            </a:r>
            <a:endParaRPr dirty="0"/>
          </a:p>
        </p:txBody>
      </p:sp>
      <p:sp>
        <p:nvSpPr>
          <p:cNvPr id="1000" name="Google Shape;1000;p34"/>
          <p:cNvSpPr txBox="1">
            <a:spLocks noGrp="1"/>
          </p:cNvSpPr>
          <p:nvPr>
            <p:ph type="subTitle" idx="4294967295"/>
          </p:nvPr>
        </p:nvSpPr>
        <p:spPr>
          <a:xfrm>
            <a:off x="4637939" y="4141975"/>
            <a:ext cx="171749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SVM,LightGB</a:t>
            </a:r>
            <a:endParaRPr dirty="0"/>
          </a:p>
        </p:txBody>
      </p:sp>
      <p:sp>
        <p:nvSpPr>
          <p:cNvPr id="1001" name="Google Shape;1001;p34"/>
          <p:cNvSpPr txBox="1">
            <a:spLocks noGrp="1"/>
          </p:cNvSpPr>
          <p:nvPr>
            <p:ph type="subTitle" idx="4294967295"/>
          </p:nvPr>
        </p:nvSpPr>
        <p:spPr>
          <a:xfrm>
            <a:off x="7486100" y="419053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4294967295"/>
          </p:nvPr>
        </p:nvSpPr>
        <p:spPr>
          <a:xfrm>
            <a:off x="5448850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30%</a:t>
            </a:r>
            <a:endParaRPr sz="220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6467475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80%</a:t>
            </a:r>
            <a:endParaRPr sz="22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4" name="Google Shape;1004;p34"/>
          <p:cNvSpPr txBox="1">
            <a:spLocks noGrp="1"/>
          </p:cNvSpPr>
          <p:nvPr>
            <p:ph type="subTitle" idx="4294967295"/>
          </p:nvPr>
        </p:nvSpPr>
        <p:spPr>
          <a:xfrm>
            <a:off x="7486100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50%</a:t>
            </a:r>
            <a:endParaRPr sz="22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342900" y="1704069"/>
            <a:ext cx="2437545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want to identify employees worthy of promotion as best as possible, we should choose the boosting classifier.</a:t>
            </a:r>
            <a:endParaRPr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468663" y="2047802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 result  it gave </a:t>
            </a:r>
            <a:r>
              <a:rPr lang="en-US" sz="1600" dirty="0"/>
              <a:t>the</a:t>
            </a:r>
            <a:r>
              <a:rPr lang="en-US" dirty="0"/>
              <a:t> close result to DT</a:t>
            </a:r>
            <a:endParaRPr dirty="0"/>
          </a:p>
        </p:txBody>
      </p:sp>
      <p:cxnSp>
        <p:nvCxnSpPr>
          <p:cNvPr id="1183" name="Google Shape;1183;p42"/>
          <p:cNvCxnSpPr>
            <a:cxnSpLocks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cxnSpLocks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5" name="Google Shape;1185;p42"/>
          <p:cNvGrpSpPr/>
          <p:nvPr/>
        </p:nvGrpSpPr>
        <p:grpSpPr>
          <a:xfrm>
            <a:off x="4436544" y="3036686"/>
            <a:ext cx="264813" cy="352693"/>
            <a:chOff x="6703732" y="3346936"/>
            <a:chExt cx="264813" cy="352693"/>
          </a:xfrm>
        </p:grpSpPr>
        <p:sp>
          <p:nvSpPr>
            <p:cNvPr id="1186" name="Google Shape;1186;p42"/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2"/>
          <p:cNvGrpSpPr/>
          <p:nvPr/>
        </p:nvGrpSpPr>
        <p:grpSpPr>
          <a:xfrm>
            <a:off x="1697949" y="3039620"/>
            <a:ext cx="271244" cy="346801"/>
            <a:chOff x="4899999" y="2882095"/>
            <a:chExt cx="271244" cy="346801"/>
          </a:xfrm>
        </p:grpSpPr>
        <p:sp>
          <p:nvSpPr>
            <p:cNvPr id="1192" name="Google Shape;1192;p42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2"/>
          <p:cNvGrpSpPr/>
          <p:nvPr/>
        </p:nvGrpSpPr>
        <p:grpSpPr>
          <a:xfrm>
            <a:off x="1707236" y="1198029"/>
            <a:ext cx="260283" cy="345914"/>
            <a:chOff x="8055961" y="2881842"/>
            <a:chExt cx="260283" cy="345914"/>
          </a:xfrm>
        </p:grpSpPr>
        <p:sp>
          <p:nvSpPr>
            <p:cNvPr id="1203" name="Google Shape;1203;p42"/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2"/>
          <p:cNvGrpSpPr/>
          <p:nvPr/>
        </p:nvGrpSpPr>
        <p:grpSpPr>
          <a:xfrm>
            <a:off x="7177875" y="1192351"/>
            <a:ext cx="279513" cy="357255"/>
            <a:chOff x="4897750" y="2415639"/>
            <a:chExt cx="279513" cy="357255"/>
          </a:xfrm>
        </p:grpSpPr>
        <p:sp>
          <p:nvSpPr>
            <p:cNvPr id="1208" name="Google Shape;1208;p42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2"/>
          <p:cNvGrpSpPr/>
          <p:nvPr/>
        </p:nvGrpSpPr>
        <p:grpSpPr>
          <a:xfrm>
            <a:off x="4435014" y="1193126"/>
            <a:ext cx="267854" cy="355735"/>
            <a:chOff x="4903389" y="1500214"/>
            <a:chExt cx="267854" cy="355735"/>
          </a:xfrm>
        </p:grpSpPr>
        <p:sp>
          <p:nvSpPr>
            <p:cNvPr id="1224" name="Google Shape;1224;p42"/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2471;p62">
            <a:extLst>
              <a:ext uri="{FF2B5EF4-FFF2-40B4-BE49-F238E27FC236}">
                <a16:creationId xmlns:a16="http://schemas.microsoft.com/office/drawing/2014/main" id="{0CC42ABC-A992-4346-8992-9BF34C27BB7B}"/>
              </a:ext>
            </a:extLst>
          </p:cNvPr>
          <p:cNvGrpSpPr/>
          <p:nvPr/>
        </p:nvGrpSpPr>
        <p:grpSpPr>
          <a:xfrm>
            <a:off x="1414131" y="1123204"/>
            <a:ext cx="604576" cy="465982"/>
            <a:chOff x="2194468" y="2938865"/>
            <a:chExt cx="355993" cy="2677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0" name="Google Shape;12472;p62">
              <a:extLst>
                <a:ext uri="{FF2B5EF4-FFF2-40B4-BE49-F238E27FC236}">
                  <a16:creationId xmlns:a16="http://schemas.microsoft.com/office/drawing/2014/main" id="{ABEFA4C0-D6A5-4128-9056-7D3B660792D4}"/>
                </a:ext>
              </a:extLst>
            </p:cNvPr>
            <p:cNvSpPr/>
            <p:nvPr/>
          </p:nvSpPr>
          <p:spPr>
            <a:xfrm>
              <a:off x="2194468" y="2938865"/>
              <a:ext cx="355993" cy="267766"/>
            </a:xfrm>
            <a:custGeom>
              <a:avLst/>
              <a:gdLst/>
              <a:ahLst/>
              <a:cxnLst/>
              <a:rect l="l" t="t" r="r" b="b"/>
              <a:pathLst>
                <a:path w="11193" h="8419" extrusionOk="0">
                  <a:moveTo>
                    <a:pt x="10859" y="1727"/>
                  </a:moveTo>
                  <a:lnTo>
                    <a:pt x="10859" y="7692"/>
                  </a:lnTo>
                  <a:cubicBezTo>
                    <a:pt x="10859" y="7919"/>
                    <a:pt x="10680" y="8097"/>
                    <a:pt x="10466" y="8097"/>
                  </a:cubicBezTo>
                  <a:lnTo>
                    <a:pt x="727" y="8097"/>
                  </a:lnTo>
                  <a:cubicBezTo>
                    <a:pt x="501" y="8097"/>
                    <a:pt x="322" y="7919"/>
                    <a:pt x="322" y="7692"/>
                  </a:cubicBezTo>
                  <a:lnTo>
                    <a:pt x="322" y="1727"/>
                  </a:lnTo>
                  <a:close/>
                  <a:moveTo>
                    <a:pt x="727" y="1"/>
                  </a:moveTo>
                  <a:cubicBezTo>
                    <a:pt x="322" y="1"/>
                    <a:pt x="0" y="322"/>
                    <a:pt x="0" y="727"/>
                  </a:cubicBezTo>
                  <a:lnTo>
                    <a:pt x="0" y="7692"/>
                  </a:lnTo>
                  <a:cubicBezTo>
                    <a:pt x="0" y="8097"/>
                    <a:pt x="322" y="8419"/>
                    <a:pt x="727" y="8419"/>
                  </a:cubicBezTo>
                  <a:lnTo>
                    <a:pt x="10466" y="8419"/>
                  </a:lnTo>
                  <a:cubicBezTo>
                    <a:pt x="10859" y="8419"/>
                    <a:pt x="11192" y="8097"/>
                    <a:pt x="11192" y="7692"/>
                  </a:cubicBezTo>
                  <a:lnTo>
                    <a:pt x="11192" y="727"/>
                  </a:lnTo>
                  <a:cubicBezTo>
                    <a:pt x="11192" y="322"/>
                    <a:pt x="10859" y="1"/>
                    <a:pt x="10466" y="1"/>
                  </a:cubicBezTo>
                  <a:lnTo>
                    <a:pt x="3644" y="1"/>
                  </a:lnTo>
                  <a:cubicBezTo>
                    <a:pt x="3560" y="1"/>
                    <a:pt x="3477" y="72"/>
                    <a:pt x="3477" y="168"/>
                  </a:cubicBezTo>
                  <a:cubicBezTo>
                    <a:pt x="3477" y="251"/>
                    <a:pt x="3560" y="322"/>
                    <a:pt x="3644" y="322"/>
                  </a:cubicBezTo>
                  <a:lnTo>
                    <a:pt x="10466" y="322"/>
                  </a:lnTo>
                  <a:cubicBezTo>
                    <a:pt x="10680" y="322"/>
                    <a:pt x="10859" y="501"/>
                    <a:pt x="10859" y="727"/>
                  </a:cubicBezTo>
                  <a:lnTo>
                    <a:pt x="10859" y="1394"/>
                  </a:lnTo>
                  <a:lnTo>
                    <a:pt x="322" y="1394"/>
                  </a:lnTo>
                  <a:lnTo>
                    <a:pt x="322" y="727"/>
                  </a:lnTo>
                  <a:cubicBezTo>
                    <a:pt x="322" y="501"/>
                    <a:pt x="501" y="322"/>
                    <a:pt x="727" y="322"/>
                  </a:cubicBezTo>
                  <a:lnTo>
                    <a:pt x="2989" y="322"/>
                  </a:lnTo>
                  <a:cubicBezTo>
                    <a:pt x="3084" y="322"/>
                    <a:pt x="3156" y="251"/>
                    <a:pt x="3156" y="156"/>
                  </a:cubicBezTo>
                  <a:cubicBezTo>
                    <a:pt x="3156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73;p62">
              <a:extLst>
                <a:ext uri="{FF2B5EF4-FFF2-40B4-BE49-F238E27FC236}">
                  <a16:creationId xmlns:a16="http://schemas.microsoft.com/office/drawing/2014/main" id="{277F3F04-2D50-432D-AA3C-A588405AEB91}"/>
                </a:ext>
              </a:extLst>
            </p:cNvPr>
            <p:cNvSpPr/>
            <p:nvPr/>
          </p:nvSpPr>
          <p:spPr>
            <a:xfrm>
              <a:off x="2217940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6" y="334"/>
                    <a:pt x="1227" y="251"/>
                    <a:pt x="1227" y="167"/>
                  </a:cubicBezTo>
                  <a:cubicBezTo>
                    <a:pt x="1227" y="72"/>
                    <a:pt x="1156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474;p62">
              <a:extLst>
                <a:ext uri="{FF2B5EF4-FFF2-40B4-BE49-F238E27FC236}">
                  <a16:creationId xmlns:a16="http://schemas.microsoft.com/office/drawing/2014/main" id="{CD200E86-722B-4C5E-A2B4-6E669C651FC9}"/>
                </a:ext>
              </a:extLst>
            </p:cNvPr>
            <p:cNvSpPr/>
            <p:nvPr/>
          </p:nvSpPr>
          <p:spPr>
            <a:xfrm>
              <a:off x="2270959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475;p62">
              <a:extLst>
                <a:ext uri="{FF2B5EF4-FFF2-40B4-BE49-F238E27FC236}">
                  <a16:creationId xmlns:a16="http://schemas.microsoft.com/office/drawing/2014/main" id="{2D8F9BCE-CCD7-4710-A627-7A43F220197E}"/>
                </a:ext>
              </a:extLst>
            </p:cNvPr>
            <p:cNvSpPr/>
            <p:nvPr/>
          </p:nvSpPr>
          <p:spPr>
            <a:xfrm>
              <a:off x="2323978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476;p62">
              <a:extLst>
                <a:ext uri="{FF2B5EF4-FFF2-40B4-BE49-F238E27FC236}">
                  <a16:creationId xmlns:a16="http://schemas.microsoft.com/office/drawing/2014/main" id="{EC9EBE8A-B4E4-40D8-A222-D6E1DEA03E76}"/>
                </a:ext>
              </a:extLst>
            </p:cNvPr>
            <p:cNvSpPr/>
            <p:nvPr/>
          </p:nvSpPr>
          <p:spPr>
            <a:xfrm>
              <a:off x="2376996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477;p62">
              <a:extLst>
                <a:ext uri="{FF2B5EF4-FFF2-40B4-BE49-F238E27FC236}">
                  <a16:creationId xmlns:a16="http://schemas.microsoft.com/office/drawing/2014/main" id="{312F4E56-B771-410D-915F-B19D457D9A01}"/>
                </a:ext>
              </a:extLst>
            </p:cNvPr>
            <p:cNvSpPr/>
            <p:nvPr/>
          </p:nvSpPr>
          <p:spPr>
            <a:xfrm>
              <a:off x="2429634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7" y="251"/>
                    <a:pt x="1227" y="167"/>
                  </a:cubicBezTo>
                  <a:cubicBezTo>
                    <a:pt x="1227" y="72"/>
                    <a:pt x="1143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478;p62">
              <a:extLst>
                <a:ext uri="{FF2B5EF4-FFF2-40B4-BE49-F238E27FC236}">
                  <a16:creationId xmlns:a16="http://schemas.microsoft.com/office/drawing/2014/main" id="{626F5369-00AF-4595-95DD-8164AE800856}"/>
                </a:ext>
              </a:extLst>
            </p:cNvPr>
            <p:cNvSpPr/>
            <p:nvPr/>
          </p:nvSpPr>
          <p:spPr>
            <a:xfrm>
              <a:off x="2482653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6" y="251"/>
                    <a:pt x="1226" y="167"/>
                  </a:cubicBezTo>
                  <a:cubicBezTo>
                    <a:pt x="1215" y="72"/>
                    <a:pt x="1143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479;p62">
              <a:extLst>
                <a:ext uri="{FF2B5EF4-FFF2-40B4-BE49-F238E27FC236}">
                  <a16:creationId xmlns:a16="http://schemas.microsoft.com/office/drawing/2014/main" id="{B22EC31D-E5D1-4D9D-BA3F-C82A1E897919}"/>
                </a:ext>
              </a:extLst>
            </p:cNvPr>
            <p:cNvSpPr/>
            <p:nvPr/>
          </p:nvSpPr>
          <p:spPr>
            <a:xfrm>
              <a:off x="2223251" y="2962369"/>
              <a:ext cx="259433" cy="10623"/>
            </a:xfrm>
            <a:custGeom>
              <a:avLst/>
              <a:gdLst/>
              <a:ahLst/>
              <a:cxnLst/>
              <a:rect l="l" t="t" r="r" b="b"/>
              <a:pathLst>
                <a:path w="8157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7989" y="334"/>
                  </a:lnTo>
                  <a:cubicBezTo>
                    <a:pt x="8085" y="334"/>
                    <a:pt x="8156" y="262"/>
                    <a:pt x="8156" y="167"/>
                  </a:cubicBezTo>
                  <a:cubicBezTo>
                    <a:pt x="8156" y="84"/>
                    <a:pt x="8085" y="0"/>
                    <a:pt x="7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480;p62">
              <a:extLst>
                <a:ext uri="{FF2B5EF4-FFF2-40B4-BE49-F238E27FC236}">
                  <a16:creationId xmlns:a16="http://schemas.microsoft.com/office/drawing/2014/main" id="{EFD4629E-F2FD-44AD-88AD-43974999B515}"/>
                </a:ext>
              </a:extLst>
            </p:cNvPr>
            <p:cNvSpPr/>
            <p:nvPr/>
          </p:nvSpPr>
          <p:spPr>
            <a:xfrm>
              <a:off x="2502340" y="2954927"/>
              <a:ext cx="30692" cy="25635"/>
            </a:xfrm>
            <a:custGeom>
              <a:avLst/>
              <a:gdLst/>
              <a:ahLst/>
              <a:cxnLst/>
              <a:rect l="l" t="t" r="r" b="b"/>
              <a:pathLst>
                <a:path w="965" h="806" extrusionOk="0">
                  <a:moveTo>
                    <a:pt x="228" y="0"/>
                  </a:moveTo>
                  <a:cubicBezTo>
                    <a:pt x="183" y="0"/>
                    <a:pt x="139" y="18"/>
                    <a:pt x="107" y="56"/>
                  </a:cubicBezTo>
                  <a:cubicBezTo>
                    <a:pt x="48" y="139"/>
                    <a:pt x="48" y="234"/>
                    <a:pt x="119" y="294"/>
                  </a:cubicBezTo>
                  <a:lnTo>
                    <a:pt x="238" y="401"/>
                  </a:lnTo>
                  <a:lnTo>
                    <a:pt x="119" y="508"/>
                  </a:lnTo>
                  <a:cubicBezTo>
                    <a:pt x="0" y="615"/>
                    <a:pt x="84" y="806"/>
                    <a:pt x="226" y="806"/>
                  </a:cubicBezTo>
                  <a:cubicBezTo>
                    <a:pt x="334" y="806"/>
                    <a:pt x="357" y="734"/>
                    <a:pt x="488" y="627"/>
                  </a:cubicBezTo>
                  <a:cubicBezTo>
                    <a:pt x="596" y="734"/>
                    <a:pt x="643" y="806"/>
                    <a:pt x="738" y="806"/>
                  </a:cubicBezTo>
                  <a:cubicBezTo>
                    <a:pt x="881" y="806"/>
                    <a:pt x="965" y="615"/>
                    <a:pt x="846" y="508"/>
                  </a:cubicBezTo>
                  <a:lnTo>
                    <a:pt x="750" y="401"/>
                  </a:lnTo>
                  <a:lnTo>
                    <a:pt x="869" y="294"/>
                  </a:lnTo>
                  <a:cubicBezTo>
                    <a:pt x="941" y="234"/>
                    <a:pt x="941" y="139"/>
                    <a:pt x="881" y="56"/>
                  </a:cubicBezTo>
                  <a:cubicBezTo>
                    <a:pt x="850" y="18"/>
                    <a:pt x="806" y="0"/>
                    <a:pt x="761" y="0"/>
                  </a:cubicBezTo>
                  <a:cubicBezTo>
                    <a:pt x="720" y="0"/>
                    <a:pt x="677" y="15"/>
                    <a:pt x="643" y="44"/>
                  </a:cubicBezTo>
                  <a:lnTo>
                    <a:pt x="500" y="175"/>
                  </a:lnTo>
                  <a:lnTo>
                    <a:pt x="346" y="44"/>
                  </a:lnTo>
                  <a:cubicBezTo>
                    <a:pt x="311" y="15"/>
                    <a:pt x="269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481;p62">
              <a:extLst>
                <a:ext uri="{FF2B5EF4-FFF2-40B4-BE49-F238E27FC236}">
                  <a16:creationId xmlns:a16="http://schemas.microsoft.com/office/drawing/2014/main" id="{65160CEF-2F7F-4FB3-B2A4-75BC5289EAD0}"/>
                </a:ext>
              </a:extLst>
            </p:cNvPr>
            <p:cNvSpPr/>
            <p:nvPr/>
          </p:nvSpPr>
          <p:spPr>
            <a:xfrm>
              <a:off x="2217940" y="3032404"/>
              <a:ext cx="101140" cy="83361"/>
            </a:xfrm>
            <a:custGeom>
              <a:avLst/>
              <a:gdLst/>
              <a:ahLst/>
              <a:cxnLst/>
              <a:rect l="l" t="t" r="r" b="b"/>
              <a:pathLst>
                <a:path w="3180" h="2621" extrusionOk="0">
                  <a:moveTo>
                    <a:pt x="525" y="1"/>
                  </a:moveTo>
                  <a:cubicBezTo>
                    <a:pt x="227" y="1"/>
                    <a:pt x="1" y="239"/>
                    <a:pt x="1" y="525"/>
                  </a:cubicBezTo>
                  <a:lnTo>
                    <a:pt x="1" y="2465"/>
                  </a:lnTo>
                  <a:cubicBezTo>
                    <a:pt x="1" y="2549"/>
                    <a:pt x="84" y="2620"/>
                    <a:pt x="167" y="2620"/>
                  </a:cubicBezTo>
                  <a:cubicBezTo>
                    <a:pt x="263" y="2620"/>
                    <a:pt x="334" y="2549"/>
                    <a:pt x="334" y="2465"/>
                  </a:cubicBezTo>
                  <a:lnTo>
                    <a:pt x="334" y="525"/>
                  </a:lnTo>
                  <a:cubicBezTo>
                    <a:pt x="334" y="418"/>
                    <a:pt x="417" y="334"/>
                    <a:pt x="525" y="334"/>
                  </a:cubicBezTo>
                  <a:lnTo>
                    <a:pt x="3013" y="334"/>
                  </a:lnTo>
                  <a:cubicBezTo>
                    <a:pt x="3096" y="334"/>
                    <a:pt x="3180" y="263"/>
                    <a:pt x="3180" y="168"/>
                  </a:cubicBezTo>
                  <a:cubicBezTo>
                    <a:pt x="3180" y="84"/>
                    <a:pt x="3096" y="1"/>
                    <a:pt x="3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482;p62">
              <a:extLst>
                <a:ext uri="{FF2B5EF4-FFF2-40B4-BE49-F238E27FC236}">
                  <a16:creationId xmlns:a16="http://schemas.microsoft.com/office/drawing/2014/main" id="{1D892252-137B-4BA6-9655-58B8AF095D1F}"/>
                </a:ext>
              </a:extLst>
            </p:cNvPr>
            <p:cNvSpPr/>
            <p:nvPr/>
          </p:nvSpPr>
          <p:spPr>
            <a:xfrm>
              <a:off x="2217558" y="3082401"/>
              <a:ext cx="133708" cy="96592"/>
            </a:xfrm>
            <a:custGeom>
              <a:avLst/>
              <a:gdLst/>
              <a:ahLst/>
              <a:cxnLst/>
              <a:rect l="l" t="t" r="r" b="b"/>
              <a:pathLst>
                <a:path w="4204" h="3037" extrusionOk="0">
                  <a:moveTo>
                    <a:pt x="1918" y="322"/>
                  </a:moveTo>
                  <a:cubicBezTo>
                    <a:pt x="2061" y="322"/>
                    <a:pt x="2180" y="393"/>
                    <a:pt x="2239" y="512"/>
                  </a:cubicBezTo>
                  <a:lnTo>
                    <a:pt x="2549" y="1143"/>
                  </a:lnTo>
                  <a:cubicBezTo>
                    <a:pt x="2382" y="1322"/>
                    <a:pt x="2156" y="1405"/>
                    <a:pt x="1918" y="1405"/>
                  </a:cubicBezTo>
                  <a:cubicBezTo>
                    <a:pt x="1680" y="1405"/>
                    <a:pt x="1465" y="1298"/>
                    <a:pt x="1299" y="1143"/>
                  </a:cubicBezTo>
                  <a:lnTo>
                    <a:pt x="1608" y="512"/>
                  </a:lnTo>
                  <a:cubicBezTo>
                    <a:pt x="1668" y="393"/>
                    <a:pt x="1787" y="322"/>
                    <a:pt x="1918" y="322"/>
                  </a:cubicBezTo>
                  <a:close/>
                  <a:moveTo>
                    <a:pt x="2727" y="1453"/>
                  </a:moveTo>
                  <a:lnTo>
                    <a:pt x="3346" y="2691"/>
                  </a:lnTo>
                  <a:lnTo>
                    <a:pt x="525" y="2691"/>
                  </a:lnTo>
                  <a:lnTo>
                    <a:pt x="1144" y="1453"/>
                  </a:lnTo>
                  <a:cubicBezTo>
                    <a:pt x="1370" y="1644"/>
                    <a:pt x="1644" y="1751"/>
                    <a:pt x="1941" y="1751"/>
                  </a:cubicBezTo>
                  <a:cubicBezTo>
                    <a:pt x="2239" y="1751"/>
                    <a:pt x="2501" y="1644"/>
                    <a:pt x="2727" y="1453"/>
                  </a:cubicBezTo>
                  <a:close/>
                  <a:moveTo>
                    <a:pt x="1918" y="0"/>
                  </a:moveTo>
                  <a:cubicBezTo>
                    <a:pt x="1668" y="0"/>
                    <a:pt x="1430" y="143"/>
                    <a:pt x="1310" y="370"/>
                  </a:cubicBezTo>
                  <a:lnTo>
                    <a:pt x="941" y="1084"/>
                  </a:lnTo>
                  <a:lnTo>
                    <a:pt x="322" y="2275"/>
                  </a:lnTo>
                  <a:lnTo>
                    <a:pt x="322" y="1572"/>
                  </a:lnTo>
                  <a:cubicBezTo>
                    <a:pt x="322" y="1489"/>
                    <a:pt x="251" y="1405"/>
                    <a:pt x="167" y="1405"/>
                  </a:cubicBezTo>
                  <a:cubicBezTo>
                    <a:pt x="72" y="1405"/>
                    <a:pt x="1" y="1489"/>
                    <a:pt x="1" y="1572"/>
                  </a:cubicBezTo>
                  <a:lnTo>
                    <a:pt x="1" y="2501"/>
                  </a:lnTo>
                  <a:cubicBezTo>
                    <a:pt x="1" y="2644"/>
                    <a:pt x="60" y="2775"/>
                    <a:pt x="167" y="2882"/>
                  </a:cubicBezTo>
                  <a:cubicBezTo>
                    <a:pt x="263" y="2977"/>
                    <a:pt x="382" y="3037"/>
                    <a:pt x="525" y="3037"/>
                  </a:cubicBezTo>
                  <a:lnTo>
                    <a:pt x="4001" y="3037"/>
                  </a:lnTo>
                  <a:cubicBezTo>
                    <a:pt x="4097" y="3037"/>
                    <a:pt x="4168" y="2953"/>
                    <a:pt x="4168" y="2870"/>
                  </a:cubicBezTo>
                  <a:cubicBezTo>
                    <a:pt x="4204" y="2763"/>
                    <a:pt x="4120" y="2691"/>
                    <a:pt x="4037" y="2691"/>
                  </a:cubicBezTo>
                  <a:lnTo>
                    <a:pt x="3704" y="2691"/>
                  </a:lnTo>
                  <a:lnTo>
                    <a:pt x="2537" y="370"/>
                  </a:lnTo>
                  <a:cubicBezTo>
                    <a:pt x="2418" y="131"/>
                    <a:pt x="2180" y="0"/>
                    <a:pt x="19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483;p62">
              <a:extLst>
                <a:ext uri="{FF2B5EF4-FFF2-40B4-BE49-F238E27FC236}">
                  <a16:creationId xmlns:a16="http://schemas.microsoft.com/office/drawing/2014/main" id="{0BD03B6F-90B5-434F-9778-69726BCE3C46}"/>
                </a:ext>
              </a:extLst>
            </p:cNvPr>
            <p:cNvSpPr/>
            <p:nvPr/>
          </p:nvSpPr>
          <p:spPr>
            <a:xfrm>
              <a:off x="2329671" y="3032404"/>
              <a:ext cx="82566" cy="145444"/>
            </a:xfrm>
            <a:custGeom>
              <a:avLst/>
              <a:gdLst/>
              <a:ahLst/>
              <a:cxnLst/>
              <a:rect l="l" t="t" r="r" b="b"/>
              <a:pathLst>
                <a:path w="2596" h="4573" extrusionOk="0">
                  <a:moveTo>
                    <a:pt x="167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67" y="334"/>
                  </a:cubicBezTo>
                  <a:lnTo>
                    <a:pt x="2072" y="334"/>
                  </a:lnTo>
                  <a:cubicBezTo>
                    <a:pt x="2179" y="334"/>
                    <a:pt x="2262" y="418"/>
                    <a:pt x="2262" y="525"/>
                  </a:cubicBezTo>
                  <a:lnTo>
                    <a:pt x="2262" y="4049"/>
                  </a:lnTo>
                  <a:cubicBezTo>
                    <a:pt x="2262" y="4156"/>
                    <a:pt x="2179" y="4251"/>
                    <a:pt x="2072" y="4251"/>
                  </a:cubicBezTo>
                  <a:lnTo>
                    <a:pt x="1179" y="4251"/>
                  </a:lnTo>
                  <a:cubicBezTo>
                    <a:pt x="1095" y="4251"/>
                    <a:pt x="1012" y="4323"/>
                    <a:pt x="1012" y="4406"/>
                  </a:cubicBezTo>
                  <a:cubicBezTo>
                    <a:pt x="1012" y="4501"/>
                    <a:pt x="1095" y="4573"/>
                    <a:pt x="1179" y="4573"/>
                  </a:cubicBezTo>
                  <a:lnTo>
                    <a:pt x="2072" y="4573"/>
                  </a:lnTo>
                  <a:cubicBezTo>
                    <a:pt x="2369" y="4573"/>
                    <a:pt x="2596" y="4335"/>
                    <a:pt x="2596" y="4049"/>
                  </a:cubicBezTo>
                  <a:lnTo>
                    <a:pt x="2596" y="525"/>
                  </a:lnTo>
                  <a:cubicBezTo>
                    <a:pt x="2596" y="239"/>
                    <a:pt x="2357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484;p62">
              <a:extLst>
                <a:ext uri="{FF2B5EF4-FFF2-40B4-BE49-F238E27FC236}">
                  <a16:creationId xmlns:a16="http://schemas.microsoft.com/office/drawing/2014/main" id="{7BA9CA83-4DB9-4B79-B60C-DAAFE6806A5E}"/>
                </a:ext>
              </a:extLst>
            </p:cNvPr>
            <p:cNvSpPr/>
            <p:nvPr/>
          </p:nvSpPr>
          <p:spPr>
            <a:xfrm>
              <a:off x="2437585" y="3032404"/>
              <a:ext cx="84092" cy="10655"/>
            </a:xfrm>
            <a:custGeom>
              <a:avLst/>
              <a:gdLst/>
              <a:ahLst/>
              <a:cxnLst/>
              <a:rect l="l" t="t" r="r" b="b"/>
              <a:pathLst>
                <a:path w="2644" h="335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cubicBezTo>
                    <a:pt x="0" y="263"/>
                    <a:pt x="84" y="334"/>
                    <a:pt x="167" y="334"/>
                  </a:cubicBezTo>
                  <a:lnTo>
                    <a:pt x="2477" y="334"/>
                  </a:lnTo>
                  <a:cubicBezTo>
                    <a:pt x="2560" y="334"/>
                    <a:pt x="2643" y="263"/>
                    <a:pt x="2643" y="168"/>
                  </a:cubicBezTo>
                  <a:cubicBezTo>
                    <a:pt x="2632" y="84"/>
                    <a:pt x="256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85;p62">
              <a:extLst>
                <a:ext uri="{FF2B5EF4-FFF2-40B4-BE49-F238E27FC236}">
                  <a16:creationId xmlns:a16="http://schemas.microsoft.com/office/drawing/2014/main" id="{F6556C93-C40F-4D99-9007-6B3EB1B31C61}"/>
                </a:ext>
              </a:extLst>
            </p:cNvPr>
            <p:cNvSpPr/>
            <p:nvPr/>
          </p:nvSpPr>
          <p:spPr>
            <a:xfrm>
              <a:off x="2427344" y="3055144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2"/>
                    <a:pt x="2965" y="167"/>
                  </a:cubicBezTo>
                  <a:cubicBezTo>
                    <a:pt x="2954" y="84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86;p62">
              <a:extLst>
                <a:ext uri="{FF2B5EF4-FFF2-40B4-BE49-F238E27FC236}">
                  <a16:creationId xmlns:a16="http://schemas.microsoft.com/office/drawing/2014/main" id="{7A6ECF6E-4BF3-4248-B401-D96779DE86AE}"/>
                </a:ext>
              </a:extLst>
            </p:cNvPr>
            <p:cNvSpPr/>
            <p:nvPr/>
          </p:nvSpPr>
          <p:spPr>
            <a:xfrm>
              <a:off x="2427344" y="3077853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3"/>
                    <a:pt x="2965" y="167"/>
                  </a:cubicBezTo>
                  <a:cubicBezTo>
                    <a:pt x="2954" y="84"/>
                    <a:pt x="288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87;p62">
              <a:extLst>
                <a:ext uri="{FF2B5EF4-FFF2-40B4-BE49-F238E27FC236}">
                  <a16:creationId xmlns:a16="http://schemas.microsoft.com/office/drawing/2014/main" id="{0FE5D1C1-F95D-4778-A369-E56D25FD6919}"/>
                </a:ext>
              </a:extLst>
            </p:cNvPr>
            <p:cNvSpPr/>
            <p:nvPr/>
          </p:nvSpPr>
          <p:spPr>
            <a:xfrm>
              <a:off x="2427344" y="3100212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2799" y="333"/>
                  </a:lnTo>
                  <a:cubicBezTo>
                    <a:pt x="2882" y="333"/>
                    <a:pt x="2965" y="250"/>
                    <a:pt x="2965" y="167"/>
                  </a:cubicBezTo>
                  <a:cubicBezTo>
                    <a:pt x="2965" y="71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488;p62">
              <a:extLst>
                <a:ext uri="{FF2B5EF4-FFF2-40B4-BE49-F238E27FC236}">
                  <a16:creationId xmlns:a16="http://schemas.microsoft.com/office/drawing/2014/main" id="{880106A2-893C-4AC8-B3A5-9D3DD7C7FFF9}"/>
                </a:ext>
              </a:extLst>
            </p:cNvPr>
            <p:cNvSpPr/>
            <p:nvPr/>
          </p:nvSpPr>
          <p:spPr>
            <a:xfrm>
              <a:off x="2427344" y="3122921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0"/>
                    <a:pt x="2965" y="167"/>
                  </a:cubicBezTo>
                  <a:cubicBezTo>
                    <a:pt x="2954" y="72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489;p62">
              <a:extLst>
                <a:ext uri="{FF2B5EF4-FFF2-40B4-BE49-F238E27FC236}">
                  <a16:creationId xmlns:a16="http://schemas.microsoft.com/office/drawing/2014/main" id="{4C93C8AF-7D71-4332-B6B2-8BCA2DE4797A}"/>
                </a:ext>
              </a:extLst>
            </p:cNvPr>
            <p:cNvSpPr/>
            <p:nvPr/>
          </p:nvSpPr>
          <p:spPr>
            <a:xfrm>
              <a:off x="2427344" y="3145629"/>
              <a:ext cx="94334" cy="10655"/>
            </a:xfrm>
            <a:custGeom>
              <a:avLst/>
              <a:gdLst/>
              <a:ahLst/>
              <a:cxnLst/>
              <a:rect l="l" t="t" r="r" b="b"/>
              <a:pathLst>
                <a:path w="296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1"/>
                    <a:pt x="2965" y="167"/>
                  </a:cubicBezTo>
                  <a:cubicBezTo>
                    <a:pt x="2954" y="72"/>
                    <a:pt x="288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490;p62">
              <a:extLst>
                <a:ext uri="{FF2B5EF4-FFF2-40B4-BE49-F238E27FC236}">
                  <a16:creationId xmlns:a16="http://schemas.microsoft.com/office/drawing/2014/main" id="{1F032883-3CE7-43B2-B052-4D741EE2ED93}"/>
                </a:ext>
              </a:extLst>
            </p:cNvPr>
            <p:cNvSpPr/>
            <p:nvPr/>
          </p:nvSpPr>
          <p:spPr>
            <a:xfrm>
              <a:off x="2427344" y="3167988"/>
              <a:ext cx="68953" cy="10241"/>
            </a:xfrm>
            <a:custGeom>
              <a:avLst/>
              <a:gdLst/>
              <a:ahLst/>
              <a:cxnLst/>
              <a:rect l="l" t="t" r="r" b="b"/>
              <a:pathLst>
                <a:path w="2168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989" y="322"/>
                  </a:lnTo>
                  <a:cubicBezTo>
                    <a:pt x="2084" y="322"/>
                    <a:pt x="2156" y="250"/>
                    <a:pt x="2156" y="167"/>
                  </a:cubicBezTo>
                  <a:cubicBezTo>
                    <a:pt x="2168" y="72"/>
                    <a:pt x="2096" y="0"/>
                    <a:pt x="1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491;p62">
              <a:extLst>
                <a:ext uri="{FF2B5EF4-FFF2-40B4-BE49-F238E27FC236}">
                  <a16:creationId xmlns:a16="http://schemas.microsoft.com/office/drawing/2014/main" id="{4D773966-ABC1-4ED4-9D2A-CD816687730C}"/>
                </a:ext>
              </a:extLst>
            </p:cNvPr>
            <p:cNvSpPr/>
            <p:nvPr/>
          </p:nvSpPr>
          <p:spPr>
            <a:xfrm>
              <a:off x="2323214" y="3050882"/>
              <a:ext cx="66695" cy="69780"/>
            </a:xfrm>
            <a:custGeom>
              <a:avLst/>
              <a:gdLst/>
              <a:ahLst/>
              <a:cxnLst/>
              <a:rect l="l" t="t" r="r" b="b"/>
              <a:pathLst>
                <a:path w="2097" h="2194" extrusionOk="0">
                  <a:moveTo>
                    <a:pt x="715" y="408"/>
                  </a:moveTo>
                  <a:lnTo>
                    <a:pt x="715" y="527"/>
                  </a:lnTo>
                  <a:cubicBezTo>
                    <a:pt x="715" y="1075"/>
                    <a:pt x="1120" y="1527"/>
                    <a:pt x="1632" y="1611"/>
                  </a:cubicBezTo>
                  <a:cubicBezTo>
                    <a:pt x="1477" y="1742"/>
                    <a:pt x="1275" y="1837"/>
                    <a:pt x="1072" y="1837"/>
                  </a:cubicBezTo>
                  <a:cubicBezTo>
                    <a:pt x="655" y="1837"/>
                    <a:pt x="310" y="1492"/>
                    <a:pt x="310" y="1075"/>
                  </a:cubicBezTo>
                  <a:cubicBezTo>
                    <a:pt x="310" y="789"/>
                    <a:pt x="477" y="539"/>
                    <a:pt x="715" y="408"/>
                  </a:cubicBezTo>
                  <a:close/>
                  <a:moveTo>
                    <a:pt x="960" y="0"/>
                  </a:moveTo>
                  <a:cubicBezTo>
                    <a:pt x="950" y="0"/>
                    <a:pt x="939" y="1"/>
                    <a:pt x="929" y="3"/>
                  </a:cubicBezTo>
                  <a:cubicBezTo>
                    <a:pt x="394" y="75"/>
                    <a:pt x="1" y="539"/>
                    <a:pt x="1" y="1087"/>
                  </a:cubicBezTo>
                  <a:cubicBezTo>
                    <a:pt x="1" y="1694"/>
                    <a:pt x="489" y="2194"/>
                    <a:pt x="1096" y="2194"/>
                  </a:cubicBezTo>
                  <a:cubicBezTo>
                    <a:pt x="1525" y="2194"/>
                    <a:pt x="1929" y="1932"/>
                    <a:pt x="2096" y="1539"/>
                  </a:cubicBezTo>
                  <a:cubicBezTo>
                    <a:pt x="2096" y="1444"/>
                    <a:pt x="2084" y="1384"/>
                    <a:pt x="2048" y="1337"/>
                  </a:cubicBezTo>
                  <a:cubicBezTo>
                    <a:pt x="2030" y="1309"/>
                    <a:pt x="1990" y="1281"/>
                    <a:pt x="1945" y="1281"/>
                  </a:cubicBezTo>
                  <a:cubicBezTo>
                    <a:pt x="1932" y="1281"/>
                    <a:pt x="1919" y="1284"/>
                    <a:pt x="1906" y="1289"/>
                  </a:cubicBezTo>
                  <a:lnTo>
                    <a:pt x="1798" y="1289"/>
                  </a:lnTo>
                  <a:cubicBezTo>
                    <a:pt x="1382" y="1289"/>
                    <a:pt x="1036" y="944"/>
                    <a:pt x="1036" y="527"/>
                  </a:cubicBezTo>
                  <a:cubicBezTo>
                    <a:pt x="1036" y="420"/>
                    <a:pt x="1060" y="313"/>
                    <a:pt x="1096" y="229"/>
                  </a:cubicBezTo>
                  <a:cubicBezTo>
                    <a:pt x="1132" y="170"/>
                    <a:pt x="1120" y="110"/>
                    <a:pt x="1084" y="63"/>
                  </a:cubicBezTo>
                  <a:cubicBezTo>
                    <a:pt x="1054" y="23"/>
                    <a:pt x="1009" y="0"/>
                    <a:pt x="960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3C8110A-9575-4AA3-A2E6-4A9F722A2C76}"/>
              </a:ext>
            </a:extLst>
          </p:cNvPr>
          <p:cNvSpPr txBox="1"/>
          <p:nvPr/>
        </p:nvSpPr>
        <p:spPr>
          <a:xfrm>
            <a:off x="6084600" y="1988288"/>
            <a:ext cx="286801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Grid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Helvetica Neue"/>
              </a:rPr>
              <a:t>search improve our models with random (over-sampling)  imbalance.</a:t>
            </a:r>
            <a:endParaRPr lang="ar-SA" dirty="0">
              <a:solidFill>
                <a:schemeClr val="bg1"/>
              </a:solidFill>
            </a:endParaRPr>
          </a:p>
        </p:txBody>
      </p:sp>
      <p:grpSp>
        <p:nvGrpSpPr>
          <p:cNvPr id="90" name="Google Shape;13600;p64">
            <a:extLst>
              <a:ext uri="{FF2B5EF4-FFF2-40B4-BE49-F238E27FC236}">
                <a16:creationId xmlns:a16="http://schemas.microsoft.com/office/drawing/2014/main" id="{38F54F71-9A1B-44EC-AD44-9FB6C1A307F2}"/>
              </a:ext>
            </a:extLst>
          </p:cNvPr>
          <p:cNvGrpSpPr/>
          <p:nvPr/>
        </p:nvGrpSpPr>
        <p:grpSpPr>
          <a:xfrm>
            <a:off x="4303313" y="2804383"/>
            <a:ext cx="534499" cy="588119"/>
            <a:chOff x="4195399" y="1970604"/>
            <a:chExt cx="344879" cy="343573"/>
          </a:xfrm>
          <a:solidFill>
            <a:schemeClr val="accent2"/>
          </a:solidFill>
        </p:grpSpPr>
        <p:sp>
          <p:nvSpPr>
            <p:cNvPr id="91" name="Google Shape;13601;p64">
              <a:extLst>
                <a:ext uri="{FF2B5EF4-FFF2-40B4-BE49-F238E27FC236}">
                  <a16:creationId xmlns:a16="http://schemas.microsoft.com/office/drawing/2014/main" id="{087CF953-4ECA-4B0D-B3EB-C9A1693A6930}"/>
                </a:ext>
              </a:extLst>
            </p:cNvPr>
            <p:cNvSpPr/>
            <p:nvPr/>
          </p:nvSpPr>
          <p:spPr>
            <a:xfrm>
              <a:off x="4195399" y="1970604"/>
              <a:ext cx="344878" cy="343573"/>
            </a:xfrm>
            <a:custGeom>
              <a:avLst/>
              <a:gdLst/>
              <a:ahLst/>
              <a:cxnLst/>
              <a:rect l="l" t="t" r="r" b="b"/>
              <a:pathLst>
                <a:path w="10835" h="10794" extrusionOk="0">
                  <a:moveTo>
                    <a:pt x="4155" y="6287"/>
                  </a:moveTo>
                  <a:cubicBezTo>
                    <a:pt x="4274" y="6418"/>
                    <a:pt x="4417" y="6561"/>
                    <a:pt x="4572" y="6704"/>
                  </a:cubicBezTo>
                  <a:lnTo>
                    <a:pt x="3977" y="7299"/>
                  </a:lnTo>
                  <a:lnTo>
                    <a:pt x="3929" y="7252"/>
                  </a:lnTo>
                  <a:lnTo>
                    <a:pt x="3596" y="6918"/>
                  </a:lnTo>
                  <a:lnTo>
                    <a:pt x="3560" y="6883"/>
                  </a:lnTo>
                  <a:lnTo>
                    <a:pt x="4155" y="6287"/>
                  </a:lnTo>
                  <a:close/>
                  <a:moveTo>
                    <a:pt x="3203" y="7064"/>
                  </a:moveTo>
                  <a:cubicBezTo>
                    <a:pt x="3271" y="7064"/>
                    <a:pt x="3340" y="7091"/>
                    <a:pt x="3393" y="7144"/>
                  </a:cubicBezTo>
                  <a:lnTo>
                    <a:pt x="3715" y="7478"/>
                  </a:lnTo>
                  <a:cubicBezTo>
                    <a:pt x="3810" y="7573"/>
                    <a:pt x="3822" y="7740"/>
                    <a:pt x="3715" y="7847"/>
                  </a:cubicBezTo>
                  <a:lnTo>
                    <a:pt x="3524" y="8037"/>
                  </a:lnTo>
                  <a:lnTo>
                    <a:pt x="2822" y="7335"/>
                  </a:lnTo>
                  <a:lnTo>
                    <a:pt x="3012" y="7144"/>
                  </a:lnTo>
                  <a:cubicBezTo>
                    <a:pt x="3066" y="7091"/>
                    <a:pt x="3134" y="7064"/>
                    <a:pt x="3203" y="7064"/>
                  </a:cubicBezTo>
                  <a:close/>
                  <a:moveTo>
                    <a:pt x="2608" y="7549"/>
                  </a:moveTo>
                  <a:lnTo>
                    <a:pt x="3298" y="8252"/>
                  </a:lnTo>
                  <a:lnTo>
                    <a:pt x="1143" y="10407"/>
                  </a:lnTo>
                  <a:cubicBezTo>
                    <a:pt x="1089" y="10460"/>
                    <a:pt x="1024" y="10487"/>
                    <a:pt x="959" y="10487"/>
                  </a:cubicBezTo>
                  <a:cubicBezTo>
                    <a:pt x="893" y="10487"/>
                    <a:pt x="828" y="10460"/>
                    <a:pt x="774" y="10407"/>
                  </a:cubicBezTo>
                  <a:lnTo>
                    <a:pt x="441" y="10073"/>
                  </a:lnTo>
                  <a:cubicBezTo>
                    <a:pt x="345" y="9978"/>
                    <a:pt x="345" y="9811"/>
                    <a:pt x="441" y="9704"/>
                  </a:cubicBezTo>
                  <a:lnTo>
                    <a:pt x="2608" y="7549"/>
                  </a:lnTo>
                  <a:close/>
                  <a:moveTo>
                    <a:pt x="7037" y="1"/>
                  </a:moveTo>
                  <a:cubicBezTo>
                    <a:pt x="3941" y="1"/>
                    <a:pt x="2155" y="3513"/>
                    <a:pt x="3953" y="6013"/>
                  </a:cubicBezTo>
                  <a:lnTo>
                    <a:pt x="3239" y="6728"/>
                  </a:lnTo>
                  <a:cubicBezTo>
                    <a:pt x="3224" y="6727"/>
                    <a:pt x="3209" y="6726"/>
                    <a:pt x="3194" y="6726"/>
                  </a:cubicBezTo>
                  <a:cubicBezTo>
                    <a:pt x="3036" y="6726"/>
                    <a:pt x="2907" y="6785"/>
                    <a:pt x="2798" y="6894"/>
                  </a:cubicBezTo>
                  <a:lnTo>
                    <a:pt x="226" y="9466"/>
                  </a:lnTo>
                  <a:cubicBezTo>
                    <a:pt x="0" y="9692"/>
                    <a:pt x="0" y="10061"/>
                    <a:pt x="226" y="10288"/>
                  </a:cubicBezTo>
                  <a:lnTo>
                    <a:pt x="548" y="10633"/>
                  </a:lnTo>
                  <a:cubicBezTo>
                    <a:pt x="661" y="10740"/>
                    <a:pt x="810" y="10794"/>
                    <a:pt x="959" y="10794"/>
                  </a:cubicBezTo>
                  <a:cubicBezTo>
                    <a:pt x="1107" y="10794"/>
                    <a:pt x="1256" y="10740"/>
                    <a:pt x="1369" y="10633"/>
                  </a:cubicBezTo>
                  <a:lnTo>
                    <a:pt x="3631" y="8371"/>
                  </a:lnTo>
                  <a:lnTo>
                    <a:pt x="3941" y="8049"/>
                  </a:lnTo>
                  <a:cubicBezTo>
                    <a:pt x="4060" y="7930"/>
                    <a:pt x="4120" y="7775"/>
                    <a:pt x="4108" y="7609"/>
                  </a:cubicBezTo>
                  <a:lnTo>
                    <a:pt x="4822" y="6894"/>
                  </a:lnTo>
                  <a:cubicBezTo>
                    <a:pt x="5358" y="7275"/>
                    <a:pt x="6001" y="7514"/>
                    <a:pt x="6656" y="7597"/>
                  </a:cubicBezTo>
                  <a:lnTo>
                    <a:pt x="6668" y="7597"/>
                  </a:lnTo>
                  <a:cubicBezTo>
                    <a:pt x="6739" y="7597"/>
                    <a:pt x="6810" y="7537"/>
                    <a:pt x="6834" y="7442"/>
                  </a:cubicBezTo>
                  <a:cubicBezTo>
                    <a:pt x="6846" y="7359"/>
                    <a:pt x="6775" y="7275"/>
                    <a:pt x="6691" y="7264"/>
                  </a:cubicBezTo>
                  <a:cubicBezTo>
                    <a:pt x="6013" y="7192"/>
                    <a:pt x="5370" y="6918"/>
                    <a:pt x="4846" y="6502"/>
                  </a:cubicBezTo>
                  <a:cubicBezTo>
                    <a:pt x="2286" y="4442"/>
                    <a:pt x="3798" y="334"/>
                    <a:pt x="7037" y="334"/>
                  </a:cubicBezTo>
                  <a:cubicBezTo>
                    <a:pt x="8870" y="334"/>
                    <a:pt x="10323" y="1715"/>
                    <a:pt x="10501" y="3454"/>
                  </a:cubicBezTo>
                  <a:cubicBezTo>
                    <a:pt x="10522" y="3535"/>
                    <a:pt x="10576" y="3590"/>
                    <a:pt x="10644" y="3590"/>
                  </a:cubicBezTo>
                  <a:cubicBezTo>
                    <a:pt x="10655" y="3590"/>
                    <a:pt x="10668" y="3588"/>
                    <a:pt x="10680" y="3584"/>
                  </a:cubicBezTo>
                  <a:cubicBezTo>
                    <a:pt x="10775" y="3573"/>
                    <a:pt x="10835" y="3501"/>
                    <a:pt x="10823" y="3406"/>
                  </a:cubicBezTo>
                  <a:cubicBezTo>
                    <a:pt x="10620" y="1525"/>
                    <a:pt x="9037" y="1"/>
                    <a:pt x="7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602;p64">
              <a:extLst>
                <a:ext uri="{FF2B5EF4-FFF2-40B4-BE49-F238E27FC236}">
                  <a16:creationId xmlns:a16="http://schemas.microsoft.com/office/drawing/2014/main" id="{562F59A0-E6AB-41C1-8CC9-B73114D4FCA1}"/>
                </a:ext>
              </a:extLst>
            </p:cNvPr>
            <p:cNvSpPr/>
            <p:nvPr/>
          </p:nvSpPr>
          <p:spPr>
            <a:xfrm>
              <a:off x="4311356" y="1993458"/>
              <a:ext cx="206959" cy="197378"/>
            </a:xfrm>
            <a:custGeom>
              <a:avLst/>
              <a:gdLst/>
              <a:ahLst/>
              <a:cxnLst/>
              <a:rect l="l" t="t" r="r" b="b"/>
              <a:pathLst>
                <a:path w="6502" h="6201" extrusionOk="0">
                  <a:moveTo>
                    <a:pt x="3394" y="295"/>
                  </a:moveTo>
                  <a:cubicBezTo>
                    <a:pt x="4930" y="295"/>
                    <a:pt x="6180" y="1533"/>
                    <a:pt x="6180" y="3081"/>
                  </a:cubicBezTo>
                  <a:cubicBezTo>
                    <a:pt x="6180" y="4641"/>
                    <a:pt x="4930" y="5879"/>
                    <a:pt x="3394" y="5879"/>
                  </a:cubicBezTo>
                  <a:cubicBezTo>
                    <a:pt x="2679" y="5879"/>
                    <a:pt x="1965" y="5605"/>
                    <a:pt x="1429" y="5057"/>
                  </a:cubicBezTo>
                  <a:cubicBezTo>
                    <a:pt x="346" y="3974"/>
                    <a:pt x="346" y="2200"/>
                    <a:pt x="1429" y="1116"/>
                  </a:cubicBezTo>
                  <a:cubicBezTo>
                    <a:pt x="1977" y="569"/>
                    <a:pt x="2679" y="295"/>
                    <a:pt x="3394" y="295"/>
                  </a:cubicBezTo>
                  <a:close/>
                  <a:moveTo>
                    <a:pt x="3404" y="0"/>
                  </a:moveTo>
                  <a:cubicBezTo>
                    <a:pt x="2608" y="0"/>
                    <a:pt x="1810" y="301"/>
                    <a:pt x="1203" y="902"/>
                  </a:cubicBezTo>
                  <a:cubicBezTo>
                    <a:pt x="0" y="2116"/>
                    <a:pt x="0" y="4093"/>
                    <a:pt x="1203" y="5295"/>
                  </a:cubicBezTo>
                  <a:cubicBezTo>
                    <a:pt x="1822" y="5903"/>
                    <a:pt x="2608" y="6200"/>
                    <a:pt x="3394" y="6200"/>
                  </a:cubicBezTo>
                  <a:cubicBezTo>
                    <a:pt x="5108" y="6188"/>
                    <a:pt x="6501" y="4819"/>
                    <a:pt x="6501" y="3093"/>
                  </a:cubicBezTo>
                  <a:cubicBezTo>
                    <a:pt x="6501" y="2259"/>
                    <a:pt x="6180" y="1485"/>
                    <a:pt x="5596" y="902"/>
                  </a:cubicBezTo>
                  <a:cubicBezTo>
                    <a:pt x="4995" y="301"/>
                    <a:pt x="4200" y="0"/>
                    <a:pt x="3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603;p64">
              <a:extLst>
                <a:ext uri="{FF2B5EF4-FFF2-40B4-BE49-F238E27FC236}">
                  <a16:creationId xmlns:a16="http://schemas.microsoft.com/office/drawing/2014/main" id="{B491607F-1822-4019-80D6-B72A1CEF3DCE}"/>
                </a:ext>
              </a:extLst>
            </p:cNvPr>
            <p:cNvSpPr/>
            <p:nvPr/>
          </p:nvSpPr>
          <p:spPr>
            <a:xfrm>
              <a:off x="4372374" y="2030476"/>
              <a:ext cx="94026" cy="114493"/>
            </a:xfrm>
            <a:custGeom>
              <a:avLst/>
              <a:gdLst/>
              <a:ahLst/>
              <a:cxnLst/>
              <a:rect l="l" t="t" r="r" b="b"/>
              <a:pathLst>
                <a:path w="2954" h="3597" extrusionOk="0">
                  <a:moveTo>
                    <a:pt x="1477" y="310"/>
                  </a:moveTo>
                  <a:cubicBezTo>
                    <a:pt x="1834" y="310"/>
                    <a:pt x="2120" y="584"/>
                    <a:pt x="2120" y="953"/>
                  </a:cubicBezTo>
                  <a:cubicBezTo>
                    <a:pt x="2120" y="1311"/>
                    <a:pt x="1834" y="1584"/>
                    <a:pt x="1477" y="1584"/>
                  </a:cubicBezTo>
                  <a:cubicBezTo>
                    <a:pt x="1119" y="1584"/>
                    <a:pt x="834" y="1311"/>
                    <a:pt x="834" y="953"/>
                  </a:cubicBezTo>
                  <a:cubicBezTo>
                    <a:pt x="834" y="596"/>
                    <a:pt x="1119" y="310"/>
                    <a:pt x="1477" y="310"/>
                  </a:cubicBezTo>
                  <a:close/>
                  <a:moveTo>
                    <a:pt x="1905" y="1918"/>
                  </a:moveTo>
                  <a:cubicBezTo>
                    <a:pt x="2298" y="1918"/>
                    <a:pt x="2608" y="2227"/>
                    <a:pt x="2608" y="2620"/>
                  </a:cubicBezTo>
                  <a:lnTo>
                    <a:pt x="2608" y="3287"/>
                  </a:lnTo>
                  <a:lnTo>
                    <a:pt x="2298" y="3287"/>
                  </a:lnTo>
                  <a:lnTo>
                    <a:pt x="2298" y="2585"/>
                  </a:lnTo>
                  <a:cubicBezTo>
                    <a:pt x="2298" y="2501"/>
                    <a:pt x="2227" y="2418"/>
                    <a:pt x="2132" y="2418"/>
                  </a:cubicBezTo>
                  <a:cubicBezTo>
                    <a:pt x="2048" y="2418"/>
                    <a:pt x="1965" y="2501"/>
                    <a:pt x="1965" y="2585"/>
                  </a:cubicBezTo>
                  <a:lnTo>
                    <a:pt x="1965" y="3287"/>
                  </a:lnTo>
                  <a:lnTo>
                    <a:pt x="977" y="3287"/>
                  </a:lnTo>
                  <a:lnTo>
                    <a:pt x="977" y="2585"/>
                  </a:lnTo>
                  <a:cubicBezTo>
                    <a:pt x="977" y="2501"/>
                    <a:pt x="893" y="2418"/>
                    <a:pt x="810" y="2418"/>
                  </a:cubicBezTo>
                  <a:cubicBezTo>
                    <a:pt x="715" y="2418"/>
                    <a:pt x="643" y="2501"/>
                    <a:pt x="643" y="2585"/>
                  </a:cubicBezTo>
                  <a:lnTo>
                    <a:pt x="643" y="3287"/>
                  </a:lnTo>
                  <a:lnTo>
                    <a:pt x="298" y="3287"/>
                  </a:lnTo>
                  <a:lnTo>
                    <a:pt x="298" y="2620"/>
                  </a:lnTo>
                  <a:cubicBezTo>
                    <a:pt x="298" y="2227"/>
                    <a:pt x="619" y="1918"/>
                    <a:pt x="1000" y="1918"/>
                  </a:cubicBezTo>
                  <a:close/>
                  <a:moveTo>
                    <a:pt x="1477" y="1"/>
                  </a:moveTo>
                  <a:cubicBezTo>
                    <a:pt x="941" y="1"/>
                    <a:pt x="512" y="430"/>
                    <a:pt x="512" y="965"/>
                  </a:cubicBezTo>
                  <a:cubicBezTo>
                    <a:pt x="512" y="1227"/>
                    <a:pt x="619" y="1465"/>
                    <a:pt x="798" y="1632"/>
                  </a:cubicBezTo>
                  <a:cubicBezTo>
                    <a:pt x="346" y="1739"/>
                    <a:pt x="0" y="2144"/>
                    <a:pt x="0" y="2632"/>
                  </a:cubicBezTo>
                  <a:lnTo>
                    <a:pt x="0" y="3299"/>
                  </a:lnTo>
                  <a:cubicBezTo>
                    <a:pt x="0" y="3466"/>
                    <a:pt x="143" y="3597"/>
                    <a:pt x="298" y="3597"/>
                  </a:cubicBezTo>
                  <a:lnTo>
                    <a:pt x="2643" y="3597"/>
                  </a:lnTo>
                  <a:cubicBezTo>
                    <a:pt x="2798" y="3597"/>
                    <a:pt x="2941" y="3466"/>
                    <a:pt x="2941" y="3299"/>
                  </a:cubicBezTo>
                  <a:lnTo>
                    <a:pt x="2941" y="2632"/>
                  </a:lnTo>
                  <a:cubicBezTo>
                    <a:pt x="2953" y="2144"/>
                    <a:pt x="2620" y="1739"/>
                    <a:pt x="2167" y="1632"/>
                  </a:cubicBezTo>
                  <a:cubicBezTo>
                    <a:pt x="2322" y="1453"/>
                    <a:pt x="2441" y="1215"/>
                    <a:pt x="2441" y="965"/>
                  </a:cubicBezTo>
                  <a:cubicBezTo>
                    <a:pt x="2441" y="430"/>
                    <a:pt x="2012" y="1"/>
                    <a:pt x="1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604;p64">
              <a:extLst>
                <a:ext uri="{FF2B5EF4-FFF2-40B4-BE49-F238E27FC236}">
                  <a16:creationId xmlns:a16="http://schemas.microsoft.com/office/drawing/2014/main" id="{F986D908-B1AF-437E-B86F-3EC087D22A2C}"/>
                </a:ext>
              </a:extLst>
            </p:cNvPr>
            <p:cNvSpPr/>
            <p:nvPr/>
          </p:nvSpPr>
          <p:spPr>
            <a:xfrm>
              <a:off x="4426167" y="2098561"/>
              <a:ext cx="114111" cy="113474"/>
            </a:xfrm>
            <a:custGeom>
              <a:avLst/>
              <a:gdLst/>
              <a:ahLst/>
              <a:cxnLst/>
              <a:rect l="l" t="t" r="r" b="b"/>
              <a:pathLst>
                <a:path w="3585" h="3565" extrusionOk="0">
                  <a:moveTo>
                    <a:pt x="3401" y="1"/>
                  </a:moveTo>
                  <a:cubicBezTo>
                    <a:pt x="3330" y="1"/>
                    <a:pt x="3272" y="73"/>
                    <a:pt x="3251" y="136"/>
                  </a:cubicBezTo>
                  <a:cubicBezTo>
                    <a:pt x="3097" y="1767"/>
                    <a:pt x="1799" y="3077"/>
                    <a:pt x="144" y="3244"/>
                  </a:cubicBezTo>
                  <a:cubicBezTo>
                    <a:pt x="61" y="3255"/>
                    <a:pt x="1" y="3339"/>
                    <a:pt x="13" y="3422"/>
                  </a:cubicBezTo>
                  <a:cubicBezTo>
                    <a:pt x="25" y="3494"/>
                    <a:pt x="84" y="3565"/>
                    <a:pt x="180" y="3565"/>
                  </a:cubicBezTo>
                  <a:lnTo>
                    <a:pt x="191" y="3565"/>
                  </a:lnTo>
                  <a:cubicBezTo>
                    <a:pt x="1966" y="3398"/>
                    <a:pt x="3394" y="1970"/>
                    <a:pt x="3573" y="184"/>
                  </a:cubicBezTo>
                  <a:cubicBezTo>
                    <a:pt x="3585" y="88"/>
                    <a:pt x="3513" y="17"/>
                    <a:pt x="3430" y="5"/>
                  </a:cubicBezTo>
                  <a:cubicBezTo>
                    <a:pt x="3420" y="2"/>
                    <a:pt x="3410" y="1"/>
                    <a:pt x="34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3577;p64">
            <a:extLst>
              <a:ext uri="{FF2B5EF4-FFF2-40B4-BE49-F238E27FC236}">
                <a16:creationId xmlns:a16="http://schemas.microsoft.com/office/drawing/2014/main" id="{16645C6C-18B3-47F7-B6BA-F3E7EBA637CD}"/>
              </a:ext>
            </a:extLst>
          </p:cNvPr>
          <p:cNvGrpSpPr/>
          <p:nvPr/>
        </p:nvGrpSpPr>
        <p:grpSpPr>
          <a:xfrm>
            <a:off x="7169886" y="1123204"/>
            <a:ext cx="604576" cy="580865"/>
            <a:chOff x="5626763" y="2013829"/>
            <a:chExt cx="351722" cy="274788"/>
          </a:xfrm>
          <a:solidFill>
            <a:schemeClr val="accent1"/>
          </a:solidFill>
        </p:grpSpPr>
        <p:sp>
          <p:nvSpPr>
            <p:cNvPr id="96" name="Google Shape;13578;p64">
              <a:extLst>
                <a:ext uri="{FF2B5EF4-FFF2-40B4-BE49-F238E27FC236}">
                  <a16:creationId xmlns:a16="http://schemas.microsoft.com/office/drawing/2014/main" id="{C4F3DFE1-458C-4A1D-88AE-D9D0EC2EF5EF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579;p64">
              <a:extLst>
                <a:ext uri="{FF2B5EF4-FFF2-40B4-BE49-F238E27FC236}">
                  <a16:creationId xmlns:a16="http://schemas.microsoft.com/office/drawing/2014/main" id="{70569F03-B0E9-46F7-A67D-C1A99DEFAB65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580;p64">
              <a:extLst>
                <a:ext uri="{FF2B5EF4-FFF2-40B4-BE49-F238E27FC236}">
                  <a16:creationId xmlns:a16="http://schemas.microsoft.com/office/drawing/2014/main" id="{57C06D69-C7D0-4108-A68C-8DAA9652CFFB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581;p64">
              <a:extLst>
                <a:ext uri="{FF2B5EF4-FFF2-40B4-BE49-F238E27FC236}">
                  <a16:creationId xmlns:a16="http://schemas.microsoft.com/office/drawing/2014/main" id="{EAE2D094-28F9-4CAF-8240-0499D5BFEF64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582;p64">
              <a:extLst>
                <a:ext uri="{FF2B5EF4-FFF2-40B4-BE49-F238E27FC236}">
                  <a16:creationId xmlns:a16="http://schemas.microsoft.com/office/drawing/2014/main" id="{BFE52906-2172-4CFE-9FE8-108F97C6CC61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583;p64">
              <a:extLst>
                <a:ext uri="{FF2B5EF4-FFF2-40B4-BE49-F238E27FC236}">
                  <a16:creationId xmlns:a16="http://schemas.microsoft.com/office/drawing/2014/main" id="{04D6B8DF-2475-4FBA-B0CC-004B2EE59577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84;p64">
              <a:extLst>
                <a:ext uri="{FF2B5EF4-FFF2-40B4-BE49-F238E27FC236}">
                  <a16:creationId xmlns:a16="http://schemas.microsoft.com/office/drawing/2014/main" id="{CC0C5950-F98E-439B-884F-21A0CC9335D3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85;p64">
              <a:extLst>
                <a:ext uri="{FF2B5EF4-FFF2-40B4-BE49-F238E27FC236}">
                  <a16:creationId xmlns:a16="http://schemas.microsoft.com/office/drawing/2014/main" id="{8900C131-4666-4D43-AA78-54B8E5475CB7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86;p64">
              <a:extLst>
                <a:ext uri="{FF2B5EF4-FFF2-40B4-BE49-F238E27FC236}">
                  <a16:creationId xmlns:a16="http://schemas.microsoft.com/office/drawing/2014/main" id="{25D4CA71-4658-4B56-8531-B736621BD489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87;p64">
              <a:extLst>
                <a:ext uri="{FF2B5EF4-FFF2-40B4-BE49-F238E27FC236}">
                  <a16:creationId xmlns:a16="http://schemas.microsoft.com/office/drawing/2014/main" id="{AFA5C6EC-37D4-4C98-ADA6-395155A69345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UPCOMING GOALS</a:t>
            </a:r>
            <a:endParaRPr sz="3000" dirty="0"/>
          </a:p>
        </p:txBody>
      </p:sp>
      <p:sp>
        <p:nvSpPr>
          <p:cNvPr id="1255" name="Google Shape;1255;p45"/>
          <p:cNvSpPr txBox="1">
            <a:spLocks noGrp="1"/>
          </p:cNvSpPr>
          <p:nvPr>
            <p:ph type="ctrTitle" idx="2"/>
          </p:nvPr>
        </p:nvSpPr>
        <p:spPr>
          <a:xfrm>
            <a:off x="362377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</a:t>
            </a:r>
            <a:endParaRPr dirty="0"/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1011830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</a:t>
            </a:r>
            <a:endParaRPr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664771" y="3477055"/>
            <a:ext cx="2611948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more Classification algorithms for  across several parameters such as tenure, roles, reporting, etc. </a:t>
            </a:r>
            <a:endParaRPr dirty="0"/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62377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frequently updated with new features in terms of usability, security, reporting, etc. </a:t>
            </a:r>
            <a:endParaRPr dirty="0"/>
          </a:p>
        </p:txBody>
      </p:sp>
      <p:sp>
        <p:nvSpPr>
          <p:cNvPr id="1259" name="Google Shape;1259;p45"/>
          <p:cNvSpPr txBox="1">
            <a:spLocks noGrp="1"/>
          </p:cNvSpPr>
          <p:nvPr>
            <p:ph type="ctrTitle" idx="4"/>
          </p:nvPr>
        </p:nvSpPr>
        <p:spPr>
          <a:xfrm>
            <a:off x="624519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endParaRPr dirty="0"/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624519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KPI’S  WITH AI optimization strategy</a:t>
            </a:r>
            <a:endParaRPr dirty="0"/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1349343"/>
            <a:ext cx="7524000" cy="277943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1435943"/>
            <a:ext cx="7256700" cy="261960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1428207" y="274574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  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ربع نص 1">
            <a:extLst>
              <a:ext uri="{FF2B5EF4-FFF2-40B4-BE49-F238E27FC236}">
                <a16:creationId xmlns:a16="http://schemas.microsoft.com/office/drawing/2014/main" id="{623B2B07-83B1-40F2-8B9C-DEEE11FCFF1F}"/>
              </a:ext>
            </a:extLst>
          </p:cNvPr>
          <p:cNvSpPr txBox="1"/>
          <p:nvPr/>
        </p:nvSpPr>
        <p:spPr>
          <a:xfrm>
            <a:off x="3321313" y="1591751"/>
            <a:ext cx="5155644" cy="10030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, 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Pandas, Matplotlib , Seaborn,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Sk_learn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warning ,</a:t>
            </a:r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AF5BC3D-EEFC-42E9-906A-D84DCBA95D92}"/>
              </a:ext>
            </a:extLst>
          </p:cNvPr>
          <p:cNvSpPr txBox="1"/>
          <p:nvPr/>
        </p:nvSpPr>
        <p:spPr>
          <a:xfrm>
            <a:off x="1506773" y="1783067"/>
            <a:ext cx="17477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C3C17203-B301-4069-AE75-5B1840E9EB88}"/>
              </a:ext>
            </a:extLst>
          </p:cNvPr>
          <p:cNvSpPr txBox="1"/>
          <p:nvPr/>
        </p:nvSpPr>
        <p:spPr>
          <a:xfrm>
            <a:off x="3314218" y="2956258"/>
            <a:ext cx="5155644" cy="706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  ,PPT ,JUBYTER,   ZOOM,  HTML</a:t>
            </a:r>
          </a:p>
          <a:p>
            <a:endParaRPr lang="ar-S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  <a:endCxn id="1234" idx="1"/>
          </p:cNvCxnSpPr>
          <p:nvPr/>
        </p:nvCxnSpPr>
        <p:spPr>
          <a:xfrm rot="16200000" flipV="1">
            <a:off x="1004824" y="1647784"/>
            <a:ext cx="2690537" cy="1232784"/>
          </a:xfrm>
          <a:prstGeom prst="bentConnector4">
            <a:avLst>
              <a:gd name="adj1" fmla="val 38568"/>
              <a:gd name="adj2" fmla="val 11854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00" y="303757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347050" y="1705057"/>
            <a:ext cx="3958269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Prepared by: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ABDULLAH ALMORISHED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ALYA ALMANQOUR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FAHAD ALOMRAN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9" name="Google Shape;1434;p48">
            <a:extLst>
              <a:ext uri="{FF2B5EF4-FFF2-40B4-BE49-F238E27FC236}">
                <a16:creationId xmlns:a16="http://schemas.microsoft.com/office/drawing/2014/main" id="{4966BB63-5CCA-4DBC-B66F-8E274897F456}"/>
              </a:ext>
            </a:extLst>
          </p:cNvPr>
          <p:cNvGrpSpPr/>
          <p:nvPr/>
        </p:nvGrpSpPr>
        <p:grpSpPr>
          <a:xfrm>
            <a:off x="1823227" y="281171"/>
            <a:ext cx="1275737" cy="1275471"/>
            <a:chOff x="238125" y="3745825"/>
            <a:chExt cx="1319000" cy="1318725"/>
          </a:xfrm>
        </p:grpSpPr>
        <p:sp>
          <p:nvSpPr>
            <p:cNvPr id="10" name="Google Shape;1435;p48">
              <a:extLst>
                <a:ext uri="{FF2B5EF4-FFF2-40B4-BE49-F238E27FC236}">
                  <a16:creationId xmlns:a16="http://schemas.microsoft.com/office/drawing/2014/main" id="{283927BE-75C0-41B7-9F66-9247B48DB84C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6;p48">
              <a:extLst>
                <a:ext uri="{FF2B5EF4-FFF2-40B4-BE49-F238E27FC236}">
                  <a16:creationId xmlns:a16="http://schemas.microsoft.com/office/drawing/2014/main" id="{6BC64CAF-310E-4451-AEBD-85B65673EF6F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7;p48">
              <a:extLst>
                <a:ext uri="{FF2B5EF4-FFF2-40B4-BE49-F238E27FC236}">
                  <a16:creationId xmlns:a16="http://schemas.microsoft.com/office/drawing/2014/main" id="{C7E03AD8-82D1-401A-96D5-7A6B6D40B630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8;p48">
              <a:extLst>
                <a:ext uri="{FF2B5EF4-FFF2-40B4-BE49-F238E27FC236}">
                  <a16:creationId xmlns:a16="http://schemas.microsoft.com/office/drawing/2014/main" id="{1B11F172-BBA9-4481-8833-B49AD4C3DE1F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9;p48">
              <a:extLst>
                <a:ext uri="{FF2B5EF4-FFF2-40B4-BE49-F238E27FC236}">
                  <a16:creationId xmlns:a16="http://schemas.microsoft.com/office/drawing/2014/main" id="{6570CEF3-41BF-4F03-AE2F-A4B8A5FF7175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0;p48">
              <a:extLst>
                <a:ext uri="{FF2B5EF4-FFF2-40B4-BE49-F238E27FC236}">
                  <a16:creationId xmlns:a16="http://schemas.microsoft.com/office/drawing/2014/main" id="{FB4AA174-EA96-4419-8070-165C66977E7A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8">
              <a:extLst>
                <a:ext uri="{FF2B5EF4-FFF2-40B4-BE49-F238E27FC236}">
                  <a16:creationId xmlns:a16="http://schemas.microsoft.com/office/drawing/2014/main" id="{C22B43DA-072D-4618-AA10-29E815A794EC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2;p48">
              <a:extLst>
                <a:ext uri="{FF2B5EF4-FFF2-40B4-BE49-F238E27FC236}">
                  <a16:creationId xmlns:a16="http://schemas.microsoft.com/office/drawing/2014/main" id="{AAFA5BFA-2EC9-4273-84DC-1387BADDF837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3;p48">
              <a:extLst>
                <a:ext uri="{FF2B5EF4-FFF2-40B4-BE49-F238E27FC236}">
                  <a16:creationId xmlns:a16="http://schemas.microsoft.com/office/drawing/2014/main" id="{094666E5-0D1D-4E3F-B246-EEFC274DB94B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4;p48">
              <a:extLst>
                <a:ext uri="{FF2B5EF4-FFF2-40B4-BE49-F238E27FC236}">
                  <a16:creationId xmlns:a16="http://schemas.microsoft.com/office/drawing/2014/main" id="{7B0DA224-A856-4E11-825D-27C792FDEA9B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5;p48">
              <a:extLst>
                <a:ext uri="{FF2B5EF4-FFF2-40B4-BE49-F238E27FC236}">
                  <a16:creationId xmlns:a16="http://schemas.microsoft.com/office/drawing/2014/main" id="{ED958288-4FD2-40AC-A356-D7A2F2310AF3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46;p48">
              <a:extLst>
                <a:ext uri="{FF2B5EF4-FFF2-40B4-BE49-F238E27FC236}">
                  <a16:creationId xmlns:a16="http://schemas.microsoft.com/office/drawing/2014/main" id="{93CE05B3-8D10-44D5-9FBE-FAC934EB2940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47;p48">
              <a:extLst>
                <a:ext uri="{FF2B5EF4-FFF2-40B4-BE49-F238E27FC236}">
                  <a16:creationId xmlns:a16="http://schemas.microsoft.com/office/drawing/2014/main" id="{0ECBF46D-7DA4-4649-A747-E0D5898EDC61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48;p48">
              <a:extLst>
                <a:ext uri="{FF2B5EF4-FFF2-40B4-BE49-F238E27FC236}">
                  <a16:creationId xmlns:a16="http://schemas.microsoft.com/office/drawing/2014/main" id="{A3F95BC5-5F57-465B-AC36-6949E8412938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49;p48">
              <a:extLst>
                <a:ext uri="{FF2B5EF4-FFF2-40B4-BE49-F238E27FC236}">
                  <a16:creationId xmlns:a16="http://schemas.microsoft.com/office/drawing/2014/main" id="{A0DFCADA-76D6-46A1-8516-425722473931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0;p48">
              <a:extLst>
                <a:ext uri="{FF2B5EF4-FFF2-40B4-BE49-F238E27FC236}">
                  <a16:creationId xmlns:a16="http://schemas.microsoft.com/office/drawing/2014/main" id="{92243355-C9DB-4F04-93A7-682FC1460157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1;p48">
              <a:extLst>
                <a:ext uri="{FF2B5EF4-FFF2-40B4-BE49-F238E27FC236}">
                  <a16:creationId xmlns:a16="http://schemas.microsoft.com/office/drawing/2014/main" id="{0241E59C-38E6-4EC0-BEA8-E42C1DA174E6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2;p48">
              <a:extLst>
                <a:ext uri="{FF2B5EF4-FFF2-40B4-BE49-F238E27FC236}">
                  <a16:creationId xmlns:a16="http://schemas.microsoft.com/office/drawing/2014/main" id="{B8894B7C-7F71-4A35-96E4-77928E7C2523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3;p48">
              <a:extLst>
                <a:ext uri="{FF2B5EF4-FFF2-40B4-BE49-F238E27FC236}">
                  <a16:creationId xmlns:a16="http://schemas.microsoft.com/office/drawing/2014/main" id="{7E4FE398-0CFD-43AC-BAB7-006D7EF8761D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4;p48">
              <a:extLst>
                <a:ext uri="{FF2B5EF4-FFF2-40B4-BE49-F238E27FC236}">
                  <a16:creationId xmlns:a16="http://schemas.microsoft.com/office/drawing/2014/main" id="{61EBB3AB-9FFB-4305-A274-2C7788DE11C1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5;p48">
              <a:extLst>
                <a:ext uri="{FF2B5EF4-FFF2-40B4-BE49-F238E27FC236}">
                  <a16:creationId xmlns:a16="http://schemas.microsoft.com/office/drawing/2014/main" id="{A0F8AA32-123B-4D68-9923-4F1F04EF44D2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56;p48">
              <a:extLst>
                <a:ext uri="{FF2B5EF4-FFF2-40B4-BE49-F238E27FC236}">
                  <a16:creationId xmlns:a16="http://schemas.microsoft.com/office/drawing/2014/main" id="{75BDE8C7-20BB-4C98-9BE4-0D4B05714241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7;p48">
              <a:extLst>
                <a:ext uri="{FF2B5EF4-FFF2-40B4-BE49-F238E27FC236}">
                  <a16:creationId xmlns:a16="http://schemas.microsoft.com/office/drawing/2014/main" id="{0FEC401A-81E9-4761-BC38-D0EF66E2549E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8;p48">
              <a:extLst>
                <a:ext uri="{FF2B5EF4-FFF2-40B4-BE49-F238E27FC236}">
                  <a16:creationId xmlns:a16="http://schemas.microsoft.com/office/drawing/2014/main" id="{5ADD10D4-28FE-4BB8-8D7E-418ED2AE7187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9;p48">
              <a:extLst>
                <a:ext uri="{FF2B5EF4-FFF2-40B4-BE49-F238E27FC236}">
                  <a16:creationId xmlns:a16="http://schemas.microsoft.com/office/drawing/2014/main" id="{165E4C58-0268-46F9-9BCD-7D21D02CFFD7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0;p48">
              <a:extLst>
                <a:ext uri="{FF2B5EF4-FFF2-40B4-BE49-F238E27FC236}">
                  <a16:creationId xmlns:a16="http://schemas.microsoft.com/office/drawing/2014/main" id="{79B60164-2632-4B2B-9B84-C58D7A82B2CE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1;p48">
              <a:extLst>
                <a:ext uri="{FF2B5EF4-FFF2-40B4-BE49-F238E27FC236}">
                  <a16:creationId xmlns:a16="http://schemas.microsoft.com/office/drawing/2014/main" id="{CD4B4A56-4CCE-4FBA-80BD-30A0F9A155BD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2;p48">
              <a:extLst>
                <a:ext uri="{FF2B5EF4-FFF2-40B4-BE49-F238E27FC236}">
                  <a16:creationId xmlns:a16="http://schemas.microsoft.com/office/drawing/2014/main" id="{22855381-01AA-41CD-8B20-359A7055BD7A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3;p48">
              <a:extLst>
                <a:ext uri="{FF2B5EF4-FFF2-40B4-BE49-F238E27FC236}">
                  <a16:creationId xmlns:a16="http://schemas.microsoft.com/office/drawing/2014/main" id="{B962637C-3BC1-42F9-A149-3552DA9EEA40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4;p48">
              <a:extLst>
                <a:ext uri="{FF2B5EF4-FFF2-40B4-BE49-F238E27FC236}">
                  <a16:creationId xmlns:a16="http://schemas.microsoft.com/office/drawing/2014/main" id="{73195768-5F15-4FD6-BE2E-A8061CB66E2B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65;p48">
              <a:extLst>
                <a:ext uri="{FF2B5EF4-FFF2-40B4-BE49-F238E27FC236}">
                  <a16:creationId xmlns:a16="http://schemas.microsoft.com/office/drawing/2014/main" id="{3F8A213E-52C3-40EB-9ED9-842F9595D74C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66;p48">
              <a:extLst>
                <a:ext uri="{FF2B5EF4-FFF2-40B4-BE49-F238E27FC236}">
                  <a16:creationId xmlns:a16="http://schemas.microsoft.com/office/drawing/2014/main" id="{9B9F5098-0E04-479B-8EEB-4134FD2EE7A8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67;p48">
              <a:extLst>
                <a:ext uri="{FF2B5EF4-FFF2-40B4-BE49-F238E27FC236}">
                  <a16:creationId xmlns:a16="http://schemas.microsoft.com/office/drawing/2014/main" id="{14E04D10-3D80-41E8-BF93-89C0594A5C96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8;p48">
              <a:extLst>
                <a:ext uri="{FF2B5EF4-FFF2-40B4-BE49-F238E27FC236}">
                  <a16:creationId xmlns:a16="http://schemas.microsoft.com/office/drawing/2014/main" id="{B3FAB509-5333-4B23-A4E4-7F790EEB9E17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69;p48">
              <a:extLst>
                <a:ext uri="{FF2B5EF4-FFF2-40B4-BE49-F238E27FC236}">
                  <a16:creationId xmlns:a16="http://schemas.microsoft.com/office/drawing/2014/main" id="{9821C96E-CBD5-4FF7-A34E-CE802B489C54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70;p48">
              <a:extLst>
                <a:ext uri="{FF2B5EF4-FFF2-40B4-BE49-F238E27FC236}">
                  <a16:creationId xmlns:a16="http://schemas.microsoft.com/office/drawing/2014/main" id="{EFF66F05-74BD-491B-855E-692929025050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71;p48">
              <a:extLst>
                <a:ext uri="{FF2B5EF4-FFF2-40B4-BE49-F238E27FC236}">
                  <a16:creationId xmlns:a16="http://schemas.microsoft.com/office/drawing/2014/main" id="{08AC337D-A600-4537-BD75-ED1E3DC83726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72;p48">
              <a:extLst>
                <a:ext uri="{FF2B5EF4-FFF2-40B4-BE49-F238E27FC236}">
                  <a16:creationId xmlns:a16="http://schemas.microsoft.com/office/drawing/2014/main" id="{607BE750-F4F0-4B34-91E4-51FA4EEF4B58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73;p48">
              <a:extLst>
                <a:ext uri="{FF2B5EF4-FFF2-40B4-BE49-F238E27FC236}">
                  <a16:creationId xmlns:a16="http://schemas.microsoft.com/office/drawing/2014/main" id="{AB893FF6-BA98-46BA-82F3-EC6020D22476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74;p48">
              <a:extLst>
                <a:ext uri="{FF2B5EF4-FFF2-40B4-BE49-F238E27FC236}">
                  <a16:creationId xmlns:a16="http://schemas.microsoft.com/office/drawing/2014/main" id="{93E03E13-C21C-4037-BFE9-5584621B2544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75;p48">
              <a:extLst>
                <a:ext uri="{FF2B5EF4-FFF2-40B4-BE49-F238E27FC236}">
                  <a16:creationId xmlns:a16="http://schemas.microsoft.com/office/drawing/2014/main" id="{7BDC9294-1E91-433F-88FE-09BF7EB4FB05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519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223104" y="1268419"/>
            <a:ext cx="2302496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DATA DESCRIPTION</a:t>
            </a: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br>
              <a:rPr lang="en-US" sz="1800" dirty="0">
                <a:solidFill>
                  <a:schemeClr val="accent3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QUESTIONS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800" dirty="0">
                <a:solidFill>
                  <a:schemeClr val="accent3"/>
                </a:solidFill>
              </a:rPr>
              <a:t>MODELS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372539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CONCLUSION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832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3008449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WORK </a:t>
            </a:r>
            <a:r>
              <a:rPr lang="en" dirty="0"/>
              <a:t>PROCESS 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</a:t>
            </a:r>
            <a:r>
              <a:rPr lang="en" sz="1800" dirty="0"/>
              <a:t>ataSet pick up</a:t>
            </a:r>
            <a:endParaRPr sz="1800" dirty="0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MODELING</a:t>
            </a: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491342" y="3540512"/>
            <a:ext cx="2189332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PROCESSING</a:t>
            </a:r>
            <a:endParaRPr sz="18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TRANSFORMATION</a:t>
            </a: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DAY 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DAY 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DAY 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DAY 04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739237" y="1648955"/>
            <a:ext cx="2354317" cy="67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has 54000 rows and 14 columns.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39374" y="1581464"/>
            <a:ext cx="2869390" cy="6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Set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318603" y="3183206"/>
            <a:ext cx="2986503" cy="134997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6417600" y="-224372"/>
            <a:ext cx="2791258" cy="3123757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507;p28">
            <a:extLst>
              <a:ext uri="{FF2B5EF4-FFF2-40B4-BE49-F238E27FC236}">
                <a16:creationId xmlns:a16="http://schemas.microsoft.com/office/drawing/2014/main" id="{72BD6E24-56C3-4295-8939-E463D8A19186}"/>
              </a:ext>
            </a:extLst>
          </p:cNvPr>
          <p:cNvSpPr txBox="1">
            <a:spLocks/>
          </p:cNvSpPr>
          <p:nvPr/>
        </p:nvSpPr>
        <p:spPr>
          <a:xfrm>
            <a:off x="380140" y="3591332"/>
            <a:ext cx="2249636" cy="33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Data Source</a:t>
            </a:r>
          </a:p>
        </p:txBody>
      </p:sp>
      <p:grpSp>
        <p:nvGrpSpPr>
          <p:cNvPr id="64" name="Google Shape;508;p28">
            <a:extLst>
              <a:ext uri="{FF2B5EF4-FFF2-40B4-BE49-F238E27FC236}">
                <a16:creationId xmlns:a16="http://schemas.microsoft.com/office/drawing/2014/main" id="{93DD0E06-23CE-4769-80A3-8157332377E5}"/>
              </a:ext>
            </a:extLst>
          </p:cNvPr>
          <p:cNvGrpSpPr/>
          <p:nvPr/>
        </p:nvGrpSpPr>
        <p:grpSpPr>
          <a:xfrm>
            <a:off x="3318604" y="1192384"/>
            <a:ext cx="2851442" cy="1835150"/>
            <a:chOff x="2501950" y="1507050"/>
            <a:chExt cx="2392350" cy="2696525"/>
          </a:xfrm>
        </p:grpSpPr>
        <p:sp>
          <p:nvSpPr>
            <p:cNvPr id="65" name="Google Shape;509;p28">
              <a:extLst>
                <a:ext uri="{FF2B5EF4-FFF2-40B4-BE49-F238E27FC236}">
                  <a16:creationId xmlns:a16="http://schemas.microsoft.com/office/drawing/2014/main" id="{69317389-7996-4AEE-9F19-CD0E04A4B80B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0;p28">
              <a:extLst>
                <a:ext uri="{FF2B5EF4-FFF2-40B4-BE49-F238E27FC236}">
                  <a16:creationId xmlns:a16="http://schemas.microsoft.com/office/drawing/2014/main" id="{B2C033D8-9285-48C3-8669-887AA8EDC1FF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1;p28">
              <a:extLst>
                <a:ext uri="{FF2B5EF4-FFF2-40B4-BE49-F238E27FC236}">
                  <a16:creationId xmlns:a16="http://schemas.microsoft.com/office/drawing/2014/main" id="{A3776E6A-4ADC-401B-9588-DD823676715F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2;p28">
              <a:extLst>
                <a:ext uri="{FF2B5EF4-FFF2-40B4-BE49-F238E27FC236}">
                  <a16:creationId xmlns:a16="http://schemas.microsoft.com/office/drawing/2014/main" id="{C96B55BF-33D1-4D1C-89DF-EB9817F98F2F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3;p28">
              <a:extLst>
                <a:ext uri="{FF2B5EF4-FFF2-40B4-BE49-F238E27FC236}">
                  <a16:creationId xmlns:a16="http://schemas.microsoft.com/office/drawing/2014/main" id="{7C61B82E-3B06-4782-9026-35E64A4E5EEB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4;p28">
              <a:extLst>
                <a:ext uri="{FF2B5EF4-FFF2-40B4-BE49-F238E27FC236}">
                  <a16:creationId xmlns:a16="http://schemas.microsoft.com/office/drawing/2014/main" id="{3E7EF44F-9683-46D6-854E-027BB9254603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5;p28">
              <a:extLst>
                <a:ext uri="{FF2B5EF4-FFF2-40B4-BE49-F238E27FC236}">
                  <a16:creationId xmlns:a16="http://schemas.microsoft.com/office/drawing/2014/main" id="{E207A428-A80C-4E4C-8B37-7156A10D6BED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6;p28">
              <a:extLst>
                <a:ext uri="{FF2B5EF4-FFF2-40B4-BE49-F238E27FC236}">
                  <a16:creationId xmlns:a16="http://schemas.microsoft.com/office/drawing/2014/main" id="{A3FFFCC4-2C30-4A67-AF08-9C8348657C2A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7;p28">
              <a:extLst>
                <a:ext uri="{FF2B5EF4-FFF2-40B4-BE49-F238E27FC236}">
                  <a16:creationId xmlns:a16="http://schemas.microsoft.com/office/drawing/2014/main" id="{7C3AC9D3-ABFA-4A09-92CC-2F17A7ED6F48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8;p28">
              <a:extLst>
                <a:ext uri="{FF2B5EF4-FFF2-40B4-BE49-F238E27FC236}">
                  <a16:creationId xmlns:a16="http://schemas.microsoft.com/office/drawing/2014/main" id="{49ACDB48-9EEF-4DBF-98C9-9EDBC9066E81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9;p28">
              <a:extLst>
                <a:ext uri="{FF2B5EF4-FFF2-40B4-BE49-F238E27FC236}">
                  <a16:creationId xmlns:a16="http://schemas.microsoft.com/office/drawing/2014/main" id="{28E74ADC-BD6E-4FB8-A64D-518D7897D04B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0;p28">
              <a:extLst>
                <a:ext uri="{FF2B5EF4-FFF2-40B4-BE49-F238E27FC236}">
                  <a16:creationId xmlns:a16="http://schemas.microsoft.com/office/drawing/2014/main" id="{E8F8F0B5-8929-4AC6-86CE-3ABC9A5F0F44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1;p28">
              <a:extLst>
                <a:ext uri="{FF2B5EF4-FFF2-40B4-BE49-F238E27FC236}">
                  <a16:creationId xmlns:a16="http://schemas.microsoft.com/office/drawing/2014/main" id="{F95FCC37-71FD-4F8F-AF2D-DED5BAF8BBE8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2;p28">
              <a:extLst>
                <a:ext uri="{FF2B5EF4-FFF2-40B4-BE49-F238E27FC236}">
                  <a16:creationId xmlns:a16="http://schemas.microsoft.com/office/drawing/2014/main" id="{576AC1E8-01AA-4F0E-B8E6-797AB97D4ECB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3;p28">
              <a:extLst>
                <a:ext uri="{FF2B5EF4-FFF2-40B4-BE49-F238E27FC236}">
                  <a16:creationId xmlns:a16="http://schemas.microsoft.com/office/drawing/2014/main" id="{71F60D80-FD46-4E7E-AFF8-7E9924DF2BC1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4;p28">
              <a:extLst>
                <a:ext uri="{FF2B5EF4-FFF2-40B4-BE49-F238E27FC236}">
                  <a16:creationId xmlns:a16="http://schemas.microsoft.com/office/drawing/2014/main" id="{7F333A35-082E-4391-94FF-FB0E70052BC8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5;p28">
              <a:extLst>
                <a:ext uri="{FF2B5EF4-FFF2-40B4-BE49-F238E27FC236}">
                  <a16:creationId xmlns:a16="http://schemas.microsoft.com/office/drawing/2014/main" id="{06492099-E6E3-4C38-9761-564C3AB0BBE1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6;p28">
              <a:extLst>
                <a:ext uri="{FF2B5EF4-FFF2-40B4-BE49-F238E27FC236}">
                  <a16:creationId xmlns:a16="http://schemas.microsoft.com/office/drawing/2014/main" id="{406F713D-3FFB-43F1-8E45-9685066F6147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7;p28">
              <a:extLst>
                <a:ext uri="{FF2B5EF4-FFF2-40B4-BE49-F238E27FC236}">
                  <a16:creationId xmlns:a16="http://schemas.microsoft.com/office/drawing/2014/main" id="{6C3682AB-A3A1-4F21-A9FE-A088645D5BBC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04DB79E-CD37-44BF-8632-B0B2F6E4A115}"/>
              </a:ext>
            </a:extLst>
          </p:cNvPr>
          <p:cNvSpPr txBox="1"/>
          <p:nvPr/>
        </p:nvSpPr>
        <p:spPr>
          <a:xfrm>
            <a:off x="3685828" y="3449587"/>
            <a:ext cx="245141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b="0" i="0" dirty="0">
                <a:solidFill>
                  <a:schemeClr val="bg1"/>
                </a:solidFill>
                <a:effectLst/>
                <a:latin typeface="Tinos"/>
              </a:rPr>
              <a:t>Kaggle </a:t>
            </a:r>
            <a:r>
              <a:rPr lang="da-DK" b="0" i="0" u="sng" dirty="0">
                <a:solidFill>
                  <a:schemeClr val="bg1"/>
                </a:solidFill>
                <a:effectLst/>
                <a:latin typeface="Tinos"/>
              </a:rPr>
              <a:t>Datasets: https://www.kaggle.com/shivan118/hranalysis</a:t>
            </a:r>
            <a:endParaRPr lang="ar-SA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21286" y="2268784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Inter"/>
              </a:rPr>
              <a:t>Every year, around 5% of its employees have promoted in the company. </a:t>
            </a:r>
            <a:r>
              <a:rPr lang="en-US" b="1" i="0" dirty="0">
                <a:solidFill>
                  <a:schemeClr val="accent3"/>
                </a:solidFill>
                <a:effectLst/>
                <a:latin typeface="Inter"/>
              </a:rPr>
              <a:t>so, we have the check employee is promoted or not?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356465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CHALLENGES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dirty="0"/>
            </a:b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EB239A4-2B2A-46EF-A8E4-6ADD4A314D24}"/>
              </a:ext>
            </a:extLst>
          </p:cNvPr>
          <p:cNvSpPr txBox="1"/>
          <p:nvPr/>
        </p:nvSpPr>
        <p:spPr>
          <a:xfrm>
            <a:off x="5743282" y="3254794"/>
            <a:ext cx="21424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Helvetica Neue"/>
              </a:rPr>
              <a:t>Grid search</a:t>
            </a:r>
            <a:endParaRPr lang="ar-SA" sz="2400" dirty="0">
              <a:solidFill>
                <a:schemeClr val="bg1"/>
              </a:solidFill>
            </a:endParaRP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5E9A309B-988F-4385-983E-57F73CEF99D6}"/>
              </a:ext>
            </a:extLst>
          </p:cNvPr>
          <p:cNvSpPr txBox="1"/>
          <p:nvPr/>
        </p:nvSpPr>
        <p:spPr>
          <a:xfrm flipH="1">
            <a:off x="591084" y="1848371"/>
            <a:ext cx="29943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of implantation</a:t>
            </a:r>
            <a:endParaRPr lang="ar-SA" sz="2400" dirty="0">
              <a:solidFill>
                <a:schemeClr val="bg1"/>
              </a:solidFill>
            </a:endParaRP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83DFF7D5-638B-4D29-8129-E0A5D25E394D}"/>
              </a:ext>
            </a:extLst>
          </p:cNvPr>
          <p:cNvSpPr txBox="1"/>
          <p:nvPr/>
        </p:nvSpPr>
        <p:spPr>
          <a:xfrm>
            <a:off x="5746822" y="1737887"/>
            <a:ext cx="2525308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 Neue"/>
              </a:rPr>
              <a:t>Effort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(over flow work)</a:t>
            </a: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FD9CC64D-A364-4C2A-8AA1-06F3262ADABD}"/>
              </a:ext>
            </a:extLst>
          </p:cNvPr>
          <p:cNvSpPr txBox="1"/>
          <p:nvPr/>
        </p:nvSpPr>
        <p:spPr>
          <a:xfrm>
            <a:off x="718451" y="3168932"/>
            <a:ext cx="474199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Meeting &amp; Transfer 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our files</a:t>
            </a:r>
            <a:endParaRPr lang="ar-SA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39512" y="1742775"/>
            <a:ext cx="291377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159102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Q1</a:t>
            </a:r>
            <a:endParaRPr sz="1800"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351651" y="1757099"/>
            <a:ext cx="390046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much the percentage of male vs female has been promoted ?</a:t>
            </a:r>
          </a:p>
        </p:txBody>
      </p:sp>
      <p:sp>
        <p:nvSpPr>
          <p:cNvPr id="702" name="Google Shape;702;p33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732025" y="287175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Q2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5941831" y="3071954"/>
            <a:ext cx="318741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average age of the employees ?</a:t>
            </a:r>
          </a:p>
        </p:txBody>
      </p:sp>
      <p:sp>
        <p:nvSpPr>
          <p:cNvPr id="705" name="Google Shape;705;p33"/>
          <p:cNvSpPr/>
          <p:nvPr/>
        </p:nvSpPr>
        <p:spPr>
          <a:xfrm>
            <a:off x="7379612" y="25715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380490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Q3</a:t>
            </a:r>
            <a:endParaRPr sz="18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4308262" y="3925150"/>
            <a:ext cx="286814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KPI’s is high, does it affect the promotion ?</a:t>
            </a:r>
          </a:p>
        </p:txBody>
      </p:sp>
      <p:sp>
        <p:nvSpPr>
          <p:cNvPr id="708" name="Google Shape;708;p33"/>
          <p:cNvSpPr/>
          <p:nvPr/>
        </p:nvSpPr>
        <p:spPr>
          <a:xfrm>
            <a:off x="5439938" y="3555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1010" name="Google Shape;1010;p35"/>
          <p:cNvSpPr/>
          <p:nvPr/>
        </p:nvSpPr>
        <p:spPr>
          <a:xfrm>
            <a:off x="1411483" y="1615175"/>
            <a:ext cx="1674020" cy="1674059"/>
          </a:xfrm>
          <a:custGeom>
            <a:avLst/>
            <a:gdLst/>
            <a:ahLst/>
            <a:cxnLst/>
            <a:rect l="l" t="t" r="r" b="b"/>
            <a:pathLst>
              <a:path w="43045" h="43046" extrusionOk="0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5"/>
          <p:cNvSpPr/>
          <p:nvPr/>
        </p:nvSpPr>
        <p:spPr>
          <a:xfrm>
            <a:off x="1508979" y="1767040"/>
            <a:ext cx="1424618" cy="1370756"/>
          </a:xfrm>
          <a:custGeom>
            <a:avLst/>
            <a:gdLst/>
            <a:ahLst/>
            <a:cxnLst/>
            <a:rect l="l" t="t" r="r" b="b"/>
            <a:pathLst>
              <a:path w="36632" h="35247" extrusionOk="0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5"/>
          <p:cNvSpPr txBox="1"/>
          <p:nvPr/>
        </p:nvSpPr>
        <p:spPr>
          <a:xfrm>
            <a:off x="1356936" y="3515353"/>
            <a:ext cx="1415594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 70%</a:t>
            </a:r>
            <a:endParaRPr sz="2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3" name="Google Shape;1013;p35"/>
          <p:cNvSpPr/>
          <p:nvPr/>
        </p:nvSpPr>
        <p:spPr>
          <a:xfrm>
            <a:off x="1411495" y="1615425"/>
            <a:ext cx="1674000" cy="1674000"/>
          </a:xfrm>
          <a:prstGeom prst="blockArc">
            <a:avLst>
              <a:gd name="adj1" fmla="val 5981036"/>
              <a:gd name="adj2" fmla="val 1956664"/>
              <a:gd name="adj3" fmla="val 517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1563257" y="1767013"/>
            <a:ext cx="1370400" cy="1370400"/>
          </a:xfrm>
          <a:prstGeom prst="blockArc">
            <a:avLst>
              <a:gd name="adj1" fmla="val 10800000"/>
              <a:gd name="adj2" fmla="val 1840440"/>
              <a:gd name="adj3" fmla="val 598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 txBox="1"/>
          <p:nvPr/>
        </p:nvSpPr>
        <p:spPr>
          <a:xfrm>
            <a:off x="1318668" y="4014935"/>
            <a:ext cx="1476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 30%</a:t>
            </a:r>
            <a:endParaRPr sz="20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6" name="Google Shape;1016;p35"/>
          <p:cNvSpPr txBox="1"/>
          <p:nvPr/>
        </p:nvSpPr>
        <p:spPr>
          <a:xfrm>
            <a:off x="2202781" y="4015317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Female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7" name="Google Shape;1017;p35"/>
          <p:cNvSpPr txBox="1"/>
          <p:nvPr/>
        </p:nvSpPr>
        <p:spPr>
          <a:xfrm>
            <a:off x="2281405" y="3505218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Male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018" name="Google Shape;1018;p35"/>
          <p:cNvCxnSpPr>
            <a:cxnSpLocks/>
          </p:cNvCxnSpPr>
          <p:nvPr/>
        </p:nvCxnSpPr>
        <p:spPr>
          <a:xfrm rot="5400000">
            <a:off x="582443" y="3284136"/>
            <a:ext cx="1811187" cy="147342"/>
          </a:xfrm>
          <a:prstGeom prst="bentConnector4">
            <a:avLst>
              <a:gd name="adj1" fmla="val 25693"/>
              <a:gd name="adj2" fmla="val 25514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35"/>
          <p:cNvCxnSpPr/>
          <p:nvPr/>
        </p:nvCxnSpPr>
        <p:spPr>
          <a:xfrm rot="10800000">
            <a:off x="1709408" y="3068100"/>
            <a:ext cx="0" cy="52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0" name="Google Shape;1020;p35"/>
          <p:cNvSpPr txBox="1"/>
          <p:nvPr/>
        </p:nvSpPr>
        <p:spPr>
          <a:xfrm>
            <a:off x="3650742" y="1660692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20-39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1" name="Google Shape;1021;p35"/>
          <p:cNvSpPr txBox="1"/>
          <p:nvPr/>
        </p:nvSpPr>
        <p:spPr>
          <a:xfrm>
            <a:off x="4014342" y="2318175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40-55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2" name="Google Shape;1022;p35"/>
          <p:cNvSpPr/>
          <p:nvPr/>
        </p:nvSpPr>
        <p:spPr>
          <a:xfrm>
            <a:off x="509057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5402750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571492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6027100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633927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651450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696362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5090575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5402750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5714925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6027100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6339275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6651450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6963625" y="190530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5090575" y="2295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5"/>
          <p:cNvSpPr/>
          <p:nvPr/>
        </p:nvSpPr>
        <p:spPr>
          <a:xfrm>
            <a:off x="5402750" y="2295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5"/>
          <p:cNvSpPr/>
          <p:nvPr/>
        </p:nvSpPr>
        <p:spPr>
          <a:xfrm>
            <a:off x="5714925" y="2295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5"/>
          <p:cNvSpPr/>
          <p:nvPr/>
        </p:nvSpPr>
        <p:spPr>
          <a:xfrm>
            <a:off x="6027100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6339275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6651450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5"/>
          <p:cNvSpPr/>
          <p:nvPr/>
        </p:nvSpPr>
        <p:spPr>
          <a:xfrm>
            <a:off x="6963625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5"/>
          <p:cNvSpPr/>
          <p:nvPr/>
        </p:nvSpPr>
        <p:spPr>
          <a:xfrm>
            <a:off x="5090575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5"/>
          <p:cNvSpPr/>
          <p:nvPr/>
        </p:nvSpPr>
        <p:spPr>
          <a:xfrm>
            <a:off x="5402750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5714925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5"/>
          <p:cNvSpPr/>
          <p:nvPr/>
        </p:nvSpPr>
        <p:spPr>
          <a:xfrm>
            <a:off x="6027100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5"/>
          <p:cNvSpPr/>
          <p:nvPr/>
        </p:nvSpPr>
        <p:spPr>
          <a:xfrm>
            <a:off x="6339275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6651450" y="25856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6963625" y="25856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5"/>
          <p:cNvSpPr txBox="1"/>
          <p:nvPr/>
        </p:nvSpPr>
        <p:spPr>
          <a:xfrm>
            <a:off x="7188488" y="235310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30%</a:t>
            </a: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1" name="Google Shape;1051;p35"/>
          <p:cNvSpPr txBox="1"/>
          <p:nvPr/>
        </p:nvSpPr>
        <p:spPr>
          <a:xfrm>
            <a:off x="7214421" y="1666211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70%</a:t>
            </a: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4923267" y="3422061"/>
            <a:ext cx="417992" cy="1036638"/>
            <a:chOff x="3343310" y="4475555"/>
            <a:chExt cx="127717" cy="316753"/>
          </a:xfrm>
        </p:grpSpPr>
        <p:sp>
          <p:nvSpPr>
            <p:cNvPr id="1053" name="Google Shape;1053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/>
          <p:nvPr/>
        </p:nvSpPr>
        <p:spPr>
          <a:xfrm>
            <a:off x="5756375" y="3422050"/>
            <a:ext cx="1595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914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54000</a:t>
            </a:r>
            <a:endParaRPr sz="3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6" name="Google Shape;1056;p35"/>
          <p:cNvSpPr txBox="1"/>
          <p:nvPr/>
        </p:nvSpPr>
        <p:spPr>
          <a:xfrm>
            <a:off x="5680688" y="3830650"/>
            <a:ext cx="1746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Employees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7" name="Google Shape;1057;p35"/>
          <p:cNvSpPr/>
          <p:nvPr/>
        </p:nvSpPr>
        <p:spPr>
          <a:xfrm>
            <a:off x="5482538" y="3388075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35"/>
          <p:cNvCxnSpPr>
            <a:stCxn id="1057" idx="1"/>
          </p:cNvCxnSpPr>
          <p:nvPr/>
        </p:nvCxnSpPr>
        <p:spPr>
          <a:xfrm>
            <a:off x="5666738" y="4325704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9" name="Google Shape;1059;p35"/>
          <p:cNvGrpSpPr/>
          <p:nvPr/>
        </p:nvGrpSpPr>
        <p:grpSpPr>
          <a:xfrm>
            <a:off x="4363992" y="3422061"/>
            <a:ext cx="417992" cy="1036638"/>
            <a:chOff x="3343310" y="4475555"/>
            <a:chExt cx="127717" cy="316753"/>
          </a:xfrm>
        </p:grpSpPr>
        <p:sp>
          <p:nvSpPr>
            <p:cNvPr id="1060" name="Google Shape;1060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35"/>
          <p:cNvSpPr txBox="1"/>
          <p:nvPr/>
        </p:nvSpPr>
        <p:spPr>
          <a:xfrm>
            <a:off x="1307862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GENDER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63" name="Google Shape;1063;p35"/>
          <p:cNvSpPr txBox="1"/>
          <p:nvPr/>
        </p:nvSpPr>
        <p:spPr>
          <a:xfrm>
            <a:off x="5282437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AGE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378</Words>
  <Application>Microsoft Office PowerPoint</Application>
  <PresentationFormat>عرض على الشاشة (16:9)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8" baseType="lpstr">
      <vt:lpstr>Maven Pro</vt:lpstr>
      <vt:lpstr>Fira Sans Extra Condensed Medium</vt:lpstr>
      <vt:lpstr>Arial</vt:lpstr>
      <vt:lpstr>Share Tech</vt:lpstr>
      <vt:lpstr>Calibri</vt:lpstr>
      <vt:lpstr>Advent Pro SemiBold</vt:lpstr>
      <vt:lpstr>Fira Sans Condensed Medium</vt:lpstr>
      <vt:lpstr>Helvetica Neue</vt:lpstr>
      <vt:lpstr>Tinos</vt:lpstr>
      <vt:lpstr>Inter</vt:lpstr>
      <vt:lpstr>Data Science Consulting by Slidesgo</vt:lpstr>
      <vt:lpstr>HR ANALYSIS PROJECT</vt:lpstr>
      <vt:lpstr>TABLE OF CONTENTS</vt:lpstr>
      <vt:lpstr>WORK PROCESS </vt:lpstr>
      <vt:lpstr>Data Set</vt:lpstr>
      <vt:lpstr>UNDERSTANDING THE PROBLEM</vt:lpstr>
      <vt:lpstr>CHALLENGES</vt:lpstr>
      <vt:lpstr>QUESTIONS</vt:lpstr>
      <vt:lpstr>RESEARCH</vt:lpstr>
      <vt:lpstr>EDA</vt:lpstr>
      <vt:lpstr>KPI’s</vt:lpstr>
      <vt:lpstr>Random Forest &amp; DT</vt:lpstr>
      <vt:lpstr>RESULT</vt:lpstr>
      <vt:lpstr>FINDINGS</vt:lpstr>
      <vt:lpstr>CONCLUSIONS</vt:lpstr>
      <vt:lpstr>UPCOMING GOALS</vt:lpstr>
      <vt:lpstr>Tools 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cp:lastModifiedBy>alya salem</cp:lastModifiedBy>
  <cp:revision>10</cp:revision>
  <dcterms:modified xsi:type="dcterms:W3CDTF">2021-12-19T09:22:43Z</dcterms:modified>
</cp:coreProperties>
</file>