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La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3d6e011ff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3d6e011ff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f5cea5af2_0_8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f5cea5af2_0_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f5cea5af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f5cea5af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f5cea5af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f5cea5af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f5cea5af2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f5cea5af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f5cea5af2_1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f5cea5af2_1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f5cea5af2_1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f5cea5af2_1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f5cea5af2_1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f5cea5af2_1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3d6e011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3d6e01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0" y="456100"/>
            <a:ext cx="8520600" cy="18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</a:rPr>
              <a:t>Калькулятор Лейбница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Баркарь Карина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Лобода Александра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АИ-202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683200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940"/>
              <a:t>Благодарим вас за внимание)</a:t>
            </a:r>
            <a:endParaRPr sz="39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33150" y="197075"/>
            <a:ext cx="847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500">
                <a:solidFill>
                  <a:srgbClr val="000000"/>
                </a:solidFill>
              </a:rPr>
              <a:t>Кто, когда и с какой целью создал калькулятор Лейбница?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235400" y="1312975"/>
            <a:ext cx="8520600" cy="3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00"/>
                </a:solidFill>
              </a:rPr>
              <a:t>Первая счетная машина, позволявшая производить умножение и деление также легко, как сложение и вычитание, была изобретена в Германии в 1673 году Готфридом Вильгельмом Лейбницем (1646-1716), и называлась «Калькулятор Лейбница».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00"/>
                </a:solidFill>
              </a:rPr>
              <a:t>Первое описание своей машины Лейбниц сделал в 1670 году. Продемонстрировав свое творение в феврале 1673 на заседании Лондонского Королевского общества, он отметил, что устройство не совершенно, и пообещал его улучшить.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500">
                <a:solidFill>
                  <a:srgbClr val="000000"/>
                </a:solidFill>
              </a:rPr>
              <a:t>Изначально, Лейбниц пытался лишь улучшить уже существующее устройство Паскаля, но вскоре он понял, что операция умножения и деления требуют принципиально нового решения, которое бы позволяло вводить множимое только один раз. Для достижения своей цели, он придумал ступенчатый валик, благодаря чему произведение и деление вычислялись гораздо быстрее. Так же он повысил возможную разрядность до 12.  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4294967295" type="title"/>
          </p:nvPr>
        </p:nvSpPr>
        <p:spPr>
          <a:xfrm>
            <a:off x="761650" y="138675"/>
            <a:ext cx="7594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Внешний вид устройства и схема его работы 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113" y="833425"/>
            <a:ext cx="7329775" cy="401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4200" y="2217895"/>
            <a:ext cx="4907326" cy="2760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400" y="187625"/>
            <a:ext cx="4577650" cy="373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23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же работал калькулятор?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351125"/>
            <a:ext cx="8520600" cy="32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0" marR="1270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Для вычитания необходимо:</a:t>
            </a:r>
            <a:endParaRPr>
              <a:solidFill>
                <a:srgbClr val="000000"/>
              </a:solidFill>
            </a:endParaRPr>
          </a:p>
          <a:p>
            <a:pPr indent="0" lvl="0" marL="127000" marR="1270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1. С помощью установки циферблатов в необходимое положение, вводится уменьшаемое.</a:t>
            </a:r>
            <a:endParaRPr>
              <a:solidFill>
                <a:srgbClr val="000000"/>
              </a:solidFill>
            </a:endParaRPr>
          </a:p>
          <a:p>
            <a:pPr indent="0" lvl="0" marL="127000" marR="1270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2. Поворачивается ручка главного приводного колеса по часовой стрелки один раз.</a:t>
            </a:r>
            <a:endParaRPr>
              <a:solidFill>
                <a:srgbClr val="000000"/>
              </a:solidFill>
            </a:endParaRPr>
          </a:p>
          <a:p>
            <a:pPr indent="0" lvl="0" marL="127000" marR="1270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3. С помощью циферблатов вводится вычитаемое.</a:t>
            </a:r>
            <a:endParaRPr>
              <a:solidFill>
                <a:srgbClr val="000000"/>
              </a:solidFill>
            </a:endParaRPr>
          </a:p>
          <a:p>
            <a:pPr indent="0" lvl="0" marL="127000" marR="1270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4. Поворачивается ручка главного приводного колеса один раз против часовой стрелки.</a:t>
            </a:r>
            <a:endParaRPr>
              <a:solidFill>
                <a:srgbClr val="000000"/>
              </a:solidFill>
            </a:endParaRPr>
          </a:p>
          <a:p>
            <a:pPr indent="0" lvl="0" marL="127000" marR="1270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5. В окне результата отображается результат вычитания.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481500" y="1236700"/>
            <a:ext cx="7688700" cy="24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1270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7200"/>
              <a:t>  </a:t>
            </a:r>
            <a:r>
              <a:rPr lang="ru" sz="7200">
                <a:solidFill>
                  <a:srgbClr val="000000"/>
                </a:solidFill>
              </a:rPr>
              <a:t>1. С помощью установки циферблатов в необходимое положение, вводится первое слагаемое</a:t>
            </a:r>
            <a:endParaRPr sz="7200">
              <a:solidFill>
                <a:srgbClr val="000000"/>
              </a:solidFill>
            </a:endParaRPr>
          </a:p>
          <a:p>
            <a:pPr indent="0" lvl="0" marL="127000" marR="1270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7200">
                <a:solidFill>
                  <a:srgbClr val="000000"/>
                </a:solidFill>
              </a:rPr>
              <a:t>2. Поворачивается ручка главного приводного колеса по часовой стрелки один раз.</a:t>
            </a:r>
            <a:endParaRPr sz="7200">
              <a:solidFill>
                <a:srgbClr val="000000"/>
              </a:solidFill>
            </a:endParaRPr>
          </a:p>
          <a:p>
            <a:pPr indent="0" lvl="0" marL="127000" marR="1270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7200">
                <a:solidFill>
                  <a:srgbClr val="000000"/>
                </a:solidFill>
              </a:rPr>
              <a:t>3. Вводится второе слагаемое по той же технологии, как и первое.</a:t>
            </a:r>
            <a:endParaRPr sz="7200">
              <a:solidFill>
                <a:srgbClr val="000000"/>
              </a:solidFill>
            </a:endParaRPr>
          </a:p>
          <a:p>
            <a:pPr indent="0" lvl="0" marL="127000" marR="1270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7200">
                <a:solidFill>
                  <a:srgbClr val="000000"/>
                </a:solidFill>
              </a:rPr>
              <a:t>4. Еще раз поворачивается ручка главного приводного колеса.</a:t>
            </a:r>
            <a:endParaRPr sz="7200">
              <a:solidFill>
                <a:srgbClr val="000000"/>
              </a:solidFill>
            </a:endParaRPr>
          </a:p>
          <a:p>
            <a:pPr indent="0" lvl="0" marL="127000" marR="1270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7200">
                <a:solidFill>
                  <a:srgbClr val="000000"/>
                </a:solidFill>
              </a:rPr>
              <a:t>5. В окне результата отображается результат сложения.</a:t>
            </a:r>
            <a:endParaRPr sz="7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450075" y="213075"/>
            <a:ext cx="8061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0" marR="1270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Сложение осуществляется следующим способом:</a:t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494200" y="9281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1270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400"/>
              <a:t>   </a:t>
            </a:r>
            <a:r>
              <a:rPr lang="ru" sz="4400">
                <a:solidFill>
                  <a:srgbClr val="000000"/>
                </a:solidFill>
              </a:rPr>
              <a:t>1. С помощью циферблатов вводим делимое (863).</a:t>
            </a:r>
            <a:endParaRPr sz="4400">
              <a:solidFill>
                <a:srgbClr val="000000"/>
              </a:solidFill>
            </a:endParaRPr>
          </a:p>
          <a:p>
            <a:pPr indent="0" lvl="0" marL="127000" marR="1270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400">
                <a:solidFill>
                  <a:srgbClr val="000000"/>
                </a:solidFill>
              </a:rPr>
              <a:t>2. Поворачиваем ручку главного приводного колеса по часовой стрелки один раз.</a:t>
            </a:r>
            <a:endParaRPr sz="4400">
              <a:solidFill>
                <a:srgbClr val="000000"/>
              </a:solidFill>
            </a:endParaRPr>
          </a:p>
          <a:p>
            <a:pPr indent="0" lvl="0" marL="127000" marR="1270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400">
                <a:solidFill>
                  <a:srgbClr val="000000"/>
                </a:solidFill>
              </a:rPr>
              <a:t>3. С помощью циферблатов вводим делитель (863).</a:t>
            </a:r>
            <a:endParaRPr sz="4400">
              <a:solidFill>
                <a:srgbClr val="000000"/>
              </a:solidFill>
            </a:endParaRPr>
          </a:p>
          <a:p>
            <a:pPr indent="0" lvl="0" marL="127000" marR="1270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400">
                <a:solidFill>
                  <a:srgbClr val="000000"/>
                </a:solidFill>
              </a:rPr>
              <a:t>4. Сдвигаем движущуюся часть калькулятора Лейбница на одну позицию влево с помощью вспомогательного приводного колеса.</a:t>
            </a:r>
            <a:endParaRPr sz="4400">
              <a:solidFill>
                <a:srgbClr val="000000"/>
              </a:solidFill>
            </a:endParaRPr>
          </a:p>
          <a:p>
            <a:pPr indent="0" lvl="0" marL="127000" marR="1270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400">
                <a:solidFill>
                  <a:srgbClr val="000000"/>
                </a:solidFill>
              </a:rPr>
              <a:t>5. Поворачиваем главное приводное колесо один раз против часовой стрелки и получаем первую часть результата деления - количество оборотов главного приводного колеса, умноженное на разрядность (положение подвижной части калькулятора). Для нашего случая - это 1х10. Таким образом, первая часть результата деления будет равна 10. В окошках результата отобразится остаток от первой операции деления (223).</a:t>
            </a:r>
            <a:endParaRPr sz="4400">
              <a:solidFill>
                <a:srgbClr val="000000"/>
              </a:solidFill>
            </a:endParaRPr>
          </a:p>
          <a:p>
            <a:pPr indent="0" lvl="0" marL="127000" marR="1270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400">
                <a:solidFill>
                  <a:srgbClr val="000000"/>
                </a:solidFill>
              </a:rPr>
              <a:t>6. Сдвигаем движущуюся часть калькулятора Лейбница на одну позицию вправо с помощью вспомогательного приводного колеса.</a:t>
            </a:r>
            <a:endParaRPr sz="4400">
              <a:solidFill>
                <a:srgbClr val="000000"/>
              </a:solidFill>
            </a:endParaRPr>
          </a:p>
          <a:p>
            <a:pPr indent="0" lvl="0" marL="127000" marR="1270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400">
                <a:solidFill>
                  <a:srgbClr val="000000"/>
                </a:solidFill>
              </a:rPr>
              <a:t>7. Поворачиваем главное приводное колесо против часовой стрелки до тех пор, пока остаток, отображающийся в окошках результата, не станет меньше делителя. Для нашего случая - это 3 оборота. Таким образом, вторая часть результата будет равна 3. Складываем обе части результата и получаем частное (результат деления) - 13. Остаток от деления отображается в окошках результата и составляет 31.</a:t>
            </a:r>
            <a:endParaRPr sz="4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5126"/>
          </a:p>
        </p:txBody>
      </p:sp>
      <p:sp>
        <p:nvSpPr>
          <p:cNvPr id="123" name="Google Shape;123;p19"/>
          <p:cNvSpPr txBox="1"/>
          <p:nvPr/>
        </p:nvSpPr>
        <p:spPr>
          <a:xfrm>
            <a:off x="284800" y="263950"/>
            <a:ext cx="861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0" marR="1270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Рассмотрим принцип работы калькулятора Лейбница на примере деления 863 на 64: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4294967295" type="body"/>
          </p:nvPr>
        </p:nvSpPr>
        <p:spPr>
          <a:xfrm>
            <a:off x="727650" y="842050"/>
            <a:ext cx="8147400" cy="30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1270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500">
                <a:solidFill>
                  <a:srgbClr val="000000"/>
                </a:solidFill>
              </a:rPr>
              <a:t>    1. С помощью циферблатов вводится множимое (10456).</a:t>
            </a:r>
            <a:endParaRPr sz="4500">
              <a:solidFill>
                <a:srgbClr val="000000"/>
              </a:solidFill>
            </a:endParaRPr>
          </a:p>
          <a:p>
            <a:pPr indent="0" lvl="0" marL="127000" marR="1270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500">
                <a:solidFill>
                  <a:srgbClr val="000000"/>
                </a:solidFill>
              </a:rPr>
              <a:t>2. Устанавливается штифт в среднюю часть вспомогательного счетчика, напротив цифры 2, нанесенной на наружную часть вспомогательного счетчика.</a:t>
            </a:r>
            <a:endParaRPr sz="4500">
              <a:solidFill>
                <a:srgbClr val="000000"/>
              </a:solidFill>
            </a:endParaRPr>
          </a:p>
          <a:p>
            <a:pPr indent="0" lvl="0" marL="127000" marR="1270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500">
                <a:solidFill>
                  <a:srgbClr val="000000"/>
                </a:solidFill>
              </a:rPr>
              <a:t>3. Поворачивают главное приводное колесо по часовой стрелки, пока штифт, вставленный в вспомогательный счетчик, не упрется в упор (два поворота).</a:t>
            </a:r>
            <a:endParaRPr sz="4500">
              <a:solidFill>
                <a:srgbClr val="000000"/>
              </a:solidFill>
            </a:endParaRPr>
          </a:p>
          <a:p>
            <a:pPr indent="0" lvl="0" marL="127000" marR="1270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500">
                <a:solidFill>
                  <a:srgbClr val="000000"/>
                </a:solidFill>
              </a:rPr>
              <a:t>4. Сдвигается подвижная часть калькулятора Лейбница на одно деление влево, используя вспомогательное приводное колесо.</a:t>
            </a:r>
            <a:endParaRPr sz="4500">
              <a:solidFill>
                <a:srgbClr val="000000"/>
              </a:solidFill>
            </a:endParaRPr>
          </a:p>
          <a:p>
            <a:pPr indent="0" lvl="0" marL="127000" marR="1270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500">
                <a:solidFill>
                  <a:srgbClr val="000000"/>
                </a:solidFill>
              </a:rPr>
              <a:t>5. Устанавливается штифт в среднюю часть вспомогательного счетчика, напротив цифры, соответствующей количеству десяток множителя (7).</a:t>
            </a:r>
            <a:endParaRPr sz="4500">
              <a:solidFill>
                <a:srgbClr val="000000"/>
              </a:solidFill>
            </a:endParaRPr>
          </a:p>
          <a:p>
            <a:pPr indent="0" lvl="0" marL="127000" marR="1270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500">
                <a:solidFill>
                  <a:srgbClr val="000000"/>
                </a:solidFill>
              </a:rPr>
              <a:t>6. Поворачивается главное приводное колесо по часовой стрелки, пока штифт, вставленный в вспомогательный счетчик, не упрется в упор (семь поворотов).</a:t>
            </a:r>
            <a:endParaRPr sz="4500">
              <a:solidFill>
                <a:srgbClr val="000000"/>
              </a:solidFill>
            </a:endParaRPr>
          </a:p>
          <a:p>
            <a:pPr indent="0" lvl="0" marL="127000" marR="1270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500">
                <a:solidFill>
                  <a:srgbClr val="000000"/>
                </a:solidFill>
              </a:rPr>
              <a:t>7. Подвижная часть калькулятора Лейбница сдвигается еще на одно деление влево.</a:t>
            </a:r>
            <a:endParaRPr sz="4500">
              <a:solidFill>
                <a:srgbClr val="000000"/>
              </a:solidFill>
            </a:endParaRPr>
          </a:p>
          <a:p>
            <a:pPr indent="0" lvl="0" marL="127000" marR="1270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500">
                <a:solidFill>
                  <a:srgbClr val="000000"/>
                </a:solidFill>
              </a:rPr>
              <a:t>8. Устанавливается штифт в среднюю часть вспомогательного счетчика, напротив цифры, соответствующей количеству сотен множителя (4).</a:t>
            </a:r>
            <a:endParaRPr sz="4500">
              <a:solidFill>
                <a:srgbClr val="000000"/>
              </a:solidFill>
            </a:endParaRPr>
          </a:p>
          <a:p>
            <a:pPr indent="0" lvl="0" marL="127000" marR="1270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500">
                <a:solidFill>
                  <a:srgbClr val="000000"/>
                </a:solidFill>
              </a:rPr>
              <a:t>9. Поворачивают главное приводное колесо по часовой стрелки, пока штифт, вставленный в вспомогательный счетчик, не упрется в упор (четыре поворота).</a:t>
            </a:r>
            <a:endParaRPr sz="4500">
              <a:solidFill>
                <a:srgbClr val="000000"/>
              </a:solidFill>
            </a:endParaRPr>
          </a:p>
          <a:p>
            <a:pPr indent="0" lvl="0" marL="127000" marR="1270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500">
                <a:solidFill>
                  <a:srgbClr val="000000"/>
                </a:solidFill>
              </a:rPr>
              <a:t>10. Число, появившиеся в окошках отображения результата, – искомое произведение 10456 на 472 (10456 х 472 = 4 935 232)</a:t>
            </a:r>
            <a:r>
              <a:rPr lang="ru" sz="4500"/>
              <a:t>.</a:t>
            </a:r>
            <a:endParaRPr sz="4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 txBox="1"/>
          <p:nvPr/>
        </p:nvSpPr>
        <p:spPr>
          <a:xfrm>
            <a:off x="787075" y="130425"/>
            <a:ext cx="74832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0" marR="1270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Рассмотрим принцип работы калькулятора Лейбница на примере умножения 10456 на 472: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600500" y="1222825"/>
            <a:ext cx="3811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Наш робот :)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1681750"/>
            <a:ext cx="4032000" cy="29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ru" sz="1533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Нашего робота зовут LC ( Leibniz calculator ). С его помощью ученые могут быстро и эффективно производить различные вычисления. Для начала необходимо нажать кнопку включения. Далее достаточно только вставить перфокарту с данными (числами) и нажать кнопку на то действие, которое вам необходимо совершить. Далее результат появится на экранчике (см. Рисунок). Так же у нашего робота есть классная трубка, которой позавидует любой ценитель.</a:t>
            </a:r>
            <a:endParaRPr sz="1765"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6725" y="1389525"/>
            <a:ext cx="2403451" cy="348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