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3" r:id="rId5"/>
    <p:sldId id="274" r:id="rId6"/>
    <p:sldId id="278" r:id="rId7"/>
    <p:sldId id="276" r:id="rId8"/>
    <p:sldId id="279" r:id="rId9"/>
    <p:sldId id="280" r:id="rId10"/>
    <p:sldId id="282" r:id="rId11"/>
    <p:sldId id="281" r:id="rId12"/>
    <p:sldId id="283" r:id="rId13"/>
    <p:sldId id="284" r:id="rId14"/>
    <p:sldId id="285" r:id="rId15"/>
    <p:sldId id="28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93" d="100"/>
          <a:sy n="93" d="100"/>
        </p:scale>
        <p:origin x="274"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38554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b="1" dirty="0"/>
              <a:t>G2M insight for Cab Investment firm</a:t>
            </a:r>
          </a:p>
          <a:p>
            <a:endParaRPr lang="en-US" sz="4000" dirty="0"/>
          </a:p>
          <a:p>
            <a:endParaRPr lang="en-US" sz="4000" dirty="0"/>
          </a:p>
          <a:p>
            <a:r>
              <a:rPr lang="en-US" sz="2800" b="1" dirty="0"/>
              <a:t>11/10/2021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normAutofit/>
          </a:bodyPr>
          <a:lstStyle/>
          <a:p>
            <a:r>
              <a:rPr lang="en-US" b="1" dirty="0">
                <a:solidFill>
                  <a:schemeClr val="accent2"/>
                </a:solidFill>
              </a:rPr>
              <a:t>Profit time series analysis</a:t>
            </a:r>
          </a:p>
        </p:txBody>
      </p:sp>
      <p:pic>
        <p:nvPicPr>
          <p:cNvPr id="12" name="Picture 11">
            <a:extLst>
              <a:ext uri="{FF2B5EF4-FFF2-40B4-BE49-F238E27FC236}">
                <a16:creationId xmlns:a16="http://schemas.microsoft.com/office/drawing/2014/main" id="{50456EA2-58C7-4ABD-80E1-2BA95530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42" y="1113440"/>
            <a:ext cx="7837686" cy="6300635"/>
          </a:xfrm>
          <a:prstGeom prst="rect">
            <a:avLst/>
          </a:prstGeom>
        </p:spPr>
      </p:pic>
    </p:spTree>
    <p:extLst>
      <p:ext uri="{BB962C8B-B14F-4D97-AF65-F5344CB8AC3E}">
        <p14:creationId xmlns:p14="http://schemas.microsoft.com/office/powerpoint/2010/main" val="418301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normAutofit/>
          </a:bodyPr>
          <a:lstStyle/>
          <a:p>
            <a:r>
              <a:rPr lang="en-US" b="1" dirty="0">
                <a:solidFill>
                  <a:schemeClr val="accent2"/>
                </a:solidFill>
              </a:rPr>
              <a:t>Time series analysis</a:t>
            </a:r>
          </a:p>
        </p:txBody>
      </p:sp>
      <p:sp>
        <p:nvSpPr>
          <p:cNvPr id="7" name="TextBox 6">
            <a:extLst>
              <a:ext uri="{FF2B5EF4-FFF2-40B4-BE49-F238E27FC236}">
                <a16:creationId xmlns:a16="http://schemas.microsoft.com/office/drawing/2014/main" id="{E5AFF714-DD50-4791-AAA5-66FE3BAFC2E1}"/>
              </a:ext>
            </a:extLst>
          </p:cNvPr>
          <p:cNvSpPr txBox="1"/>
          <p:nvPr/>
        </p:nvSpPr>
        <p:spPr>
          <a:xfrm>
            <a:off x="6996419" y="1821469"/>
            <a:ext cx="4665336" cy="1200329"/>
          </a:xfrm>
          <a:prstGeom prst="rect">
            <a:avLst/>
          </a:prstGeom>
          <a:noFill/>
        </p:spPr>
        <p:txBody>
          <a:bodyPr wrap="square" rtlCol="0">
            <a:spAutoFit/>
          </a:bodyPr>
          <a:lstStyle/>
          <a:p>
            <a:r>
              <a:rPr lang="en-US" dirty="0"/>
              <a:t>There is seasonality in number of rides which starts at the second day of each month and repeats every week.</a:t>
            </a:r>
          </a:p>
          <a:p>
            <a:endParaRPr lang="en-US" dirty="0"/>
          </a:p>
        </p:txBody>
      </p:sp>
      <p:pic>
        <p:nvPicPr>
          <p:cNvPr id="3" name="Picture 2">
            <a:extLst>
              <a:ext uri="{FF2B5EF4-FFF2-40B4-BE49-F238E27FC236}">
                <a16:creationId xmlns:a16="http://schemas.microsoft.com/office/drawing/2014/main" id="{EEEE4A24-698A-4EFE-B293-36EDFFFB5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 y="1127179"/>
            <a:ext cx="7064362" cy="5606277"/>
          </a:xfrm>
          <a:prstGeom prst="rect">
            <a:avLst/>
          </a:prstGeom>
        </p:spPr>
      </p:pic>
    </p:spTree>
    <p:extLst>
      <p:ext uri="{BB962C8B-B14F-4D97-AF65-F5344CB8AC3E}">
        <p14:creationId xmlns:p14="http://schemas.microsoft.com/office/powerpoint/2010/main" val="378737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normAutofit/>
          </a:bodyPr>
          <a:lstStyle/>
          <a:p>
            <a:r>
              <a:rPr lang="en-US" b="1" dirty="0">
                <a:solidFill>
                  <a:schemeClr val="accent2"/>
                </a:solidFill>
              </a:rPr>
              <a:t>Customer segmentation</a:t>
            </a:r>
          </a:p>
        </p:txBody>
      </p:sp>
      <p:sp>
        <p:nvSpPr>
          <p:cNvPr id="7" name="TextBox 6">
            <a:extLst>
              <a:ext uri="{FF2B5EF4-FFF2-40B4-BE49-F238E27FC236}">
                <a16:creationId xmlns:a16="http://schemas.microsoft.com/office/drawing/2014/main" id="{E5AFF714-DD50-4791-AAA5-66FE3BAFC2E1}"/>
              </a:ext>
            </a:extLst>
          </p:cNvPr>
          <p:cNvSpPr txBox="1"/>
          <p:nvPr/>
        </p:nvSpPr>
        <p:spPr>
          <a:xfrm>
            <a:off x="6996419" y="1821469"/>
            <a:ext cx="4665336" cy="1477328"/>
          </a:xfrm>
          <a:prstGeom prst="rect">
            <a:avLst/>
          </a:prstGeom>
          <a:noFill/>
        </p:spPr>
        <p:txBody>
          <a:bodyPr wrap="square" rtlCol="0">
            <a:spAutoFit/>
          </a:bodyPr>
          <a:lstStyle/>
          <a:p>
            <a:r>
              <a:rPr lang="en-US" dirty="0"/>
              <a:t>The plot shows that the majority of the cab users are from the middle and high class which reflect having more cab users in the rich states rather than poor states.</a:t>
            </a:r>
          </a:p>
          <a:p>
            <a:endParaRPr lang="en-US" dirty="0"/>
          </a:p>
        </p:txBody>
      </p:sp>
      <p:pic>
        <p:nvPicPr>
          <p:cNvPr id="6" name="Picture 5">
            <a:extLst>
              <a:ext uri="{FF2B5EF4-FFF2-40B4-BE49-F238E27FC236}">
                <a16:creationId xmlns:a16="http://schemas.microsoft.com/office/drawing/2014/main" id="{8145A9C7-523B-4DFD-BE5A-F5FE3CCE2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70" y="1396346"/>
            <a:ext cx="5830212" cy="3076800"/>
          </a:xfrm>
          <a:prstGeom prst="rect">
            <a:avLst/>
          </a:prstGeom>
        </p:spPr>
      </p:pic>
    </p:spTree>
    <p:extLst>
      <p:ext uri="{BB962C8B-B14F-4D97-AF65-F5344CB8AC3E}">
        <p14:creationId xmlns:p14="http://schemas.microsoft.com/office/powerpoint/2010/main" val="143104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normAutofit/>
          </a:bodyPr>
          <a:lstStyle/>
          <a:p>
            <a:r>
              <a:rPr lang="en-US" b="1" dirty="0">
                <a:solidFill>
                  <a:schemeClr val="accent2"/>
                </a:solidFill>
              </a:rPr>
              <a:t>Customer segmentation</a:t>
            </a:r>
          </a:p>
        </p:txBody>
      </p:sp>
      <p:sp>
        <p:nvSpPr>
          <p:cNvPr id="7" name="TextBox 6">
            <a:extLst>
              <a:ext uri="{FF2B5EF4-FFF2-40B4-BE49-F238E27FC236}">
                <a16:creationId xmlns:a16="http://schemas.microsoft.com/office/drawing/2014/main" id="{E5AFF714-DD50-4791-AAA5-66FE3BAFC2E1}"/>
              </a:ext>
            </a:extLst>
          </p:cNvPr>
          <p:cNvSpPr txBox="1"/>
          <p:nvPr/>
        </p:nvSpPr>
        <p:spPr>
          <a:xfrm>
            <a:off x="6996419" y="1821469"/>
            <a:ext cx="466533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has customers </a:t>
            </a:r>
          </a:p>
          <a:p>
            <a:r>
              <a:rPr lang="en-US" dirty="0"/>
              <a:t>      almost uniform</a:t>
            </a:r>
          </a:p>
          <a:p>
            <a:r>
              <a:rPr lang="en-US" dirty="0"/>
              <a:t>      for short, medium and long </a:t>
            </a:r>
          </a:p>
          <a:p>
            <a:r>
              <a:rPr lang="en-US" dirty="0"/>
              <a:t>      Trip. Which shows yellow cab     </a:t>
            </a:r>
          </a:p>
          <a:p>
            <a:r>
              <a:rPr lang="en-US" dirty="0"/>
              <a:t>       is offering better customer   </a:t>
            </a:r>
          </a:p>
          <a:p>
            <a:r>
              <a:rPr lang="en-US" dirty="0"/>
              <a:t>       plan for short, medium and </a:t>
            </a:r>
          </a:p>
          <a:p>
            <a:r>
              <a:rPr lang="en-US" dirty="0"/>
              <a:t>       long Trip.</a:t>
            </a:r>
          </a:p>
          <a:p>
            <a:endParaRPr lang="en-US" dirty="0"/>
          </a:p>
          <a:p>
            <a:pPr marL="285750" indent="-285750">
              <a:buFont typeface="Arial" panose="020B0604020202020204" pitchFamily="34" charset="0"/>
              <a:buChar char="•"/>
            </a:pPr>
            <a:r>
              <a:rPr lang="en-US" dirty="0"/>
              <a:t>5-35 KM trips are contributing   </a:t>
            </a:r>
          </a:p>
          <a:p>
            <a:r>
              <a:rPr lang="en-US" dirty="0"/>
              <a:t>      more In both the cabs profit </a:t>
            </a:r>
          </a:p>
          <a:p>
            <a:endParaRPr lang="en-US" dirty="0"/>
          </a:p>
          <a:p>
            <a:pPr marL="285750" indent="-285750">
              <a:buFont typeface="Arial" panose="020B0604020202020204" pitchFamily="34" charset="0"/>
              <a:buChar char="•"/>
            </a:pPr>
            <a:r>
              <a:rPr lang="en-US" dirty="0"/>
              <a:t>There is a huge difference between yellow and pink cab in customer reach for short and long trip. Yellow cab has very good customer reach in this segment as well</a:t>
            </a:r>
          </a:p>
        </p:txBody>
      </p:sp>
      <p:pic>
        <p:nvPicPr>
          <p:cNvPr id="3" name="Picture 2">
            <a:extLst>
              <a:ext uri="{FF2B5EF4-FFF2-40B4-BE49-F238E27FC236}">
                <a16:creationId xmlns:a16="http://schemas.microsoft.com/office/drawing/2014/main" id="{878FE8F4-E708-45C0-8C34-2C877E282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32" y="1280459"/>
            <a:ext cx="6510244" cy="5166529"/>
          </a:xfrm>
          <a:prstGeom prst="rect">
            <a:avLst/>
          </a:prstGeom>
        </p:spPr>
      </p:pic>
    </p:spTree>
    <p:extLst>
      <p:ext uri="{BB962C8B-B14F-4D97-AF65-F5344CB8AC3E}">
        <p14:creationId xmlns:p14="http://schemas.microsoft.com/office/powerpoint/2010/main" val="660280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5AFF714-DD50-4791-AAA5-66FE3BAFC2E1}"/>
              </a:ext>
            </a:extLst>
          </p:cNvPr>
          <p:cNvSpPr txBox="1"/>
          <p:nvPr/>
        </p:nvSpPr>
        <p:spPr>
          <a:xfrm>
            <a:off x="6996419" y="1821469"/>
            <a:ext cx="46653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Number of rides increase gradually as the year starts to end which reflects more holidays affecting the number of rides positively.</a:t>
            </a:r>
          </a:p>
        </p:txBody>
      </p:sp>
      <p:sp>
        <p:nvSpPr>
          <p:cNvPr id="10" name="Title 9">
            <a:extLst>
              <a:ext uri="{FF2B5EF4-FFF2-40B4-BE49-F238E27FC236}">
                <a16:creationId xmlns:a16="http://schemas.microsoft.com/office/drawing/2014/main" id="{481923D7-ACCC-49F0-A8FE-DA94322398E6}"/>
              </a:ext>
            </a:extLst>
          </p:cNvPr>
          <p:cNvSpPr txBox="1">
            <a:spLocks noGrp="1"/>
          </p:cNvSpPr>
          <p:nvPr>
            <p:ph type="title"/>
          </p:nvPr>
        </p:nvSpPr>
        <p:spPr>
          <a:xfrm>
            <a:off x="838200" y="-84138"/>
            <a:ext cx="10515600" cy="1325563"/>
          </a:xfrm>
          <a:prstGeom prst="rect">
            <a:avLst/>
          </a:prstGeom>
          <a:noFill/>
        </p:spPr>
        <p:txBody>
          <a:bodyPr wrap="square">
            <a:spAutoFit/>
          </a:bodyPr>
          <a:lstStyle/>
          <a:p>
            <a:r>
              <a:rPr lang="en-US" b="1" dirty="0">
                <a:solidFill>
                  <a:schemeClr val="accent2"/>
                </a:solidFill>
                <a:latin typeface="+mj-lt"/>
              </a:rPr>
              <a:t>Monthly rides</a:t>
            </a:r>
            <a:endParaRPr lang="en-US" dirty="0"/>
          </a:p>
        </p:txBody>
      </p:sp>
      <p:pic>
        <p:nvPicPr>
          <p:cNvPr id="4" name="Picture 3">
            <a:extLst>
              <a:ext uri="{FF2B5EF4-FFF2-40B4-BE49-F238E27FC236}">
                <a16:creationId xmlns:a16="http://schemas.microsoft.com/office/drawing/2014/main" id="{C754C683-60B5-41C3-B6DC-C345742EE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26" y="1143655"/>
            <a:ext cx="6863175" cy="5446615"/>
          </a:xfrm>
          <a:prstGeom prst="rect">
            <a:avLst/>
          </a:prstGeom>
        </p:spPr>
      </p:pic>
    </p:spTree>
    <p:extLst>
      <p:ext uri="{BB962C8B-B14F-4D97-AF65-F5344CB8AC3E}">
        <p14:creationId xmlns:p14="http://schemas.microsoft.com/office/powerpoint/2010/main" val="259592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5AFF714-DD50-4791-AAA5-66FE3BAFC2E1}"/>
              </a:ext>
            </a:extLst>
          </p:cNvPr>
          <p:cNvSpPr txBox="1"/>
          <p:nvPr/>
        </p:nvSpPr>
        <p:spPr>
          <a:xfrm>
            <a:off x="134297" y="1475480"/>
            <a:ext cx="11794090" cy="329320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25 cities while Pink cab has higher customer reach in 4 cities. We have also observed that Yellow cab is doing good in covering other cab users as compared to Pink cab.</a:t>
            </a:r>
          </a:p>
          <a:p>
            <a:endParaRPr lang="en-US" sz="1600" dirty="0"/>
          </a:p>
          <a:p>
            <a:pPr marL="285750" indent="-285750">
              <a:buFont typeface="Arial" panose="020B0604020202020204" pitchFamily="34" charset="0"/>
              <a:buChar char="•"/>
            </a:pPr>
            <a:r>
              <a:rPr lang="en-US" sz="1600" b="1" dirty="0"/>
              <a:t>Average Profit per ride: </a:t>
            </a:r>
            <a:r>
              <a:rPr lang="en-US" sz="1600" dirty="0"/>
              <a:t>Yellow cab’s average profit per ride is almost three times the average profit per ride of the Pink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endParaRPr lang="en-US" sz="1600" dirty="0"/>
          </a:p>
          <a:p>
            <a:pPr marL="285750" indent="-285750">
              <a:buFont typeface="Arial" panose="020B0604020202020204" pitchFamily="34" charset="0"/>
              <a:buChar char="•"/>
            </a:pPr>
            <a:r>
              <a:rPr lang="en-US" sz="1600" b="1" dirty="0"/>
              <a:t>Ride count and Profit Forecasting : </a:t>
            </a:r>
            <a:r>
              <a:rPr lang="en-US" sz="1600" dirty="0"/>
              <a:t>Both the companies are facing loss in the profit and no. of ride. Yellow cab’s forecasted profit loss is around 1.83% while Pink cab’s loss in 3.1%.Pink cab is facing more loss even when its forecasted no of ride loss is lesser than Yellow cab. </a:t>
            </a:r>
          </a:p>
          <a:p>
            <a:r>
              <a:rPr lang="en-US" sz="1600" b="1" dirty="0"/>
              <a:t>On the basis of above point , we will recommend Yellow cab for investment.</a:t>
            </a:r>
          </a:p>
        </p:txBody>
      </p:sp>
      <p:sp>
        <p:nvSpPr>
          <p:cNvPr id="10" name="Title 9">
            <a:extLst>
              <a:ext uri="{FF2B5EF4-FFF2-40B4-BE49-F238E27FC236}">
                <a16:creationId xmlns:a16="http://schemas.microsoft.com/office/drawing/2014/main" id="{481923D7-ACCC-49F0-A8FE-DA94322398E6}"/>
              </a:ext>
            </a:extLst>
          </p:cNvPr>
          <p:cNvSpPr txBox="1">
            <a:spLocks noGrp="1"/>
          </p:cNvSpPr>
          <p:nvPr>
            <p:ph type="title"/>
          </p:nvPr>
        </p:nvSpPr>
        <p:spPr>
          <a:xfrm>
            <a:off x="838200" y="227778"/>
            <a:ext cx="10515600" cy="701731"/>
          </a:xfrm>
          <a:prstGeom prst="rect">
            <a:avLst/>
          </a:prstGeom>
          <a:noFill/>
        </p:spPr>
        <p:txBody>
          <a:bodyPr wrap="square">
            <a:spAutoFit/>
          </a:bodyPr>
          <a:lstStyle/>
          <a:p>
            <a:r>
              <a:rPr lang="en-US" b="1" dirty="0">
                <a:solidFill>
                  <a:schemeClr val="accent2"/>
                </a:solidFill>
                <a:latin typeface="+mj-lt"/>
              </a:rPr>
              <a:t>Recommendations</a:t>
            </a:r>
            <a:endParaRPr lang="en-US" dirty="0"/>
          </a:p>
        </p:txBody>
      </p:sp>
    </p:spTree>
    <p:extLst>
      <p:ext uri="{BB962C8B-B14F-4D97-AF65-F5344CB8AC3E}">
        <p14:creationId xmlns:p14="http://schemas.microsoft.com/office/powerpoint/2010/main" val="162148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574305" y="1371599"/>
            <a:ext cx="11236693" cy="3693319"/>
          </a:xfrm>
          <a:prstGeom prst="rect">
            <a:avLst/>
          </a:prstGeom>
          <a:noFill/>
        </p:spPr>
        <p:txBody>
          <a:bodyPr wrap="square" rtlCol="0">
            <a:sp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pPr marL="285750" indent="-285750">
              <a:buFont typeface="Arial" panose="020B0604020202020204" pitchFamily="34" charset="0"/>
              <a:buChar char="•"/>
            </a:pPr>
            <a:r>
              <a:rPr lang="en-US" sz="1800" dirty="0"/>
              <a:t>Data Understanding </a:t>
            </a:r>
          </a:p>
          <a:p>
            <a:endParaRPr lang="en-US" sz="1800" dirty="0"/>
          </a:p>
          <a:p>
            <a:pPr marL="285750" indent="-285750">
              <a:buFont typeface="Arial" panose="020B0604020202020204" pitchFamily="34" charset="0"/>
              <a:buChar char="•"/>
            </a:pPr>
            <a:r>
              <a:rPr lang="en-US" sz="1800" dirty="0"/>
              <a:t>Time series analysis for both </a:t>
            </a:r>
            <a:r>
              <a:rPr lang="en-US" sz="1800" dirty="0" err="1"/>
              <a:t>comapnies</a:t>
            </a:r>
            <a:endParaRPr lang="en-US" sz="1800" dirty="0"/>
          </a:p>
          <a:p>
            <a:endParaRPr lang="en-US" sz="1800" dirty="0"/>
          </a:p>
          <a:p>
            <a:pPr marL="285750" indent="-285750">
              <a:buFont typeface="Arial" panose="020B0604020202020204" pitchFamily="34" charset="0"/>
              <a:buChar char="•"/>
            </a:pPr>
            <a:r>
              <a:rPr lang="en-US" sz="1800" dirty="0"/>
              <a:t>Finding the most profitable Cab company </a:t>
            </a:r>
          </a:p>
          <a:p>
            <a:endParaRPr lang="en-US" sz="1800" dirty="0"/>
          </a:p>
          <a:p>
            <a:pPr marL="285750" indent="-285750">
              <a:buFont typeface="Arial" panose="020B0604020202020204" pitchFamily="34" charset="0"/>
              <a:buChar char="•"/>
            </a:pPr>
            <a:r>
              <a:rPr lang="en-US" sz="1800" dirty="0"/>
              <a:t>Recommendations for investment</a:t>
            </a:r>
          </a:p>
        </p:txBody>
      </p:sp>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lstStyle/>
          <a:p>
            <a:r>
              <a:rPr lang="en-US" sz="4400" dirty="0">
                <a:solidFill>
                  <a:srgbClr val="FF6600"/>
                </a:solidFill>
              </a:rPr>
              <a:t>Executive Summary</a:t>
            </a:r>
            <a:br>
              <a:rPr lang="en-US" sz="4400" dirty="0">
                <a:solidFill>
                  <a:srgbClr val="FF6600"/>
                </a:solidFill>
              </a:rPr>
            </a:br>
            <a:endParaRPr lang="en-US" b="1" dirty="0">
              <a:solidFill>
                <a:schemeClr val="accent2"/>
              </a:solidFill>
            </a:endParaRPr>
          </a:p>
        </p:txBody>
      </p:sp>
    </p:spTree>
    <p:extLst>
      <p:ext uri="{BB962C8B-B14F-4D97-AF65-F5344CB8AC3E}">
        <p14:creationId xmlns:p14="http://schemas.microsoft.com/office/powerpoint/2010/main" val="36213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574305" y="1371599"/>
            <a:ext cx="11236693" cy="923330"/>
          </a:xfrm>
          <a:prstGeom prst="rect">
            <a:avLst/>
          </a:prstGeom>
          <a:noFill/>
        </p:spPr>
        <p:txBody>
          <a:bodyPr wrap="square" rtlCol="0">
            <a:spAutoFit/>
          </a:bodyPr>
          <a:lstStyle/>
          <a:p>
            <a:r>
              <a:rPr lang="en-US"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p:txBody>
      </p:sp>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normAutofit/>
          </a:bodyPr>
          <a:lstStyle/>
          <a:p>
            <a:r>
              <a:rPr lang="en-US" sz="4400" dirty="0">
                <a:solidFill>
                  <a:srgbClr val="FF6600"/>
                </a:solidFill>
              </a:rPr>
              <a:t>Problem Statement</a:t>
            </a:r>
            <a:br>
              <a:rPr lang="en-US" sz="4400" dirty="0">
                <a:solidFill>
                  <a:srgbClr val="FF6600"/>
                </a:solidFill>
              </a:rPr>
            </a:br>
            <a:endParaRPr lang="en-US" b="1" dirty="0">
              <a:solidFill>
                <a:schemeClr val="accent2"/>
              </a:solidFill>
            </a:endParaRPr>
          </a:p>
        </p:txBody>
      </p:sp>
    </p:spTree>
    <p:extLst>
      <p:ext uri="{BB962C8B-B14F-4D97-AF65-F5344CB8AC3E}">
        <p14:creationId xmlns:p14="http://schemas.microsoft.com/office/powerpoint/2010/main" val="396485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574305" y="1371599"/>
            <a:ext cx="11236693" cy="5693866"/>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 exploration:</a:t>
            </a:r>
          </a:p>
          <a:p>
            <a:pPr marL="800100" lvl="1" indent="-342900">
              <a:buFont typeface="Wingdings" panose="05000000000000000000" pitchFamily="2" charset="2"/>
              <a:buChar char="Ø"/>
            </a:pPr>
            <a:r>
              <a:rPr lang="en-US" sz="1600" dirty="0"/>
              <a:t> 3 datasets were merged in one dataset resulting in 16 features 3 of them were derived from other features, 2 datasets also were merged to result in 5 features, so we get 21 features in total with 359,392 rows.</a:t>
            </a:r>
          </a:p>
          <a:p>
            <a:pPr lvl="1"/>
            <a:endParaRPr lang="en-US" sz="1600" dirty="0"/>
          </a:p>
          <a:p>
            <a:pPr marL="800100" lvl="1" indent="-342900">
              <a:buFont typeface="Wingdings" panose="05000000000000000000" pitchFamily="2" charset="2"/>
              <a:buChar char="Ø"/>
            </a:pPr>
            <a:r>
              <a:rPr lang="en-US" sz="1600" dirty="0"/>
              <a:t>Timeframe of the data: 2016-01-31 to 2018-12-31</a:t>
            </a:r>
          </a:p>
          <a:p>
            <a:pPr lvl="1"/>
            <a:endParaRPr lang="en-US" sz="2000" dirty="0"/>
          </a:p>
          <a:p>
            <a:pPr lvl="1"/>
            <a:endParaRPr lang="en-US" sz="2000" dirty="0"/>
          </a:p>
          <a:p>
            <a:pPr lvl="1"/>
            <a:endParaRPr lang="en-US" sz="2000" dirty="0"/>
          </a:p>
          <a:p>
            <a:pPr marL="342900" indent="-342900">
              <a:buFont typeface="Arial" panose="020B0604020202020204" pitchFamily="34" charset="0"/>
              <a:buChar char="•"/>
            </a:pPr>
            <a:r>
              <a:rPr lang="en-US" sz="2000" dirty="0"/>
              <a:t>Assumptions:</a:t>
            </a:r>
          </a:p>
          <a:p>
            <a:pPr marL="742950" lvl="1" indent="-285750">
              <a:buFont typeface="Wingdings" panose="05000000000000000000" pitchFamily="2" charset="2"/>
              <a:buChar char="Ø"/>
            </a:pPr>
            <a:r>
              <a:rPr lang="en-US" sz="1600" dirty="0"/>
              <a:t>Outliers are present in </a:t>
            </a:r>
            <a:r>
              <a:rPr lang="en-US" sz="1600" dirty="0" err="1"/>
              <a:t>Price_Charged</a:t>
            </a:r>
            <a:r>
              <a:rPr lang="en-US" sz="1600" dirty="0"/>
              <a:t> feature but due to unavailability of trip duration details ,we are not treating this as outlier.</a:t>
            </a:r>
          </a:p>
          <a:p>
            <a:pPr marL="742950" lvl="1" indent="-285750">
              <a:buFont typeface="Wingdings" panose="05000000000000000000" pitchFamily="2" charset="2"/>
              <a:buChar char="Ø"/>
            </a:pPr>
            <a:endParaRPr lang="en-US" sz="1600" dirty="0"/>
          </a:p>
          <a:p>
            <a:pPr marL="742950" lvl="1" indent="-285750">
              <a:buFont typeface="Wingdings" panose="05000000000000000000" pitchFamily="2" charset="2"/>
              <a:buChar char="Ø"/>
            </a:pPr>
            <a:r>
              <a:rPr lang="en-US" sz="1600" dirty="0"/>
              <a:t>Profit of rides are calculated keeping other factors constant and only </a:t>
            </a:r>
            <a:r>
              <a:rPr lang="en-US" sz="1600" dirty="0" err="1"/>
              <a:t>Price_Charged</a:t>
            </a:r>
            <a:r>
              <a:rPr lang="en-US" sz="1600" dirty="0"/>
              <a:t> and </a:t>
            </a:r>
            <a:r>
              <a:rPr lang="en-US" sz="1600" dirty="0" err="1"/>
              <a:t>Cost_of_Trip</a:t>
            </a:r>
            <a:r>
              <a:rPr lang="en-US" sz="1600" dirty="0"/>
              <a:t> features used to calculate profit.</a:t>
            </a:r>
          </a:p>
          <a:p>
            <a:pPr lvl="1"/>
            <a:endParaRPr lang="en-US" sz="1600" dirty="0"/>
          </a:p>
          <a:p>
            <a:pPr marL="742950" lvl="1" indent="-285750">
              <a:buFont typeface="Wingdings" panose="05000000000000000000" pitchFamily="2" charset="2"/>
              <a:buChar char="Ø"/>
            </a:pPr>
            <a:r>
              <a:rPr lang="en-US" sz="1600" dirty="0"/>
              <a:t>Users feature of city dataset is treated as number of cab users in the city. we have assumed that this can be other cab users as well(including Yellow and Pink cab) </a:t>
            </a:r>
          </a:p>
          <a:p>
            <a:pPr marL="742950" lvl="1" indent="-285750">
              <a:buFont typeface="Wingdings" panose="05000000000000000000" pitchFamily="2" charset="2"/>
              <a:buChar char="Ø"/>
            </a:pPr>
            <a:endParaRPr lang="en-US" sz="1600" dirty="0"/>
          </a:p>
          <a:p>
            <a:pPr marL="742950" lvl="1" indent="-285750">
              <a:buFont typeface="Wingdings" panose="05000000000000000000" pitchFamily="2" charset="2"/>
              <a:buChar char="Ø"/>
            </a:pPr>
            <a:r>
              <a:rPr lang="en-US" sz="1600" dirty="0"/>
              <a:t>Date including some outliers where there were some dates before 2016-1-31</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normAutofit/>
          </a:bodyPr>
          <a:lstStyle/>
          <a:p>
            <a:r>
              <a:rPr lang="en-US" sz="4400" dirty="0">
                <a:solidFill>
                  <a:srgbClr val="FF6600"/>
                </a:solidFill>
              </a:rPr>
              <a:t>Approach</a:t>
            </a:r>
            <a:endParaRPr lang="en-US" b="1" dirty="0">
              <a:solidFill>
                <a:schemeClr val="accent2"/>
              </a:solidFill>
            </a:endParaRPr>
          </a:p>
        </p:txBody>
      </p:sp>
    </p:spTree>
    <p:extLst>
      <p:ext uri="{BB962C8B-B14F-4D97-AF65-F5344CB8AC3E}">
        <p14:creationId xmlns:p14="http://schemas.microsoft.com/office/powerpoint/2010/main" val="71965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sz="2400" b="1" dirty="0">
              <a:solidFill>
                <a:schemeClr val="accent2"/>
              </a:solidFill>
              <a:latin typeface="+mj-lt"/>
            </a:endParaRPr>
          </a:p>
          <a:p>
            <a:endParaRPr lang="en-US" b="1" dirty="0">
              <a:solidFill>
                <a:schemeClr val="accent2"/>
              </a:solidFill>
              <a:latin typeface="+mj-lt"/>
            </a:endParaRPr>
          </a:p>
          <a:p>
            <a:endParaRPr lang="en-US" sz="2400" b="1" dirty="0">
              <a:solidFill>
                <a:schemeClr val="accent2"/>
              </a:solidFill>
              <a:latin typeface="+mj-lt"/>
            </a:endParaRPr>
          </a:p>
          <a:p>
            <a:r>
              <a:rPr lang="en-US" sz="2400" b="1" dirty="0">
                <a:solidFill>
                  <a:schemeClr val="accent2"/>
                </a:solidFill>
                <a:latin typeface="+mj-lt"/>
              </a:rPr>
              <a:t>Number of customers for each company</a:t>
            </a:r>
          </a:p>
          <a:p>
            <a:r>
              <a:rPr lang="en-US" sz="2400" b="1" dirty="0">
                <a:solidFill>
                  <a:schemeClr val="accent2"/>
                </a:solidFill>
                <a:latin typeface="+mj-lt"/>
              </a:rPr>
              <a:t>City Wise Cab Users Covered By Company</a:t>
            </a:r>
          </a:p>
          <a:p>
            <a:r>
              <a:rPr lang="en-US" b="1" dirty="0">
                <a:solidFill>
                  <a:schemeClr val="accent2"/>
                </a:solidFill>
                <a:latin typeface="+mj-lt"/>
              </a:rPr>
              <a:t>Profit analysis</a:t>
            </a:r>
          </a:p>
          <a:p>
            <a:r>
              <a:rPr lang="en-US" b="1" dirty="0">
                <a:solidFill>
                  <a:schemeClr val="accent2"/>
                </a:solidFill>
                <a:latin typeface="+mj-lt"/>
              </a:rPr>
              <a:t>Time series analysis </a:t>
            </a:r>
          </a:p>
          <a:p>
            <a:r>
              <a:rPr lang="en-US" b="1" dirty="0">
                <a:solidFill>
                  <a:schemeClr val="accent2"/>
                </a:solidFill>
                <a:latin typeface="+mj-lt"/>
              </a:rPr>
              <a:t>Customers segmentation</a:t>
            </a:r>
          </a:p>
          <a:p>
            <a:r>
              <a:rPr lang="en-US" b="1" dirty="0">
                <a:solidFill>
                  <a:schemeClr val="accent2"/>
                </a:solidFill>
                <a:latin typeface="+mj-lt"/>
              </a:rPr>
              <a:t>Distance travelled by each company</a:t>
            </a:r>
          </a:p>
          <a:p>
            <a:r>
              <a:rPr lang="en-US" b="1" dirty="0">
                <a:solidFill>
                  <a:schemeClr val="accent2"/>
                </a:solidFill>
                <a:latin typeface="+mj-lt"/>
              </a:rPr>
              <a:t>Monthly rides</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3768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normAutofit/>
          </a:bodyPr>
          <a:lstStyle/>
          <a:p>
            <a:r>
              <a:rPr lang="en-US" b="1" dirty="0">
                <a:solidFill>
                  <a:schemeClr val="accent2"/>
                </a:solidFill>
              </a:rPr>
              <a:t>Number of customers for each company</a:t>
            </a:r>
            <a:br>
              <a:rPr lang="en-US" b="1" dirty="0">
                <a:solidFill>
                  <a:schemeClr val="accent2"/>
                </a:solidFill>
              </a:rPr>
            </a:br>
            <a:endParaRPr lang="en-US" b="1" dirty="0">
              <a:solidFill>
                <a:schemeClr val="accent2"/>
              </a:solidFill>
            </a:endParaRPr>
          </a:p>
        </p:txBody>
      </p:sp>
      <p:pic>
        <p:nvPicPr>
          <p:cNvPr id="3" name="Picture 2">
            <a:extLst>
              <a:ext uri="{FF2B5EF4-FFF2-40B4-BE49-F238E27FC236}">
                <a16:creationId xmlns:a16="http://schemas.microsoft.com/office/drawing/2014/main" id="{E0A89DC7-6C97-440B-9937-8FFD829D4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36" y="1388108"/>
            <a:ext cx="3718521" cy="3517805"/>
          </a:xfrm>
          <a:prstGeom prst="rect">
            <a:avLst/>
          </a:prstGeom>
        </p:spPr>
      </p:pic>
      <p:sp>
        <p:nvSpPr>
          <p:cNvPr id="7" name="TextBox 6">
            <a:extLst>
              <a:ext uri="{FF2B5EF4-FFF2-40B4-BE49-F238E27FC236}">
                <a16:creationId xmlns:a16="http://schemas.microsoft.com/office/drawing/2014/main" id="{E5AFF714-DD50-4791-AAA5-66FE3BAFC2E1}"/>
              </a:ext>
            </a:extLst>
          </p:cNvPr>
          <p:cNvSpPr txBox="1"/>
          <p:nvPr/>
        </p:nvSpPr>
        <p:spPr>
          <a:xfrm>
            <a:off x="4769708" y="1771135"/>
            <a:ext cx="6145427" cy="923330"/>
          </a:xfrm>
          <a:prstGeom prst="rect">
            <a:avLst/>
          </a:prstGeom>
          <a:noFill/>
        </p:spPr>
        <p:txBody>
          <a:bodyPr wrap="square" rtlCol="0">
            <a:spAutoFit/>
          </a:bodyPr>
          <a:lstStyle/>
          <a:p>
            <a:r>
              <a:rPr lang="en-US" dirty="0"/>
              <a:t>From this bar chart plot we can conclude that Yellow cab company much more customers than pink cab.</a:t>
            </a:r>
          </a:p>
          <a:p>
            <a:endParaRPr lang="en-US" dirty="0"/>
          </a:p>
        </p:txBody>
      </p:sp>
    </p:spTree>
    <p:extLst>
      <p:ext uri="{BB962C8B-B14F-4D97-AF65-F5344CB8AC3E}">
        <p14:creationId xmlns:p14="http://schemas.microsoft.com/office/powerpoint/2010/main" val="391180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9CD95D-C29D-46B2-A887-2CD25257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081" y="0"/>
            <a:ext cx="11285838" cy="6858000"/>
          </a:xfrm>
          <a:prstGeom prst="rect">
            <a:avLst/>
          </a:prstGeom>
        </p:spPr>
      </p:pic>
      <p:sp>
        <p:nvSpPr>
          <p:cNvPr id="8" name="TextBox 7">
            <a:extLst>
              <a:ext uri="{FF2B5EF4-FFF2-40B4-BE49-F238E27FC236}">
                <a16:creationId xmlns:a16="http://schemas.microsoft.com/office/drawing/2014/main" id="{CD9878B5-1265-4EF7-B727-6BA07B36716D}"/>
              </a:ext>
            </a:extLst>
          </p:cNvPr>
          <p:cNvSpPr txBox="1"/>
          <p:nvPr/>
        </p:nvSpPr>
        <p:spPr>
          <a:xfrm>
            <a:off x="2504302" y="584886"/>
            <a:ext cx="6054811" cy="2092881"/>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shows customer distribution according to states which shows that Yellow cab got more customers in most of the states except in Sam Diego, Nashville, Sacramento, Pittsburgh.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also shows that there are another companies in the cab industry dominating in San Francisco since there are no users belongs to both Yellow or Pink cab.</a:t>
            </a:r>
          </a:p>
          <a:p>
            <a:r>
              <a:rPr lang="en-US" dirty="0"/>
              <a:t> </a:t>
            </a:r>
          </a:p>
        </p:txBody>
      </p:sp>
    </p:spTree>
    <p:extLst>
      <p:ext uri="{BB962C8B-B14F-4D97-AF65-F5344CB8AC3E}">
        <p14:creationId xmlns:p14="http://schemas.microsoft.com/office/powerpoint/2010/main" val="36836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143933"/>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84006"/>
            <a:ext cx="10515600" cy="1325563"/>
          </a:xfrm>
        </p:spPr>
        <p:txBody>
          <a:bodyPr>
            <a:normAutofit/>
          </a:bodyPr>
          <a:lstStyle/>
          <a:p>
            <a:r>
              <a:rPr lang="en-US" b="1" dirty="0">
                <a:solidFill>
                  <a:schemeClr val="accent2"/>
                </a:solidFill>
              </a:rPr>
              <a:t>Profit analysis</a:t>
            </a:r>
          </a:p>
        </p:txBody>
      </p:sp>
      <p:sp>
        <p:nvSpPr>
          <p:cNvPr id="7" name="TextBox 6">
            <a:extLst>
              <a:ext uri="{FF2B5EF4-FFF2-40B4-BE49-F238E27FC236}">
                <a16:creationId xmlns:a16="http://schemas.microsoft.com/office/drawing/2014/main" id="{E5AFF714-DD50-4791-AAA5-66FE3BAFC2E1}"/>
              </a:ext>
            </a:extLst>
          </p:cNvPr>
          <p:cNvSpPr txBox="1"/>
          <p:nvPr/>
        </p:nvSpPr>
        <p:spPr>
          <a:xfrm>
            <a:off x="4514335" y="1425146"/>
            <a:ext cx="6145427"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a:t>It seems that the cab industry is profitable as we can see from the first bar where the total profit for three years is 49,327,701$ Where most of the profit is gained by Yellow cab.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plot shows the 2017 was the most profitable year for both companies and 2016 was the least profitable year.</a:t>
            </a:r>
          </a:p>
          <a:p>
            <a:endParaRPr lang="en-US" dirty="0"/>
          </a:p>
        </p:txBody>
      </p:sp>
      <p:pic>
        <p:nvPicPr>
          <p:cNvPr id="4" name="Picture 3">
            <a:extLst>
              <a:ext uri="{FF2B5EF4-FFF2-40B4-BE49-F238E27FC236}">
                <a16:creationId xmlns:a16="http://schemas.microsoft.com/office/drawing/2014/main" id="{58BC815C-6463-456A-800C-93BD48869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16" y="1536389"/>
            <a:ext cx="2842350" cy="2930348"/>
          </a:xfrm>
          <a:prstGeom prst="rect">
            <a:avLst/>
          </a:prstGeom>
        </p:spPr>
      </p:pic>
      <p:pic>
        <p:nvPicPr>
          <p:cNvPr id="6" name="Picture 5">
            <a:extLst>
              <a:ext uri="{FF2B5EF4-FFF2-40B4-BE49-F238E27FC236}">
                <a16:creationId xmlns:a16="http://schemas.microsoft.com/office/drawing/2014/main" id="{BA9D1AC5-A1A5-4CD6-94A7-11BC5754A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1" y="4466737"/>
            <a:ext cx="2505960" cy="2505960"/>
          </a:xfrm>
          <a:prstGeom prst="rect">
            <a:avLst/>
          </a:prstGeom>
        </p:spPr>
      </p:pic>
      <p:pic>
        <p:nvPicPr>
          <p:cNvPr id="10" name="Picture 9">
            <a:extLst>
              <a:ext uri="{FF2B5EF4-FFF2-40B4-BE49-F238E27FC236}">
                <a16:creationId xmlns:a16="http://schemas.microsoft.com/office/drawing/2014/main" id="{288E93C0-2E70-4739-A002-2012FA32CC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861" y="4529612"/>
            <a:ext cx="3471260" cy="1907475"/>
          </a:xfrm>
          <a:prstGeom prst="rect">
            <a:avLst/>
          </a:prstGeom>
        </p:spPr>
      </p:pic>
      <p:pic>
        <p:nvPicPr>
          <p:cNvPr id="11" name="Picture 10">
            <a:extLst>
              <a:ext uri="{FF2B5EF4-FFF2-40B4-BE49-F238E27FC236}">
                <a16:creationId xmlns:a16="http://schemas.microsoft.com/office/drawing/2014/main" id="{E74F605B-EC28-4F86-AE9B-83F76B11D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8698" y="4577371"/>
            <a:ext cx="3471259" cy="1907474"/>
          </a:xfrm>
          <a:prstGeom prst="rect">
            <a:avLst/>
          </a:prstGeom>
        </p:spPr>
      </p:pic>
    </p:spTree>
    <p:extLst>
      <p:ext uri="{BB962C8B-B14F-4D97-AF65-F5344CB8AC3E}">
        <p14:creationId xmlns:p14="http://schemas.microsoft.com/office/powerpoint/2010/main" val="3385093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151</TotalTime>
  <Words>882</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   Agenda</vt:lpstr>
      <vt:lpstr>Executive Summary </vt:lpstr>
      <vt:lpstr>Problem Statement </vt:lpstr>
      <vt:lpstr>Approach</vt:lpstr>
      <vt:lpstr>   EDA</vt:lpstr>
      <vt:lpstr>Number of customers for each company </vt:lpstr>
      <vt:lpstr>PowerPoint Presentation</vt:lpstr>
      <vt:lpstr>Profit analysis</vt:lpstr>
      <vt:lpstr>Profit time series analysis</vt:lpstr>
      <vt:lpstr>Time series analysis</vt:lpstr>
      <vt:lpstr>Customer segmentation</vt:lpstr>
      <vt:lpstr>Customer segmentation</vt:lpstr>
      <vt:lpstr>Monthly rides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 Ahmed</dc:creator>
  <cp:lastModifiedBy>Aly Ahmed</cp:lastModifiedBy>
  <cp:revision>17</cp:revision>
  <dcterms:created xsi:type="dcterms:W3CDTF">2021-10-10T14:02:48Z</dcterms:created>
  <dcterms:modified xsi:type="dcterms:W3CDTF">2021-10-11T14:05:38Z</dcterms:modified>
</cp:coreProperties>
</file>