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4.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RobotoMono-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e03a232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04e03a232d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5dbe074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5dbe074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dbe074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dbe074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5dbe074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5dbe074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5dbe074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5dbe074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5dbe0747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5dbe0747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dbe0747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dbe0747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dbe074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5dbe074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5dbe0747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5dbe0747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6215ed2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106215ed27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6215ed2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6215ed2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e03a232d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04e03a232d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215ed2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06215ed27e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215ed27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215ed27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3f8b663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3f8b663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3f8b663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3f8b663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3f8b663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3f8b663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3f8b6635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3f8b6635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3f8b663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3f8b663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3f8b6635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3f8b6635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721f12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721f12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e03a232d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e03a232d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e03a23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e03a23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215ed2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06215ed27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e03a232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e03a232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5dbe074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5dbe074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dbe074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dbe074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5dbe074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5dbe074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43" y="1785257"/>
            <a:ext cx="6655200" cy="2521800"/>
          </a:xfrm>
          <a:prstGeom prst="rect">
            <a:avLst/>
          </a:prstGeom>
          <a:solidFill>
            <a:srgbClr val="3B3B3B"/>
          </a:solidFill>
          <a:ln cap="flat" cmpd="sng" w="9525">
            <a:solidFill>
              <a:srgbClr val="434343"/>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5000" u="none" cap="none" strike="noStrike">
                <a:solidFill>
                  <a:srgbClr val="FF6600"/>
                </a:solidFill>
                <a:latin typeface="Calibri"/>
                <a:ea typeface="Calibri"/>
                <a:cs typeface="Calibri"/>
                <a:sym typeface="Calibri"/>
              </a:rPr>
              <a:t>Exploratory Data Analysis</a:t>
            </a:r>
            <a:endParaRPr sz="1100"/>
          </a:p>
          <a:p>
            <a:pPr indent="0" lvl="0" marL="0" rtl="0" algn="l">
              <a:lnSpc>
                <a:spcPct val="150000"/>
              </a:lnSpc>
              <a:spcBef>
                <a:spcPts val="1100"/>
              </a:spcBef>
              <a:spcAft>
                <a:spcPts val="0"/>
              </a:spcAft>
              <a:buSzPts val="1100"/>
              <a:buNone/>
            </a:pPr>
            <a:r>
              <a:rPr lang="en" sz="2000">
                <a:solidFill>
                  <a:srgbClr val="666666"/>
                </a:solidFill>
                <a:highlight>
                  <a:srgbClr val="FFFFFF"/>
                </a:highlight>
              </a:rPr>
              <a:t>Bank Marketing (Campaign)</a:t>
            </a:r>
            <a:endParaRPr sz="3000">
              <a:solidFill>
                <a:schemeClr val="dk1"/>
              </a:solidFill>
              <a:latin typeface="Calibri"/>
              <a:ea typeface="Calibri"/>
              <a:cs typeface="Calibri"/>
              <a:sym typeface="Calibri"/>
            </a:endParaRPr>
          </a:p>
          <a:p>
            <a:pPr indent="0" lvl="0" marL="0" rtl="0" algn="l">
              <a:lnSpc>
                <a:spcPct val="150000"/>
              </a:lnSpc>
              <a:spcBef>
                <a:spcPts val="1100"/>
              </a:spcBef>
              <a:spcAft>
                <a:spcPts val="1100"/>
              </a:spcAft>
              <a:buSzPts val="1100"/>
              <a:buNone/>
            </a:pPr>
            <a:r>
              <a:t/>
            </a:r>
            <a:endParaRPr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 Monthly success of campaigns</a:t>
            </a:r>
            <a:endParaRPr>
              <a:solidFill>
                <a:srgbClr val="FF6600"/>
              </a:solidFill>
            </a:endParaRPr>
          </a:p>
        </p:txBody>
      </p:sp>
      <p:pic>
        <p:nvPicPr>
          <p:cNvPr id="190" name="Google Shape;190;p34"/>
          <p:cNvPicPr preferRelativeResize="0"/>
          <p:nvPr/>
        </p:nvPicPr>
        <p:blipFill>
          <a:blip r:embed="rId3">
            <a:alphaModFix/>
          </a:blip>
          <a:stretch>
            <a:fillRect/>
          </a:stretch>
        </p:blipFill>
        <p:spPr>
          <a:xfrm>
            <a:off x="152400" y="1268100"/>
            <a:ext cx="5516176" cy="3875400"/>
          </a:xfrm>
          <a:prstGeom prst="rect">
            <a:avLst/>
          </a:prstGeom>
          <a:noFill/>
          <a:ln>
            <a:noFill/>
          </a:ln>
        </p:spPr>
      </p:pic>
      <p:sp>
        <p:nvSpPr>
          <p:cNvPr id="191" name="Google Shape;191;p34"/>
          <p:cNvSpPr txBox="1"/>
          <p:nvPr/>
        </p:nvSpPr>
        <p:spPr>
          <a:xfrm>
            <a:off x="5979325" y="1435900"/>
            <a:ext cx="2829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There was a stagnancy in March and April of those who took the term deposit. December had the lowest rate of employability and majority did not take the term deposit. However </a:t>
            </a:r>
            <a:r>
              <a:rPr lang="en" sz="1200">
                <a:solidFill>
                  <a:srgbClr val="212121"/>
                </a:solidFill>
                <a:highlight>
                  <a:srgbClr val="FFFFFF"/>
                </a:highlight>
                <a:latin typeface="Roboto"/>
                <a:ea typeface="Roboto"/>
                <a:cs typeface="Roboto"/>
                <a:sym typeface="Roboto"/>
              </a:rPr>
              <a:t>between</a:t>
            </a:r>
            <a:r>
              <a:rPr lang="en" sz="1200">
                <a:solidFill>
                  <a:srgbClr val="212121"/>
                </a:solidFill>
                <a:highlight>
                  <a:srgbClr val="FFFFFF"/>
                </a:highlight>
                <a:latin typeface="Roboto"/>
                <a:ea typeface="Roboto"/>
                <a:cs typeface="Roboto"/>
                <a:sym typeface="Roboto"/>
              </a:rPr>
              <a:t> May and July the numbers were quite high with July being the highest peak for the people who took the term deposit but it can still be noted that although the three months were good for the customers majority did not subscribe for a term deposit.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 Success of previous campaigns</a:t>
            </a:r>
            <a:endParaRPr>
              <a:solidFill>
                <a:srgbClr val="FF6600"/>
              </a:solidFill>
            </a:endParaRPr>
          </a:p>
        </p:txBody>
      </p:sp>
      <p:pic>
        <p:nvPicPr>
          <p:cNvPr id="197" name="Google Shape;197;p35"/>
          <p:cNvPicPr preferRelativeResize="0"/>
          <p:nvPr/>
        </p:nvPicPr>
        <p:blipFill>
          <a:blip r:embed="rId3">
            <a:alphaModFix/>
          </a:blip>
          <a:stretch>
            <a:fillRect/>
          </a:stretch>
        </p:blipFill>
        <p:spPr>
          <a:xfrm>
            <a:off x="152400" y="1268100"/>
            <a:ext cx="5634049" cy="3875400"/>
          </a:xfrm>
          <a:prstGeom prst="rect">
            <a:avLst/>
          </a:prstGeom>
          <a:noFill/>
          <a:ln>
            <a:noFill/>
          </a:ln>
        </p:spPr>
      </p:pic>
      <p:sp>
        <p:nvSpPr>
          <p:cNvPr id="198" name="Google Shape;198;p35"/>
          <p:cNvSpPr txBox="1"/>
          <p:nvPr/>
        </p:nvSpPr>
        <p:spPr>
          <a:xfrm>
            <a:off x="6215075" y="1414475"/>
            <a:ext cx="2764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New customers were mostly targeted and had the highest rate of accepting the term deposit.Most people contacted more than two times were very few. Many customers who subscribed to the term deposit were never previously contacted.</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 Call duration vs term deposit</a:t>
            </a:r>
            <a:endParaRPr>
              <a:solidFill>
                <a:srgbClr val="FF6600"/>
              </a:solidFill>
            </a:endParaRPr>
          </a:p>
        </p:txBody>
      </p:sp>
      <p:pic>
        <p:nvPicPr>
          <p:cNvPr id="204" name="Google Shape;204;p36"/>
          <p:cNvPicPr preferRelativeResize="0"/>
          <p:nvPr/>
        </p:nvPicPr>
        <p:blipFill>
          <a:blip r:embed="rId3">
            <a:alphaModFix/>
          </a:blip>
          <a:stretch>
            <a:fillRect/>
          </a:stretch>
        </p:blipFill>
        <p:spPr>
          <a:xfrm>
            <a:off x="152400" y="1268100"/>
            <a:ext cx="4733926" cy="3875400"/>
          </a:xfrm>
          <a:prstGeom prst="rect">
            <a:avLst/>
          </a:prstGeom>
          <a:noFill/>
          <a:ln>
            <a:noFill/>
          </a:ln>
        </p:spPr>
      </p:pic>
      <p:sp>
        <p:nvSpPr>
          <p:cNvPr id="205" name="Google Shape;205;p36"/>
          <p:cNvSpPr txBox="1"/>
          <p:nvPr/>
        </p:nvSpPr>
        <p:spPr>
          <a:xfrm>
            <a:off x="5357825" y="1478750"/>
            <a:ext cx="3632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 long call duration has been a factor to influence those who had subscribed for a term deposit , this is accounted by 1.3%. The act of persuasion and persistence does pay off while marketing services and products.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 Call duration vs term deposit</a:t>
            </a:r>
            <a:endParaRPr>
              <a:solidFill>
                <a:srgbClr val="FF6600"/>
              </a:solidFill>
            </a:endParaRPr>
          </a:p>
        </p:txBody>
      </p:sp>
      <p:pic>
        <p:nvPicPr>
          <p:cNvPr id="211" name="Google Shape;211;p37"/>
          <p:cNvPicPr preferRelativeResize="0"/>
          <p:nvPr/>
        </p:nvPicPr>
        <p:blipFill>
          <a:blip r:embed="rId3">
            <a:alphaModFix/>
          </a:blip>
          <a:stretch>
            <a:fillRect/>
          </a:stretch>
        </p:blipFill>
        <p:spPr>
          <a:xfrm>
            <a:off x="152400" y="1268100"/>
            <a:ext cx="4948250" cy="3875400"/>
          </a:xfrm>
          <a:prstGeom prst="rect">
            <a:avLst/>
          </a:prstGeom>
          <a:noFill/>
          <a:ln>
            <a:noFill/>
          </a:ln>
        </p:spPr>
      </p:pic>
      <p:sp>
        <p:nvSpPr>
          <p:cNvPr id="212" name="Google Shape;212;p37"/>
          <p:cNvSpPr txBox="1"/>
          <p:nvPr/>
        </p:nvSpPr>
        <p:spPr>
          <a:xfrm>
            <a:off x="5422100" y="1500200"/>
            <a:ext cx="353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Successful </a:t>
            </a:r>
            <a:r>
              <a:rPr lang="en">
                <a:latin typeface="Calibri"/>
                <a:ea typeface="Calibri"/>
                <a:cs typeface="Calibri"/>
                <a:sym typeface="Calibri"/>
              </a:rPr>
              <a:t>campaigns</a:t>
            </a:r>
            <a:r>
              <a:rPr lang="en">
                <a:latin typeface="Calibri"/>
                <a:ea typeface="Calibri"/>
                <a:cs typeface="Calibri"/>
                <a:sym typeface="Calibri"/>
              </a:rPr>
              <a:t> in the past have been </a:t>
            </a:r>
            <a:r>
              <a:rPr lang="en">
                <a:latin typeface="Calibri"/>
                <a:ea typeface="Calibri"/>
                <a:cs typeface="Calibri"/>
                <a:sym typeface="Calibri"/>
              </a:rPr>
              <a:t>determined</a:t>
            </a:r>
            <a:r>
              <a:rPr lang="en">
                <a:latin typeface="Calibri"/>
                <a:ea typeface="Calibri"/>
                <a:cs typeface="Calibri"/>
                <a:sym typeface="Calibri"/>
              </a:rPr>
              <a:t> by the length of the calls done to customers.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Economic indicators- CCI and emp.var.rate</a:t>
            </a:r>
            <a:endParaRPr>
              <a:solidFill>
                <a:srgbClr val="FF6600"/>
              </a:solidFill>
            </a:endParaRPr>
          </a:p>
        </p:txBody>
      </p:sp>
      <p:pic>
        <p:nvPicPr>
          <p:cNvPr id="218" name="Google Shape;218;p38"/>
          <p:cNvPicPr preferRelativeResize="0"/>
          <p:nvPr/>
        </p:nvPicPr>
        <p:blipFill>
          <a:blip r:embed="rId3">
            <a:alphaModFix/>
          </a:blip>
          <a:stretch>
            <a:fillRect/>
          </a:stretch>
        </p:blipFill>
        <p:spPr>
          <a:xfrm>
            <a:off x="152400" y="1268100"/>
            <a:ext cx="4841075" cy="3875400"/>
          </a:xfrm>
          <a:prstGeom prst="rect">
            <a:avLst/>
          </a:prstGeom>
          <a:noFill/>
          <a:ln>
            <a:noFill/>
          </a:ln>
        </p:spPr>
      </p:pic>
      <p:sp>
        <p:nvSpPr>
          <p:cNvPr id="219" name="Google Shape;219;p38"/>
          <p:cNvSpPr txBox="1"/>
          <p:nvPr/>
        </p:nvSpPr>
        <p:spPr>
          <a:xfrm>
            <a:off x="5518550" y="1489475"/>
            <a:ext cx="323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There is an immediate increase and decrease of how customers are likely to spend, that is particularly for the term deposit,those who do not have a stable source of income are likely not to take the offer unlike those who have a stable income.</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CCI and campaign outcomes</a:t>
            </a:r>
            <a:endParaRPr>
              <a:solidFill>
                <a:srgbClr val="FF6600"/>
              </a:solidFill>
            </a:endParaRPr>
          </a:p>
        </p:txBody>
      </p:sp>
      <p:pic>
        <p:nvPicPr>
          <p:cNvPr id="225" name="Google Shape;225;p39"/>
          <p:cNvPicPr preferRelativeResize="0"/>
          <p:nvPr/>
        </p:nvPicPr>
        <p:blipFill>
          <a:blip r:embed="rId3">
            <a:alphaModFix/>
          </a:blip>
          <a:stretch>
            <a:fillRect/>
          </a:stretch>
        </p:blipFill>
        <p:spPr>
          <a:xfrm>
            <a:off x="152400" y="1268100"/>
            <a:ext cx="4883949" cy="3875400"/>
          </a:xfrm>
          <a:prstGeom prst="rect">
            <a:avLst/>
          </a:prstGeom>
          <a:noFill/>
          <a:ln>
            <a:noFill/>
          </a:ln>
        </p:spPr>
      </p:pic>
      <p:sp>
        <p:nvSpPr>
          <p:cNvPr id="226" name="Google Shape;226;p39"/>
          <p:cNvSpPr txBox="1"/>
          <p:nvPr/>
        </p:nvSpPr>
        <p:spPr>
          <a:xfrm>
            <a:off x="5250650" y="1500200"/>
            <a:ext cx="351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When customers are optimistic </a:t>
            </a:r>
            <a:r>
              <a:rPr lang="en">
                <a:latin typeface="Calibri"/>
                <a:ea typeface="Calibri"/>
                <a:cs typeface="Calibri"/>
                <a:sym typeface="Calibri"/>
              </a:rPr>
              <a:t>about the economy , they are more likely to spend more. A high CCI indicates positive economy and high chances of customers accepting a term deposit.</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CPI and emp.var.rate</a:t>
            </a:r>
            <a:endParaRPr>
              <a:solidFill>
                <a:srgbClr val="FF6600"/>
              </a:solidFill>
            </a:endParaRPr>
          </a:p>
        </p:txBody>
      </p:sp>
      <p:pic>
        <p:nvPicPr>
          <p:cNvPr id="232" name="Google Shape;232;p40"/>
          <p:cNvPicPr preferRelativeResize="0"/>
          <p:nvPr/>
        </p:nvPicPr>
        <p:blipFill>
          <a:blip r:embed="rId3">
            <a:alphaModFix/>
          </a:blip>
          <a:stretch>
            <a:fillRect/>
          </a:stretch>
        </p:blipFill>
        <p:spPr>
          <a:xfrm>
            <a:off x="152400" y="1268100"/>
            <a:ext cx="4841075" cy="3875400"/>
          </a:xfrm>
          <a:prstGeom prst="rect">
            <a:avLst/>
          </a:prstGeom>
          <a:noFill/>
          <a:ln>
            <a:noFill/>
          </a:ln>
        </p:spPr>
      </p:pic>
      <p:sp>
        <p:nvSpPr>
          <p:cNvPr id="233" name="Google Shape;233;p40"/>
          <p:cNvSpPr txBox="1"/>
          <p:nvPr/>
        </p:nvSpPr>
        <p:spPr>
          <a:xfrm>
            <a:off x="5250650" y="1414475"/>
            <a:ext cx="355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An index of 110 means that there's been a 10% rise in the price of the market basket and 90% indicates a 10% decrease in the price of the market basket.There seems to be a positive correlation between the two variables</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E</a:t>
            </a:r>
            <a:r>
              <a:rPr lang="en">
                <a:solidFill>
                  <a:srgbClr val="FF6600"/>
                </a:solidFill>
              </a:rPr>
              <a:t>mp.var.rate and the rate of successful campaigns</a:t>
            </a:r>
            <a:endParaRPr>
              <a:solidFill>
                <a:srgbClr val="FF6600"/>
              </a:solidFill>
            </a:endParaRPr>
          </a:p>
        </p:txBody>
      </p:sp>
      <p:pic>
        <p:nvPicPr>
          <p:cNvPr id="239" name="Google Shape;239;p41"/>
          <p:cNvPicPr preferRelativeResize="0"/>
          <p:nvPr/>
        </p:nvPicPr>
        <p:blipFill>
          <a:blip r:embed="rId3">
            <a:alphaModFix/>
          </a:blip>
          <a:stretch>
            <a:fillRect/>
          </a:stretch>
        </p:blipFill>
        <p:spPr>
          <a:xfrm>
            <a:off x="152400" y="1221575"/>
            <a:ext cx="4841075" cy="3921925"/>
          </a:xfrm>
          <a:prstGeom prst="rect">
            <a:avLst/>
          </a:prstGeom>
          <a:noFill/>
          <a:ln>
            <a:noFill/>
          </a:ln>
        </p:spPr>
      </p:pic>
      <p:sp>
        <p:nvSpPr>
          <p:cNvPr id="240" name="Google Shape;240;p41"/>
          <p:cNvSpPr txBox="1"/>
          <p:nvPr/>
        </p:nvSpPr>
        <p:spPr>
          <a:xfrm>
            <a:off x="5518550" y="1425175"/>
            <a:ext cx="290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We can clearly say that when the employability rate was at a zero(not many people having jobs) the number of successful campaigns were low. However when the rate changes to 1 which is a positive rate the customers subscribing to the term deposit are high.</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ctr">
              <a:lnSpc>
                <a:spcPct val="90000"/>
              </a:lnSpc>
              <a:spcBef>
                <a:spcPts val="0"/>
              </a:spcBef>
              <a:spcAft>
                <a:spcPts val="0"/>
              </a:spcAft>
              <a:buClr>
                <a:schemeClr val="dk1"/>
              </a:buClr>
              <a:buSzPts val="4500"/>
              <a:buFont typeface="Calibri"/>
              <a:buNone/>
            </a:pPr>
            <a:r>
              <a:rPr lang="en" sz="5500">
                <a:solidFill>
                  <a:schemeClr val="accent2"/>
                </a:solidFill>
              </a:rPr>
              <a:t>EDA Summary</a:t>
            </a:r>
            <a:endParaRPr sz="5500">
              <a:solidFill>
                <a:schemeClr val="accent2"/>
              </a:solidFill>
            </a:endParaRPr>
          </a:p>
        </p:txBody>
      </p:sp>
      <p:sp>
        <p:nvSpPr>
          <p:cNvPr id="246" name="Google Shape;246;p42"/>
          <p:cNvSpPr txBox="1"/>
          <p:nvPr>
            <p:ph idx="1" type="subTitle"/>
          </p:nvPr>
        </p:nvSpPr>
        <p:spPr>
          <a:xfrm>
            <a:off x="4299857" y="0"/>
            <a:ext cx="4844100" cy="514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sz="1100">
              <a:solidFill>
                <a:srgbClr val="FF6600"/>
              </a:solidFill>
            </a:endParaRPr>
          </a:p>
          <a:p>
            <a:pPr indent="0" lvl="0" marL="0" rtl="0" algn="just">
              <a:lnSpc>
                <a:spcPct val="90000"/>
              </a:lnSpc>
              <a:spcBef>
                <a:spcPts val="800"/>
              </a:spcBef>
              <a:spcAft>
                <a:spcPts val="0"/>
              </a:spcAft>
              <a:buClr>
                <a:srgbClr val="FF6600"/>
              </a:buClr>
              <a:buSzPts val="1800"/>
              <a:buNone/>
            </a:pPr>
            <a:r>
              <a:rPr lang="en" sz="1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1100"/>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p:txBody>
      </p:sp>
      <p:pic>
        <p:nvPicPr>
          <p:cNvPr id="247" name="Google Shape;247;p42"/>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EDA summary</a:t>
            </a:r>
            <a:endParaRPr>
              <a:solidFill>
                <a:srgbClr val="FF6600"/>
              </a:solidFill>
            </a:endParaRPr>
          </a:p>
        </p:txBody>
      </p:sp>
      <p:sp>
        <p:nvSpPr>
          <p:cNvPr id="253" name="Google Shape;253;p43"/>
          <p:cNvSpPr txBox="1"/>
          <p:nvPr/>
        </p:nvSpPr>
        <p:spPr>
          <a:xfrm>
            <a:off x="101325" y="1350300"/>
            <a:ext cx="89322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Targeting 20-59 group age more than other groups.</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Admins, blue collar and technicians are the greatest potential to subscribe to the deposit.</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Married clients showed greater willingness to accept the offer.</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People without bank commitments like loans were contacted more.</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Choosing the write time where the employment rate was at highest significantly helped in increasing the probability of customers accepting the offer.</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Avoid contacting people at the last quarter of the year when holidays and rate of employment decreases, three months of summer are the best months having the highest subscriptions.</a:t>
            </a:r>
            <a:endParaRPr sz="18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sz="1100"/>
            </a:br>
            <a:br>
              <a:rPr lang="en" sz="1100"/>
            </a:br>
            <a:br>
              <a:rPr lang="en" sz="1100"/>
            </a:br>
            <a:r>
              <a:rPr b="1" lang="en" sz="1100">
                <a:solidFill>
                  <a:srgbClr val="FF6600"/>
                </a:solidFill>
              </a:rPr>
              <a:t>Agenda</a:t>
            </a:r>
            <a:endParaRPr sz="1100"/>
          </a:p>
        </p:txBody>
      </p:sp>
      <p:sp>
        <p:nvSpPr>
          <p:cNvPr id="136" name="Google Shape;136;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sz="1100">
              <a:solidFill>
                <a:srgbClr val="FF6600"/>
              </a:solidFill>
            </a:endParaRPr>
          </a:p>
          <a:p>
            <a:pPr indent="0" lvl="0" marL="0" rtl="0" algn="just">
              <a:lnSpc>
                <a:spcPct val="90000"/>
              </a:lnSpc>
              <a:spcBef>
                <a:spcPts val="800"/>
              </a:spcBef>
              <a:spcAft>
                <a:spcPts val="0"/>
              </a:spcAft>
              <a:buClr>
                <a:srgbClr val="FF6600"/>
              </a:buClr>
              <a:buSzPts val="1800"/>
              <a:buNone/>
            </a:pPr>
            <a:r>
              <a:rPr lang="en" sz="1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Executive Summary</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Problem Statement</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Approach</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EDA Summary</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Recommended Models</a:t>
            </a:r>
            <a:endParaRPr sz="1100"/>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ctr">
              <a:lnSpc>
                <a:spcPct val="90000"/>
              </a:lnSpc>
              <a:spcBef>
                <a:spcPts val="0"/>
              </a:spcBef>
              <a:spcAft>
                <a:spcPts val="0"/>
              </a:spcAft>
              <a:buClr>
                <a:schemeClr val="dk1"/>
              </a:buClr>
              <a:buSzPts val="4500"/>
              <a:buFont typeface="Calibri"/>
              <a:buNone/>
            </a:pPr>
            <a:r>
              <a:rPr lang="en" sz="5000">
                <a:solidFill>
                  <a:schemeClr val="accent2"/>
                </a:solidFill>
              </a:rPr>
              <a:t>Recommended Models</a:t>
            </a:r>
            <a:endParaRPr sz="5000">
              <a:solidFill>
                <a:schemeClr val="accent2"/>
              </a:solidFill>
            </a:endParaRPr>
          </a:p>
        </p:txBody>
      </p:sp>
      <p:sp>
        <p:nvSpPr>
          <p:cNvPr id="259" name="Google Shape;259;p44"/>
          <p:cNvSpPr txBox="1"/>
          <p:nvPr>
            <p:ph idx="1" type="subTitle"/>
          </p:nvPr>
        </p:nvSpPr>
        <p:spPr>
          <a:xfrm>
            <a:off x="4299857" y="0"/>
            <a:ext cx="4844100" cy="514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sz="1100">
              <a:solidFill>
                <a:srgbClr val="FF6600"/>
              </a:solidFill>
            </a:endParaRPr>
          </a:p>
          <a:p>
            <a:pPr indent="0" lvl="0" marL="0" rtl="0" algn="just">
              <a:lnSpc>
                <a:spcPct val="90000"/>
              </a:lnSpc>
              <a:spcBef>
                <a:spcPts val="800"/>
              </a:spcBef>
              <a:spcAft>
                <a:spcPts val="0"/>
              </a:spcAft>
              <a:buClr>
                <a:srgbClr val="FF6600"/>
              </a:buClr>
              <a:buSzPts val="1800"/>
              <a:buNone/>
            </a:pPr>
            <a:r>
              <a:rPr lang="en" sz="1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1100"/>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p:txBody>
      </p:sp>
      <p:pic>
        <p:nvPicPr>
          <p:cNvPr id="260" name="Google Shape;260;p44"/>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Recommended models</a:t>
            </a:r>
            <a:endParaRPr>
              <a:solidFill>
                <a:srgbClr val="FF6600"/>
              </a:solidFill>
            </a:endParaRPr>
          </a:p>
        </p:txBody>
      </p:sp>
      <p:sp>
        <p:nvSpPr>
          <p:cNvPr id="266" name="Google Shape;266;p45"/>
          <p:cNvSpPr txBox="1"/>
          <p:nvPr/>
        </p:nvSpPr>
        <p:spPr>
          <a:xfrm>
            <a:off x="101325" y="1350300"/>
            <a:ext cx="89322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Since this is a classification problem so we need binary </a:t>
            </a:r>
            <a:r>
              <a:rPr lang="en" sz="1500">
                <a:solidFill>
                  <a:schemeClr val="dk1"/>
                </a:solidFill>
                <a:latin typeface="Roboto Mono"/>
                <a:ea typeface="Roboto Mono"/>
                <a:cs typeface="Roboto Mono"/>
                <a:sym typeface="Roboto Mono"/>
              </a:rPr>
              <a:t>classifiers, here is a list of the most popular binary classifiers.</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Logistic Regression</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Random forest</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Gradient boost</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Xgboost</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Decision Tree</a:t>
            </a:r>
            <a:endParaRPr sz="1500">
              <a:solidFill>
                <a:schemeClr val="dk1"/>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a:t>
            </a:r>
            <a:endParaRPr>
              <a:solidFill>
                <a:srgbClr val="FF6600"/>
              </a:solidFill>
            </a:endParaRPr>
          </a:p>
        </p:txBody>
      </p:sp>
      <p:sp>
        <p:nvSpPr>
          <p:cNvPr id="272" name="Google Shape;272;p46"/>
          <p:cNvSpPr txBox="1"/>
          <p:nvPr/>
        </p:nvSpPr>
        <p:spPr>
          <a:xfrm>
            <a:off x="0" y="1268100"/>
            <a:ext cx="89322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As we have an unbalanced dataset with the majority of responses in our target column being ‘no’,it was decided that we handle this by using a combination of oversampling and undersampling.</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Each of our 5 models was tested twice, once on the data set including the ‘Duration’ feature and once without it, and the accuracy results were compared.</a:t>
            </a:r>
            <a:endParaRPr sz="1500">
              <a:solidFill>
                <a:schemeClr val="dk1"/>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 With ‘Duration’ Feature - 1:</a:t>
            </a:r>
            <a:endParaRPr>
              <a:solidFill>
                <a:srgbClr val="FF6600"/>
              </a:solidFill>
            </a:endParaRPr>
          </a:p>
        </p:txBody>
      </p:sp>
      <p:sp>
        <p:nvSpPr>
          <p:cNvPr id="278" name="Google Shape;278;p47"/>
          <p:cNvSpPr txBox="1"/>
          <p:nvPr/>
        </p:nvSpPr>
        <p:spPr>
          <a:xfrm>
            <a:off x="0" y="1268100"/>
            <a:ext cx="89322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00">
                <a:solidFill>
                  <a:schemeClr val="dk1"/>
                </a:solidFill>
                <a:latin typeface="Roboto Mono"/>
                <a:ea typeface="Roboto Mono"/>
                <a:cs typeface="Roboto Mono"/>
                <a:sym typeface="Roboto Mono"/>
              </a:rPr>
              <a:t>After deploying and testing our models with the ‘Duration’ feature included in the data, we have the below accuracy for each model:</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Logistic Regression - Accuracy: </a:t>
            </a:r>
            <a:r>
              <a:rPr lang="en" sz="1500">
                <a:solidFill>
                  <a:schemeClr val="accent5"/>
                </a:solidFill>
                <a:latin typeface="Roboto Mono"/>
                <a:ea typeface="Roboto Mono"/>
                <a:cs typeface="Roboto Mono"/>
                <a:sym typeface="Roboto Mono"/>
              </a:rPr>
              <a:t>0.855668851663025</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Random forest - Accuracy: </a:t>
            </a:r>
            <a:r>
              <a:rPr lang="en" sz="1500">
                <a:solidFill>
                  <a:schemeClr val="accent5"/>
                </a:solidFill>
                <a:latin typeface="Roboto Mono"/>
                <a:ea typeface="Roboto Mono"/>
                <a:cs typeface="Roboto Mono"/>
                <a:sym typeface="Roboto Mono"/>
              </a:rPr>
              <a:t>0.9033746054867686</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Gradient boost - Accuracy: </a:t>
            </a:r>
            <a:r>
              <a:rPr lang="en" sz="1500">
                <a:solidFill>
                  <a:schemeClr val="accent5"/>
                </a:solidFill>
                <a:latin typeface="Roboto Mono"/>
                <a:ea typeface="Roboto Mono"/>
                <a:cs typeface="Roboto Mono"/>
                <a:sym typeface="Roboto Mono"/>
              </a:rPr>
              <a:t>0.8914785142024764</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Xgboost - Accuracy: </a:t>
            </a:r>
            <a:r>
              <a:rPr lang="en" sz="1500">
                <a:solidFill>
                  <a:schemeClr val="accent5"/>
                </a:solidFill>
                <a:latin typeface="Roboto Mono"/>
                <a:ea typeface="Roboto Mono"/>
                <a:cs typeface="Roboto Mono"/>
                <a:sym typeface="Roboto Mono"/>
              </a:rPr>
              <a:t>0.9058023792182569</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Decision Tree - Accuracy: </a:t>
            </a:r>
            <a:r>
              <a:rPr lang="en" sz="1500">
                <a:solidFill>
                  <a:schemeClr val="accent5"/>
                </a:solidFill>
                <a:latin typeface="Roboto Mono"/>
                <a:ea typeface="Roboto Mono"/>
                <a:cs typeface="Roboto Mono"/>
                <a:sym typeface="Roboto Mono"/>
              </a:rPr>
              <a:t>0.8889293517844137</a:t>
            </a:r>
            <a:endParaRPr sz="1500">
              <a:solidFill>
                <a:schemeClr val="accent5"/>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 With ‘Duration’ Feature - 2:</a:t>
            </a:r>
            <a:endParaRPr>
              <a:solidFill>
                <a:srgbClr val="FF6600"/>
              </a:solidFill>
            </a:endParaRPr>
          </a:p>
        </p:txBody>
      </p:sp>
      <p:sp>
        <p:nvSpPr>
          <p:cNvPr id="284" name="Google Shape;284;p48"/>
          <p:cNvSpPr txBox="1"/>
          <p:nvPr/>
        </p:nvSpPr>
        <p:spPr>
          <a:xfrm>
            <a:off x="0" y="1268100"/>
            <a:ext cx="8932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accent5"/>
              </a:solidFill>
              <a:latin typeface="Roboto Mono"/>
              <a:ea typeface="Roboto Mono"/>
              <a:cs typeface="Roboto Mono"/>
              <a:sym typeface="Roboto Mono"/>
            </a:endParaRPr>
          </a:p>
        </p:txBody>
      </p:sp>
      <p:pic>
        <p:nvPicPr>
          <p:cNvPr id="285" name="Google Shape;285;p48"/>
          <p:cNvPicPr preferRelativeResize="0"/>
          <p:nvPr/>
        </p:nvPicPr>
        <p:blipFill>
          <a:blip r:embed="rId3">
            <a:alphaModFix/>
          </a:blip>
          <a:stretch>
            <a:fillRect/>
          </a:stretch>
        </p:blipFill>
        <p:spPr>
          <a:xfrm>
            <a:off x="838300" y="1304525"/>
            <a:ext cx="7334249" cy="3777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 Without ‘Duration’ Feature - 1:</a:t>
            </a:r>
            <a:endParaRPr>
              <a:solidFill>
                <a:srgbClr val="FF6600"/>
              </a:solidFill>
            </a:endParaRPr>
          </a:p>
        </p:txBody>
      </p:sp>
      <p:sp>
        <p:nvSpPr>
          <p:cNvPr id="291" name="Google Shape;291;p49"/>
          <p:cNvSpPr txBox="1"/>
          <p:nvPr/>
        </p:nvSpPr>
        <p:spPr>
          <a:xfrm>
            <a:off x="0" y="1268100"/>
            <a:ext cx="89322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00">
                <a:solidFill>
                  <a:schemeClr val="dk1"/>
                </a:solidFill>
                <a:latin typeface="Roboto Mono"/>
                <a:ea typeface="Roboto Mono"/>
                <a:cs typeface="Roboto Mono"/>
                <a:sym typeface="Roboto Mono"/>
              </a:rPr>
              <a:t>After deploying and testing our models without the ‘Duration’ feature included in the data, we have the below accuracy for each model:</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Logistic Regression - Accuracy: </a:t>
            </a:r>
            <a:r>
              <a:rPr lang="en" sz="1500">
                <a:solidFill>
                  <a:schemeClr val="accent5"/>
                </a:solidFill>
                <a:latin typeface="Roboto Mono"/>
                <a:ea typeface="Roboto Mono"/>
                <a:cs typeface="Roboto Mono"/>
                <a:sym typeface="Roboto Mono"/>
              </a:rPr>
              <a:t>0.7609856761349842</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Random forest - Accuracy: </a:t>
            </a:r>
            <a:r>
              <a:rPr lang="en" sz="1500">
                <a:solidFill>
                  <a:schemeClr val="accent5"/>
                </a:solidFill>
                <a:latin typeface="Roboto Mono"/>
                <a:ea typeface="Roboto Mono"/>
                <a:cs typeface="Roboto Mono"/>
                <a:sym typeface="Roboto Mono"/>
              </a:rPr>
              <a:t>0.8573682932750668</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Gradient boost - Accuracy: </a:t>
            </a:r>
            <a:r>
              <a:rPr lang="en" sz="1500">
                <a:solidFill>
                  <a:schemeClr val="accent5"/>
                </a:solidFill>
                <a:latin typeface="Roboto Mono"/>
                <a:ea typeface="Roboto Mono"/>
                <a:cs typeface="Roboto Mono"/>
                <a:sym typeface="Roboto Mono"/>
              </a:rPr>
              <a:t>0.8692643845593591</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Xgboost - Accuracy: </a:t>
            </a:r>
            <a:r>
              <a:rPr lang="en" sz="1500">
                <a:solidFill>
                  <a:schemeClr val="accent5"/>
                </a:solidFill>
                <a:latin typeface="Roboto Mono"/>
                <a:ea typeface="Roboto Mono"/>
                <a:cs typeface="Roboto Mono"/>
                <a:sym typeface="Roboto Mono"/>
              </a:rPr>
              <a:t>0.8766690944403982</a:t>
            </a:r>
            <a:endParaRPr sz="1500">
              <a:solidFill>
                <a:schemeClr val="accent5"/>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Decision Tree - Accuracy: </a:t>
            </a:r>
            <a:r>
              <a:rPr lang="en" sz="1500">
                <a:solidFill>
                  <a:schemeClr val="accent5"/>
                </a:solidFill>
                <a:latin typeface="Roboto Mono"/>
                <a:ea typeface="Roboto Mono"/>
                <a:cs typeface="Roboto Mono"/>
                <a:sym typeface="Roboto Mono"/>
              </a:rPr>
              <a:t>0.8770332605001214</a:t>
            </a:r>
            <a:endParaRPr sz="1500">
              <a:solidFill>
                <a:schemeClr val="accent5"/>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 Without ‘Duration’ Feature - 2:</a:t>
            </a:r>
            <a:endParaRPr>
              <a:solidFill>
                <a:srgbClr val="FF6600"/>
              </a:solidFill>
            </a:endParaRPr>
          </a:p>
        </p:txBody>
      </p:sp>
      <p:sp>
        <p:nvSpPr>
          <p:cNvPr id="297" name="Google Shape;297;p50"/>
          <p:cNvSpPr txBox="1"/>
          <p:nvPr/>
        </p:nvSpPr>
        <p:spPr>
          <a:xfrm>
            <a:off x="0" y="1268100"/>
            <a:ext cx="8932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accent5"/>
              </a:solidFill>
              <a:latin typeface="Roboto Mono"/>
              <a:ea typeface="Roboto Mono"/>
              <a:cs typeface="Roboto Mono"/>
              <a:sym typeface="Roboto Mono"/>
            </a:endParaRPr>
          </a:p>
        </p:txBody>
      </p:sp>
      <p:pic>
        <p:nvPicPr>
          <p:cNvPr id="298" name="Google Shape;298;p50"/>
          <p:cNvPicPr preferRelativeResize="0"/>
          <p:nvPr/>
        </p:nvPicPr>
        <p:blipFill>
          <a:blip r:embed="rId3">
            <a:alphaModFix/>
          </a:blip>
          <a:stretch>
            <a:fillRect/>
          </a:stretch>
        </p:blipFill>
        <p:spPr>
          <a:xfrm>
            <a:off x="900725" y="1268100"/>
            <a:ext cx="7050776" cy="3808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 Conclusions - 1:</a:t>
            </a:r>
            <a:endParaRPr>
              <a:solidFill>
                <a:srgbClr val="FF6600"/>
              </a:solidFill>
            </a:endParaRPr>
          </a:p>
        </p:txBody>
      </p:sp>
      <p:sp>
        <p:nvSpPr>
          <p:cNvPr id="304" name="Google Shape;304;p51"/>
          <p:cNvSpPr txBox="1"/>
          <p:nvPr/>
        </p:nvSpPr>
        <p:spPr>
          <a:xfrm>
            <a:off x="0" y="1268100"/>
            <a:ext cx="89322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If we check accuracy scores we see that the best 2 models are XGboost and then Decision Tree.</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While XGboost gave the highest accuracy on the dataset that includes ‘Duration’, its accuracy dropped </a:t>
            </a:r>
            <a:r>
              <a:rPr lang="en" sz="1500">
                <a:solidFill>
                  <a:schemeClr val="dk1"/>
                </a:solidFill>
                <a:latin typeface="Roboto Mono"/>
                <a:ea typeface="Roboto Mono"/>
                <a:cs typeface="Roboto Mono"/>
                <a:sym typeface="Roboto Mono"/>
              </a:rPr>
              <a:t>noticeably</a:t>
            </a:r>
            <a:r>
              <a:rPr lang="en" sz="1500">
                <a:solidFill>
                  <a:schemeClr val="dk1"/>
                </a:solidFill>
                <a:latin typeface="Roboto Mono"/>
                <a:ea typeface="Roboto Mono"/>
                <a:cs typeface="Roboto Mono"/>
                <a:sym typeface="Roboto Mono"/>
              </a:rPr>
              <a:t> when we tried it on the dataset without ‘Duration’.</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Decision tree accuracy was more consistent and was barely affected by the removal of the ‘Duration’ feature.</a:t>
            </a:r>
            <a:endParaRPr sz="1500">
              <a:solidFill>
                <a:schemeClr val="dk1"/>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Model Deployment Conclusions - 2:</a:t>
            </a:r>
            <a:endParaRPr>
              <a:solidFill>
                <a:srgbClr val="FF6600"/>
              </a:solidFill>
            </a:endParaRPr>
          </a:p>
        </p:txBody>
      </p:sp>
      <p:sp>
        <p:nvSpPr>
          <p:cNvPr id="310" name="Google Shape;310;p52"/>
          <p:cNvSpPr txBox="1"/>
          <p:nvPr/>
        </p:nvSpPr>
        <p:spPr>
          <a:xfrm>
            <a:off x="75300" y="3030325"/>
            <a:ext cx="89322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Since accuracy metric is affected by the test set size so we added the auc metric which is not affected by the test set size.</a:t>
            </a:r>
            <a:endParaRPr sz="1500">
              <a:solidFill>
                <a:schemeClr val="dk1"/>
              </a:solidFill>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a:p>
            <a:pPr indent="-323850" lvl="0" marL="457200" rtl="0" algn="l">
              <a:lnSpc>
                <a:spcPct val="115000"/>
              </a:lnSpc>
              <a:spcBef>
                <a:spcPts val="0"/>
              </a:spcBef>
              <a:spcAft>
                <a:spcPts val="0"/>
              </a:spcAft>
              <a:buClr>
                <a:schemeClr val="dk1"/>
              </a:buClr>
              <a:buSzPts val="1500"/>
              <a:buFont typeface="Roboto Mono"/>
              <a:buChar char="●"/>
            </a:pPr>
            <a:r>
              <a:rPr lang="en" sz="1500">
                <a:solidFill>
                  <a:schemeClr val="dk1"/>
                </a:solidFill>
                <a:latin typeface="Roboto Mono"/>
                <a:ea typeface="Roboto Mono"/>
                <a:cs typeface="Roboto Mono"/>
                <a:sym typeface="Roboto Mono"/>
              </a:rPr>
              <a:t>By referring to the above table we can conclude that </a:t>
            </a:r>
            <a:r>
              <a:rPr b="1" lang="en" sz="1500" u="sng">
                <a:solidFill>
                  <a:schemeClr val="dk1"/>
                </a:solidFill>
                <a:latin typeface="Roboto Mono"/>
                <a:ea typeface="Roboto Mono"/>
                <a:cs typeface="Roboto Mono"/>
                <a:sym typeface="Roboto Mono"/>
              </a:rPr>
              <a:t>Gradient boost</a:t>
            </a:r>
            <a:r>
              <a:rPr lang="en" sz="1500">
                <a:solidFill>
                  <a:schemeClr val="dk1"/>
                </a:solidFill>
                <a:latin typeface="Roboto Mono"/>
                <a:ea typeface="Roboto Mono"/>
                <a:cs typeface="Roboto Mono"/>
                <a:sym typeface="Roboto Mono"/>
              </a:rPr>
              <a:t> classifier was the best model compared to it’s AUC and accuracy metrics,so that is why we choose it to be our model.</a:t>
            </a:r>
            <a:endParaRPr sz="15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latin typeface="Roboto Mono"/>
              <a:ea typeface="Roboto Mono"/>
              <a:cs typeface="Roboto Mono"/>
              <a:sym typeface="Roboto Mono"/>
            </a:endParaRPr>
          </a:p>
        </p:txBody>
      </p:sp>
      <p:pic>
        <p:nvPicPr>
          <p:cNvPr id="311" name="Google Shape;311;p52"/>
          <p:cNvPicPr preferRelativeResize="0"/>
          <p:nvPr/>
        </p:nvPicPr>
        <p:blipFill rotWithShape="1">
          <a:blip r:embed="rId3">
            <a:alphaModFix/>
          </a:blip>
          <a:srcRect b="0" l="0" r="7304" t="0"/>
          <a:stretch/>
        </p:blipFill>
        <p:spPr>
          <a:xfrm>
            <a:off x="684900" y="1326350"/>
            <a:ext cx="7789201" cy="19759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Background</a:t>
            </a:r>
            <a:endParaRPr>
              <a:solidFill>
                <a:srgbClr val="FF6600"/>
              </a:solidFill>
            </a:endParaRPr>
          </a:p>
        </p:txBody>
      </p:sp>
      <p:sp>
        <p:nvSpPr>
          <p:cNvPr id="143" name="Google Shape;143;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Font typeface="Arial"/>
              <a:buChar char="•"/>
            </a:pPr>
            <a:r>
              <a:rPr lang="en" sz="1200">
                <a:solidFill>
                  <a:srgbClr val="2D3B45"/>
                </a:solidFill>
                <a:highlight>
                  <a:srgbClr val="FFFFFF"/>
                </a:highlight>
                <a:latin typeface="Arial"/>
                <a:ea typeface="Arial"/>
                <a:cs typeface="Arial"/>
                <a:sym typeface="Arial"/>
              </a:rPr>
              <a:t>ABC Bank wants to use ML model to shortlist customer whose chances of buying the product is more so that their marketing channel (</a:t>
            </a:r>
            <a:r>
              <a:rPr lang="en" sz="1200">
                <a:solidFill>
                  <a:srgbClr val="2D3B45"/>
                </a:solidFill>
                <a:highlight>
                  <a:srgbClr val="FFFFFF"/>
                </a:highlight>
                <a:latin typeface="Arial"/>
                <a:ea typeface="Arial"/>
                <a:cs typeface="Arial"/>
                <a:sym typeface="Arial"/>
              </a:rPr>
              <a:t>telemarketing</a:t>
            </a:r>
            <a:r>
              <a:rPr lang="en" sz="1200">
                <a:solidFill>
                  <a:srgbClr val="2D3B45"/>
                </a:solidFill>
                <a:highlight>
                  <a:srgbClr val="FFFFFF"/>
                </a:highlight>
                <a:latin typeface="Arial"/>
                <a:ea typeface="Arial"/>
                <a:cs typeface="Arial"/>
                <a:sym typeface="Arial"/>
              </a:rPr>
              <a:t>, SMS/email marketing etc)  can focus only to those customers whose chances of buying the product is more.</a:t>
            </a:r>
            <a:endParaRPr sz="1200">
              <a:solidFill>
                <a:srgbClr val="2D3B45"/>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rgbClr val="2D3B45"/>
              </a:buClr>
              <a:buSzPts val="1300"/>
              <a:buChar char="•"/>
            </a:pPr>
            <a:r>
              <a:rPr lang="en" sz="1200">
                <a:latin typeface="Arial"/>
                <a:ea typeface="Arial"/>
                <a:cs typeface="Arial"/>
                <a:sym typeface="Arial"/>
              </a:rPr>
              <a:t>ABC bank launched a marketing campaign based on phone calls in order to access if the product (bank term deposit) would be ('yes') or not ('no') subscribed, so ABC needs a ML model to recommend the more likely customers to subscribe in this service in order to save money and time and contact only the ML model recommended customers.</a:t>
            </a:r>
            <a:endParaRPr sz="13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latin typeface="Arial"/>
                <a:ea typeface="Arial"/>
                <a:cs typeface="Arial"/>
                <a:sym typeface="Arial"/>
              </a:rPr>
              <a:t>Problem Statement:</a:t>
            </a:r>
            <a:endParaRPr b="1" sz="12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Char char="•"/>
            </a:pPr>
            <a:r>
              <a:rPr lang="en" sz="1200">
                <a:solidFill>
                  <a:srgbClr val="2D3B45"/>
                </a:solidFill>
                <a:highlight>
                  <a:srgbClr val="FFFFFF"/>
                </a:highlight>
                <a:latin typeface="Arial"/>
                <a:ea typeface="Arial"/>
                <a:cs typeface="Arial"/>
                <a:sym typeface="Arial"/>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sz="1200">
              <a:solidFill>
                <a:srgbClr val="2D3B45"/>
              </a:solidFill>
              <a:highlight>
                <a:srgbClr val="FFFFFF"/>
              </a:highlight>
              <a:latin typeface="Arial"/>
              <a:ea typeface="Arial"/>
              <a:cs typeface="Arial"/>
              <a:sym typeface="Arial"/>
            </a:endParaRPr>
          </a:p>
          <a:p>
            <a:pPr indent="0" lvl="0" marL="457200" rtl="0" algn="l">
              <a:lnSpc>
                <a:spcPct val="150000"/>
              </a:lnSpc>
              <a:spcBef>
                <a:spcPts val="900"/>
              </a:spcBef>
              <a:spcAft>
                <a:spcPts val="0"/>
              </a:spcAft>
              <a:buNone/>
            </a:pPr>
            <a:r>
              <a:t/>
            </a:r>
            <a:endParaRPr sz="1200">
              <a:solidFill>
                <a:srgbClr val="2D3B4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Approach</a:t>
            </a:r>
            <a:endParaRPr>
              <a:solidFill>
                <a:srgbClr val="FF6600"/>
              </a:solidFill>
            </a:endParaRPr>
          </a:p>
        </p:txBody>
      </p:sp>
      <p:sp>
        <p:nvSpPr>
          <p:cNvPr id="149" name="Google Shape;149;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04800" lvl="0" marL="457200" rtl="0" algn="l">
              <a:lnSpc>
                <a:spcPct val="115000"/>
              </a:lnSpc>
              <a:spcBef>
                <a:spcPts val="90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The dataset had 2 sub </a:t>
            </a:r>
            <a:r>
              <a:rPr lang="en" sz="1200">
                <a:solidFill>
                  <a:srgbClr val="2D3B45"/>
                </a:solidFill>
                <a:highlight>
                  <a:srgbClr val="FFFFFF"/>
                </a:highlight>
                <a:latin typeface="Arial"/>
                <a:ea typeface="Arial"/>
                <a:cs typeface="Arial"/>
                <a:sym typeface="Arial"/>
              </a:rPr>
              <a:t>datasets</a:t>
            </a:r>
            <a:r>
              <a:rPr lang="en" sz="1200">
                <a:solidFill>
                  <a:srgbClr val="2D3B45"/>
                </a:solidFill>
                <a:highlight>
                  <a:srgbClr val="FFFFFF"/>
                </a:highlight>
                <a:latin typeface="Arial"/>
                <a:ea typeface="Arial"/>
                <a:cs typeface="Arial"/>
                <a:sym typeface="Arial"/>
              </a:rPr>
              <a:t> that </a:t>
            </a:r>
            <a:r>
              <a:rPr lang="en" sz="1200">
                <a:solidFill>
                  <a:srgbClr val="2D3B45"/>
                </a:solidFill>
                <a:highlight>
                  <a:srgbClr val="FFFFFF"/>
                </a:highlight>
                <a:latin typeface="Arial"/>
                <a:ea typeface="Arial"/>
                <a:cs typeface="Arial"/>
                <a:sym typeface="Arial"/>
              </a:rPr>
              <a:t>contained</a:t>
            </a:r>
            <a:r>
              <a:rPr lang="en" sz="1200">
                <a:solidFill>
                  <a:srgbClr val="2D3B45"/>
                </a:solidFill>
                <a:highlight>
                  <a:srgbClr val="FFFFFF"/>
                </a:highlight>
                <a:latin typeface="Arial"/>
                <a:ea typeface="Arial"/>
                <a:cs typeface="Arial"/>
                <a:sym typeface="Arial"/>
              </a:rPr>
              <a:t> information on the full dataset and a dataset that had additional information. We chose the full dataset that had all features. There were 21 and number of entries 411258.</a:t>
            </a:r>
            <a:endParaRPr sz="12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However the target </a:t>
            </a:r>
            <a:r>
              <a:rPr lang="en" sz="1200">
                <a:solidFill>
                  <a:srgbClr val="2D3B45"/>
                </a:solidFill>
                <a:highlight>
                  <a:srgbClr val="FFFFFF"/>
                </a:highlight>
                <a:latin typeface="Arial"/>
                <a:ea typeface="Arial"/>
                <a:cs typeface="Arial"/>
                <a:sym typeface="Arial"/>
              </a:rPr>
              <a:t>variable</a:t>
            </a:r>
            <a:r>
              <a:rPr lang="en" sz="1200">
                <a:solidFill>
                  <a:srgbClr val="2D3B45"/>
                </a:solidFill>
                <a:highlight>
                  <a:srgbClr val="FFFFFF"/>
                </a:highlight>
                <a:latin typeface="Arial"/>
                <a:ea typeface="Arial"/>
                <a:cs typeface="Arial"/>
                <a:sym typeface="Arial"/>
              </a:rPr>
              <a:t> is an </a:t>
            </a:r>
            <a:r>
              <a:rPr lang="en" sz="1200">
                <a:solidFill>
                  <a:srgbClr val="2D3B45"/>
                </a:solidFill>
                <a:highlight>
                  <a:srgbClr val="FFFFFF"/>
                </a:highlight>
                <a:latin typeface="Arial"/>
                <a:ea typeface="Arial"/>
                <a:cs typeface="Arial"/>
                <a:sym typeface="Arial"/>
              </a:rPr>
              <a:t>imbalanced</a:t>
            </a:r>
            <a:r>
              <a:rPr lang="en" sz="1200">
                <a:solidFill>
                  <a:srgbClr val="2D3B45"/>
                </a:solidFill>
                <a:highlight>
                  <a:srgbClr val="FFFFFF"/>
                </a:highlight>
                <a:latin typeface="Arial"/>
                <a:ea typeface="Arial"/>
                <a:cs typeface="Arial"/>
                <a:sym typeface="Arial"/>
              </a:rPr>
              <a:t> class with 88.7%- No and 11.3%- Yes.</a:t>
            </a:r>
            <a:endParaRPr sz="12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The </a:t>
            </a:r>
            <a:r>
              <a:rPr lang="en" sz="1200">
                <a:solidFill>
                  <a:srgbClr val="2D3B45"/>
                </a:solidFill>
                <a:highlight>
                  <a:srgbClr val="FFFFFF"/>
                </a:highlight>
                <a:latin typeface="Arial"/>
                <a:ea typeface="Arial"/>
                <a:cs typeface="Arial"/>
                <a:sym typeface="Arial"/>
              </a:rPr>
              <a:t>solutions</a:t>
            </a:r>
            <a:r>
              <a:rPr lang="en" sz="1200">
                <a:solidFill>
                  <a:srgbClr val="2D3B45"/>
                </a:solidFill>
                <a:highlight>
                  <a:srgbClr val="FFFFFF"/>
                </a:highlight>
                <a:latin typeface="Arial"/>
                <a:ea typeface="Arial"/>
                <a:cs typeface="Arial"/>
                <a:sym typeface="Arial"/>
              </a:rPr>
              <a:t> to the imbalanced class include a hybrid solution of using the oversampling and undersampling method together- SMOTE technique plus the RandomUnderSampling technique.</a:t>
            </a:r>
            <a:endParaRPr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 sz="1200" u="sng">
                <a:solidFill>
                  <a:srgbClr val="2D3B45"/>
                </a:solidFill>
                <a:highlight>
                  <a:srgbClr val="FFFFFF"/>
                </a:highlight>
                <a:latin typeface="Arial"/>
                <a:ea typeface="Arial"/>
                <a:cs typeface="Arial"/>
                <a:sym typeface="Arial"/>
              </a:rPr>
              <a:t>Data cleaning and transformation</a:t>
            </a:r>
            <a:endParaRPr sz="1200" u="sng">
              <a:solidFill>
                <a:srgbClr val="2D3B45"/>
              </a:solidFill>
              <a:highlight>
                <a:srgbClr val="FFFFFF"/>
              </a:highlight>
              <a:latin typeface="Arial"/>
              <a:ea typeface="Arial"/>
              <a:cs typeface="Arial"/>
              <a:sym typeface="Arial"/>
            </a:endParaRPr>
          </a:p>
          <a:p>
            <a:pPr indent="-304800" lvl="0" marL="457200" rtl="0" algn="l">
              <a:lnSpc>
                <a:spcPct val="115000"/>
              </a:lnSpc>
              <a:spcBef>
                <a:spcPts val="90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Mapping age to age groups(new feature)</a:t>
            </a:r>
            <a:endParaRPr sz="12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Mapping campaigns to campaigns groups(new feature)</a:t>
            </a:r>
            <a:endParaRPr sz="12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Dropping the column ‘pdays’</a:t>
            </a:r>
            <a:endParaRPr sz="1200">
              <a:solidFill>
                <a:srgbClr val="2D3B45"/>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Mapping all basic education to be basic only.</a:t>
            </a:r>
            <a:endParaRPr sz="1200">
              <a:solidFill>
                <a:srgbClr val="2D3B45"/>
              </a:solidFill>
              <a:highlight>
                <a:srgbClr val="FFFFFF"/>
              </a:highlight>
              <a:latin typeface="Arial"/>
              <a:ea typeface="Arial"/>
              <a:cs typeface="Arial"/>
              <a:sym typeface="Arial"/>
            </a:endParaRPr>
          </a:p>
          <a:p>
            <a:pPr indent="0" lvl="0" marL="457200" rtl="0" algn="l">
              <a:lnSpc>
                <a:spcPct val="150000"/>
              </a:lnSpc>
              <a:spcBef>
                <a:spcPts val="900"/>
              </a:spcBef>
              <a:spcAft>
                <a:spcPts val="0"/>
              </a:spcAft>
              <a:buNone/>
            </a:pPr>
            <a:r>
              <a:t/>
            </a:r>
            <a:endParaRPr sz="1200">
              <a:solidFill>
                <a:srgbClr val="2D3B45"/>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l">
              <a:lnSpc>
                <a:spcPct val="90000"/>
              </a:lnSpc>
              <a:spcBef>
                <a:spcPts val="0"/>
              </a:spcBef>
              <a:spcAft>
                <a:spcPts val="0"/>
              </a:spcAft>
              <a:buClr>
                <a:schemeClr val="dk1"/>
              </a:buClr>
              <a:buSzPts val="4500"/>
              <a:buFont typeface="Calibri"/>
              <a:buNone/>
            </a:pPr>
            <a:r>
              <a:t/>
            </a:r>
            <a:endParaRPr sz="1100"/>
          </a:p>
          <a:p>
            <a:pPr indent="0" lvl="0" marL="0" rtl="0" algn="ctr">
              <a:lnSpc>
                <a:spcPct val="90000"/>
              </a:lnSpc>
              <a:spcBef>
                <a:spcPts val="0"/>
              </a:spcBef>
              <a:spcAft>
                <a:spcPts val="0"/>
              </a:spcAft>
              <a:buClr>
                <a:schemeClr val="dk1"/>
              </a:buClr>
              <a:buSzPts val="4500"/>
              <a:buFont typeface="Calibri"/>
              <a:buNone/>
            </a:pPr>
            <a:r>
              <a:rPr lang="en" sz="5500">
                <a:solidFill>
                  <a:schemeClr val="accent2"/>
                </a:solidFill>
              </a:rPr>
              <a:t>EDA</a:t>
            </a:r>
            <a:endParaRPr sz="5500">
              <a:solidFill>
                <a:schemeClr val="accent2"/>
              </a:solidFill>
            </a:endParaRPr>
          </a:p>
        </p:txBody>
      </p:sp>
      <p:sp>
        <p:nvSpPr>
          <p:cNvPr id="155" name="Google Shape;155;p29"/>
          <p:cNvSpPr txBox="1"/>
          <p:nvPr>
            <p:ph idx="1" type="subTitle"/>
          </p:nvPr>
        </p:nvSpPr>
        <p:spPr>
          <a:xfrm>
            <a:off x="4299857" y="0"/>
            <a:ext cx="4844100" cy="514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sz="1100">
              <a:solidFill>
                <a:srgbClr val="FF6600"/>
              </a:solidFill>
            </a:endParaRPr>
          </a:p>
          <a:p>
            <a:pPr indent="0" lvl="0" marL="0" rtl="0" algn="just">
              <a:lnSpc>
                <a:spcPct val="90000"/>
              </a:lnSpc>
              <a:spcBef>
                <a:spcPts val="800"/>
              </a:spcBef>
              <a:spcAft>
                <a:spcPts val="0"/>
              </a:spcAft>
              <a:buClr>
                <a:srgbClr val="FF6600"/>
              </a:buClr>
              <a:buSzPts val="1800"/>
              <a:buNone/>
            </a:pPr>
            <a:r>
              <a:rPr lang="en" sz="1100">
                <a:solidFill>
                  <a:srgbClr val="FF6600"/>
                </a:solidFill>
              </a:rPr>
              <a:t>   </a:t>
            </a:r>
            <a:endParaRPr sz="1100"/>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sz="1100"/>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a:p>
            <a:pPr indent="0" lvl="0" marL="0" rtl="0" algn="ctr">
              <a:lnSpc>
                <a:spcPct val="90000"/>
              </a:lnSpc>
              <a:spcBef>
                <a:spcPts val="800"/>
              </a:spcBef>
              <a:spcAft>
                <a:spcPts val="0"/>
              </a:spcAft>
              <a:buClr>
                <a:schemeClr val="dk1"/>
              </a:buClr>
              <a:buSzPts val="1800"/>
              <a:buNone/>
            </a:pPr>
            <a:r>
              <a:t/>
            </a:r>
            <a:endParaRPr sz="1100">
              <a:solidFill>
                <a:srgbClr val="FF6600"/>
              </a:solidFill>
            </a:endParaRPr>
          </a:p>
        </p:txBody>
      </p:sp>
      <p:pic>
        <p:nvPicPr>
          <p:cNvPr id="156" name="Google Shape;156;p29"/>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Age- groups and successful campaigns</a:t>
            </a:r>
            <a:endParaRPr>
              <a:solidFill>
                <a:srgbClr val="FF6600"/>
              </a:solidFill>
            </a:endParaRPr>
          </a:p>
        </p:txBody>
      </p:sp>
      <p:pic>
        <p:nvPicPr>
          <p:cNvPr id="162" name="Google Shape;162;p30"/>
          <p:cNvPicPr preferRelativeResize="0"/>
          <p:nvPr/>
        </p:nvPicPr>
        <p:blipFill>
          <a:blip r:embed="rId3">
            <a:alphaModFix/>
          </a:blip>
          <a:stretch>
            <a:fillRect/>
          </a:stretch>
        </p:blipFill>
        <p:spPr>
          <a:xfrm>
            <a:off x="152400" y="1420500"/>
            <a:ext cx="5479335" cy="3570600"/>
          </a:xfrm>
          <a:prstGeom prst="rect">
            <a:avLst/>
          </a:prstGeom>
          <a:noFill/>
          <a:ln>
            <a:noFill/>
          </a:ln>
        </p:spPr>
      </p:pic>
      <p:sp>
        <p:nvSpPr>
          <p:cNvPr id="163" name="Google Shape;163;p30"/>
          <p:cNvSpPr txBox="1"/>
          <p:nvPr/>
        </p:nvSpPr>
        <p:spPr>
          <a:xfrm>
            <a:off x="5936450" y="1435900"/>
            <a:ext cx="291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The age group 30-39 were the most contacted and also the ones who accepted the offer more. The number of customers accepting the offer lie between 20- 59 years of age.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Education </a:t>
            </a:r>
            <a:r>
              <a:rPr lang="en">
                <a:solidFill>
                  <a:srgbClr val="FF6600"/>
                </a:solidFill>
              </a:rPr>
              <a:t>and successful campaigns</a:t>
            </a:r>
            <a:endParaRPr>
              <a:solidFill>
                <a:srgbClr val="FF6600"/>
              </a:solidFill>
            </a:endParaRPr>
          </a:p>
        </p:txBody>
      </p:sp>
      <p:pic>
        <p:nvPicPr>
          <p:cNvPr id="169" name="Google Shape;169;p31"/>
          <p:cNvPicPr preferRelativeResize="0"/>
          <p:nvPr/>
        </p:nvPicPr>
        <p:blipFill>
          <a:blip r:embed="rId3">
            <a:alphaModFix/>
          </a:blip>
          <a:stretch>
            <a:fillRect/>
          </a:stretch>
        </p:blipFill>
        <p:spPr>
          <a:xfrm>
            <a:off x="152400" y="1420500"/>
            <a:ext cx="5479335" cy="3570600"/>
          </a:xfrm>
          <a:prstGeom prst="rect">
            <a:avLst/>
          </a:prstGeom>
          <a:noFill/>
          <a:ln>
            <a:noFill/>
          </a:ln>
        </p:spPr>
      </p:pic>
      <p:sp>
        <p:nvSpPr>
          <p:cNvPr id="170" name="Google Shape;170;p31"/>
          <p:cNvSpPr txBox="1"/>
          <p:nvPr/>
        </p:nvSpPr>
        <p:spPr>
          <a:xfrm>
            <a:off x="6011475" y="1585925"/>
            <a:ext cx="304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People who had higher education were more likely to accept a term deposit i.e people who have a university degree.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Education and successful campaigns</a:t>
            </a:r>
            <a:endParaRPr>
              <a:solidFill>
                <a:srgbClr val="FF6600"/>
              </a:solidFill>
            </a:endParaRPr>
          </a:p>
        </p:txBody>
      </p:sp>
      <p:pic>
        <p:nvPicPr>
          <p:cNvPr id="176" name="Google Shape;176;p32"/>
          <p:cNvPicPr preferRelativeResize="0"/>
          <p:nvPr/>
        </p:nvPicPr>
        <p:blipFill>
          <a:blip r:embed="rId3">
            <a:alphaModFix/>
          </a:blip>
          <a:stretch>
            <a:fillRect/>
          </a:stretch>
        </p:blipFill>
        <p:spPr>
          <a:xfrm>
            <a:off x="152400" y="1350175"/>
            <a:ext cx="5955499" cy="3729026"/>
          </a:xfrm>
          <a:prstGeom prst="rect">
            <a:avLst/>
          </a:prstGeom>
          <a:noFill/>
          <a:ln>
            <a:noFill/>
          </a:ln>
        </p:spPr>
      </p:pic>
      <p:sp>
        <p:nvSpPr>
          <p:cNvPr id="177" name="Google Shape;177;p32"/>
          <p:cNvSpPr txBox="1"/>
          <p:nvPr/>
        </p:nvSpPr>
        <p:spPr>
          <a:xfrm>
            <a:off x="6365075" y="1575200"/>
            <a:ext cx="244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Customers who had a </a:t>
            </a:r>
            <a:r>
              <a:rPr lang="en">
                <a:latin typeface="Calibri"/>
                <a:ea typeface="Calibri"/>
                <a:cs typeface="Calibri"/>
                <a:sym typeface="Calibri"/>
              </a:rPr>
              <a:t>stable</a:t>
            </a:r>
            <a:r>
              <a:rPr lang="en">
                <a:latin typeface="Calibri"/>
                <a:ea typeface="Calibri"/>
                <a:cs typeface="Calibri"/>
                <a:sym typeface="Calibri"/>
              </a:rPr>
              <a:t> form of employment are more likely to subscribe for the term deposit. This accounts for students as well.</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0" y="0"/>
            <a:ext cx="9144000" cy="1268100"/>
          </a:xfrm>
          <a:prstGeom prst="rect">
            <a:avLst/>
          </a:prstGeom>
          <a:solidFill>
            <a:srgbClr val="3B3B3B"/>
          </a:solidFill>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FF6600"/>
                </a:solidFill>
              </a:rPr>
              <a:t> Frequency of successful campaigns</a:t>
            </a:r>
            <a:endParaRPr>
              <a:solidFill>
                <a:srgbClr val="FF6600"/>
              </a:solidFill>
            </a:endParaRPr>
          </a:p>
        </p:txBody>
      </p:sp>
      <p:pic>
        <p:nvPicPr>
          <p:cNvPr id="183" name="Google Shape;183;p33"/>
          <p:cNvPicPr preferRelativeResize="0"/>
          <p:nvPr/>
        </p:nvPicPr>
        <p:blipFill>
          <a:blip r:embed="rId3">
            <a:alphaModFix/>
          </a:blip>
          <a:stretch>
            <a:fillRect/>
          </a:stretch>
        </p:blipFill>
        <p:spPr>
          <a:xfrm>
            <a:off x="152400" y="1420500"/>
            <a:ext cx="5479335" cy="3570600"/>
          </a:xfrm>
          <a:prstGeom prst="rect">
            <a:avLst/>
          </a:prstGeom>
          <a:noFill/>
          <a:ln>
            <a:noFill/>
          </a:ln>
        </p:spPr>
      </p:pic>
      <p:sp>
        <p:nvSpPr>
          <p:cNvPr id="184" name="Google Shape;184;p33"/>
          <p:cNvSpPr txBox="1"/>
          <p:nvPr/>
        </p:nvSpPr>
        <p:spPr>
          <a:xfrm>
            <a:off x="6043625" y="1478750"/>
            <a:ext cx="264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Most customers were contacted between 1 and 10 times and 11.2% subscribed during the campaigns.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