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ppt/slideLayouts/slideLayout31.xml" ContentType="application/vnd.openxmlformats-officedocument.presentationml.slideLayout+xml"/>
  <Override PartName="/ppt/theme/theme31.xml" ContentType="application/vnd.openxmlformats-officedocument.theme+xml"/>
  <Override PartName="/ppt/slideLayouts/slideLayout32.xml" ContentType="application/vnd.openxmlformats-officedocument.presentationml.slideLayout+xml"/>
  <Override PartName="/ppt/theme/theme32.xml" ContentType="application/vnd.openxmlformats-officedocument.theme+xml"/>
  <Override PartName="/ppt/slideLayouts/slideLayout33.xml" ContentType="application/vnd.openxmlformats-officedocument.presentationml.slideLayout+xml"/>
  <Override PartName="/ppt/theme/theme33.xml" ContentType="application/vnd.openxmlformats-officedocument.theme+xml"/>
  <Override PartName="/ppt/slideLayouts/slideLayout34.xml" ContentType="application/vnd.openxmlformats-officedocument.presentationml.slideLayout+xml"/>
  <Override PartName="/ppt/theme/theme34.xml" ContentType="application/vnd.openxmlformats-officedocument.theme+xml"/>
  <Override PartName="/ppt/slideLayouts/slideLayout35.xml" ContentType="application/vnd.openxmlformats-officedocument.presentationml.slideLayout+xml"/>
  <Override PartName="/ppt/theme/theme3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  <p:sldMasterId id="2147483663" r:id="rId2"/>
    <p:sldMasterId id="2147483665" r:id="rId3"/>
    <p:sldMasterId id="2147483667" r:id="rId4"/>
    <p:sldMasterId id="2147483669" r:id="rId5"/>
    <p:sldMasterId id="2147483671" r:id="rId6"/>
    <p:sldMasterId id="2147483673" r:id="rId7"/>
    <p:sldMasterId id="2147483675" r:id="rId8"/>
    <p:sldMasterId id="2147483677" r:id="rId9"/>
    <p:sldMasterId id="2147483679" r:id="rId10"/>
    <p:sldMasterId id="2147483681" r:id="rId11"/>
    <p:sldMasterId id="2147483683" r:id="rId12"/>
    <p:sldMasterId id="2147483685" r:id="rId13"/>
    <p:sldMasterId id="2147483687" r:id="rId14"/>
    <p:sldMasterId id="2147483689" r:id="rId15"/>
    <p:sldMasterId id="2147483691" r:id="rId16"/>
    <p:sldMasterId id="2147483693" r:id="rId17"/>
    <p:sldMasterId id="2147483695" r:id="rId18"/>
    <p:sldMasterId id="2147483697" r:id="rId19"/>
    <p:sldMasterId id="2147483699" r:id="rId20"/>
    <p:sldMasterId id="2147483701" r:id="rId21"/>
    <p:sldMasterId id="2147483703" r:id="rId22"/>
    <p:sldMasterId id="2147483705" r:id="rId23"/>
    <p:sldMasterId id="2147483707" r:id="rId24"/>
    <p:sldMasterId id="2147483709" r:id="rId25"/>
    <p:sldMasterId id="2147483711" r:id="rId26"/>
    <p:sldMasterId id="2147483713" r:id="rId27"/>
    <p:sldMasterId id="2147483715" r:id="rId28"/>
    <p:sldMasterId id="2147483717" r:id="rId29"/>
    <p:sldMasterId id="2147483719" r:id="rId30"/>
    <p:sldMasterId id="2147483721" r:id="rId31"/>
    <p:sldMasterId id="2147483723" r:id="rId32"/>
    <p:sldMasterId id="2147483725" r:id="rId33"/>
    <p:sldMasterId id="2147483727" r:id="rId34"/>
    <p:sldMasterId id="2147483729" r:id="rId35"/>
  </p:sldMasterIdLst>
  <p:sldIdLst>
    <p:sldId id="259" r:id="rId36"/>
    <p:sldId id="262" r:id="rId37"/>
    <p:sldId id="265" r:id="rId38"/>
    <p:sldId id="268" r:id="rId39"/>
    <p:sldId id="271" r:id="rId40"/>
    <p:sldId id="274" r:id="rId41"/>
    <p:sldId id="277" r:id="rId42"/>
    <p:sldId id="280" r:id="rId43"/>
    <p:sldId id="283" r:id="rId44"/>
    <p:sldId id="286" r:id="rId45"/>
    <p:sldId id="289" r:id="rId46"/>
    <p:sldId id="292" r:id="rId47"/>
    <p:sldId id="295" r:id="rId48"/>
    <p:sldId id="298" r:id="rId49"/>
    <p:sldId id="301" r:id="rId50"/>
    <p:sldId id="304" r:id="rId51"/>
    <p:sldId id="307" r:id="rId52"/>
    <p:sldId id="310" r:id="rId53"/>
    <p:sldId id="313" r:id="rId54"/>
    <p:sldId id="316" r:id="rId55"/>
    <p:sldId id="319" r:id="rId56"/>
    <p:sldId id="322" r:id="rId57"/>
    <p:sldId id="325" r:id="rId58"/>
    <p:sldId id="328" r:id="rId59"/>
    <p:sldId id="331" r:id="rId60"/>
    <p:sldId id="334" r:id="rId61"/>
    <p:sldId id="337" r:id="rId62"/>
    <p:sldId id="340" r:id="rId63"/>
    <p:sldId id="343" r:id="rId64"/>
    <p:sldId id="346" r:id="rId65"/>
    <p:sldId id="349" r:id="rId66"/>
    <p:sldId id="352" r:id="rId67"/>
    <p:sldId id="355" r:id="rId68"/>
    <p:sldId id="358" r:id="rId69"/>
    <p:sldId id="361" r:id="rId70"/>
  </p:sldIdLst>
  <p:sldSz cx="7556500" cy="10680700"/>
  <p:notesSz cx="6858000" cy="9144000"/>
  <p:embeddedFontLst>
    <p:embeddedFont>
      <p:font typeface="AKJLFH+DengXian Regular" panose="02010600030101010101" charset="-122"/>
      <p:regular r:id="rId71"/>
    </p:embeddedFont>
    <p:embeddedFont>
      <p:font typeface="AWBGNJ+DengXian Regular" panose="02010600030101010101" charset="-122"/>
      <p:regular r:id="rId72"/>
    </p:embeddedFont>
    <p:embeddedFont>
      <p:font typeface="BJGRUR+DengXian Regular" panose="02010600030101010101" charset="-122"/>
      <p:regular r:id="rId73"/>
    </p:embeddedFont>
    <p:embeddedFont>
      <p:font typeface="CEGVTF+DengXian Regular" panose="02010600030101010101" charset="-122"/>
      <p:regular r:id="rId74"/>
    </p:embeddedFont>
    <p:embeddedFont>
      <p:font typeface="CKOSMP+DengXian Regular" panose="02010600030101010101" charset="-122"/>
      <p:regular r:id="rId75"/>
    </p:embeddedFont>
    <p:embeddedFont>
      <p:font typeface="CNEFOJ+DengXian Regular" panose="02010600030101010101" charset="-122"/>
      <p:regular r:id="rId76"/>
    </p:embeddedFont>
    <p:embeddedFont>
      <p:font typeface="DPJMKQ+DengXian Regular" panose="02010600030101010101" charset="-122"/>
      <p:regular r:id="rId77"/>
    </p:embeddedFont>
    <p:embeddedFont>
      <p:font typeface="EADHSA+DengXian Regular" panose="02010600030101010101" charset="-122"/>
      <p:regular r:id="rId78"/>
    </p:embeddedFont>
    <p:embeddedFont>
      <p:font typeface="EEPLQA+DengXian Regular" panose="02010600030101010101" charset="-122"/>
      <p:regular r:id="rId79"/>
    </p:embeddedFont>
    <p:embeddedFont>
      <p:font typeface="ELIAGP+DengXian Regular" panose="02010600030101010101" charset="-122"/>
      <p:regular r:id="rId80"/>
    </p:embeddedFont>
    <p:embeddedFont>
      <p:font typeface="EWRQVC+DengXian Regular" panose="02010600030101010101" charset="-122"/>
      <p:regular r:id="rId81"/>
    </p:embeddedFont>
    <p:embeddedFont>
      <p:font typeface="FCIFUC+DengXian Regular" panose="02010600030101010101" charset="-122"/>
      <p:regular r:id="rId82"/>
    </p:embeddedFont>
    <p:embeddedFont>
      <p:font typeface="FDTNWQ+DengXian Regular" panose="02010600030101010101" charset="-122"/>
      <p:regular r:id="rId83"/>
    </p:embeddedFont>
    <p:embeddedFont>
      <p:font typeface="FDVUAB+DengXian Regular" panose="02010600030101010101" charset="-122"/>
      <p:regular r:id="rId84"/>
    </p:embeddedFont>
    <p:embeddedFont>
      <p:font typeface="FUTPGW+DengXian Regular" panose="02010600030101010101" charset="-122"/>
      <p:regular r:id="rId85"/>
    </p:embeddedFont>
    <p:embeddedFont>
      <p:font typeface="GBDKKV+DengXian Regular" panose="02010600030101010101" charset="-122"/>
      <p:regular r:id="rId86"/>
    </p:embeddedFont>
    <p:embeddedFont>
      <p:font typeface="GKNDCM+DengXian Regular" panose="02010600030101010101" charset="-122"/>
      <p:regular r:id="rId87"/>
    </p:embeddedFont>
    <p:embeddedFont>
      <p:font typeface="GPVNTJ+DengXian Regular" panose="02010600030101010101" charset="-122"/>
      <p:regular r:id="rId88"/>
    </p:embeddedFont>
    <p:embeddedFont>
      <p:font typeface="HRGOFU+DengXian Regular" panose="02010600030101010101" charset="-122"/>
      <p:regular r:id="rId89"/>
    </p:embeddedFont>
    <p:embeddedFont>
      <p:font typeface="IBIKMC+DengXian Regular" panose="02010600030101010101" charset="-122"/>
      <p:regular r:id="rId90"/>
    </p:embeddedFont>
    <p:embeddedFont>
      <p:font typeface="IDCDTO+DengXian Regular" panose="02010600030101010101" charset="-122"/>
      <p:regular r:id="rId91"/>
    </p:embeddedFont>
    <p:embeddedFont>
      <p:font typeface="IFJHQC+DengXian Regular" panose="02010600030101010101" charset="-122"/>
      <p:regular r:id="rId92"/>
    </p:embeddedFont>
    <p:embeddedFont>
      <p:font typeface="JMAOHF+DengXian Regular" panose="02010600030101010101" charset="-122"/>
      <p:regular r:id="rId93"/>
    </p:embeddedFont>
    <p:embeddedFont>
      <p:font typeface="JQDMKU+DengXian Regular" panose="02010600030101010101" charset="-122"/>
      <p:regular r:id="rId94"/>
    </p:embeddedFont>
    <p:embeddedFont>
      <p:font typeface="JRHUEJ+DengXian Regular" panose="02010600030101010101" charset="-122"/>
      <p:regular r:id="rId95"/>
    </p:embeddedFont>
    <p:embeddedFont>
      <p:font typeface="JWPMDQ+DengXian Regular" panose="02010600030101010101" charset="-122"/>
      <p:regular r:id="rId96"/>
    </p:embeddedFont>
    <p:embeddedFont>
      <p:font typeface="KBIRBR+DengXian Regular" panose="02010600030101010101" charset="-122"/>
      <p:regular r:id="rId97"/>
    </p:embeddedFont>
    <p:embeddedFont>
      <p:font typeface="KCSFRM+DengXian Regular" panose="02010600030101010101" charset="-122"/>
      <p:regular r:id="rId98"/>
    </p:embeddedFont>
    <p:embeddedFont>
      <p:font typeface="KJBJBI+DengXian Regular" panose="02010600030101010101" charset="-122"/>
      <p:regular r:id="rId99"/>
    </p:embeddedFont>
    <p:embeddedFont>
      <p:font typeface="KKHFSN+DengXian Regular" panose="02010600030101010101" charset="-122"/>
      <p:regular r:id="rId100"/>
    </p:embeddedFont>
    <p:embeddedFont>
      <p:font typeface="KUGPLI+DengXian Regular" panose="02010600030101010101" charset="-122"/>
      <p:regular r:id="rId101"/>
    </p:embeddedFont>
    <p:embeddedFont>
      <p:font typeface="LCGWOP+DengXian Regular" panose="02010600030101010101" charset="-122"/>
      <p:regular r:id="rId102"/>
    </p:embeddedFont>
    <p:embeddedFont>
      <p:font typeface="LKLEGW+DengXian Regular" panose="02010600030101010101" charset="-122"/>
      <p:regular r:id="rId103"/>
    </p:embeddedFont>
    <p:embeddedFont>
      <p:font typeface="LQDRSU+DengXian Regular" panose="02010600030101010101" charset="-122"/>
      <p:regular r:id="rId104"/>
    </p:embeddedFont>
    <p:embeddedFont>
      <p:font typeface="Microsoft YaHei UI" panose="020B0503020204020204" pitchFamily="34" charset="-122"/>
      <p:regular r:id="rId105"/>
      <p:bold r:id="rId106"/>
    </p:embeddedFont>
    <p:embeddedFont>
      <p:font typeface="MJLHNG+DengXian Regular" panose="02010600030101010101" charset="-122"/>
      <p:regular r:id="rId107"/>
    </p:embeddedFont>
    <p:embeddedFont>
      <p:font typeface="NHKMME+DengXian Regular" panose="02010600030101010101" charset="-122"/>
      <p:regular r:id="rId108"/>
    </p:embeddedFont>
    <p:embeddedFont>
      <p:font typeface="NPODSO+DengXian Regular" panose="02010600030101010101" charset="-122"/>
      <p:regular r:id="rId109"/>
    </p:embeddedFont>
    <p:embeddedFont>
      <p:font typeface="NRDDHA+DengXian Regular" panose="02010600030101010101" charset="-122"/>
      <p:regular r:id="rId110"/>
    </p:embeddedFont>
    <p:embeddedFont>
      <p:font typeface="PCIQIB+DengXian Regular" panose="02010600030101010101" charset="-122"/>
      <p:regular r:id="rId111"/>
    </p:embeddedFont>
    <p:embeddedFont>
      <p:font typeface="PFWOWT+DengXian Regular" panose="02010600030101010101" charset="-122"/>
      <p:regular r:id="rId112"/>
    </p:embeddedFont>
    <p:embeddedFont>
      <p:font typeface="PJRSMO+DengXian Regular" panose="02010600030101010101" charset="-122"/>
      <p:regular r:id="rId113"/>
    </p:embeddedFont>
    <p:embeddedFont>
      <p:font typeface="PKVHUF+DengXian Regular" panose="02010600030101010101" charset="-122"/>
      <p:regular r:id="rId114"/>
    </p:embeddedFont>
    <p:embeddedFont>
      <p:font typeface="PNHQDC+DengXian Regular" panose="02010600030101010101" charset="-122"/>
      <p:regular r:id="rId115"/>
    </p:embeddedFont>
    <p:embeddedFont>
      <p:font typeface="PWAMPK+DengXian Regular" panose="02010600030101010101" charset="-122"/>
      <p:regular r:id="rId116"/>
    </p:embeddedFont>
    <p:embeddedFont>
      <p:font typeface="QBTIOH+DengXian Regular" panose="02010600030101010101" charset="-122"/>
      <p:regular r:id="rId117"/>
    </p:embeddedFont>
    <p:embeddedFont>
      <p:font typeface="QDWDKP+DengXian Regular" panose="02010600030101010101" charset="-122"/>
      <p:regular r:id="rId118"/>
    </p:embeddedFont>
    <p:embeddedFont>
      <p:font typeface="QFCFKR+DengXian Regular" panose="02010600030101010101" charset="-122"/>
      <p:regular r:id="rId119"/>
    </p:embeddedFont>
    <p:embeddedFont>
      <p:font typeface="QNUOAC+DengXian Regular" panose="02010600030101010101" charset="-122"/>
      <p:regular r:id="rId120"/>
    </p:embeddedFont>
    <p:embeddedFont>
      <p:font typeface="RJQTUP+DengXian Regular" panose="02010600030101010101" charset="-122"/>
      <p:regular r:id="rId121"/>
    </p:embeddedFont>
    <p:embeddedFont>
      <p:font typeface="RKIDBL+DengXian Regular" panose="02010600030101010101" charset="-122"/>
      <p:regular r:id="rId122"/>
    </p:embeddedFont>
    <p:embeddedFont>
      <p:font typeface="SATHVI+DengXian Regular" panose="02010600030101010101" charset="-122"/>
      <p:regular r:id="rId123"/>
    </p:embeddedFont>
    <p:embeddedFont>
      <p:font typeface="SGHJPP+DengXian Regular" panose="02010600030101010101" charset="-122"/>
      <p:regular r:id="rId124"/>
    </p:embeddedFont>
    <p:embeddedFont>
      <p:font typeface="SGREAI+DengXian Regular" panose="02010600030101010101" charset="-122"/>
      <p:regular r:id="rId125"/>
    </p:embeddedFont>
    <p:embeddedFont>
      <p:font typeface="SLLADV+DengXian Regular" panose="02010600030101010101" charset="-122"/>
      <p:regular r:id="rId126"/>
    </p:embeddedFont>
    <p:embeddedFont>
      <p:font typeface="SNHLFL+DengXian Regular" panose="02010600030101010101" charset="-122"/>
      <p:regular r:id="rId127"/>
    </p:embeddedFont>
    <p:embeddedFont>
      <p:font typeface="SVHDTS+DengXian Regular" panose="02010600030101010101" charset="-122"/>
      <p:regular r:id="rId128"/>
    </p:embeddedFont>
    <p:embeddedFont>
      <p:font typeface="VRBQVA+DengXian Regular" panose="02010600030101010101" charset="-122"/>
      <p:regular r:id="rId129"/>
    </p:embeddedFont>
    <p:embeddedFont>
      <p:font typeface="VTSGWB+DengXian Regular" panose="02010600030101010101" charset="-122"/>
      <p:regular r:id="rId130"/>
    </p:embeddedFont>
    <p:embeddedFont>
      <p:font typeface="WSRESJ+DengXian Regular" panose="02010600030101010101" charset="-122"/>
      <p:regular r:id="rId131"/>
    </p:embeddedFont>
    <p:embeddedFont>
      <p:font typeface="WTLOKL+DengXian Regular" panose="02010600030101010101" charset="-122"/>
      <p:regular r:id="rId132"/>
    </p:embeddedFont>
    <p:embeddedFont>
      <p:font typeface="WWREUP+DengXian Regular" panose="02010600030101010101" charset="-122"/>
      <p:regular r:id="rId133"/>
    </p:embeddedFont>
    <p:embeddedFont>
      <p:font typeface="DengXian" panose="02010600030101010101" pitchFamily="2" charset="-122"/>
      <p:regular r:id="rId134"/>
      <p:bold r:id="rId135"/>
    </p:embeddedFont>
    <p:embeddedFont>
      <p:font typeface="DengXian Light" panose="02010600030101010101" pitchFamily="2" charset="-122"/>
      <p:regular r:id="rId136"/>
    </p:embeddedFont>
    <p:embeddedFont>
      <p:font typeface="Calibri" panose="020F0502020204030204" pitchFamily="34" charset="0"/>
      <p:regular r:id="rId137"/>
      <p:bold r:id="rId138"/>
      <p:italic r:id="rId139"/>
      <p:boldItalic r:id="rId140"/>
    </p:embeddedFont>
  </p:embeddedFontLst>
  <p:custDataLst>
    <p:tags r:id="rId1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64" d="100"/>
          <a:sy n="64" d="100"/>
        </p:scale>
        <p:origin x="19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font" Target="fonts/font47.fntdata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7.xml"/><Relationship Id="rId63" Type="http://schemas.openxmlformats.org/officeDocument/2006/relationships/slide" Target="slides/slide28.xml"/><Relationship Id="rId84" Type="http://schemas.openxmlformats.org/officeDocument/2006/relationships/font" Target="fonts/font14.fntdata"/><Relationship Id="rId138" Type="http://schemas.openxmlformats.org/officeDocument/2006/relationships/font" Target="fonts/font68.fntdata"/><Relationship Id="rId107" Type="http://schemas.openxmlformats.org/officeDocument/2006/relationships/font" Target="fonts/font37.fntdata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53" Type="http://schemas.openxmlformats.org/officeDocument/2006/relationships/slide" Target="slides/slide18.xml"/><Relationship Id="rId74" Type="http://schemas.openxmlformats.org/officeDocument/2006/relationships/font" Target="fonts/font4.fntdata"/><Relationship Id="rId128" Type="http://schemas.openxmlformats.org/officeDocument/2006/relationships/font" Target="fonts/font58.fntdata"/><Relationship Id="rId5" Type="http://schemas.openxmlformats.org/officeDocument/2006/relationships/slideMaster" Target="slideMasters/slideMaster5.xml"/><Relationship Id="rId90" Type="http://schemas.openxmlformats.org/officeDocument/2006/relationships/font" Target="fonts/font20.fntdata"/><Relationship Id="rId95" Type="http://schemas.openxmlformats.org/officeDocument/2006/relationships/font" Target="fonts/font25.fntdata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43" Type="http://schemas.openxmlformats.org/officeDocument/2006/relationships/slide" Target="slides/slide8.xml"/><Relationship Id="rId48" Type="http://schemas.openxmlformats.org/officeDocument/2006/relationships/slide" Target="slides/slide13.xml"/><Relationship Id="rId64" Type="http://schemas.openxmlformats.org/officeDocument/2006/relationships/slide" Target="slides/slide29.xml"/><Relationship Id="rId69" Type="http://schemas.openxmlformats.org/officeDocument/2006/relationships/slide" Target="slides/slide34.xml"/><Relationship Id="rId113" Type="http://schemas.openxmlformats.org/officeDocument/2006/relationships/font" Target="fonts/font43.fntdata"/><Relationship Id="rId118" Type="http://schemas.openxmlformats.org/officeDocument/2006/relationships/font" Target="fonts/font48.fntdata"/><Relationship Id="rId134" Type="http://schemas.openxmlformats.org/officeDocument/2006/relationships/font" Target="fonts/font64.fntdata"/><Relationship Id="rId139" Type="http://schemas.openxmlformats.org/officeDocument/2006/relationships/font" Target="fonts/font69.fntdata"/><Relationship Id="rId80" Type="http://schemas.openxmlformats.org/officeDocument/2006/relationships/font" Target="fonts/font10.fntdata"/><Relationship Id="rId85" Type="http://schemas.openxmlformats.org/officeDocument/2006/relationships/font" Target="fonts/font15.fntdata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3.xml"/><Relationship Id="rId59" Type="http://schemas.openxmlformats.org/officeDocument/2006/relationships/slide" Target="slides/slide24.xml"/><Relationship Id="rId103" Type="http://schemas.openxmlformats.org/officeDocument/2006/relationships/font" Target="fonts/font33.fntdata"/><Relationship Id="rId108" Type="http://schemas.openxmlformats.org/officeDocument/2006/relationships/font" Target="fonts/font38.fntdata"/><Relationship Id="rId124" Type="http://schemas.openxmlformats.org/officeDocument/2006/relationships/font" Target="fonts/font54.fntdata"/><Relationship Id="rId129" Type="http://schemas.openxmlformats.org/officeDocument/2006/relationships/font" Target="fonts/font59.fntdata"/><Relationship Id="rId54" Type="http://schemas.openxmlformats.org/officeDocument/2006/relationships/slide" Target="slides/slide19.xml"/><Relationship Id="rId70" Type="http://schemas.openxmlformats.org/officeDocument/2006/relationships/slide" Target="slides/slide35.xml"/><Relationship Id="rId75" Type="http://schemas.openxmlformats.org/officeDocument/2006/relationships/font" Target="fonts/font5.fntdata"/><Relationship Id="rId91" Type="http://schemas.openxmlformats.org/officeDocument/2006/relationships/font" Target="fonts/font21.fntdata"/><Relationship Id="rId96" Type="http://schemas.openxmlformats.org/officeDocument/2006/relationships/font" Target="fonts/font26.fntdata"/><Relationship Id="rId140" Type="http://schemas.openxmlformats.org/officeDocument/2006/relationships/font" Target="fonts/font70.fntdata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49" Type="http://schemas.openxmlformats.org/officeDocument/2006/relationships/slide" Target="slides/slide14.xml"/><Relationship Id="rId114" Type="http://schemas.openxmlformats.org/officeDocument/2006/relationships/font" Target="fonts/font44.fntdata"/><Relationship Id="rId119" Type="http://schemas.openxmlformats.org/officeDocument/2006/relationships/font" Target="fonts/font49.fntdata"/><Relationship Id="rId44" Type="http://schemas.openxmlformats.org/officeDocument/2006/relationships/slide" Target="slides/slide9.xml"/><Relationship Id="rId60" Type="http://schemas.openxmlformats.org/officeDocument/2006/relationships/slide" Target="slides/slide25.xml"/><Relationship Id="rId65" Type="http://schemas.openxmlformats.org/officeDocument/2006/relationships/slide" Target="slides/slide30.xml"/><Relationship Id="rId81" Type="http://schemas.openxmlformats.org/officeDocument/2006/relationships/font" Target="fonts/font11.fntdata"/><Relationship Id="rId86" Type="http://schemas.openxmlformats.org/officeDocument/2006/relationships/font" Target="fonts/font16.fntdata"/><Relationship Id="rId130" Type="http://schemas.openxmlformats.org/officeDocument/2006/relationships/font" Target="fonts/font60.fntdata"/><Relationship Id="rId135" Type="http://schemas.openxmlformats.org/officeDocument/2006/relationships/font" Target="fonts/font65.fntdata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4.xml"/><Relationship Id="rId109" Type="http://schemas.openxmlformats.org/officeDocument/2006/relationships/font" Target="fonts/font39.fntdata"/><Relationship Id="rId34" Type="http://schemas.openxmlformats.org/officeDocument/2006/relationships/slideMaster" Target="slideMasters/slideMaster34.xml"/><Relationship Id="rId50" Type="http://schemas.openxmlformats.org/officeDocument/2006/relationships/slide" Target="slides/slide15.xml"/><Relationship Id="rId55" Type="http://schemas.openxmlformats.org/officeDocument/2006/relationships/slide" Target="slides/slide20.xml"/><Relationship Id="rId76" Type="http://schemas.openxmlformats.org/officeDocument/2006/relationships/font" Target="fonts/font6.fntdata"/><Relationship Id="rId97" Type="http://schemas.openxmlformats.org/officeDocument/2006/relationships/font" Target="fonts/font27.fntdata"/><Relationship Id="rId104" Type="http://schemas.openxmlformats.org/officeDocument/2006/relationships/font" Target="fonts/font34.fntdata"/><Relationship Id="rId120" Type="http://schemas.openxmlformats.org/officeDocument/2006/relationships/font" Target="fonts/font50.fntdata"/><Relationship Id="rId125" Type="http://schemas.openxmlformats.org/officeDocument/2006/relationships/font" Target="fonts/font55.fntdata"/><Relationship Id="rId141" Type="http://schemas.openxmlformats.org/officeDocument/2006/relationships/tags" Target="tags/tag1.xml"/><Relationship Id="rId7" Type="http://schemas.openxmlformats.org/officeDocument/2006/relationships/slideMaster" Target="slideMasters/slideMaster7.xml"/><Relationship Id="rId71" Type="http://schemas.openxmlformats.org/officeDocument/2006/relationships/font" Target="fonts/font1.fntdata"/><Relationship Id="rId92" Type="http://schemas.openxmlformats.org/officeDocument/2006/relationships/font" Target="fonts/font22.fntdata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" Target="slides/slide5.xml"/><Relationship Id="rId45" Type="http://schemas.openxmlformats.org/officeDocument/2006/relationships/slide" Target="slides/slide10.xml"/><Relationship Id="rId66" Type="http://schemas.openxmlformats.org/officeDocument/2006/relationships/slide" Target="slides/slide31.xml"/><Relationship Id="rId87" Type="http://schemas.openxmlformats.org/officeDocument/2006/relationships/font" Target="fonts/font17.fntdata"/><Relationship Id="rId110" Type="http://schemas.openxmlformats.org/officeDocument/2006/relationships/font" Target="fonts/font40.fntdata"/><Relationship Id="rId115" Type="http://schemas.openxmlformats.org/officeDocument/2006/relationships/font" Target="fonts/font45.fntdata"/><Relationship Id="rId131" Type="http://schemas.openxmlformats.org/officeDocument/2006/relationships/font" Target="fonts/font61.fntdata"/><Relationship Id="rId136" Type="http://schemas.openxmlformats.org/officeDocument/2006/relationships/font" Target="fonts/font66.fntdata"/><Relationship Id="rId61" Type="http://schemas.openxmlformats.org/officeDocument/2006/relationships/slide" Target="slides/slide26.xml"/><Relationship Id="rId82" Type="http://schemas.openxmlformats.org/officeDocument/2006/relationships/font" Target="fonts/font12.fntdata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56" Type="http://schemas.openxmlformats.org/officeDocument/2006/relationships/slide" Target="slides/slide21.xml"/><Relationship Id="rId77" Type="http://schemas.openxmlformats.org/officeDocument/2006/relationships/font" Target="fonts/font7.fntdata"/><Relationship Id="rId100" Type="http://schemas.openxmlformats.org/officeDocument/2006/relationships/font" Target="fonts/font30.fntdata"/><Relationship Id="rId105" Type="http://schemas.openxmlformats.org/officeDocument/2006/relationships/font" Target="fonts/font35.fntdata"/><Relationship Id="rId126" Type="http://schemas.openxmlformats.org/officeDocument/2006/relationships/font" Target="fonts/font56.fntdata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6.xml"/><Relationship Id="rId72" Type="http://schemas.openxmlformats.org/officeDocument/2006/relationships/font" Target="fonts/font2.fntdata"/><Relationship Id="rId93" Type="http://schemas.openxmlformats.org/officeDocument/2006/relationships/font" Target="fonts/font23.fntdata"/><Relationship Id="rId98" Type="http://schemas.openxmlformats.org/officeDocument/2006/relationships/font" Target="fonts/font28.fntdata"/><Relationship Id="rId121" Type="http://schemas.openxmlformats.org/officeDocument/2006/relationships/font" Target="fonts/font51.fntdata"/><Relationship Id="rId14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Master" Target="slideMasters/slideMaster25.xml"/><Relationship Id="rId46" Type="http://schemas.openxmlformats.org/officeDocument/2006/relationships/slide" Target="slides/slide11.xml"/><Relationship Id="rId67" Type="http://schemas.openxmlformats.org/officeDocument/2006/relationships/slide" Target="slides/slide32.xml"/><Relationship Id="rId116" Type="http://schemas.openxmlformats.org/officeDocument/2006/relationships/font" Target="fonts/font46.fntdata"/><Relationship Id="rId137" Type="http://schemas.openxmlformats.org/officeDocument/2006/relationships/font" Target="fonts/font67.fntdata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6.xml"/><Relationship Id="rId62" Type="http://schemas.openxmlformats.org/officeDocument/2006/relationships/slide" Target="slides/slide27.xml"/><Relationship Id="rId83" Type="http://schemas.openxmlformats.org/officeDocument/2006/relationships/font" Target="fonts/font13.fntdata"/><Relationship Id="rId88" Type="http://schemas.openxmlformats.org/officeDocument/2006/relationships/font" Target="fonts/font18.fntdata"/><Relationship Id="rId111" Type="http://schemas.openxmlformats.org/officeDocument/2006/relationships/font" Target="fonts/font41.fntdata"/><Relationship Id="rId132" Type="http://schemas.openxmlformats.org/officeDocument/2006/relationships/font" Target="fonts/font62.fntdata"/><Relationship Id="rId15" Type="http://schemas.openxmlformats.org/officeDocument/2006/relationships/slideMaster" Target="slideMasters/slideMaster15.xml"/><Relationship Id="rId36" Type="http://schemas.openxmlformats.org/officeDocument/2006/relationships/slide" Target="slides/slide1.xml"/><Relationship Id="rId57" Type="http://schemas.openxmlformats.org/officeDocument/2006/relationships/slide" Target="slides/slide22.xml"/><Relationship Id="rId106" Type="http://schemas.openxmlformats.org/officeDocument/2006/relationships/font" Target="fonts/font36.fntdata"/><Relationship Id="rId127" Type="http://schemas.openxmlformats.org/officeDocument/2006/relationships/font" Target="fonts/font57.fntdata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52" Type="http://schemas.openxmlformats.org/officeDocument/2006/relationships/slide" Target="slides/slide17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94" Type="http://schemas.openxmlformats.org/officeDocument/2006/relationships/font" Target="fonts/font24.fntdata"/><Relationship Id="rId99" Type="http://schemas.openxmlformats.org/officeDocument/2006/relationships/font" Target="fonts/font29.fntdata"/><Relationship Id="rId101" Type="http://schemas.openxmlformats.org/officeDocument/2006/relationships/font" Target="fonts/font31.fntdata"/><Relationship Id="rId122" Type="http://schemas.openxmlformats.org/officeDocument/2006/relationships/font" Target="fonts/font52.fntdata"/><Relationship Id="rId14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26" Type="http://schemas.openxmlformats.org/officeDocument/2006/relationships/slideMaster" Target="slideMasters/slideMaster26.xml"/><Relationship Id="rId47" Type="http://schemas.openxmlformats.org/officeDocument/2006/relationships/slide" Target="slides/slide12.xml"/><Relationship Id="rId68" Type="http://schemas.openxmlformats.org/officeDocument/2006/relationships/slide" Target="slides/slide33.xml"/><Relationship Id="rId89" Type="http://schemas.openxmlformats.org/officeDocument/2006/relationships/font" Target="fonts/font19.fntdata"/><Relationship Id="rId112" Type="http://schemas.openxmlformats.org/officeDocument/2006/relationships/font" Target="fonts/font42.fntdata"/><Relationship Id="rId133" Type="http://schemas.openxmlformats.org/officeDocument/2006/relationships/font" Target="fonts/font63.fntdata"/><Relationship Id="rId16" Type="http://schemas.openxmlformats.org/officeDocument/2006/relationships/slideMaster" Target="slideMasters/slideMaster16.xml"/><Relationship Id="rId37" Type="http://schemas.openxmlformats.org/officeDocument/2006/relationships/slide" Target="slides/slide2.xml"/><Relationship Id="rId58" Type="http://schemas.openxmlformats.org/officeDocument/2006/relationships/slide" Target="slides/slide23.xml"/><Relationship Id="rId79" Type="http://schemas.openxmlformats.org/officeDocument/2006/relationships/font" Target="fonts/font9.fntdata"/><Relationship Id="rId102" Type="http://schemas.openxmlformats.org/officeDocument/2006/relationships/font" Target="fonts/font32.fntdata"/><Relationship Id="rId123" Type="http://schemas.openxmlformats.org/officeDocument/2006/relationships/font" Target="fonts/font53.fntdata"/><Relationship Id="rId14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3.xml"/></Relationships>
</file>

<file path=ppt/slideMasters/_rels/slideMaster34.xml.rels><?xml version="1.0" encoding="UTF-8" standalone="yes"?>
<Relationships xmlns="http://schemas.openxmlformats.org/package/2006/relationships"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34.xml"/></Relationships>
</file>

<file path=ppt/slideMasters/_rels/slideMaster35.xml.rels><?xml version="1.0" encoding="UTF-8" standalone="yes"?>
<Relationships xmlns="http://schemas.openxmlformats.org/package/2006/relationships"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0.xml"/><Relationship Id="rId5" Type="http://schemas.openxmlformats.org/officeDocument/2006/relationships/hyperlink" Target="https://so.csdn.net/so/search?q=%E7%94%9F%E5%91%BD%E5%91%A8%E6%9C%9F&amp;spm=1001.2101.3001.7020" TargetMode="External"/><Relationship Id="rId4" Type="http://schemas.openxmlformats.org/officeDocument/2006/relationships/image" Target="../media/image4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1.xml"/><Relationship Id="rId6" Type="http://schemas.openxmlformats.org/officeDocument/2006/relationships/hyperlink" Target="https://mvnrepository.com/search?q=springframework" TargetMode="Externa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2.xml"/><Relationship Id="rId5" Type="http://schemas.openxmlformats.org/officeDocument/2006/relationships/hyperlink" Target="https://echarts.apache.org/zh/index.html" TargetMode="External"/><Relationship Id="rId4" Type="http://schemas.openxmlformats.org/officeDocument/2006/relationships/image" Target="../media/image5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5537" y="2055786"/>
            <a:ext cx="3121621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 err="1">
                <a:solidFill>
                  <a:srgbClr val="000000"/>
                </a:solidFill>
                <a:latin typeface="IDCDTO+DengXian Regular"/>
                <a:cs typeface="IDCDTO+DengXian Regular"/>
              </a:rPr>
              <a:t>基于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NPODSO+DengXian Regular"/>
                <a:cs typeface="NPODSO+DengXian Regular"/>
              </a:rPr>
              <a:t>Hadoop</a:t>
            </a:r>
            <a:r>
              <a:rPr sz="1800" spc="-43" dirty="0">
                <a:solidFill>
                  <a:srgbClr val="000000"/>
                </a:solidFill>
                <a:latin typeface="NPODSO+DengXian Regular"/>
                <a:cs typeface="NPODSO+DengXian Regular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IDCDTO+DengXian Regular"/>
                <a:cs typeface="IDCDTO+DengXian Regular"/>
              </a:rPr>
              <a:t>的新闻热点分析</a:t>
            </a:r>
            <a:endParaRPr sz="1800" dirty="0">
              <a:solidFill>
                <a:srgbClr val="000000"/>
              </a:solidFill>
              <a:latin typeface="IDCDTO+DengXian Regular"/>
              <a:cs typeface="IDCDTO+DengXian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3072164"/>
            <a:ext cx="1270000" cy="329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292"/>
              </a:lnSpc>
              <a:spcBef>
                <a:spcPct val="0"/>
              </a:spcBef>
              <a:spcAft>
                <a:spcPct val="0"/>
              </a:spcAft>
            </a:pPr>
            <a:r>
              <a:rPr sz="2200" b="1">
                <a:solidFill>
                  <a:srgbClr val="000000"/>
                </a:solidFill>
                <a:latin typeface="DengXian"/>
                <a:cs typeface="DengXian"/>
              </a:rPr>
              <a:t>项目大纲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000" y="3750842"/>
            <a:ext cx="1414945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NPODSO+DengXian Regular"/>
                <a:cs typeface="NPODSO+DengXian Regular"/>
              </a:rPr>
              <a:t>1.1</a:t>
            </a:r>
            <a:r>
              <a:rPr sz="1800" spc="-43">
                <a:solidFill>
                  <a:srgbClr val="000000"/>
                </a:solidFill>
                <a:latin typeface="NPODSO+DengXian Regular"/>
                <a:cs typeface="NPODSO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IDCDTO+DengXian Regular"/>
                <a:cs typeface="IDCDTO+DengXian Regular"/>
              </a:rPr>
              <a:t>实验目的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0" y="4147082"/>
            <a:ext cx="1567751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IDCDTO+DengXian Regular"/>
                <a:cs typeface="IDCDTO+DengXian Regular"/>
              </a:rPr>
              <a:t>掌握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NPODSO+DengXian Regular"/>
                <a:cs typeface="NPODSO+DengXian Regular"/>
              </a:rPr>
              <a:t>java</a:t>
            </a:r>
            <a:r>
              <a:rPr sz="1800" spc="-41">
                <a:solidFill>
                  <a:srgbClr val="000000"/>
                </a:solidFill>
                <a:latin typeface="NPODSO+DengXian Regular"/>
                <a:cs typeface="NPODSO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IDCDTO+DengXian Regular"/>
                <a:cs typeface="IDCDTO+DengXian Regular"/>
              </a:rPr>
              <a:t>爬虫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000" y="4543322"/>
            <a:ext cx="5426709" cy="672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IDCDTO+DengXian Regular"/>
                <a:cs typeface="IDCDTO+DengXian Regular"/>
              </a:rPr>
              <a:t>掌握中文分词，</a:t>
            </a:r>
            <a:r>
              <a:rPr sz="1800">
                <a:solidFill>
                  <a:srgbClr val="000000"/>
                </a:solidFill>
                <a:latin typeface="NPODSO+DengXian Regular"/>
                <a:cs typeface="NPODSO+DengXian Regular"/>
              </a:rPr>
              <a:t>Mapreduce</a:t>
            </a:r>
            <a:r>
              <a:rPr sz="1800" spc="-43">
                <a:solidFill>
                  <a:srgbClr val="000000"/>
                </a:solidFill>
                <a:latin typeface="NPODSO+DengXian Regular"/>
                <a:cs typeface="NPODSO+DengXian Regular"/>
              </a:rPr>
              <a:t> </a:t>
            </a:r>
            <a:r>
              <a:rPr sz="1800" spc="-80">
                <a:solidFill>
                  <a:srgbClr val="000000"/>
                </a:solidFill>
                <a:latin typeface="IDCDTO+DengXian Regular"/>
                <a:cs typeface="IDCDTO+DengXian Regular"/>
              </a:rPr>
              <a:t>开发，使用</a:t>
            </a:r>
            <a:r>
              <a:rPr sz="1800" spc="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NPODSO+DengXian Regular"/>
                <a:cs typeface="NPODSO+DengXian Regular"/>
              </a:rPr>
              <a:t>Mapreduce</a:t>
            </a:r>
            <a:r>
              <a:rPr sz="1800" spc="-43">
                <a:solidFill>
                  <a:srgbClr val="000000"/>
                </a:solidFill>
                <a:latin typeface="NPODSO+DengXian Regular"/>
                <a:cs typeface="NPODSO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IDCDTO+DengXian Regular"/>
                <a:cs typeface="IDCDTO+DengXian Regular"/>
              </a:rPr>
              <a:t>进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IDCDTO+DengXian Regular"/>
                <a:cs typeface="IDCDTO+DengXian Regular"/>
              </a:rPr>
              <a:t>行单词计数和二次排序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000" y="5335802"/>
            <a:ext cx="5426773" cy="672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 spc="102">
                <a:solidFill>
                  <a:srgbClr val="000000"/>
                </a:solidFill>
                <a:latin typeface="IDCDTO+DengXian Regular"/>
                <a:cs typeface="IDCDTO+DengXian Regular"/>
              </a:rPr>
              <a:t>掌握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NPODSO+DengXian Regular"/>
                <a:cs typeface="NPODSO+DengXian Regular"/>
              </a:rPr>
              <a:t>javaweb</a:t>
            </a:r>
            <a:r>
              <a:rPr sz="1800" spc="58">
                <a:solidFill>
                  <a:srgbClr val="000000"/>
                </a:solidFill>
                <a:latin typeface="NPODSO+DengXian Regular"/>
                <a:cs typeface="NPODSO+DengXian Regular"/>
              </a:rPr>
              <a:t> </a:t>
            </a:r>
            <a:r>
              <a:rPr sz="1800" spc="101">
                <a:solidFill>
                  <a:srgbClr val="000000"/>
                </a:solidFill>
                <a:latin typeface="IDCDTO+DengXian Regular"/>
                <a:cs typeface="IDCDTO+DengXian Regular"/>
              </a:rPr>
              <a:t>开发，熟练使用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NPODSO+DengXian Regular"/>
                <a:cs typeface="NPODSO+DengXian Regular"/>
              </a:rPr>
              <a:t>SpringBoot</a:t>
            </a:r>
            <a:r>
              <a:rPr sz="1800" spc="58">
                <a:solidFill>
                  <a:srgbClr val="000000"/>
                </a:solidFill>
                <a:latin typeface="NPODSO+DengXian Regular"/>
                <a:cs typeface="NPODSO+DengXian Regular"/>
              </a:rPr>
              <a:t> </a:t>
            </a:r>
            <a:r>
              <a:rPr sz="1800" spc="102">
                <a:solidFill>
                  <a:srgbClr val="000000"/>
                </a:solidFill>
                <a:latin typeface="IDCDTO+DengXian Regular"/>
                <a:cs typeface="IDCDTO+DengXian Regular"/>
              </a:rPr>
              <a:t>的使用，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NPODSO+DengXian Regular"/>
                <a:cs typeface="NPODSO+DengXian Regular"/>
              </a:rPr>
              <a:t>Thymeleaf</a:t>
            </a:r>
            <a:r>
              <a:rPr sz="1800" spc="-41">
                <a:solidFill>
                  <a:srgbClr val="000000"/>
                </a:solidFill>
                <a:latin typeface="NPODSO+DengXian Regular"/>
                <a:cs typeface="NPODSO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IDCDTO+DengXian Regular"/>
                <a:cs typeface="IDCDTO+DengXian Regular"/>
              </a:rPr>
              <a:t>使用。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000" y="6128282"/>
            <a:ext cx="2113914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IDCDTO+DengXian Regular"/>
                <a:cs typeface="IDCDTO+DengXian Regular"/>
              </a:rPr>
              <a:t>掌握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NPODSO+DengXian Regular"/>
                <a:cs typeface="NPODSO+DengXian Regular"/>
              </a:rPr>
              <a:t>echarts</a:t>
            </a:r>
            <a:r>
              <a:rPr sz="1800" spc="-41">
                <a:solidFill>
                  <a:srgbClr val="000000"/>
                </a:solidFill>
                <a:latin typeface="NPODSO+DengXian Regular"/>
                <a:cs typeface="NPODSO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IDCDTO+DengXian Regular"/>
                <a:cs typeface="IDCDTO+DengXian Regular"/>
              </a:rPr>
              <a:t>可视化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3000" y="6920762"/>
            <a:ext cx="1414945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NPODSO+DengXian Regular"/>
                <a:cs typeface="NPODSO+DengXian Regular"/>
              </a:rPr>
              <a:t>1.2</a:t>
            </a:r>
            <a:r>
              <a:rPr sz="1800" spc="-43">
                <a:solidFill>
                  <a:srgbClr val="000000"/>
                </a:solidFill>
                <a:latin typeface="NPODSO+DengXian Regular"/>
                <a:cs typeface="NPODSO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IDCDTO+DengXian Regular"/>
                <a:cs typeface="IDCDTO+DengXian Regular"/>
              </a:rPr>
              <a:t>实验要求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3000" y="7317002"/>
            <a:ext cx="5426659" cy="106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 spc="56">
                <a:solidFill>
                  <a:srgbClr val="000000"/>
                </a:solidFill>
                <a:latin typeface="IDCDTO+DengXian Regular"/>
                <a:cs typeface="IDCDTO+DengXian Regular"/>
              </a:rPr>
              <a:t>通过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NPODSO+DengXian Regular"/>
                <a:cs typeface="NPODSO+DengXian Regular"/>
              </a:rPr>
              <a:t>java</a:t>
            </a:r>
            <a:r>
              <a:rPr sz="1800" spc="14">
                <a:solidFill>
                  <a:srgbClr val="000000"/>
                </a:solidFill>
                <a:latin typeface="NPODSO+DengXian Regular"/>
                <a:cs typeface="NPODSO+DengXian Regular"/>
              </a:rPr>
              <a:t> </a:t>
            </a:r>
            <a:r>
              <a:rPr sz="1800" spc="56">
                <a:solidFill>
                  <a:srgbClr val="000000"/>
                </a:solidFill>
                <a:latin typeface="IDCDTO+DengXian Regular"/>
                <a:cs typeface="IDCDTO+DengXian Regular"/>
              </a:rPr>
              <a:t>代码获取网站新闻信息，通过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NPODSO+DengXian Regular"/>
                <a:cs typeface="NPODSO+DengXian Regular"/>
              </a:rPr>
              <a:t>Mapreduce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IDCDTO+DengXian Regular"/>
                <a:cs typeface="IDCDTO+DengXian Regular"/>
              </a:rPr>
              <a:t>进行数据分析，最终通过可视化显示热度较真的新闻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IDCDTO+DengXian Regular"/>
                <a:cs typeface="IDCDTO+DengXian Regular"/>
              </a:rPr>
              <a:t>关键字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43000" y="8901962"/>
            <a:ext cx="1414945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NPODSO+DengXian Regular"/>
                <a:cs typeface="NPODSO+DengXian Regular"/>
              </a:rPr>
              <a:t>1.3</a:t>
            </a:r>
            <a:r>
              <a:rPr sz="1800" spc="-43">
                <a:solidFill>
                  <a:srgbClr val="000000"/>
                </a:solidFill>
                <a:latin typeface="NPODSO+DengXian Regular"/>
                <a:cs typeface="NPODSO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IDCDTO+DengXian Regular"/>
                <a:cs typeface="IDCDTO+DengXian Regular"/>
              </a:rPr>
              <a:t>实验原理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43000" y="9298202"/>
            <a:ext cx="5426709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 spc="-46">
                <a:solidFill>
                  <a:srgbClr val="000000"/>
                </a:solidFill>
                <a:latin typeface="IDCDTO+DengXian Regular"/>
                <a:cs typeface="IDCDTO+DengXian Regular"/>
              </a:rPr>
              <a:t>爬虫：通过</a:t>
            </a:r>
            <a:r>
              <a:rPr sz="18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NPODSO+DengXian Regular"/>
                <a:cs typeface="NPODSO+DengXian Regular"/>
              </a:rPr>
              <a:t>Jsoup</a:t>
            </a:r>
            <a:r>
              <a:rPr sz="1800" spc="-43">
                <a:solidFill>
                  <a:srgbClr val="000000"/>
                </a:solidFill>
                <a:latin typeface="NPODSO+DengXian Regular"/>
                <a:cs typeface="NPODSO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IDCDTO+DengXian Regular"/>
                <a:cs typeface="IDCDTO+DengXian Regular"/>
              </a:rPr>
              <a:t>工具模拟发送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NPODSO+DengXian Regular"/>
                <a:cs typeface="NPODSO+DengXian Regular"/>
              </a:rPr>
              <a:t>http</a:t>
            </a:r>
            <a:r>
              <a:rPr sz="1800" spc="-43">
                <a:solidFill>
                  <a:srgbClr val="000000"/>
                </a:solidFill>
                <a:latin typeface="NPODSO+DengXian Regular"/>
                <a:cs typeface="NPODSO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IDCDTO+DengXian Regular"/>
                <a:cs typeface="IDCDTO+DengXian Regular"/>
              </a:rPr>
              <a:t>请求爬取网站内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1143000" y="1773237"/>
            <a:ext cx="5274310" cy="440118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000" y="955089"/>
            <a:ext cx="5769317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 spc="-14">
                <a:solidFill>
                  <a:srgbClr val="000000"/>
                </a:solidFill>
                <a:latin typeface="LKLEGW+DengXian Regular"/>
                <a:cs typeface="LKLEGW+DengXian Regular"/>
              </a:rPr>
              <a:t>新建命名，选择公司</a:t>
            </a:r>
            <a:r>
              <a:rPr sz="1800" spc="75">
                <a:solidFill>
                  <a:srgbClr val="000000"/>
                </a:solidFill>
                <a:latin typeface="KBIRBR+DengXian Regular"/>
                <a:cs typeface="KBIRBR+DengXian Regular"/>
              </a:rPr>
              <a:t>/</a:t>
            </a:r>
            <a:r>
              <a:rPr sz="1800" spc="21">
                <a:solidFill>
                  <a:srgbClr val="000000"/>
                </a:solidFill>
                <a:latin typeface="LKLEGW+DengXian Regular"/>
                <a:cs typeface="LKLEGW+DengXian Regular"/>
              </a:rPr>
              <a:t>组织名称，因为我已经建立过了，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000" y="1351329"/>
            <a:ext cx="22098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LKLEGW+DengXian Regular"/>
                <a:cs typeface="LKLEGW+DengXian Regular"/>
              </a:rPr>
              <a:t>所以这里不在填写：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0" y="6700569"/>
            <a:ext cx="5426722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LKLEGW+DengXian Regular"/>
                <a:cs typeface="LKLEGW+DengXian Regular"/>
              </a:rPr>
              <a:t>建立好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KBIRBR+DengXian Regular"/>
                <a:cs typeface="KBIRBR+DengXian Regular"/>
              </a:rPr>
              <a:t>maven</a:t>
            </a:r>
            <a:r>
              <a:rPr sz="1800" spc="-49">
                <a:solidFill>
                  <a:srgbClr val="000000"/>
                </a:solidFill>
                <a:latin typeface="KBIRBR+DengXian Regular"/>
                <a:cs typeface="KBIRBR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LKLEGW+DengXian Regular"/>
                <a:cs typeface="LKLEGW+DengXian Regular"/>
              </a:rPr>
              <a:t>工程后首先找到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KBIRBR+DengXian Regular"/>
                <a:cs typeface="KBIRBR+DengXian Regular"/>
              </a:rPr>
              <a:t>pom.xml</a:t>
            </a:r>
            <a:r>
              <a:rPr sz="1800" spc="-49">
                <a:solidFill>
                  <a:srgbClr val="000000"/>
                </a:solidFill>
                <a:latin typeface="KBIRBR+DengXian Regular"/>
                <a:cs typeface="KBIRBR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LKLEGW+DengXian Regular"/>
                <a:cs typeface="LKLEGW+DengXian Regular"/>
              </a:rPr>
              <a:t>文件，</a:t>
            </a:r>
            <a:r>
              <a:rPr sz="1800" spc="4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LKLEGW+DengXian Regular"/>
                <a:cs typeface="LKLEGW+DengXian Regular"/>
              </a:rPr>
              <a:t>在里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000" y="7096810"/>
            <a:ext cx="12954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LKLEGW+DengXian Regular"/>
                <a:cs typeface="LKLEGW+DengXian Regular"/>
              </a:rPr>
              <a:t>面添加依赖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1143000" y="956944"/>
            <a:ext cx="3029105" cy="682660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000" y="7889289"/>
            <a:ext cx="659717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QFCFKR+DengXian Regular"/>
                <a:cs typeface="QFCFKR+DengXian Regular"/>
              </a:rPr>
              <a:t>预览</a:t>
            </a:r>
            <a:r>
              <a:rPr sz="1800">
                <a:solidFill>
                  <a:srgbClr val="000000"/>
                </a:solidFill>
                <a:latin typeface="GBDKKV+DengXian Regular"/>
                <a:cs typeface="GBDKKV+DengXian Regular"/>
              </a:rPr>
              <a:t>;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1143000" y="6061709"/>
            <a:ext cx="5274310" cy="334771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143000" y="985519"/>
            <a:ext cx="5274310" cy="3797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3000" y="4917489"/>
            <a:ext cx="5426722" cy="1068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HRGOFU+DengXian Regular"/>
                <a:cs typeface="HRGOFU+DengXian Regular"/>
              </a:rPr>
              <a:t>第一次添加依赖（首次建立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LCGWOP+DengXian Regular"/>
                <a:cs typeface="LCGWOP+DengXian Regular"/>
              </a:rPr>
              <a:t>maven</a:t>
            </a:r>
            <a:r>
              <a:rPr sz="1800">
                <a:solidFill>
                  <a:srgbClr val="000000"/>
                </a:solidFill>
                <a:latin typeface="HRGOFU+DengXian Regular"/>
                <a:cs typeface="HRGOFU+DengXian Regular"/>
              </a:rPr>
              <a:t>）请先点击右上角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 spc="-44">
                <a:solidFill>
                  <a:srgbClr val="000000"/>
                </a:solidFill>
                <a:latin typeface="HRGOFU+DengXian Regular"/>
                <a:cs typeface="HRGOFU+DengXian Regular"/>
              </a:rPr>
              <a:t>出现的蓝色图标，目的是从</a:t>
            </a:r>
            <a:r>
              <a:rPr sz="1800" spc="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LCGWOP+DengXian Regular"/>
                <a:cs typeface="LCGWOP+DengXian Regular"/>
              </a:rPr>
              <a:t>maven</a:t>
            </a:r>
            <a:r>
              <a:rPr sz="1800" spc="-43">
                <a:solidFill>
                  <a:srgbClr val="000000"/>
                </a:solidFill>
                <a:latin typeface="LCGWOP+DengXian Regular"/>
                <a:cs typeface="LCGWOP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HRGOFU+DengXian Regular"/>
                <a:cs typeface="HRGOFU+DengXian Regular"/>
              </a:rPr>
              <a:t>仓库下载相关依赖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 spc="-77">
                <a:solidFill>
                  <a:srgbClr val="000000"/>
                </a:solidFill>
                <a:latin typeface="HRGOFU+DengXian Regular"/>
                <a:cs typeface="HRGOFU+DengXian Regular"/>
              </a:rPr>
              <a:t>到本地，这个过程强烈建议使用光纤环境加载！！！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955089"/>
            <a:ext cx="5426685" cy="672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 spc="31">
                <a:solidFill>
                  <a:srgbClr val="000000"/>
                </a:solidFill>
                <a:latin typeface="KJBJBI+DengXian Regular"/>
                <a:cs typeface="KJBJBI+DengXian Regular"/>
              </a:rPr>
              <a:t>添加完后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VRBQVA+DengXian Regular"/>
                <a:cs typeface="VRBQVA+DengXian Regular"/>
              </a:rPr>
              <a:t>pom.xml</a:t>
            </a:r>
            <a:r>
              <a:rPr sz="1800" spc="23">
                <a:solidFill>
                  <a:srgbClr val="000000"/>
                </a:solidFill>
                <a:latin typeface="VRBQVA+DengXian Regular"/>
                <a:cs typeface="VRBQVA+DengXian Regular"/>
              </a:rPr>
              <a:t> </a:t>
            </a:r>
            <a:r>
              <a:rPr sz="1800" spc="31">
                <a:solidFill>
                  <a:srgbClr val="000000"/>
                </a:solidFill>
                <a:latin typeface="KJBJBI+DengXian Regular"/>
                <a:cs typeface="KJBJBI+DengXian Regular"/>
              </a:rPr>
              <a:t>里面会有标红的地方</a:t>
            </a:r>
            <a:r>
              <a:rPr sz="1800" spc="4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31">
                <a:solidFill>
                  <a:srgbClr val="000000"/>
                </a:solidFill>
                <a:latin typeface="KJBJBI+DengXian Regular"/>
                <a:cs typeface="KJBJBI+DengXian Regular"/>
              </a:rPr>
              <a:t>不用管，除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KJBJBI+DengXian Regular"/>
                <a:cs typeface="KJBJBI+DengXian Regular"/>
              </a:rPr>
              <a:t>非下方提示明显的错误。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747570"/>
            <a:ext cx="5273554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KJBJBI+DengXian Regular"/>
                <a:cs typeface="KJBJBI+DengXian Regular"/>
              </a:rPr>
              <a:t>第二部在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VRBQVA+DengXian Regular"/>
                <a:cs typeface="VRBQVA+DengXian Regular"/>
              </a:rPr>
              <a:t>resource</a:t>
            </a:r>
            <a:r>
              <a:rPr sz="1800" spc="-41">
                <a:solidFill>
                  <a:srgbClr val="000000"/>
                </a:solidFill>
                <a:latin typeface="VRBQVA+DengXian Regular"/>
                <a:cs typeface="VRBQVA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KJBJBI+DengXian Regular"/>
                <a:cs typeface="KJBJBI+DengXian Regular"/>
              </a:rPr>
              <a:t>目录里新建文件</a:t>
            </a:r>
            <a:r>
              <a:rPr sz="1800" spc="4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VRBQVA+DengXian Regular"/>
                <a:cs typeface="VRBQVA+DengXian Regular"/>
              </a:rPr>
              <a:t>log4j.properties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143000" y="943609"/>
            <a:ext cx="3054506" cy="764579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1143000" y="1373506"/>
            <a:ext cx="5274310" cy="222630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000" y="955089"/>
            <a:ext cx="8382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QNUOAC+DengXian Regular"/>
                <a:cs typeface="QNUOAC+DengXian Regular"/>
              </a:rPr>
              <a:t>预览：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000" y="3728770"/>
            <a:ext cx="5426742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QNUOAC+DengXian Regular"/>
                <a:cs typeface="QNUOAC+DengXian Regular"/>
              </a:rPr>
              <a:t>在</a:t>
            </a:r>
            <a:r>
              <a:rPr sz="1800" spc="19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EEPLQA+DengXian Regular"/>
                <a:cs typeface="EEPLQA+DengXian Regular"/>
              </a:rPr>
              <a:t>java</a:t>
            </a:r>
            <a:r>
              <a:rPr sz="1800" spc="1939">
                <a:solidFill>
                  <a:srgbClr val="000000"/>
                </a:solidFill>
                <a:latin typeface="EEPLQA+DengXian Regular"/>
                <a:cs typeface="EEPLQA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QNUOAC+DengXian Regular"/>
                <a:cs typeface="QNUOAC+DengXian Regular"/>
              </a:rPr>
              <a:t>目</a:t>
            </a:r>
            <a:r>
              <a:rPr sz="1800" spc="15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QNUOAC+DengXian Regular"/>
                <a:cs typeface="QNUOAC+DengXian Regular"/>
              </a:rPr>
              <a:t>录</a:t>
            </a:r>
            <a:r>
              <a:rPr sz="1800" spc="15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QNUOAC+DengXian Regular"/>
                <a:cs typeface="QNUOAC+DengXian Regular"/>
              </a:rPr>
              <a:t>里</a:t>
            </a:r>
            <a:r>
              <a:rPr sz="1800" spc="15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QNUOAC+DengXian Regular"/>
                <a:cs typeface="QNUOAC+DengXian Regular"/>
              </a:rPr>
              <a:t>建</a:t>
            </a:r>
            <a:r>
              <a:rPr sz="1800" spc="15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QNUOAC+DengXian Regular"/>
                <a:cs typeface="QNUOAC+DengXian Regular"/>
              </a:rPr>
              <a:t>立</a:t>
            </a:r>
            <a:r>
              <a:rPr sz="1800" spc="198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EEPLQA+DengXian Regular"/>
                <a:cs typeface="EEPLQA+DengXian Regular"/>
              </a:rPr>
              <a:t>WordCount.java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143000" y="939800"/>
            <a:ext cx="3098958" cy="844593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1143000" y="4520564"/>
            <a:ext cx="5274310" cy="404939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143000" y="2695575"/>
            <a:ext cx="5274310" cy="96646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1714500"/>
            <a:ext cx="5274310" cy="94678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0" y="1351329"/>
            <a:ext cx="38100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 spc="-56">
                <a:solidFill>
                  <a:srgbClr val="000000"/>
                </a:solidFill>
                <a:latin typeface="JWPMDQ+DengXian Regular"/>
                <a:cs typeface="JWPMDQ+DengXian Regular"/>
              </a:rPr>
              <a:t>需要注意导包的问题如下图所示，：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000" y="3728770"/>
            <a:ext cx="3671036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JWPMDQ+DengXian Regular"/>
                <a:cs typeface="JWPMDQ+DengXian Regular"/>
              </a:rPr>
              <a:t>一定与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PJRSMO+DengXian Regular"/>
                <a:cs typeface="PJRSMO+DengXian Regular"/>
              </a:rPr>
              <a:t>Import</a:t>
            </a:r>
            <a:r>
              <a:rPr sz="1800" spc="-43">
                <a:solidFill>
                  <a:srgbClr val="000000"/>
                </a:solidFill>
                <a:latin typeface="PJRSMO+DengXian Regular"/>
                <a:cs typeface="PJRSMO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JWPMDQ+DengXian Regular"/>
                <a:cs typeface="JWPMDQ+DengXian Regular"/>
              </a:rPr>
              <a:t>里面的包对应起来。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000" y="4125010"/>
            <a:ext cx="8382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JWPMDQ+DengXian Regular"/>
                <a:cs typeface="JWPMDQ+DengXian Regular"/>
              </a:rPr>
              <a:t>预览：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000" y="9078009"/>
            <a:ext cx="5369559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JWPMDQ+DengXian Regular"/>
                <a:cs typeface="JWPMDQ+DengXian Regular"/>
              </a:rPr>
              <a:t>其</a:t>
            </a:r>
            <a:r>
              <a:rPr sz="1800" spc="5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JWPMDQ+DengXian Regular"/>
                <a:cs typeface="JWPMDQ+DengXian Regular"/>
              </a:rPr>
              <a:t>中</a:t>
            </a:r>
            <a:r>
              <a:rPr sz="1800" spc="54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JWPMDQ+DengXian Regular"/>
                <a:cs typeface="JWPMDQ+DengXian Regular"/>
              </a:rPr>
              <a:t>的</a:t>
            </a:r>
            <a:r>
              <a:rPr sz="1800" spc="9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PJRSMO+DengXian Regular"/>
                <a:cs typeface="PJRSMO+DengXian Regular"/>
              </a:rPr>
              <a:t>org.wltea.analyzer.core.IKSegmengter</a:t>
            </a:r>
            <a:r>
              <a:rPr sz="1800" spc="956">
                <a:solidFill>
                  <a:srgbClr val="000000"/>
                </a:solidFill>
                <a:latin typeface="PJRSMO+DengXian Regular"/>
                <a:cs typeface="PJRSMO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JWPMDQ+DengXian Regular"/>
                <a:cs typeface="JWPMDQ+DengXian Regular"/>
              </a:rPr>
              <a:t>和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955089"/>
            <a:ext cx="5426697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SGHJPP+DengXian Regular"/>
                <a:cs typeface="SGHJPP+DengXian Regular"/>
              </a:rPr>
              <a:t>org.wltea.analyzer.core.Lexeme</a:t>
            </a:r>
            <a:r>
              <a:rPr sz="1800" spc="513">
                <a:solidFill>
                  <a:srgbClr val="000000"/>
                </a:solidFill>
                <a:latin typeface="SGHJPP+DengXian Regular"/>
                <a:cs typeface="SGHJPP+DengXian Regular"/>
              </a:rPr>
              <a:t> </a:t>
            </a:r>
            <a:r>
              <a:rPr sz="1800" spc="221">
                <a:solidFill>
                  <a:srgbClr val="000000"/>
                </a:solidFill>
                <a:latin typeface="SATHVI+DengXian Regular"/>
                <a:cs typeface="SATHVI+DengXian Regular"/>
              </a:rPr>
              <a:t>不在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SGHJPP+DengXian Regular"/>
                <a:cs typeface="SGHJPP+DengXian Regular"/>
              </a:rPr>
              <a:t>maven</a:t>
            </a:r>
            <a:r>
              <a:rPr sz="1800" spc="511">
                <a:solidFill>
                  <a:srgbClr val="000000"/>
                </a:solidFill>
                <a:latin typeface="SGHJPP+DengXian Regular"/>
                <a:cs typeface="SGHJPP+DengXian Regular"/>
              </a:rPr>
              <a:t> </a:t>
            </a:r>
            <a:r>
              <a:rPr sz="1800" spc="222">
                <a:solidFill>
                  <a:srgbClr val="000000"/>
                </a:solidFill>
                <a:latin typeface="SATHVI+DengXian Regular"/>
                <a:cs typeface="SATHVI+DengXian Regular"/>
              </a:rPr>
              <a:t>仓库中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351329"/>
            <a:ext cx="51816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 spc="-81">
                <a:solidFill>
                  <a:srgbClr val="000000"/>
                </a:solidFill>
                <a:latin typeface="SATHVI+DengXian Regular"/>
                <a:cs typeface="SATHVI+DengXian Regular"/>
              </a:rPr>
              <a:t>需要自行手动下载！！！下载完后添加到依赖中。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000" y="2143810"/>
            <a:ext cx="5018633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SATHVI+DengXian Regular"/>
                <a:cs typeface="SATHVI+DengXian Regular"/>
              </a:rPr>
              <a:t>打包该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SGHJPP+DengXian Regular"/>
                <a:cs typeface="SGHJPP+DengXian Regular"/>
              </a:rPr>
              <a:t>java</a:t>
            </a:r>
            <a:r>
              <a:rPr sz="1800" spc="-41">
                <a:solidFill>
                  <a:srgbClr val="000000"/>
                </a:solidFill>
                <a:latin typeface="SGHJPP+DengXian Regular"/>
                <a:cs typeface="SGHJPP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SATHVI+DengXian Regular"/>
                <a:cs typeface="SATHVI+DengXian Regular"/>
              </a:rPr>
              <a:t>代码为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SGHJPP+DengXian Regular"/>
                <a:cs typeface="SGHJPP+DengXian Regular"/>
              </a:rPr>
              <a:t>wordcoun.jar</a:t>
            </a:r>
            <a:r>
              <a:rPr sz="1800" spc="-43">
                <a:solidFill>
                  <a:srgbClr val="000000"/>
                </a:solidFill>
                <a:latin typeface="SGHJPP+DengXian Regular"/>
                <a:cs typeface="SGHJPP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SATHVI+DengXian Regular"/>
                <a:cs typeface="SATHVI+DengXian Regular"/>
              </a:rPr>
              <a:t>包，打包流程：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1143000" y="967739"/>
            <a:ext cx="5054860" cy="81919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000" y="9276129"/>
            <a:ext cx="5611127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 spc="225">
                <a:solidFill>
                  <a:srgbClr val="000000"/>
                </a:solidFill>
                <a:latin typeface="PKVHUF+DengXian Regular"/>
                <a:cs typeface="PKVHUF+DengXian Regular"/>
              </a:rPr>
              <a:t>把</a:t>
            </a:r>
            <a:r>
              <a:rPr sz="1800">
                <a:solidFill>
                  <a:srgbClr val="000000"/>
                </a:solidFill>
                <a:latin typeface="EADHSA+DengXian Regular"/>
                <a:cs typeface="EADHSA+DengXian Regular"/>
              </a:rPr>
              <a:t>news.txt</a:t>
            </a:r>
            <a:r>
              <a:rPr sz="1800">
                <a:solidFill>
                  <a:srgbClr val="000000"/>
                </a:solidFill>
                <a:latin typeface="PKVHUF+DengXian Regular"/>
                <a:cs typeface="PKVHUF+DengXian Regular"/>
              </a:rPr>
              <a:t>重命名后和</a:t>
            </a:r>
            <a:r>
              <a:rPr sz="1800">
                <a:solidFill>
                  <a:srgbClr val="000000"/>
                </a:solidFill>
                <a:latin typeface="EADHSA+DengXian Regular"/>
                <a:cs typeface="EADHSA+DengXian Regular"/>
              </a:rPr>
              <a:t>wordcount.jar</a:t>
            </a:r>
            <a:r>
              <a:rPr sz="1800">
                <a:solidFill>
                  <a:srgbClr val="000000"/>
                </a:solidFill>
                <a:latin typeface="PKVHUF+DengXian Regular"/>
                <a:cs typeface="PKVHUF+DengXian Regular"/>
              </a:rPr>
              <a:t>放在同意目录下。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955089"/>
            <a:ext cx="3810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QDWDKP+DengXian Regular"/>
                <a:cs typeface="QDWDKP+DengXian Regular"/>
              </a:rPr>
              <a:t>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351329"/>
            <a:ext cx="5426659" cy="1068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 spc="43">
                <a:solidFill>
                  <a:srgbClr val="000000"/>
                </a:solidFill>
                <a:latin typeface="QDWDKP+DengXian Regular"/>
                <a:cs typeface="QDWDKP+DengXian Regular"/>
              </a:rPr>
              <a:t>分析：使用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CNEFOJ+DengXian Regular"/>
                <a:cs typeface="CNEFOJ+DengXian Regular"/>
              </a:rPr>
              <a:t>IK </a:t>
            </a:r>
            <a:r>
              <a:rPr sz="1800" spc="43">
                <a:solidFill>
                  <a:srgbClr val="000000"/>
                </a:solidFill>
                <a:latin typeface="QDWDKP+DengXian Regular"/>
                <a:cs typeface="QDWDKP+DengXian Regular"/>
              </a:rPr>
              <a:t>中文分词器，</a:t>
            </a:r>
            <a:r>
              <a:rPr sz="1800">
                <a:solidFill>
                  <a:srgbClr val="000000"/>
                </a:solidFill>
                <a:latin typeface="CNEFOJ+DengXian Regular"/>
                <a:cs typeface="CNEFOJ+DengXian Regular"/>
              </a:rPr>
              <a:t>jieba </a:t>
            </a:r>
            <a:r>
              <a:rPr sz="1800" spc="43">
                <a:solidFill>
                  <a:srgbClr val="000000"/>
                </a:solidFill>
                <a:latin typeface="QDWDKP+DengXian Regular"/>
                <a:cs typeface="QDWDKP+DengXian Regular"/>
              </a:rPr>
              <a:t>分词分析新闻关键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QDWDKP+DengXian Regular"/>
                <a:cs typeface="QDWDKP+DengXian Regular"/>
              </a:rPr>
              <a:t>字并进行词频统计，通过二次排序得到新闻关键字热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QDWDKP+DengXian Regular"/>
                <a:cs typeface="QDWDKP+DengXian Regular"/>
              </a:rPr>
              <a:t>度。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000" y="2540050"/>
            <a:ext cx="5426775" cy="672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 spc="-179">
                <a:solidFill>
                  <a:srgbClr val="000000"/>
                </a:solidFill>
                <a:latin typeface="QDWDKP+DengXian Regular"/>
                <a:cs typeface="QDWDKP+DengXian Regular"/>
              </a:rPr>
              <a:t>显示：通过</a:t>
            </a:r>
            <a:r>
              <a:rPr sz="1800" spc="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CNEFOJ+DengXian Regular"/>
                <a:cs typeface="CNEFOJ+DengXian Regular"/>
              </a:rPr>
              <a:t>Springboot</a:t>
            </a:r>
            <a:r>
              <a:rPr sz="1800" spc="-184">
                <a:solidFill>
                  <a:srgbClr val="000000"/>
                </a:solidFill>
                <a:latin typeface="CNEFOJ+DengXian Regular"/>
                <a:cs typeface="CNEFOJ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QDWDKP+DengXian Regular"/>
                <a:cs typeface="QDWDKP+DengXian Regular"/>
              </a:rPr>
              <a:t>和</a:t>
            </a:r>
            <a:r>
              <a:rPr sz="1800" spc="-1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CNEFOJ+DengXian Regular"/>
                <a:cs typeface="CNEFOJ+DengXian Regular"/>
              </a:rPr>
              <a:t>Thymeleaf</a:t>
            </a:r>
            <a:r>
              <a:rPr sz="1800" spc="-184">
                <a:solidFill>
                  <a:srgbClr val="000000"/>
                </a:solidFill>
                <a:latin typeface="CNEFOJ+DengXian Regular"/>
                <a:cs typeface="CNEFOJ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QDWDKP+DengXian Regular"/>
                <a:cs typeface="QDWDKP+DengXian Regular"/>
              </a:rPr>
              <a:t>框架搭建</a:t>
            </a:r>
            <a:r>
              <a:rPr sz="1800" spc="-1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CNEFOJ+DengXian Regular"/>
                <a:cs typeface="CNEFOJ+DengXian Regular"/>
              </a:rPr>
              <a:t>javaweb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QDWDKP+DengXian Regular"/>
                <a:cs typeface="QDWDKP+DengXian Regular"/>
              </a:rPr>
              <a:t>程序，使用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CNEFOJ+DengXian Regular"/>
                <a:cs typeface="CNEFOJ+DengXian Regular"/>
              </a:rPr>
              <a:t>echarts</a:t>
            </a:r>
            <a:r>
              <a:rPr sz="1800" spc="-41">
                <a:solidFill>
                  <a:srgbClr val="000000"/>
                </a:solidFill>
                <a:latin typeface="CNEFOJ+DengXian Regular"/>
                <a:cs typeface="CNEFOJ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QDWDKP+DengXian Regular"/>
                <a:cs typeface="QDWDKP+DengXian Regular"/>
              </a:rPr>
              <a:t>框架展示分析结果。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0" y="3952668"/>
            <a:ext cx="3200400" cy="329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292"/>
              </a:lnSpc>
              <a:spcBef>
                <a:spcPct val="0"/>
              </a:spcBef>
              <a:spcAft>
                <a:spcPct val="0"/>
              </a:spcAft>
            </a:pPr>
            <a:r>
              <a:rPr sz="2200" b="1">
                <a:solidFill>
                  <a:srgbClr val="000000"/>
                </a:solidFill>
                <a:latin typeface="DengXian"/>
                <a:cs typeface="DengXian"/>
              </a:rPr>
              <a:t>1，</a:t>
            </a:r>
            <a:r>
              <a:rPr sz="2200" b="1" spc="2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 b="1">
                <a:solidFill>
                  <a:srgbClr val="000000"/>
                </a:solidFill>
                <a:latin typeface="DengXian"/>
                <a:cs typeface="DengXian"/>
              </a:rPr>
              <a:t>环境搭建及逻辑依赖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000" y="4631345"/>
            <a:ext cx="1573009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NEFOJ+DengXian Regular"/>
                <a:cs typeface="CNEFOJ+DengXian Regular"/>
              </a:rPr>
              <a:t>2.1java</a:t>
            </a:r>
            <a:r>
              <a:rPr sz="1800" spc="-41">
                <a:solidFill>
                  <a:srgbClr val="000000"/>
                </a:solidFill>
                <a:latin typeface="CNEFOJ+DengXian Regular"/>
                <a:cs typeface="CNEFOJ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QDWDKP+DengXian Regular"/>
                <a:cs typeface="QDWDKP+DengXian Regular"/>
              </a:rPr>
              <a:t>环境：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85900" y="5027586"/>
            <a:ext cx="4121383" cy="672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NEFOJ+DengXian Regular"/>
                <a:cs typeface="CNEFOJ+DengXian Regular"/>
              </a:rPr>
              <a:t>IntelliJ IDEA Community Edition 2021.3.2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NEFOJ+DengXian Regular"/>
                <a:cs typeface="CNEFOJ+DengXian Regular"/>
              </a:rPr>
              <a:t>JDK_17.0.2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000" y="5820066"/>
            <a:ext cx="1651253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NEFOJ+DengXian Regular"/>
                <a:cs typeface="CNEFOJ+DengXian Regular"/>
              </a:rPr>
              <a:t>2.2python</a:t>
            </a:r>
            <a:r>
              <a:rPr sz="1800" spc="-43">
                <a:solidFill>
                  <a:srgbClr val="000000"/>
                </a:solidFill>
                <a:latin typeface="CNEFOJ+DengXian Regular"/>
                <a:cs typeface="CNEFOJ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QDWDKP+DengXian Regular"/>
                <a:cs typeface="QDWDKP+DengXian Regular"/>
              </a:rPr>
              <a:t>环境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85900" y="6216306"/>
            <a:ext cx="3866215" cy="672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NEFOJ+DengXian Regular"/>
                <a:cs typeface="CNEFOJ+DengXian Regular"/>
              </a:rPr>
              <a:t>PyCharm Community Edition 2021.3.2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NEFOJ+DengXian Regular"/>
                <a:cs typeface="CNEFOJ+DengXian Regular"/>
              </a:rPr>
              <a:t>Python_3.10.2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3000" y="7008786"/>
            <a:ext cx="1722577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NEFOJ+DengXian Regular"/>
                <a:cs typeface="CNEFOJ+DengXian Regular"/>
              </a:rPr>
              <a:t>2.3hadoop</a:t>
            </a:r>
            <a:r>
              <a:rPr sz="1800" spc="-43">
                <a:solidFill>
                  <a:srgbClr val="000000"/>
                </a:solidFill>
                <a:latin typeface="CNEFOJ+DengXian Regular"/>
                <a:cs typeface="CNEFOJ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QDWDKP+DengXian Regular"/>
                <a:cs typeface="QDWDKP+DengXian Regular"/>
              </a:rPr>
              <a:t>环境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85900" y="7405025"/>
            <a:ext cx="4394336" cy="1068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NEFOJ+DengXian Regular"/>
                <a:cs typeface="CNEFOJ+DengXian Regular"/>
              </a:rPr>
              <a:t>VMware-workstation-full-15.5.0-14665864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NEFOJ+DengXian Regular"/>
                <a:cs typeface="CNEFOJ+DengXian Regular"/>
              </a:rPr>
              <a:t>jdk-8u212-windows-x64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NEFOJ+DengXian Regular"/>
                <a:cs typeface="CNEFOJ+DengXian Regular"/>
              </a:rPr>
              <a:t>hadoop-3.1.3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43000" y="8593745"/>
            <a:ext cx="4434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NEFOJ+DengXian Regular"/>
                <a:cs typeface="CNEFOJ+DengXian Regular"/>
              </a:rPr>
              <a:t>2.4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78304" y="8593745"/>
            <a:ext cx="3810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QDWDKP+DengXian Regular"/>
                <a:cs typeface="QDWDKP+DengXian Regular"/>
              </a:rPr>
              <a:t>相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494152" y="8593745"/>
            <a:ext cx="3810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QDWDKP+DengXian Regular"/>
                <a:cs typeface="QDWDKP+DengXian Regular"/>
              </a:rPr>
              <a:t>关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109772" y="8593745"/>
            <a:ext cx="3810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QDWDKP+DengXian Regular"/>
                <a:cs typeface="QDWDKP+DengXian Regular"/>
              </a:rPr>
              <a:t>文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725621" y="8593745"/>
            <a:ext cx="3810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QDWDKP+DengXian Regular"/>
                <a:cs typeface="QDWDKP+DengXian Regular"/>
              </a:rPr>
              <a:t>件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341241" y="8593745"/>
            <a:ext cx="3810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QDWDKP+DengXian Regular"/>
                <a:cs typeface="QDWDKP+DengXian Regular"/>
              </a:rPr>
              <a:t>：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957089" y="8593745"/>
            <a:ext cx="3810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QDWDKP+DengXian Regular"/>
                <a:cs typeface="QDWDKP+DengXian Regular"/>
              </a:rPr>
              <a:t>链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572937" y="8593745"/>
            <a:ext cx="3810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QDWDKP+DengXian Regular"/>
                <a:cs typeface="QDWDKP+DengXian Regular"/>
              </a:rPr>
              <a:t>接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188557" y="8593745"/>
            <a:ext cx="3810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QDWDKP+DengXian Regular"/>
                <a:cs typeface="QDWDKP+DengXian Regular"/>
              </a:rPr>
              <a:t>：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43000" y="8989986"/>
            <a:ext cx="3804056" cy="672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NEFOJ+DengXian Regular"/>
                <a:cs typeface="CNEFOJ+DengXian Regular"/>
              </a:rPr>
              <a:t>https://pan.baidu.com/s/1oS71UtA8-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NEFOJ+DengXian Regular"/>
                <a:cs typeface="CNEFOJ+DengXian Regular"/>
              </a:rPr>
              <a:t>8xduE8XMVnomQ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1143000" y="3125787"/>
            <a:ext cx="5274310" cy="34131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000" y="971308"/>
            <a:ext cx="1321519" cy="249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DengXian"/>
                <a:cs typeface="DengXian"/>
              </a:rPr>
              <a:t>启动</a:t>
            </a:r>
            <a:r>
              <a:rPr sz="16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DengXian"/>
                <a:cs typeface="DengXian"/>
              </a:rPr>
              <a:t>hadoop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000" y="1516429"/>
            <a:ext cx="5426583" cy="1465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PWAMPK+DengXian Regular"/>
                <a:cs typeface="PWAMPK+DengXian Regular"/>
              </a:rPr>
              <a:t>打</a:t>
            </a:r>
            <a:r>
              <a:rPr sz="1800" spc="50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PWAMPK+DengXian Regular"/>
                <a:cs typeface="PWAMPK+DengXian Regular"/>
              </a:rPr>
              <a:t>开</a:t>
            </a:r>
            <a:r>
              <a:rPr sz="1800" spc="9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RJQTUP+DengXian Regular"/>
                <a:cs typeface="RJQTUP+DengXian Regular"/>
              </a:rPr>
              <a:t>vmare</a:t>
            </a:r>
            <a:r>
              <a:rPr sz="1800" spc="463">
                <a:solidFill>
                  <a:srgbClr val="000000"/>
                </a:solidFill>
                <a:latin typeface="RJQTUP+DengXian Regular"/>
                <a:cs typeface="RJQTUP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PWAMPK+DengXian Regular"/>
                <a:cs typeface="PWAMPK+DengXian Regular"/>
              </a:rPr>
              <a:t>，</a:t>
            </a:r>
            <a:r>
              <a:rPr sz="1800" spc="50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PWAMPK+DengXian Regular"/>
                <a:cs typeface="PWAMPK+DengXian Regular"/>
              </a:rPr>
              <a:t>启</a:t>
            </a:r>
            <a:r>
              <a:rPr sz="1800" spc="50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PWAMPK+DengXian Regular"/>
                <a:cs typeface="PWAMPK+DengXian Regular"/>
              </a:rPr>
              <a:t>动</a:t>
            </a:r>
            <a:r>
              <a:rPr sz="1800" spc="50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PWAMPK+DengXian Regular"/>
                <a:cs typeface="PWAMPK+DengXian Regular"/>
              </a:rPr>
              <a:t>三</a:t>
            </a:r>
            <a:r>
              <a:rPr sz="1800" spc="50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PWAMPK+DengXian Regular"/>
                <a:cs typeface="PWAMPK+DengXian Regular"/>
              </a:rPr>
              <a:t>台</a:t>
            </a:r>
            <a:r>
              <a:rPr sz="1800" spc="50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PWAMPK+DengXian Regular"/>
                <a:cs typeface="PWAMPK+DengXian Regular"/>
              </a:rPr>
              <a:t>虚</a:t>
            </a:r>
            <a:r>
              <a:rPr sz="1800" spc="50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PWAMPK+DengXian Regular"/>
                <a:cs typeface="PWAMPK+DengXian Regular"/>
              </a:rPr>
              <a:t>拟</a:t>
            </a:r>
            <a:r>
              <a:rPr sz="1800" spc="50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PWAMPK+DengXian Regular"/>
                <a:cs typeface="PWAMPK+DengXian Regular"/>
              </a:rPr>
              <a:t>机</a:t>
            </a:r>
            <a:r>
              <a:rPr sz="1800" spc="50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PWAMPK+DengXian Regular"/>
                <a:cs typeface="PWAMPK+DengXian Regular"/>
              </a:rPr>
              <a:t>，</a:t>
            </a:r>
            <a:r>
              <a:rPr sz="1800" spc="50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PWAMPK+DengXian Regular"/>
                <a:cs typeface="PWAMPK+DengXian Regular"/>
              </a:rPr>
              <a:t>启</a:t>
            </a:r>
            <a:r>
              <a:rPr sz="1800" spc="50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PWAMPK+DengXian Regular"/>
                <a:cs typeface="PWAMPK+DengXian Regular"/>
              </a:rPr>
              <a:t>动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RJQTUP+DengXian Regular"/>
                <a:cs typeface="RJQTUP+DengXian Regular"/>
              </a:rPr>
              <a:t>yarn,hdfs,mapreduce.</a:t>
            </a:r>
            <a:r>
              <a:rPr sz="1800" spc="34">
                <a:solidFill>
                  <a:srgbClr val="000000"/>
                </a:solidFill>
                <a:latin typeface="PWAMPK+DengXian Regular"/>
                <a:cs typeface="PWAMPK+DengXian Regular"/>
              </a:rPr>
              <a:t>启动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RJQTUP+DengXian Regular"/>
                <a:cs typeface="RJQTUP+DengXian Regular"/>
              </a:rPr>
              <a:t>hadoop</a:t>
            </a:r>
            <a:r>
              <a:rPr sz="1800" spc="-10">
                <a:solidFill>
                  <a:srgbClr val="000000"/>
                </a:solidFill>
                <a:latin typeface="RJQTUP+DengXian Regular"/>
                <a:cs typeface="RJQTUP+DengXian Regular"/>
              </a:rPr>
              <a:t> </a:t>
            </a:r>
            <a:r>
              <a:rPr sz="1800" spc="34">
                <a:solidFill>
                  <a:srgbClr val="000000"/>
                </a:solidFill>
                <a:latin typeface="PWAMPK+DengXian Regular"/>
                <a:cs typeface="PWAMPK+DengXian Regular"/>
              </a:rPr>
              <a:t>集群，打开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RJQTUP+DengXian Regular"/>
                <a:cs typeface="RJQTUP+DengXian Regular"/>
              </a:rPr>
              <a:t>xshell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 spc="20">
                <a:solidFill>
                  <a:srgbClr val="000000"/>
                </a:solidFill>
                <a:latin typeface="PWAMPK+DengXian Regular"/>
                <a:cs typeface="PWAMPK+DengXian Regular"/>
              </a:rPr>
              <a:t>连接虚拟机，打开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RJQTUP+DengXian Regular"/>
                <a:cs typeface="RJQTUP+DengXian Regular"/>
              </a:rPr>
              <a:t>hadoop</a:t>
            </a:r>
            <a:r>
              <a:rPr sz="1800" spc="-21">
                <a:solidFill>
                  <a:srgbClr val="000000"/>
                </a:solidFill>
                <a:latin typeface="RJQTUP+DengXian Regular"/>
                <a:cs typeface="RJQTUP+DengXian Regular"/>
              </a:rPr>
              <a:t> </a:t>
            </a:r>
            <a:r>
              <a:rPr sz="1800" spc="20">
                <a:solidFill>
                  <a:srgbClr val="000000"/>
                </a:solidFill>
                <a:latin typeface="PWAMPK+DengXian Regular"/>
                <a:cs typeface="PWAMPK+DengXian Regular"/>
              </a:rPr>
              <a:t>的网页端操作界面，这个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PWAMPK+DengXian Regular"/>
                <a:cs typeface="PWAMPK+DengXian Regular"/>
              </a:rPr>
              <a:t>过程需要保证网络畅通。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1143000" y="6334442"/>
            <a:ext cx="5274310" cy="32035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143000" y="923925"/>
            <a:ext cx="5274310" cy="45148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3000" y="5511849"/>
            <a:ext cx="4003331" cy="672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ELIAGP+DengXian Regular"/>
                <a:cs typeface="ELIAGP+DengXian Regular"/>
              </a:rPr>
              <a:t>启动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PFWOWT+DengXian Regular"/>
                <a:cs typeface="PFWOWT+DengXian Regular"/>
              </a:rPr>
              <a:t>hadoop</a:t>
            </a:r>
            <a:r>
              <a:rPr sz="1800" spc="-43">
                <a:solidFill>
                  <a:srgbClr val="000000"/>
                </a:solidFill>
                <a:latin typeface="PFWOWT+DengXian Regular"/>
                <a:cs typeface="PFWOWT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ELIAGP+DengXian Regular"/>
                <a:cs typeface="ELIAGP+DengXian Regular"/>
              </a:rPr>
              <a:t>提供的网页端操作界面：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ELIAGP+DengXian Regular"/>
                <a:cs typeface="ELIAGP+DengXian Regular"/>
              </a:rPr>
              <a:t>浏览器输入：</a:t>
            </a:r>
            <a:r>
              <a:rPr sz="1800">
                <a:solidFill>
                  <a:srgbClr val="000000"/>
                </a:solidFill>
                <a:latin typeface="PFWOWT+DengXian Regular"/>
                <a:cs typeface="PFWOWT+DengXian Regular"/>
              </a:rPr>
              <a:t>Hadoop103:8088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1143000" y="6291897"/>
            <a:ext cx="5274310" cy="249618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143000" y="1354455"/>
            <a:ext cx="5274310" cy="324993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3000" y="955089"/>
            <a:ext cx="3214724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JRHUEJ+DengXian Regular"/>
                <a:cs typeface="JRHUEJ+DengXian Regular"/>
              </a:rPr>
              <a:t>浏览器输入：</a:t>
            </a:r>
            <a:r>
              <a:rPr sz="1800">
                <a:solidFill>
                  <a:srgbClr val="000000"/>
                </a:solidFill>
                <a:latin typeface="NHKMME+DengXian Regular"/>
                <a:cs typeface="NHKMME+DengXian Regular"/>
              </a:rPr>
              <a:t>Hadoop102:9870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0" y="5115609"/>
            <a:ext cx="5351602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JRHUEJ+DengXian Regular"/>
                <a:cs typeface="JRHUEJ+DengXian Regular"/>
              </a:rPr>
              <a:t>把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NHKMME+DengXian Regular"/>
                <a:cs typeface="NHKMME+DengXian Regular"/>
              </a:rPr>
              <a:t>news.txt</a:t>
            </a:r>
            <a:r>
              <a:rPr sz="1800" spc="-41">
                <a:solidFill>
                  <a:srgbClr val="000000"/>
                </a:solidFill>
                <a:latin typeface="NHKMME+DengXian Regular"/>
                <a:cs typeface="NHKMME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JRHUEJ+DengXian Regular"/>
                <a:cs typeface="JRHUEJ+DengXian Regular"/>
              </a:rPr>
              <a:t>和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NHKMME+DengXian Regular"/>
                <a:cs typeface="NHKMME+DengXian Regular"/>
              </a:rPr>
              <a:t>wordcount.jar</a:t>
            </a:r>
            <a:r>
              <a:rPr sz="1800" spc="-43">
                <a:solidFill>
                  <a:srgbClr val="000000"/>
                </a:solidFill>
                <a:latin typeface="NHKMME+DengXian Regular"/>
                <a:cs typeface="NHKMME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JRHUEJ+DengXian Regular"/>
                <a:cs typeface="JRHUEJ+DengXian Regular"/>
              </a:rPr>
              <a:t>放在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NHKMME+DengXian Regular"/>
                <a:cs typeface="NHKMME+DengXian Regular"/>
              </a:rPr>
              <a:t>hadoop-3.1.3</a:t>
            </a:r>
            <a:r>
              <a:rPr sz="1800" spc="-43">
                <a:solidFill>
                  <a:srgbClr val="000000"/>
                </a:solidFill>
                <a:latin typeface="NHKMME+DengXian Regular"/>
                <a:cs typeface="NHKMME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JRHUEJ+DengXian Regular"/>
                <a:cs typeface="JRHUEJ+DengXian Regular"/>
              </a:rPr>
              <a:t>上。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000" y="5511849"/>
            <a:ext cx="12954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JRHUEJ+DengXian Regular"/>
                <a:cs typeface="JRHUEJ+DengXian Regular"/>
              </a:rPr>
              <a:t>推拽即可。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000" y="8879889"/>
            <a:ext cx="28956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JRHUEJ+DengXian Regular"/>
                <a:cs typeface="JRHUEJ+DengXian Regular"/>
              </a:rPr>
              <a:t>在该目录下创建心的目录：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000" y="9276129"/>
            <a:ext cx="25649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NHKMME+DengXian Regular"/>
                <a:cs typeface="NHKMME+DengXian Regular"/>
              </a:rPr>
              <a:t>Hadoop fs -mkdir /input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1143000" y="6718935"/>
            <a:ext cx="5274310" cy="203326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143000" y="1708786"/>
            <a:ext cx="5274310" cy="21437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3000" y="955089"/>
            <a:ext cx="3116275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PCIQIB+DengXian Regular"/>
                <a:cs typeface="PCIQIB+DengXian Regular"/>
              </a:rPr>
              <a:t>把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EWRQVC+DengXian Regular"/>
                <a:cs typeface="EWRQVC+DengXian Regular"/>
              </a:rPr>
              <a:t>news.txt</a:t>
            </a:r>
            <a:r>
              <a:rPr sz="1800" spc="-41">
                <a:solidFill>
                  <a:srgbClr val="000000"/>
                </a:solidFill>
                <a:latin typeface="EWRQVC+DengXian Regular"/>
                <a:cs typeface="EWRQVC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PCIQIB+DengXian Regular"/>
                <a:cs typeface="PCIQIB+DengXian Regular"/>
              </a:rPr>
              <a:t>上传到该目录里：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0" y="1351329"/>
            <a:ext cx="3189766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EWRQVC+DengXian Regular"/>
                <a:cs typeface="EWRQVC+DengXian Regular"/>
              </a:rPr>
              <a:t>Hadoop fs -put news.txt /input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000" y="4719369"/>
            <a:ext cx="5426721" cy="672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PCIQIB+DengXian Regular"/>
                <a:cs typeface="PCIQIB+DengXian Regular"/>
              </a:rPr>
              <a:t>输</a:t>
            </a:r>
            <a:r>
              <a:rPr sz="1800" spc="-4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38">
                <a:solidFill>
                  <a:srgbClr val="000000"/>
                </a:solidFill>
                <a:latin typeface="PCIQIB+DengXian Regular"/>
                <a:cs typeface="PCIQIB+DengXian Regular"/>
              </a:rPr>
              <a:t>入：</a:t>
            </a:r>
            <a:r>
              <a:rPr sz="1800">
                <a:solidFill>
                  <a:srgbClr val="000000"/>
                </a:solidFill>
                <a:latin typeface="EWRQVC+DengXian Regular"/>
                <a:cs typeface="EWRQVC+DengXian Regular"/>
              </a:rPr>
              <a:t>hadoop jar wc.jar [</a:t>
            </a:r>
            <a:r>
              <a:rPr sz="1800">
                <a:solidFill>
                  <a:srgbClr val="000000"/>
                </a:solidFill>
                <a:latin typeface="PCIQIB+DengXian Regular"/>
                <a:cs typeface="PCIQIB+DengXian Regular"/>
              </a:rPr>
              <a:t>你的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EWRQVC+DengXian Regular"/>
                <a:cs typeface="EWRQVC+DengXian Regular"/>
              </a:rPr>
              <a:t>wordcount</a:t>
            </a:r>
            <a:r>
              <a:rPr sz="1800" spc="-43">
                <a:solidFill>
                  <a:srgbClr val="000000"/>
                </a:solidFill>
                <a:latin typeface="EWRQVC+DengXian Regular"/>
                <a:cs typeface="EWRQVC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PCIQIB+DengXian Regular"/>
                <a:cs typeface="PCIQIB+DengXian Regular"/>
              </a:rPr>
              <a:t>的引用路径</a:t>
            </a:r>
            <a:r>
              <a:rPr sz="1800">
                <a:solidFill>
                  <a:srgbClr val="000000"/>
                </a:solidFill>
                <a:latin typeface="EWRQVC+DengXian Regular"/>
                <a:cs typeface="EWRQVC+DengXian Regular"/>
              </a:rPr>
              <a:t>]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EWRQVC+DengXian Regular"/>
                <a:cs typeface="EWRQVC+DengXian Regular"/>
              </a:rPr>
              <a:t>/input /output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000" y="5511849"/>
            <a:ext cx="5456522" cy="1068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EWRQVC+DengXian Regular"/>
                <a:cs typeface="EWRQVC+DengXian Regular"/>
              </a:rPr>
              <a:t>Tips:/output</a:t>
            </a:r>
            <a:r>
              <a:rPr sz="1800" spc="-43">
                <a:solidFill>
                  <a:srgbClr val="000000"/>
                </a:solidFill>
                <a:latin typeface="EWRQVC+DengXian Regular"/>
                <a:cs typeface="EWRQVC+DengXian Regular"/>
              </a:rPr>
              <a:t> </a:t>
            </a:r>
            <a:r>
              <a:rPr sz="1800" spc="-37">
                <a:solidFill>
                  <a:srgbClr val="000000"/>
                </a:solidFill>
                <a:latin typeface="PCIQIB+DengXian Regular"/>
                <a:cs typeface="PCIQIB+DengXian Regular"/>
              </a:rPr>
              <a:t>是一个不存在的目录，打开网页端操作界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PCIQIB+DengXian Regular"/>
                <a:cs typeface="PCIQIB+DengXian Regular"/>
              </a:rPr>
              <a:t>面查看其是否存在，若有，请删除。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PCIQIB+DengXian Regular"/>
                <a:cs typeface="PCIQIB+DengXian Regular"/>
              </a:rPr>
              <a:t>最后准备工作做好了，回车运行。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000" y="9276129"/>
            <a:ext cx="5369356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 spc="69">
                <a:solidFill>
                  <a:srgbClr val="000000"/>
                </a:solidFill>
                <a:latin typeface="PCIQIB+DengXian Regular"/>
                <a:cs typeface="PCIQIB+DengXian Regular"/>
              </a:rPr>
              <a:t>红色圈出来的部分表明在分布式架构上成功运行了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1143000" y="2517457"/>
            <a:ext cx="5274310" cy="311086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000" y="955089"/>
            <a:ext cx="5426659" cy="1465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EGVTF+DengXian Regular"/>
                <a:cs typeface="CEGVTF+DengXian Regular"/>
              </a:rPr>
              <a:t>map</a:t>
            </a:r>
            <a:r>
              <a:rPr sz="1800" spc="-41">
                <a:solidFill>
                  <a:srgbClr val="000000"/>
                </a:solidFill>
                <a:latin typeface="CEGVTF+DengXian Regular"/>
                <a:cs typeface="CEGVTF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DPJMKQ+DengXian Regular"/>
                <a:cs typeface="DPJMKQ+DengXian Regular"/>
              </a:rPr>
              <a:t>和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CEGVTF+DengXian Regular"/>
                <a:cs typeface="CEGVTF+DengXian Regular"/>
              </a:rPr>
              <a:t>reduce</a:t>
            </a:r>
            <a:r>
              <a:rPr sz="1800" spc="-43">
                <a:solidFill>
                  <a:srgbClr val="000000"/>
                </a:solidFill>
                <a:latin typeface="CEGVTF+DengXian Regular"/>
                <a:cs typeface="CEGVTF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DPJMKQ+DengXian Regular"/>
                <a:cs typeface="DPJMKQ+DengXian Regular"/>
              </a:rPr>
              <a:t>程序，并且两部分都成功运行了。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DPJMKQ+DengXian Regular"/>
                <a:cs typeface="DPJMKQ+DengXian Regular"/>
              </a:rPr>
              <a:t>回到网页端操作界面，依次按照下图所示步骤进行。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DPJMKQ+DengXian Regular"/>
                <a:cs typeface="DPJMKQ+DengXian Regular"/>
              </a:rPr>
              <a:t>可以看到这里是统计了语句的频度，接下来及进行分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DPJMKQ+DengXian Regular"/>
                <a:cs typeface="DPJMKQ+DengXian Regular"/>
              </a:rPr>
              <a:t>词操作。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000" y="6106209"/>
            <a:ext cx="5655309" cy="1068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 spc="91">
                <a:solidFill>
                  <a:srgbClr val="000000"/>
                </a:solidFill>
                <a:latin typeface="DPJMKQ+DengXian Regular"/>
                <a:cs typeface="DPJMKQ+DengXian Regular"/>
              </a:rPr>
              <a:t>在该项目下的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CEGVTF+DengXian Regular"/>
                <a:cs typeface="CEGVTF+DengXian Regular"/>
              </a:rPr>
              <a:t>java</a:t>
            </a:r>
            <a:r>
              <a:rPr sz="1800" spc="49">
                <a:solidFill>
                  <a:srgbClr val="000000"/>
                </a:solidFill>
                <a:latin typeface="CEGVTF+DengXian Regular"/>
                <a:cs typeface="CEGVTF+DengXian Regular"/>
              </a:rPr>
              <a:t> </a:t>
            </a:r>
            <a:r>
              <a:rPr sz="1800" spc="91">
                <a:solidFill>
                  <a:srgbClr val="000000"/>
                </a:solidFill>
                <a:latin typeface="DPJMKQ+DengXian Regular"/>
                <a:cs typeface="DPJMKQ+DengXian Regular"/>
              </a:rPr>
              <a:t>目录里新建一个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CEGVTF+DengXian Regular"/>
                <a:cs typeface="CEGVTF+DengXian Regular"/>
              </a:rPr>
              <a:t>WordCount.java</a:t>
            </a:r>
            <a:r>
              <a:rPr sz="1800">
                <a:solidFill>
                  <a:srgbClr val="000000"/>
                </a:solidFill>
                <a:latin typeface="DPJMKQ+DengXian Regular"/>
                <a:cs typeface="DPJMKQ+DengXian Regular"/>
              </a:rPr>
              <a:t>，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DPJMKQ+DengXian Regular"/>
                <a:cs typeface="DPJMKQ+DengXian Regular"/>
              </a:rPr>
              <a:t>在这里对上述代码进行一个优化。把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CEGVTF+DengXian Regular"/>
                <a:cs typeface="CEGVTF+DengXian Regular"/>
              </a:rPr>
              <a:t>map</a:t>
            </a:r>
            <a:r>
              <a:rPr sz="1800" spc="-43">
                <a:solidFill>
                  <a:srgbClr val="000000"/>
                </a:solidFill>
                <a:latin typeface="CEGVTF+DengXian Regular"/>
                <a:cs typeface="CEGVTF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DPJMKQ+DengXian Regular"/>
                <a:cs typeface="DPJMKQ+DengXian Regular"/>
              </a:rPr>
              <a:t>和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CEGVTF+DengXian Regular"/>
                <a:cs typeface="CEGVTF+DengXian Regular"/>
              </a:rPr>
              <a:t>reducer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DPJMKQ+DengXian Regular"/>
                <a:cs typeface="DPJMKQ+DengXian Regular"/>
              </a:rPr>
              <a:t>放在一起，进行编程。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0" y="7691170"/>
            <a:ext cx="8382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DPJMKQ+DengXian Regular"/>
                <a:cs typeface="DPJMKQ+DengXian Regular"/>
              </a:rPr>
              <a:t>预览：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1143000" y="8442007"/>
            <a:ext cx="5274310" cy="4413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143000" y="970915"/>
            <a:ext cx="5274310" cy="40246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3000" y="5115609"/>
            <a:ext cx="3192843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VTSGWB+DengXian Regular"/>
                <a:cs typeface="VTSGWB+DengXian Regular"/>
              </a:rPr>
              <a:t>这里我们使用的是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GPVNTJ+DengXian Regular"/>
                <a:cs typeface="GPVNTJ+DengXian Regular"/>
              </a:rPr>
              <a:t>IK</a:t>
            </a:r>
            <a:r>
              <a:rPr sz="1800" spc="-43">
                <a:solidFill>
                  <a:srgbClr val="000000"/>
                </a:solidFill>
                <a:latin typeface="GPVNTJ+DengXian Regular"/>
                <a:cs typeface="GPVNTJ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VTSGWB+DengXian Regular"/>
                <a:cs typeface="VTSGWB+DengXian Regular"/>
              </a:rPr>
              <a:t>分词器。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0" y="6089409"/>
            <a:ext cx="1664995" cy="249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7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DengXian Light"/>
                <a:cs typeface="DengXian Light"/>
              </a:rPr>
              <a:t>3.2python</a:t>
            </a:r>
            <a:r>
              <a:rPr sz="1600" spc="-37">
                <a:solidFill>
                  <a:srgbClr val="000000"/>
                </a:solidFill>
                <a:latin typeface="DengXian Light"/>
                <a:cs typeface="DengXian Light"/>
              </a:rPr>
              <a:t> </a:t>
            </a:r>
            <a:r>
              <a:rPr sz="1600">
                <a:solidFill>
                  <a:srgbClr val="000000"/>
                </a:solidFill>
                <a:latin typeface="DengXian Light"/>
                <a:cs typeface="DengXian Light"/>
              </a:rPr>
              <a:t>语言：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000" y="6832649"/>
            <a:ext cx="3703396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VTSGWB+DengXian Regular"/>
                <a:cs typeface="VTSGWB+DengXian Regular"/>
              </a:rPr>
              <a:t>在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GPVNTJ+DengXian Regular"/>
                <a:cs typeface="GPVNTJ+DengXian Regular"/>
              </a:rPr>
              <a:t>python</a:t>
            </a:r>
            <a:r>
              <a:rPr sz="1800" spc="-41">
                <a:solidFill>
                  <a:srgbClr val="000000"/>
                </a:solidFill>
                <a:latin typeface="GPVNTJ+DengXian Regular"/>
                <a:cs typeface="GPVNTJ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VTSGWB+DengXian Regular"/>
                <a:cs typeface="VTSGWB+DengXian Regular"/>
              </a:rPr>
              <a:t>里面我们使用结巴分词。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000" y="7228889"/>
            <a:ext cx="5298579" cy="672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VTSGWB+DengXian Regular"/>
                <a:cs typeface="VTSGWB+DengXian Regular"/>
              </a:rPr>
              <a:t>打开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GPVNTJ+DengXian Regular"/>
                <a:cs typeface="GPVNTJ+DengXian Regular"/>
              </a:rPr>
              <a:t>pycharm</a:t>
            </a:r>
            <a:r>
              <a:rPr sz="1800">
                <a:solidFill>
                  <a:srgbClr val="000000"/>
                </a:solidFill>
                <a:latin typeface="VTSGWB+DengXian Regular"/>
                <a:cs typeface="VTSGWB+DengXian Regular"/>
              </a:rPr>
              <a:t>，在新建项目前，要下载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GPVNTJ+DengXian Regular"/>
                <a:cs typeface="GPVNTJ+DengXian Regular"/>
              </a:rPr>
              <a:t>jieba</a:t>
            </a:r>
            <a:r>
              <a:rPr sz="1800" spc="-43">
                <a:solidFill>
                  <a:srgbClr val="000000"/>
                </a:solidFill>
                <a:latin typeface="GPVNTJ+DengXian Regular"/>
                <a:cs typeface="GPVNTJ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VTSGWB+DengXian Regular"/>
                <a:cs typeface="VTSGWB+DengXian Regular"/>
              </a:rPr>
              <a:t>依赖。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VTSGWB+DengXian Regular"/>
                <a:cs typeface="VTSGWB+DengXian Regular"/>
              </a:rPr>
              <a:t>在终端中输入：</a:t>
            </a:r>
            <a:r>
              <a:rPr sz="1800">
                <a:solidFill>
                  <a:srgbClr val="000000"/>
                </a:solidFill>
                <a:latin typeface="GPVNTJ+DengXian Regular"/>
                <a:cs typeface="GPVNTJ+DengXian Regular"/>
              </a:rPr>
              <a:t>pip install jieba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000" y="8021370"/>
            <a:ext cx="40386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VTSGWB+DengXian Regular"/>
                <a:cs typeface="VTSGWB+DengXian Regular"/>
              </a:rPr>
              <a:t>因为我已经下过了，所以提示已经存在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3000" y="9011970"/>
            <a:ext cx="2345504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VTSGWB+DengXian Regular"/>
                <a:cs typeface="VTSGWB+DengXian Regular"/>
              </a:rPr>
              <a:t>还需要下一个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GPVNTJ+DengXian Regular"/>
                <a:cs typeface="GPVNTJ+DengXian Regular"/>
              </a:rPr>
              <a:t>openyxl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1143000" y="3729990"/>
            <a:ext cx="5274310" cy="167576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143000" y="957897"/>
            <a:ext cx="5274310" cy="48450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4585" y="5855969"/>
            <a:ext cx="5311139" cy="118871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0301" y="2722881"/>
            <a:ext cx="298409" cy="301127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3000" y="1549450"/>
            <a:ext cx="19812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LQDRSU+DengXian Regular"/>
                <a:cs typeface="LQDRSU+DengXian Regular"/>
              </a:rPr>
              <a:t>准备工作已完成。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000" y="1945689"/>
            <a:ext cx="5426582" cy="672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 spc="30">
                <a:solidFill>
                  <a:srgbClr val="000000"/>
                </a:solidFill>
                <a:latin typeface="LQDRSU+DengXian Regular"/>
                <a:cs typeface="LQDRSU+DengXian Regular"/>
              </a:rPr>
              <a:t>首先建立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KKHFSN+DengXian Regular"/>
                <a:cs typeface="KKHFSN+DengXian Regular"/>
              </a:rPr>
              <a:t>01.py</a:t>
            </a:r>
            <a:r>
              <a:rPr sz="1800" spc="30">
                <a:solidFill>
                  <a:srgbClr val="000000"/>
                </a:solidFill>
                <a:latin typeface="LQDRSU+DengXian Regular"/>
                <a:cs typeface="LQDRSU+DengXian Regular"/>
              </a:rPr>
              <a:t>，功能是使用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KKHFSN+DengXian Regular"/>
                <a:cs typeface="KKHFSN+DengXian Regular"/>
              </a:rPr>
              <a:t>java</a:t>
            </a:r>
            <a:r>
              <a:rPr sz="1800" spc="-11">
                <a:solidFill>
                  <a:srgbClr val="000000"/>
                </a:solidFill>
                <a:latin typeface="KKHFSN+DengXian Regular"/>
                <a:cs typeface="KKHFSN+DengXian Regular"/>
              </a:rPr>
              <a:t> </a:t>
            </a:r>
            <a:r>
              <a:rPr sz="1800" spc="30">
                <a:solidFill>
                  <a:srgbClr val="000000"/>
                </a:solidFill>
                <a:latin typeface="LQDRSU+DengXian Regular"/>
                <a:cs typeface="LQDRSU+DengXian Regular"/>
              </a:rPr>
              <a:t>语言爬取出来的网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LQDRSU+DengXian Regular"/>
                <a:cs typeface="LQDRSU+DengXian Regular"/>
              </a:rPr>
              <a:t>站新闻信息：</a:t>
            </a:r>
            <a:r>
              <a:rPr sz="1800">
                <a:solidFill>
                  <a:srgbClr val="000000"/>
                </a:solidFill>
                <a:latin typeface="KKHFSN+DengXian Regular"/>
                <a:cs typeface="KKHFSN+DengXian Regular"/>
              </a:rPr>
              <a:t>top_click_news.txt</a:t>
            </a:r>
            <a:r>
              <a:rPr sz="1800" spc="-43">
                <a:solidFill>
                  <a:srgbClr val="000000"/>
                </a:solidFill>
                <a:latin typeface="KKHFSN+DengXian Regular"/>
                <a:cs typeface="KKHFSN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LQDRSU+DengXian Regular"/>
                <a:cs typeface="LQDRSU+DengXian Regular"/>
              </a:rPr>
              <a:t>进行词频统计。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80301" y="3030902"/>
            <a:ext cx="447762" cy="180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123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Microsoft YaHei UI"/>
                <a:cs typeface="Microsoft YaHei UI"/>
              </a:rPr>
              <a:t>01.py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3000" y="3332529"/>
            <a:ext cx="12954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LQDRSU+DengXian Regular"/>
                <a:cs typeface="LQDRSU+DengXian Regular"/>
              </a:rPr>
              <a:t>结果预览：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3000" y="5941583"/>
            <a:ext cx="5384914" cy="1059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SimSun"/>
                <a:cs typeface="SimSun"/>
              </a:rPr>
              <a:t>然后建立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SimSun"/>
                <a:cs typeface="SimSun"/>
              </a:rPr>
              <a:t>02.py，功能是清除噪声数据，把词频</a:t>
            </a:r>
          </a:p>
          <a:p>
            <a:pPr marL="0" marR="0">
              <a:lnSpc>
                <a:spcPts val="1800"/>
              </a:lnSpc>
              <a:spcBef>
                <a:spcPts val="132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SimSun"/>
                <a:cs typeface="SimSun"/>
              </a:rPr>
              <a:t>统计结果放在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SimSun"/>
                <a:cs typeface="SimSun"/>
              </a:rPr>
              <a:t>count.xlsx里面并且通过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808080"/>
                </a:solidFill>
                <a:latin typeface="Courier New"/>
                <a:cs typeface="Courier New"/>
              </a:rPr>
              <a:t>pyecharts</a:t>
            </a:r>
            <a:r>
              <a:rPr sz="100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SimSun"/>
                <a:cs typeface="SimSun"/>
              </a:rPr>
              <a:t>输出</a:t>
            </a:r>
          </a:p>
          <a:p>
            <a:pPr marL="0" marR="0">
              <a:lnSpc>
                <a:spcPts val="1800"/>
              </a:lnSpc>
              <a:spcBef>
                <a:spcPts val="1272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SimSun"/>
                <a:cs typeface="SimSun"/>
              </a:rPr>
              <a:t>词频云。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1124585" y="902969"/>
            <a:ext cx="5749925" cy="673608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000" y="7691170"/>
            <a:ext cx="5426659" cy="672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KCSFRM+DengXian Regular"/>
                <a:cs typeface="KCSFRM+DengXian Regular"/>
              </a:rPr>
              <a:t>某词语出现频率越大字体越大，所以能非常值观的看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KCSFRM+DengXian Regular"/>
                <a:cs typeface="KCSFRM+DengXian Regular"/>
              </a:rPr>
              <a:t>出热点排名靠前的信息关键字。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3929951" y="7923097"/>
            <a:ext cx="2267067" cy="85094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000" y="2367708"/>
            <a:ext cx="1771916" cy="329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292"/>
              </a:lnSpc>
              <a:spcBef>
                <a:spcPct val="0"/>
              </a:spcBef>
              <a:spcAft>
                <a:spcPct val="0"/>
              </a:spcAft>
            </a:pPr>
            <a:r>
              <a:rPr sz="2200" b="1">
                <a:solidFill>
                  <a:srgbClr val="000000"/>
                </a:solidFill>
                <a:latin typeface="DengXian"/>
                <a:cs typeface="DengXian"/>
              </a:rPr>
              <a:t>4,数据可视化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000" y="3046386"/>
            <a:ext cx="1867446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DengXian Light"/>
                <a:cs typeface="DengXian Light"/>
              </a:rPr>
              <a:t>4.1</a:t>
            </a:r>
            <a:r>
              <a:rPr sz="1800" spc="-43">
                <a:solidFill>
                  <a:srgbClr val="000000"/>
                </a:solidFill>
                <a:latin typeface="DengXian Light"/>
                <a:cs typeface="DengXian Light"/>
              </a:rPr>
              <a:t> </a:t>
            </a:r>
            <a:r>
              <a:rPr sz="1800">
                <a:solidFill>
                  <a:srgbClr val="000000"/>
                </a:solidFill>
                <a:latin typeface="DengXian Light"/>
                <a:cs typeface="DengXian Light"/>
              </a:rPr>
              <a:t>清洗噪声数据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0" y="3607726"/>
            <a:ext cx="5655095" cy="1068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 spc="33">
                <a:solidFill>
                  <a:srgbClr val="000000"/>
                </a:solidFill>
                <a:latin typeface="IBIKMC+DengXian Regular"/>
                <a:cs typeface="IBIKMC+DengXian Regular"/>
              </a:rPr>
              <a:t>现在得到了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NRDDHA+DengXian Regular"/>
                <a:cs typeface="NRDDHA+DengXian Regular"/>
              </a:rPr>
              <a:t>java </a:t>
            </a:r>
            <a:r>
              <a:rPr sz="1800" spc="31">
                <a:solidFill>
                  <a:srgbClr val="000000"/>
                </a:solidFill>
                <a:latin typeface="IBIKMC+DengXian Regular"/>
                <a:cs typeface="IBIKMC+DengXian Regular"/>
              </a:rPr>
              <a:t>语言和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NRDDHA+DengXian Regular"/>
                <a:cs typeface="NRDDHA+DengXian Regular"/>
              </a:rPr>
              <a:t>python </a:t>
            </a:r>
            <a:r>
              <a:rPr sz="1800" spc="33">
                <a:solidFill>
                  <a:srgbClr val="000000"/>
                </a:solidFill>
                <a:latin typeface="IBIKMC+DengXian Regular"/>
                <a:cs typeface="IBIKMC+DengXian Regular"/>
              </a:rPr>
              <a:t>语言的统计分析结果，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IBIKMC+DengXian Regular"/>
                <a:cs typeface="IBIKMC+DengXian Regular"/>
              </a:rPr>
              <a:t>现在使用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NRDDHA+DengXian Regular"/>
                <a:cs typeface="NRDDHA+DengXian Regular"/>
              </a:rPr>
              <a:t>javaweb</a:t>
            </a:r>
            <a:r>
              <a:rPr sz="1800" spc="-43">
                <a:solidFill>
                  <a:srgbClr val="000000"/>
                </a:solidFill>
                <a:latin typeface="NRDDHA+DengXian Regular"/>
                <a:cs typeface="NRDDHA+DengXian Regular"/>
              </a:rPr>
              <a:t> </a:t>
            </a:r>
            <a:r>
              <a:rPr sz="1800" spc="-15">
                <a:solidFill>
                  <a:srgbClr val="000000"/>
                </a:solidFill>
                <a:latin typeface="IBIKMC+DengXian Regular"/>
                <a:cs typeface="IBIKMC+DengXian Regular"/>
              </a:rPr>
              <a:t>去可视化数据，需要使用</a:t>
            </a:r>
            <a:r>
              <a:rPr sz="18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NRDDHA+DengXian Regular"/>
                <a:cs typeface="NRDDHA+DengXian Regular"/>
              </a:rPr>
              <a:t>java</a:t>
            </a:r>
            <a:r>
              <a:rPr sz="1800" spc="-41">
                <a:solidFill>
                  <a:srgbClr val="000000"/>
                </a:solidFill>
                <a:latin typeface="NRDDHA+DengXian Regular"/>
                <a:cs typeface="NRDDHA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IBIKMC+DengXian Regular"/>
                <a:cs typeface="IBIKMC+DengXian Regular"/>
              </a:rPr>
              <a:t>的统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IBIKMC+DengXian Regular"/>
                <a:cs typeface="IBIKMC+DengXian Regular"/>
              </a:rPr>
              <a:t>计文件，反之使用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NRDDHA+DengXian Regular"/>
                <a:cs typeface="NRDDHA+DengXian Regular"/>
              </a:rPr>
              <a:t>python</a:t>
            </a:r>
            <a:r>
              <a:rPr sz="1800" spc="-41">
                <a:solidFill>
                  <a:srgbClr val="000000"/>
                </a:solidFill>
                <a:latin typeface="NRDDHA+DengXian Regular"/>
                <a:cs typeface="NRDDHA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IBIKMC+DengXian Regular"/>
                <a:cs typeface="IBIKMC+DengXian Regular"/>
              </a:rPr>
              <a:t>统计文件。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000" y="4796445"/>
            <a:ext cx="5655261" cy="1465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IBIKMC+DengXian Regular"/>
                <a:cs typeface="IBIKMC+DengXian Regular"/>
              </a:rPr>
              <a:t>在之前的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NRDDHA+DengXian Regular"/>
                <a:cs typeface="NRDDHA+DengXian Regular"/>
              </a:rPr>
              <a:t>wordcount.java</a:t>
            </a:r>
            <a:r>
              <a:rPr sz="1800" spc="-38">
                <a:solidFill>
                  <a:srgbClr val="000000"/>
                </a:solidFill>
                <a:latin typeface="NRDDHA+DengXian Regular"/>
                <a:cs typeface="NRDDHA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IBIKMC+DengXian Regular"/>
                <a:cs typeface="IBIKMC+DengXian Regular"/>
              </a:rPr>
              <a:t>文件里进行了初步的统计，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IBIKMC+DengXian Regular"/>
                <a:cs typeface="IBIKMC+DengXian Regular"/>
              </a:rPr>
              <a:t>但是包含了噪声数据，例如大量的语气助词以及一些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IBIKMC+DengXian Regular"/>
                <a:cs typeface="IBIKMC+DengXian Regular"/>
              </a:rPr>
              <a:t>无关紧要的词汇，为了使得清洗出来的数据更加整洁，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IBIKMC+DengXian Regular"/>
                <a:cs typeface="IBIKMC+DengXian Regular"/>
              </a:rPr>
              <a:t>我们还需要进行进一步的处理。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000" y="6381405"/>
            <a:ext cx="1345517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IBIKMC+DengXian Regular"/>
                <a:cs typeface="IBIKMC+DengXian Regular"/>
              </a:rPr>
              <a:t>处理的方法</a:t>
            </a:r>
            <a:r>
              <a:rPr sz="1800">
                <a:solidFill>
                  <a:srgbClr val="000000"/>
                </a:solidFill>
                <a:latin typeface="NRDDHA+DengXian Regular"/>
                <a:cs typeface="NRDDHA+DengXian Regular"/>
              </a:rPr>
              <a:t>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000" y="6777645"/>
            <a:ext cx="5426685" cy="1068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 spc="15">
                <a:solidFill>
                  <a:srgbClr val="000000"/>
                </a:solidFill>
                <a:latin typeface="IBIKMC+DengXian Regular"/>
                <a:cs typeface="IBIKMC+DengXian Regular"/>
              </a:rPr>
              <a:t>首先在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NRDDHA+DengXian Regular"/>
                <a:cs typeface="NRDDHA+DengXian Regular"/>
              </a:rPr>
              <a:t>IDEA</a:t>
            </a:r>
            <a:r>
              <a:rPr sz="1800" spc="17">
                <a:solidFill>
                  <a:srgbClr val="000000"/>
                </a:solidFill>
                <a:latin typeface="NRDDHA+DengXian Regular"/>
                <a:cs typeface="NRDDHA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NRDDHA+DengXian Regular"/>
                <a:cs typeface="NRDDHA+DengXian Regular"/>
              </a:rPr>
              <a:t>maven</a:t>
            </a:r>
            <a:r>
              <a:rPr sz="1800" spc="-28">
                <a:solidFill>
                  <a:srgbClr val="000000"/>
                </a:solidFill>
                <a:latin typeface="NRDDHA+DengXian Regular"/>
                <a:cs typeface="NRDDHA+DengXian Regular"/>
              </a:rPr>
              <a:t> </a:t>
            </a:r>
            <a:r>
              <a:rPr sz="1800" spc="15">
                <a:solidFill>
                  <a:srgbClr val="000000"/>
                </a:solidFill>
                <a:latin typeface="IBIKMC+DengXian Regular"/>
                <a:cs typeface="IBIKMC+DengXian Regular"/>
              </a:rPr>
              <a:t>项目的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NRDDHA+DengXian Regular"/>
                <a:cs typeface="NRDDHA+DengXian Regular"/>
              </a:rPr>
              <a:t>src</a:t>
            </a:r>
            <a:r>
              <a:rPr sz="1800" spc="-27">
                <a:solidFill>
                  <a:srgbClr val="000000"/>
                </a:solidFill>
                <a:latin typeface="NRDDHA+DengXian Regular"/>
                <a:cs typeface="NRDDHA+DengXian Regular"/>
              </a:rPr>
              <a:t> </a:t>
            </a:r>
            <a:r>
              <a:rPr sz="1800" spc="15">
                <a:solidFill>
                  <a:srgbClr val="000000"/>
                </a:solidFill>
                <a:latin typeface="IBIKMC+DengXian Regular"/>
                <a:cs typeface="IBIKMC+DengXian Regular"/>
              </a:rPr>
              <a:t>目录下新建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NRDDHA+DengXian Regular"/>
                <a:cs typeface="NRDDHA+DengXian Regular"/>
              </a:rPr>
              <a:t>lib</a:t>
            </a:r>
            <a:r>
              <a:rPr sz="1800" spc="-25">
                <a:solidFill>
                  <a:srgbClr val="000000"/>
                </a:solidFill>
                <a:latin typeface="NRDDHA+DengXian Regular"/>
                <a:cs typeface="NRDDHA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IBIKMC+DengXian Regular"/>
                <a:cs typeface="IBIKMC+DengXian Regular"/>
              </a:rPr>
              <a:t>文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 spc="75">
                <a:solidFill>
                  <a:srgbClr val="000000"/>
                </a:solidFill>
                <a:latin typeface="IBIKMC+DengXian Regular"/>
                <a:cs typeface="IBIKMC+DengXian Regular"/>
              </a:rPr>
              <a:t>件夹，找到本地文件夹中的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NRDDHA+DengXian Regular"/>
                <a:cs typeface="NRDDHA+DengXian Regular"/>
              </a:rPr>
              <a:t>lib</a:t>
            </a:r>
            <a:r>
              <a:rPr sz="1800" spc="31">
                <a:solidFill>
                  <a:srgbClr val="000000"/>
                </a:solidFill>
                <a:latin typeface="NRDDHA+DengXian Regular"/>
                <a:cs typeface="NRDDHA+DengXian Regular"/>
              </a:rPr>
              <a:t> </a:t>
            </a:r>
            <a:r>
              <a:rPr sz="1800" spc="75">
                <a:solidFill>
                  <a:srgbClr val="000000"/>
                </a:solidFill>
                <a:latin typeface="IBIKMC+DengXian Regular"/>
                <a:cs typeface="IBIKMC+DengXian Regular"/>
              </a:rPr>
              <a:t>文件，把里面的</a:t>
            </a:r>
            <a:r>
              <a:rPr sz="1800">
                <a:solidFill>
                  <a:srgbClr val="000000"/>
                </a:solidFill>
                <a:latin typeface="NRDDHA+DengXian Regular"/>
                <a:cs typeface="NRDDHA+DengXian Regular"/>
              </a:rPr>
              <a:t>.dic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 spc="34">
                <a:solidFill>
                  <a:srgbClr val="000000"/>
                </a:solidFill>
                <a:latin typeface="IBIKMC+DengXian Regular"/>
                <a:cs typeface="IBIKMC+DengXian Regular"/>
              </a:rPr>
              <a:t>和</a:t>
            </a:r>
            <a:r>
              <a:rPr sz="1800">
                <a:solidFill>
                  <a:srgbClr val="000000"/>
                </a:solidFill>
                <a:latin typeface="NRDDHA+DengXian Regular"/>
                <a:cs typeface="NRDDHA+DengXian Regular"/>
              </a:rPr>
              <a:t>.txt </a:t>
            </a:r>
            <a:r>
              <a:rPr sz="1800" spc="34">
                <a:solidFill>
                  <a:srgbClr val="000000"/>
                </a:solidFill>
                <a:latin typeface="IBIKMC+DengXian Regular"/>
                <a:cs typeface="IBIKMC+DengXian Regular"/>
              </a:rPr>
              <a:t>文件拷贝进去，然后在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NRDDHA+DengXian Regular"/>
                <a:cs typeface="NRDDHA+DengXian Regular"/>
              </a:rPr>
              <a:t>sort </a:t>
            </a:r>
            <a:r>
              <a:rPr sz="1800" spc="34">
                <a:solidFill>
                  <a:srgbClr val="000000"/>
                </a:solidFill>
                <a:latin typeface="IBIKMC+DengXian Regular"/>
                <a:cs typeface="IBIKMC+DengXian Regular"/>
              </a:rPr>
              <a:t>目录下新建一个具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3000" y="8595168"/>
            <a:ext cx="2939351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IBIKMC+DengXian Regular"/>
                <a:cs typeface="IBIKMC+DengXian Regular"/>
              </a:rPr>
              <a:t>有消除噪声数据的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NRDDHA+DengXian Regular"/>
                <a:cs typeface="NRDDHA+DengXian Regular"/>
              </a:rPr>
              <a:t>java</a:t>
            </a:r>
            <a:r>
              <a:rPr sz="1800" spc="-43">
                <a:solidFill>
                  <a:srgbClr val="000000"/>
                </a:solidFill>
                <a:latin typeface="NRDDHA+DengXian Regular"/>
                <a:cs typeface="NRDDHA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IBIKMC+DengXian Regular"/>
                <a:cs typeface="IBIKMC+DengXian Regular"/>
              </a:rPr>
              <a:t>文件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00200" y="8956965"/>
            <a:ext cx="12954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IBIKMC+DengXian Regular"/>
                <a:cs typeface="IBIKMC+DengXian Regular"/>
              </a:rPr>
              <a:t>代码预览：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1600200" y="5894069"/>
            <a:ext cx="5274310" cy="190055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600200" y="4545329"/>
            <a:ext cx="5274310" cy="83121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0200" y="935990"/>
            <a:ext cx="5274310" cy="23114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0200" y="3332529"/>
            <a:ext cx="4231932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GKNDCM+DengXian Regular"/>
                <a:cs typeface="GKNDCM+DengXian Regular"/>
              </a:rPr>
              <a:t>然后重新打包放在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JMAOHF+DengXian Regular"/>
                <a:cs typeface="JMAOHF+DengXian Regular"/>
              </a:rPr>
              <a:t>hadoop</a:t>
            </a:r>
            <a:r>
              <a:rPr sz="1800" spc="-43">
                <a:solidFill>
                  <a:srgbClr val="000000"/>
                </a:solidFill>
                <a:latin typeface="JMAOHF+DengXian Regular"/>
                <a:cs typeface="JMAOHF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GKNDCM+DengXian Regular"/>
                <a:cs typeface="GKNDCM+DengXian Regular"/>
              </a:rPr>
              <a:t>集群上运行。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00200" y="5511849"/>
            <a:ext cx="8382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GKNDCM+DengXian Regular"/>
                <a:cs typeface="GKNDCM+DengXian Regular"/>
              </a:rPr>
              <a:t>结果：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1143000" y="5018011"/>
            <a:ext cx="3721290" cy="229246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143000" y="4082021"/>
            <a:ext cx="1933844" cy="40010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3000" y="955089"/>
            <a:ext cx="1548655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KUGPLI+DengXian Regular"/>
                <a:cs typeface="KUGPLI+DengXian Regular"/>
              </a:rPr>
              <a:t>提取码：</a:t>
            </a:r>
            <a:r>
              <a:rPr sz="1800">
                <a:solidFill>
                  <a:srgbClr val="000000"/>
                </a:solidFill>
                <a:latin typeface="FUTPGW+DengXian Regular"/>
                <a:cs typeface="FUTPGW+DengXian Regular"/>
              </a:rPr>
              <a:t>8809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0" y="2565827"/>
            <a:ext cx="1803400" cy="329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292"/>
              </a:lnSpc>
              <a:spcBef>
                <a:spcPct val="0"/>
              </a:spcBef>
              <a:spcAft>
                <a:spcPct val="0"/>
              </a:spcAft>
            </a:pPr>
            <a:r>
              <a:rPr sz="2200" b="1">
                <a:solidFill>
                  <a:srgbClr val="000000"/>
                </a:solidFill>
                <a:latin typeface="DengXian"/>
                <a:cs typeface="DengXian"/>
              </a:rPr>
              <a:t>2，</a:t>
            </a:r>
            <a:r>
              <a:rPr sz="2200" b="1" spc="2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 b="1">
                <a:solidFill>
                  <a:srgbClr val="000000"/>
                </a:solidFill>
                <a:latin typeface="DengXian"/>
                <a:cs typeface="DengXian"/>
              </a:rPr>
              <a:t>数据爬取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000" y="3244506"/>
            <a:ext cx="5426499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600" spc="54">
                <a:solidFill>
                  <a:srgbClr val="000000"/>
                </a:solidFill>
                <a:latin typeface="DengXian Light"/>
                <a:cs typeface="DengXian Light"/>
              </a:rPr>
              <a:t>数据获取</a:t>
            </a:r>
            <a:r>
              <a:rPr sz="1800" spc="54">
                <a:solidFill>
                  <a:srgbClr val="000000"/>
                </a:solidFill>
                <a:latin typeface="KUGPLI+DengXian Regular"/>
                <a:cs typeface="KUGPLI+DengXian Regular"/>
              </a:rPr>
              <a:t>：打开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12">
                <a:solidFill>
                  <a:srgbClr val="000000"/>
                </a:solidFill>
                <a:latin typeface="FUTPGW+DengXian Regular"/>
                <a:cs typeface="FUTPGW+DengXian Regular"/>
              </a:rPr>
              <a:t>IDEA</a:t>
            </a:r>
            <a:r>
              <a:rPr sz="1800" spc="54">
                <a:solidFill>
                  <a:srgbClr val="000000"/>
                </a:solidFill>
                <a:latin typeface="KUGPLI+DengXian Regular"/>
                <a:cs typeface="KUGPLI+DengXian Regular"/>
              </a:rPr>
              <a:t>，新建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FUTPGW+DengXian Regular"/>
                <a:cs typeface="FUTPGW+DengXian Regular"/>
              </a:rPr>
              <a:t>java</a:t>
            </a:r>
            <a:r>
              <a:rPr sz="1800" spc="10">
                <a:solidFill>
                  <a:srgbClr val="000000"/>
                </a:solidFill>
                <a:latin typeface="FUTPGW+DengXian Regular"/>
                <a:cs typeface="FUTPGW+DengXian Regular"/>
              </a:rPr>
              <a:t> </a:t>
            </a:r>
            <a:r>
              <a:rPr sz="1800" spc="54">
                <a:solidFill>
                  <a:srgbClr val="000000"/>
                </a:solidFill>
                <a:latin typeface="KUGPLI+DengXian Regular"/>
                <a:cs typeface="KUGPLI+DengXian Regular"/>
              </a:rPr>
              <a:t>项目新命名为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FUTPGW+DengXian Regular"/>
                <a:cs typeface="FUTPGW+DengXian Regular"/>
              </a:rPr>
              <a:t>crawl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000" y="3640746"/>
            <a:ext cx="12954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 spc="-179">
                <a:solidFill>
                  <a:srgbClr val="000000"/>
                </a:solidFill>
                <a:latin typeface="KUGPLI+DengXian Regular"/>
                <a:cs typeface="KUGPLI+DengXian Regular"/>
              </a:rPr>
              <a:t>（爬虫）：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000" y="4631345"/>
            <a:ext cx="31242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KUGPLI+DengXian Regular"/>
                <a:cs typeface="KUGPLI+DengXian Regular"/>
              </a:rPr>
              <a:t>添加依赖，添加依赖的方法：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1143000" y="8028940"/>
            <a:ext cx="3791479" cy="163852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4585" y="3445509"/>
            <a:ext cx="5311139" cy="237744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0" y="971308"/>
            <a:ext cx="2466975" cy="249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7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DengXian Light"/>
                <a:cs typeface="DengXian Light"/>
              </a:rPr>
              <a:t>4.2</a:t>
            </a:r>
            <a:r>
              <a:rPr sz="1600" spc="-37">
                <a:solidFill>
                  <a:srgbClr val="000000"/>
                </a:solidFill>
                <a:latin typeface="DengXian Light"/>
                <a:cs typeface="DengXian Light"/>
              </a:rPr>
              <a:t> </a:t>
            </a:r>
            <a:r>
              <a:rPr sz="1600">
                <a:solidFill>
                  <a:srgbClr val="000000"/>
                </a:solidFill>
                <a:latin typeface="DengXian Light"/>
                <a:cs typeface="DengXian Light"/>
              </a:rPr>
              <a:t>基于</a:t>
            </a:r>
            <a:r>
              <a:rPr sz="1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000000"/>
                </a:solidFill>
                <a:latin typeface="DengXian Light"/>
                <a:cs typeface="DengXian Light"/>
              </a:rPr>
              <a:t>javaweb</a:t>
            </a:r>
            <a:r>
              <a:rPr sz="1600" spc="-37">
                <a:solidFill>
                  <a:srgbClr val="000000"/>
                </a:solidFill>
                <a:latin typeface="DengXian Light"/>
                <a:cs typeface="DengXian Light"/>
              </a:rPr>
              <a:t> </a:t>
            </a:r>
            <a:r>
              <a:rPr sz="1600">
                <a:solidFill>
                  <a:srgbClr val="000000"/>
                </a:solidFill>
                <a:latin typeface="DengXian Light"/>
                <a:cs typeface="DengXian Light"/>
              </a:rPr>
              <a:t>的可视化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000" y="1516429"/>
            <a:ext cx="421242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WSRESJ+DengXian Regular"/>
                <a:cs typeface="WSRESJ+DengXian Regular"/>
              </a:rPr>
              <a:t>使用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WWREUP+DengXian Regular"/>
                <a:cs typeface="WWREUP+DengXian Regular"/>
              </a:rPr>
              <a:t>javaweb</a:t>
            </a:r>
            <a:r>
              <a:rPr sz="1800" spc="-43">
                <a:solidFill>
                  <a:srgbClr val="000000"/>
                </a:solidFill>
                <a:latin typeface="WWREUP+DengXian Regular"/>
                <a:cs typeface="WWREUP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WSRESJ+DengXian Regular"/>
                <a:cs typeface="WSRESJ+DengXian Regular"/>
              </a:rPr>
              <a:t>需要启动到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WWREUP+DengXian Regular"/>
                <a:cs typeface="WWREUP+DengXian Regular"/>
              </a:rPr>
              <a:t>servlet&amp;tomcat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000" y="1912670"/>
            <a:ext cx="5655271" cy="1068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WSRESJ+DengXian Regular"/>
                <a:cs typeface="WSRESJ+DengXian Regular"/>
              </a:rPr>
              <a:t>先在</a:t>
            </a:r>
            <a:r>
              <a:rPr sz="1800" spc="-1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WWREUP+DengXian Regular"/>
                <a:cs typeface="WWREUP+DengXian Regular"/>
              </a:rPr>
              <a:t>com.cstor</a:t>
            </a:r>
            <a:r>
              <a:rPr sz="1800" spc="-176">
                <a:solidFill>
                  <a:srgbClr val="000000"/>
                </a:solidFill>
                <a:latin typeface="WWREUP+DengXian Regular"/>
                <a:cs typeface="WWREUP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WSRESJ+DengXian Regular"/>
                <a:cs typeface="WSRESJ+DengXian Regular"/>
              </a:rPr>
              <a:t>牡蛎下新建一个</a:t>
            </a:r>
            <a:r>
              <a:rPr sz="1800" spc="-1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WWREUP+DengXian Regular"/>
                <a:cs typeface="WWREUP+DengXian Regular"/>
              </a:rPr>
              <a:t>controller</a:t>
            </a:r>
            <a:r>
              <a:rPr sz="1800" spc="-176">
                <a:solidFill>
                  <a:srgbClr val="000000"/>
                </a:solidFill>
                <a:latin typeface="WWREUP+DengXian Regular"/>
                <a:cs typeface="WWREUP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WSRESJ+DengXian Regular"/>
                <a:cs typeface="WSRESJ+DengXian Regular"/>
              </a:rPr>
              <a:t>包和</a:t>
            </a:r>
            <a:r>
              <a:rPr sz="1800" spc="-1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WWREUP+DengXian Regular"/>
                <a:cs typeface="WWREUP+DengXian Regular"/>
              </a:rPr>
              <a:t>service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 spc="123">
                <a:solidFill>
                  <a:srgbClr val="000000"/>
                </a:solidFill>
                <a:latin typeface="WSRESJ+DengXian Regular"/>
                <a:cs typeface="WSRESJ+DengXian Regular"/>
              </a:rPr>
              <a:t>包，在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WWREUP+DengXian Regular"/>
                <a:cs typeface="WWREUP+DengXian Regular"/>
              </a:rPr>
              <a:t>controller</a:t>
            </a:r>
            <a:r>
              <a:rPr sz="1800" spc="81">
                <a:solidFill>
                  <a:srgbClr val="000000"/>
                </a:solidFill>
                <a:latin typeface="WWREUP+DengXian Regular"/>
                <a:cs typeface="WWREUP+DengXian Regular"/>
              </a:rPr>
              <a:t> </a:t>
            </a:r>
            <a:r>
              <a:rPr sz="1800" spc="123">
                <a:solidFill>
                  <a:srgbClr val="000000"/>
                </a:solidFill>
                <a:latin typeface="WSRESJ+DengXian Regular"/>
                <a:cs typeface="WSRESJ+DengXian Regular"/>
              </a:rPr>
              <a:t>包下面新建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WWREUP+DengXian Regular"/>
                <a:cs typeface="WWREUP+DengXian Regular"/>
              </a:rPr>
              <a:t>AnalysisController.java</a:t>
            </a:r>
            <a:r>
              <a:rPr sz="1800">
                <a:solidFill>
                  <a:srgbClr val="000000"/>
                </a:solidFill>
                <a:latin typeface="WSRESJ+DengXian Regular"/>
                <a:cs typeface="WSRESJ+DengXian Regular"/>
              </a:rPr>
              <a:t>，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WSRESJ+DengXian Regular"/>
                <a:cs typeface="WSRESJ+DengXian Regular"/>
              </a:rPr>
              <a:t>在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WWREUP+DengXian Regular"/>
                <a:cs typeface="WWREUP+DengXian Regular"/>
              </a:rPr>
              <a:t>service</a:t>
            </a:r>
            <a:r>
              <a:rPr sz="1800" spc="-43">
                <a:solidFill>
                  <a:srgbClr val="000000"/>
                </a:solidFill>
                <a:latin typeface="WWREUP+DengXian Regular"/>
                <a:cs typeface="WWREUP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WSRESJ+DengXian Regular"/>
                <a:cs typeface="WSRESJ+DengXian Regular"/>
              </a:rPr>
              <a:t>包下面新建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WWREUP+DengXian Regular"/>
                <a:cs typeface="WWREUP+DengXian Regular"/>
              </a:rPr>
              <a:t>AnalysisApplication.java</a:t>
            </a:r>
            <a:r>
              <a:rPr sz="1800">
                <a:solidFill>
                  <a:srgbClr val="000000"/>
                </a:solidFill>
                <a:latin typeface="WSRESJ+DengXian Regular"/>
                <a:cs typeface="WSRESJ+DengXian Regular"/>
              </a:rPr>
              <a:t>。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000" y="3531123"/>
            <a:ext cx="5315445" cy="2264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SimSun"/>
                <a:cs typeface="SimSun"/>
              </a:rPr>
              <a:t>AnalysisApplication.java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SimSun"/>
                <a:cs typeface="SimSun"/>
              </a:rPr>
              <a:t>作用是获取数据，</a:t>
            </a:r>
          </a:p>
          <a:p>
            <a:pPr marL="0" marR="0">
              <a:lnSpc>
                <a:spcPts val="1800"/>
              </a:lnSpc>
              <a:spcBef>
                <a:spcPts val="1319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SimSun"/>
                <a:cs typeface="SimSun"/>
              </a:rPr>
              <a:t>调用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SimSun"/>
                <a:cs typeface="SimSun"/>
              </a:rPr>
              <a:t>hashmap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SimSun"/>
                <a:cs typeface="SimSun"/>
              </a:rPr>
              <a:t>使用数组和链表的方式对数据进行存</a:t>
            </a:r>
          </a:p>
          <a:p>
            <a:pPr marL="0" marR="0">
              <a:lnSpc>
                <a:spcPts val="2010"/>
              </a:lnSpc>
              <a:spcBef>
                <a:spcPts val="1287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SimSun"/>
                <a:cs typeface="SimSun"/>
              </a:rPr>
              <a:t>储，进行数据切分。</a:t>
            </a:r>
            <a:r>
              <a:rPr sz="180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web</a:t>
            </a:r>
            <a:r>
              <a:rPr sz="1800" spc="-49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>
                <a:solidFill>
                  <a:srgbClr val="4D4D4D"/>
                </a:solidFill>
                <a:latin typeface="SimSun"/>
                <a:cs typeface="SimSun"/>
              </a:rPr>
              <a:t>应用被</a:t>
            </a:r>
            <a:r>
              <a:rPr sz="180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tomcat</a:t>
            </a:r>
            <a:r>
              <a:rPr sz="1800" spc="-5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>
                <a:solidFill>
                  <a:srgbClr val="4D4D4D"/>
                </a:solidFill>
                <a:latin typeface="SimSun"/>
                <a:cs typeface="SimSun"/>
              </a:rPr>
              <a:t>服务器加载</a:t>
            </a:r>
          </a:p>
          <a:p>
            <a:pPr marL="0" marR="0">
              <a:lnSpc>
                <a:spcPts val="2010"/>
              </a:lnSpc>
              <a:spcBef>
                <a:spcPts val="1109"/>
              </a:spcBef>
              <a:spcAft>
                <a:spcPct val="0"/>
              </a:spcAft>
            </a:pPr>
            <a:r>
              <a:rPr sz="1800">
                <a:solidFill>
                  <a:srgbClr val="4D4D4D"/>
                </a:solidFill>
                <a:latin typeface="SimSun"/>
                <a:cs typeface="SimSun"/>
              </a:rPr>
              <a:t>时，</a:t>
            </a:r>
            <a:r>
              <a:rPr sz="180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ServletContext</a:t>
            </a:r>
            <a:r>
              <a:rPr sz="1800" spc="-5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>
                <a:solidFill>
                  <a:srgbClr val="4D4D4D"/>
                </a:solidFill>
                <a:latin typeface="SimSun"/>
                <a:cs typeface="SimSun"/>
              </a:rPr>
              <a:t>对象产生，</a:t>
            </a:r>
            <a:r>
              <a:rPr sz="1800" u="sng">
                <a:solidFill>
                  <a:srgbClr val="FC5531"/>
                </a:solidFill>
                <a:latin typeface="SimSun"/>
                <a:cs typeface="SimSu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生命周期</a:t>
            </a:r>
            <a:r>
              <a:rPr sz="1800">
                <a:solidFill>
                  <a:srgbClr val="4D4D4D"/>
                </a:solidFill>
                <a:latin typeface="SimSun"/>
                <a:cs typeface="SimSun"/>
              </a:rPr>
              <a:t>开始。</a:t>
            </a:r>
          </a:p>
          <a:p>
            <a:pPr marL="0" marR="0">
              <a:lnSpc>
                <a:spcPts val="2010"/>
              </a:lnSpc>
              <a:spcBef>
                <a:spcPts val="1109"/>
              </a:spcBef>
              <a:spcAft>
                <a:spcPct val="0"/>
              </a:spcAft>
            </a:pPr>
            <a:r>
              <a:rPr sz="180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web</a:t>
            </a:r>
            <a:r>
              <a:rPr sz="1800" spc="-49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>
                <a:solidFill>
                  <a:srgbClr val="4D4D4D"/>
                </a:solidFill>
                <a:latin typeface="SimSun"/>
                <a:cs typeface="SimSun"/>
              </a:rPr>
              <a:t>应用被移除容器或者</a:t>
            </a:r>
            <a:r>
              <a:rPr sz="180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tomcat</a:t>
            </a:r>
            <a:r>
              <a:rPr sz="1800" spc="-5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>
                <a:solidFill>
                  <a:srgbClr val="4D4D4D"/>
                </a:solidFill>
                <a:latin typeface="SimSun"/>
                <a:cs typeface="SimSun"/>
              </a:rPr>
              <a:t>服务器关闭的时</a:t>
            </a:r>
          </a:p>
          <a:p>
            <a:pPr marL="0" marR="0">
              <a:lnSpc>
                <a:spcPts val="2010"/>
              </a:lnSpc>
              <a:spcBef>
                <a:spcPts val="1109"/>
              </a:spcBef>
              <a:spcAft>
                <a:spcPct val="0"/>
              </a:spcAft>
            </a:pPr>
            <a:r>
              <a:rPr sz="1800">
                <a:solidFill>
                  <a:srgbClr val="4D4D4D"/>
                </a:solidFill>
                <a:latin typeface="SimSun"/>
                <a:cs typeface="SimSun"/>
              </a:rPr>
              <a:t>候，</a:t>
            </a:r>
            <a:r>
              <a:rPr sz="180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ServletContext</a:t>
            </a:r>
            <a:r>
              <a:rPr sz="1800" spc="-5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>
                <a:solidFill>
                  <a:srgbClr val="4D4D4D"/>
                </a:solidFill>
                <a:latin typeface="SimSun"/>
                <a:cs typeface="SimSun"/>
              </a:rPr>
              <a:t>对象销毁，生命周期结束。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3000" y="6819949"/>
            <a:ext cx="5549506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 spc="10">
                <a:solidFill>
                  <a:srgbClr val="000000"/>
                </a:solidFill>
                <a:latin typeface="WWREUP+DengXian Regular"/>
                <a:cs typeface="WWREUP+DengXian Regular"/>
              </a:rPr>
              <a:t>AnalysisController.java</a:t>
            </a:r>
            <a:r>
              <a:rPr sz="1800">
                <a:solidFill>
                  <a:srgbClr val="000000"/>
                </a:solidFill>
                <a:latin typeface="WSRESJ+DengXian Regular"/>
                <a:cs typeface="WSRESJ+DengXian Regular"/>
              </a:rPr>
              <a:t>负责集群开启，</a:t>
            </a:r>
            <a:r>
              <a:rPr sz="1800">
                <a:solidFill>
                  <a:srgbClr val="000000"/>
                </a:solidFill>
                <a:latin typeface="WWREUP+DengXian Regular"/>
                <a:cs typeface="WWREUP+DengXian Regular"/>
              </a:rPr>
              <a:t>http</a:t>
            </a:r>
            <a:r>
              <a:rPr sz="1800">
                <a:solidFill>
                  <a:srgbClr val="000000"/>
                </a:solidFill>
                <a:latin typeface="WSRESJ+DengXian Regular"/>
                <a:cs typeface="WSRESJ+DengXian Regular"/>
              </a:rPr>
              <a:t>网页请求</a:t>
            </a:r>
            <a:r>
              <a:rPr sz="1800" spc="4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WSRESJ+DengXian Regular"/>
                <a:cs typeface="WSRESJ+DengXian Regular"/>
              </a:rPr>
              <a:t>，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3000" y="7216189"/>
            <a:ext cx="22098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666666"/>
                </a:solidFill>
                <a:latin typeface="WSRESJ+DengXian Regular"/>
                <a:cs typeface="WSRESJ+DengXian Regular"/>
              </a:rPr>
              <a:t>处理请求地址映射。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1143000" y="5676900"/>
            <a:ext cx="5274310" cy="31318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143000" y="3707765"/>
            <a:ext cx="2736991" cy="73028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1707515"/>
            <a:ext cx="2336920" cy="76838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000" y="5023612"/>
            <a:ext cx="3279889" cy="127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3000" y="2936289"/>
            <a:ext cx="5369490" cy="672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 spc="55">
                <a:solidFill>
                  <a:srgbClr val="000000"/>
                </a:solidFill>
                <a:latin typeface="AKJLFH+DengXian Regular"/>
                <a:cs typeface="AKJLFH+DengXian Regular"/>
              </a:rPr>
              <a:t>最后在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PNHQDC+DengXian Regular"/>
                <a:cs typeface="PNHQDC+DengXian Regular"/>
              </a:rPr>
              <a:t>static</a:t>
            </a:r>
            <a:r>
              <a:rPr sz="1800" spc="10">
                <a:solidFill>
                  <a:srgbClr val="000000"/>
                </a:solidFill>
                <a:latin typeface="PNHQDC+DengXian Regular"/>
                <a:cs typeface="PNHQDC+DengXian Regular"/>
              </a:rPr>
              <a:t> </a:t>
            </a:r>
            <a:r>
              <a:rPr sz="1800" spc="54">
                <a:solidFill>
                  <a:srgbClr val="000000"/>
                </a:solidFill>
                <a:latin typeface="AKJLFH+DengXian Regular"/>
                <a:cs typeface="AKJLFH+DengXian Regular"/>
              </a:rPr>
              <a:t>目录里新建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PNHQDC+DengXian Regular"/>
                <a:cs typeface="PNHQDC+DengXian Regular"/>
              </a:rPr>
              <a:t>js</a:t>
            </a:r>
            <a:r>
              <a:rPr sz="1800" spc="10">
                <a:solidFill>
                  <a:srgbClr val="000000"/>
                </a:solidFill>
                <a:latin typeface="PNHQDC+DengXian Regular"/>
                <a:cs typeface="PNHQDC+DengXian Regular"/>
              </a:rPr>
              <a:t> </a:t>
            </a:r>
            <a:r>
              <a:rPr sz="1800" spc="55">
                <a:solidFill>
                  <a:srgbClr val="000000"/>
                </a:solidFill>
                <a:latin typeface="AKJLFH+DengXian Regular"/>
                <a:cs typeface="AKJLFH+DengXian Regular"/>
              </a:rPr>
              <a:t>包。把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PNHQDC+DengXian Regular"/>
                <a:cs typeface="PNHQDC+DengXian Regular"/>
              </a:rPr>
              <a:t>echarts-en.min.js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KJLFH+DengXian Regular"/>
                <a:cs typeface="AKJLFH+DengXian Regular"/>
              </a:rPr>
              <a:t>文件拷贝到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PNHQDC+DengXian Regular"/>
                <a:cs typeface="PNHQDC+DengXian Regular"/>
              </a:rPr>
              <a:t>js</a:t>
            </a:r>
            <a:r>
              <a:rPr sz="1800" spc="-43">
                <a:solidFill>
                  <a:srgbClr val="000000"/>
                </a:solidFill>
                <a:latin typeface="PNHQDC+DengXian Regular"/>
                <a:cs typeface="PNHQDC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AKJLFH+DengXian Regular"/>
                <a:cs typeface="AKJLFH+DengXian Regular"/>
              </a:rPr>
              <a:t>目录里面。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000" y="4681135"/>
            <a:ext cx="2232152" cy="177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4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PNHQDC+DengXian Regular"/>
                <a:cs typeface="PNHQDC+DengXian Regular"/>
              </a:rPr>
              <a:t>Springframework</a:t>
            </a:r>
            <a:r>
              <a:rPr sz="1050" spc="-25">
                <a:solidFill>
                  <a:srgbClr val="000000"/>
                </a:solidFill>
                <a:latin typeface="PNHQDC+DengXian Regular"/>
                <a:cs typeface="PNHQDC+DengXian Regular"/>
              </a:rPr>
              <a:t> </a:t>
            </a:r>
            <a:r>
              <a:rPr sz="1050">
                <a:solidFill>
                  <a:srgbClr val="000000"/>
                </a:solidFill>
                <a:latin typeface="AKJLFH+DengXian Regular"/>
                <a:cs typeface="AKJLFH+DengXian Regular"/>
              </a:rPr>
              <a:t>依赖包下载地址：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000" y="4879255"/>
            <a:ext cx="3432230" cy="177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094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FF"/>
                </a:solidFill>
                <a:latin typeface="PNHQDC+DengXian Regular"/>
                <a:cs typeface="PNHQDC+DengXian Regular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Maven Repository: springframework (mvnrepository.com)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3000" y="5115609"/>
            <a:ext cx="1690535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KJLFH+DengXian Regular"/>
                <a:cs typeface="AKJLFH+DengXian Regular"/>
              </a:rPr>
              <a:t>启动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PNHQDC+DengXian Regular"/>
                <a:cs typeface="PNHQDC+DengXian Regular"/>
              </a:rPr>
              <a:t>javaweb</a:t>
            </a:r>
            <a:r>
              <a:rPr sz="1800">
                <a:solidFill>
                  <a:srgbClr val="000000"/>
                </a:solidFill>
                <a:latin typeface="AKJLFH+DengXian Regular"/>
                <a:cs typeface="AKJLFH+DengXian Regular"/>
              </a:rPr>
              <a:t>：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3000" y="9078009"/>
            <a:ext cx="3491662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KJLFH+DengXian Regular"/>
                <a:cs typeface="AKJLFH+DengXian Regular"/>
              </a:rPr>
              <a:t>端口已经请求完毕再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PNHQDC+DengXian Regular"/>
                <a:cs typeface="PNHQDC+DengXian Regular"/>
              </a:rPr>
              <a:t>8080</a:t>
            </a:r>
            <a:r>
              <a:rPr sz="1800" spc="-43">
                <a:solidFill>
                  <a:srgbClr val="000000"/>
                </a:solidFill>
                <a:latin typeface="PNHQDC+DengXian Regular"/>
                <a:cs typeface="PNHQDC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AKJLFH+DengXian Regular"/>
                <a:cs typeface="AKJLFH+DengXian Regular"/>
              </a:rPr>
              <a:t>端口。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1143000" y="3121660"/>
            <a:ext cx="5274310" cy="269494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143000" y="7252285"/>
            <a:ext cx="465035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86919" y="6856045"/>
            <a:ext cx="430390" cy="127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0" y="1549450"/>
            <a:ext cx="5426709" cy="1465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SVHDTS+DengXian Regular"/>
                <a:cs typeface="SVHDTS+DengXian Regular"/>
              </a:rPr>
              <a:t>把</a:t>
            </a:r>
            <a:r>
              <a:rPr sz="1800" spc="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FDVUAB+DengXian Regular"/>
                <a:cs typeface="FDVUAB+DengXian Regular"/>
              </a:rPr>
              <a:t>hadoop</a:t>
            </a:r>
            <a:r>
              <a:rPr sz="1800" spc="-21">
                <a:solidFill>
                  <a:srgbClr val="000000"/>
                </a:solidFill>
                <a:latin typeface="FDVUAB+DengXian Regular"/>
                <a:cs typeface="FDVUAB+DengXian Regular"/>
              </a:rPr>
              <a:t> </a:t>
            </a:r>
            <a:r>
              <a:rPr sz="1800" spc="20">
                <a:solidFill>
                  <a:srgbClr val="000000"/>
                </a:solidFill>
                <a:latin typeface="SVHDTS+DengXian Regular"/>
                <a:cs typeface="SVHDTS+DengXian Regular"/>
              </a:rPr>
              <a:t>集群上统计出来的分析结果下载到本地，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 spc="11">
                <a:solidFill>
                  <a:srgbClr val="000000"/>
                </a:solidFill>
                <a:latin typeface="SVHDTS+DengXian Regular"/>
                <a:cs typeface="SVHDTS+DengXian Regular"/>
              </a:rPr>
              <a:t>重新命名为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FDVUAB+DengXian Regular"/>
                <a:cs typeface="FDVUAB+DengXian Regular"/>
              </a:rPr>
              <a:t>result</a:t>
            </a:r>
            <a:r>
              <a:rPr sz="1800" spc="-31">
                <a:solidFill>
                  <a:srgbClr val="000000"/>
                </a:solidFill>
                <a:latin typeface="FDVUAB+DengXian Regular"/>
                <a:cs typeface="FDVUAB+DengXian Regular"/>
              </a:rPr>
              <a:t> </a:t>
            </a:r>
            <a:r>
              <a:rPr sz="1800" spc="11">
                <a:solidFill>
                  <a:srgbClr val="000000"/>
                </a:solidFill>
                <a:latin typeface="SVHDTS+DengXian Regular"/>
                <a:cs typeface="SVHDTS+DengXian Regular"/>
              </a:rPr>
              <a:t>后放在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FDVUAB+DengXian Regular"/>
                <a:cs typeface="FDVUAB+DengXian Regular"/>
              </a:rPr>
              <a:t>AnaliysisServers.java</a:t>
            </a:r>
            <a:r>
              <a:rPr sz="1800" spc="-30">
                <a:solidFill>
                  <a:srgbClr val="000000"/>
                </a:solidFill>
                <a:latin typeface="FDVUAB+DengXian Regular"/>
                <a:cs typeface="FDVUAB+DengXian Regular"/>
              </a:rPr>
              <a:t> </a:t>
            </a:r>
            <a:r>
              <a:rPr sz="1800" spc="11">
                <a:solidFill>
                  <a:srgbClr val="000000"/>
                </a:solidFill>
                <a:latin typeface="SVHDTS+DengXian Regular"/>
                <a:cs typeface="SVHDTS+DengXian Regular"/>
              </a:rPr>
              <a:t>的文件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 spc="-43">
                <a:solidFill>
                  <a:srgbClr val="000000"/>
                </a:solidFill>
                <a:latin typeface="SVHDTS+DengXian Regular"/>
                <a:cs typeface="SVHDTS+DengXian Regular"/>
              </a:rPr>
              <a:t>输入端口上，最后在</a:t>
            </a:r>
            <a:r>
              <a:rPr sz="18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FDVUAB+DengXian Regular"/>
                <a:cs typeface="FDVUAB+DengXian Regular"/>
              </a:rPr>
              <a:t>web</a:t>
            </a:r>
            <a:r>
              <a:rPr sz="1800" spc="-41">
                <a:solidFill>
                  <a:srgbClr val="000000"/>
                </a:solidFill>
                <a:latin typeface="FDVUAB+DengXian Regular"/>
                <a:cs typeface="FDVUAB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SVHDTS+DengXian Regular"/>
                <a:cs typeface="SVHDTS+DengXian Regular"/>
              </a:rPr>
              <a:t>界面可以到出现频率排名前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FDVUAB+DengXian Regular"/>
                <a:cs typeface="FDVUAB+DengXian Regular"/>
              </a:rPr>
              <a:t>88</a:t>
            </a:r>
            <a:r>
              <a:rPr sz="1800" spc="-43">
                <a:solidFill>
                  <a:srgbClr val="000000"/>
                </a:solidFill>
                <a:latin typeface="FDVUAB+DengXian Regular"/>
                <a:cs typeface="FDVUAB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SVHDTS+DengXian Regular"/>
                <a:cs typeface="SVHDTS+DengXian Regular"/>
              </a:rPr>
              <a:t>的新闻热点信息。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000" y="6089409"/>
            <a:ext cx="2083295" cy="249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7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DengXian Light"/>
                <a:cs typeface="DengXian Light"/>
              </a:rPr>
              <a:t>4.3</a:t>
            </a:r>
            <a:r>
              <a:rPr sz="1600" spc="-37">
                <a:solidFill>
                  <a:srgbClr val="000000"/>
                </a:solidFill>
                <a:latin typeface="DengXian Light"/>
                <a:cs typeface="DengXian Light"/>
              </a:rPr>
              <a:t> </a:t>
            </a:r>
            <a:r>
              <a:rPr sz="1600">
                <a:solidFill>
                  <a:srgbClr val="000000"/>
                </a:solidFill>
                <a:latin typeface="DengXian Light"/>
                <a:cs typeface="DengXian Light"/>
              </a:rPr>
              <a:t>另一种可视化方法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000" y="6634529"/>
            <a:ext cx="5426729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SVHDTS+DengXian Regular"/>
                <a:cs typeface="SVHDTS+DengXian Regular"/>
              </a:rPr>
              <a:t>数据可视化使用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FDVUAB+DengXian Regular"/>
                <a:cs typeface="FDVUAB+DengXian Regular"/>
              </a:rPr>
              <a:t>echarts</a:t>
            </a:r>
            <a:r>
              <a:rPr sz="1800" spc="-41">
                <a:solidFill>
                  <a:srgbClr val="000000"/>
                </a:solidFill>
                <a:latin typeface="FDVUAB+DengXian Regular"/>
                <a:cs typeface="FDVUAB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SVHDTS+DengXian Regular"/>
                <a:cs typeface="SVHDTS+DengXian Regular"/>
              </a:rPr>
              <a:t>平台</a:t>
            </a:r>
            <a:r>
              <a:rPr sz="1800" spc="4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87">
                <a:solidFill>
                  <a:srgbClr val="000000"/>
                </a:solidFill>
                <a:latin typeface="SVHDTS+DengXian Regular"/>
                <a:cs typeface="SVHDTS+DengXian Regular"/>
              </a:rPr>
              <a:t>，浏览器输入网址</a:t>
            </a:r>
            <a:r>
              <a:rPr sz="1800" spc="-450">
                <a:solidFill>
                  <a:srgbClr val="000000"/>
                </a:solidFill>
                <a:latin typeface="SVHDTS+DengXian Regular"/>
                <a:cs typeface="SVHDTS+DengXian Regula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：</a:t>
            </a:r>
            <a:r>
              <a:rPr sz="1050">
                <a:solidFill>
                  <a:srgbClr val="0000FF"/>
                </a:solidFill>
                <a:latin typeface="FDVUAB+DengXian Regular"/>
                <a:cs typeface="FDVUAB+DengXian Regula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000" y="7030770"/>
            <a:ext cx="2217635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FF"/>
                </a:solidFill>
                <a:latin typeface="FDVUAB+DengXian Regular"/>
                <a:cs typeface="FDVUAB+DengXian Regula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ECharts</a:t>
            </a:r>
            <a:r>
              <a:rPr sz="1050" spc="-25">
                <a:solidFill>
                  <a:srgbClr val="0000FF"/>
                </a:solidFill>
                <a:latin typeface="FDVUAB+DengXian Regular"/>
                <a:cs typeface="FDVUAB+DengXian Regula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>
                <a:solidFill>
                  <a:srgbClr val="000000"/>
                </a:solidFill>
                <a:latin typeface="SVHDTS+DengXian Regular"/>
                <a:cs typeface="SVHDTS+DengXian Regular"/>
              </a:rPr>
              <a:t>打开在线网站。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1143000" y="4752974"/>
            <a:ext cx="5274310" cy="2800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143000" y="922019"/>
            <a:ext cx="5274310" cy="292544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3000" y="3926889"/>
            <a:ext cx="5426659" cy="672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MJLHNG+DengXian Regular"/>
                <a:cs typeface="MJLHNG+DengXian Regular"/>
              </a:rPr>
              <a:t>选择柱状图（柱状图比较直观，也可以选择其他图表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MJLHNG+DengXian Regular"/>
                <a:cs typeface="MJLHNG+DengXian Regular"/>
              </a:rPr>
              <a:t>表现形式）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0" y="7691170"/>
            <a:ext cx="17526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MJLHNG+DengXian Regular"/>
                <a:cs typeface="MJLHNG+DengXian Regular"/>
              </a:rPr>
              <a:t>根据统计结果：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1143000" y="4150042"/>
            <a:ext cx="5274310" cy="301561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143000" y="941069"/>
            <a:ext cx="5274310" cy="190055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3000" y="2936289"/>
            <a:ext cx="5426658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IFJHQC+DengXian Regular"/>
                <a:cs typeface="IFJHQC+DengXian Regular"/>
              </a:rPr>
              <a:t>手动输入数据在左边的在线代码编辑区：（选取热度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0" y="3332529"/>
            <a:ext cx="1530134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IFJHQC+DengXian Regular"/>
                <a:cs typeface="IFJHQC+DengXian Regular"/>
              </a:rPr>
              <a:t>前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BJGRUR+DengXian Regular"/>
                <a:cs typeface="BJGRUR+DengXian Regular"/>
              </a:rPr>
              <a:t>7</a:t>
            </a:r>
            <a:r>
              <a:rPr sz="1800" spc="-43">
                <a:solidFill>
                  <a:srgbClr val="000000"/>
                </a:solidFill>
                <a:latin typeface="BJGRUR+DengXian Regular"/>
                <a:cs typeface="BJGRUR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IFJHQC+DengXian Regular"/>
                <a:cs typeface="IFJHQC+DengXian Regular"/>
              </a:rPr>
              <a:t>的热点）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000" y="7518827"/>
            <a:ext cx="711200" cy="329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292"/>
              </a:lnSpc>
              <a:spcBef>
                <a:spcPct val="0"/>
              </a:spcBef>
              <a:spcAft>
                <a:spcPct val="0"/>
              </a:spcAft>
            </a:pPr>
            <a:r>
              <a:rPr sz="2200" b="1">
                <a:solidFill>
                  <a:srgbClr val="000000"/>
                </a:solidFill>
                <a:latin typeface="DengXian"/>
                <a:cs typeface="DengXian"/>
              </a:rPr>
              <a:t>小结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000" y="8197505"/>
            <a:ext cx="5426467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IFJHQC+DengXian Regular"/>
                <a:cs typeface="IFJHQC+DengXian Regular"/>
              </a:rPr>
              <a:t>使用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BJGRUR+DengXian Regular"/>
                <a:cs typeface="BJGRUR+DengXian Regular"/>
              </a:rPr>
              <a:t>javaweb</a:t>
            </a:r>
            <a:r>
              <a:rPr sz="1800" spc="-34">
                <a:solidFill>
                  <a:srgbClr val="000000"/>
                </a:solidFill>
                <a:latin typeface="BJGRUR+DengXian Regular"/>
                <a:cs typeface="BJGRUR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IFJHQC+DengXian Regular"/>
                <a:cs typeface="IFJHQC+DengXian Regular"/>
              </a:rPr>
              <a:t>优点在于更高效，对于大量需要显示的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000" y="8593745"/>
            <a:ext cx="33528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IFJHQC+DengXian Regular"/>
                <a:cs typeface="IFJHQC+DengXian Regular"/>
              </a:rPr>
              <a:t>数据能更快更准确的进行显示。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3000" y="9386226"/>
            <a:ext cx="5426659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IFJHQC+DengXian Regular"/>
                <a:cs typeface="IFJHQC+DengXian Regular"/>
              </a:rPr>
              <a:t>使用手动输入的优点在于更灵活，可任意指定特定的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955089"/>
            <a:ext cx="5426659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QBTIOH+DengXian Regular"/>
                <a:cs typeface="QBTIOH+DengXian Regular"/>
              </a:rPr>
              <a:t>列进行显示，不需要把词频统计结果下载到本地输出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351329"/>
            <a:ext cx="3811561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QBTIOH+DengXian Regular"/>
                <a:cs typeface="QBTIOH+DengXian Regular"/>
              </a:rPr>
              <a:t>到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AWBGNJ+DengXian Regular"/>
                <a:cs typeface="AWBGNJ+DengXian Regular"/>
              </a:rPr>
              <a:t>AnalysisServers</a:t>
            </a:r>
            <a:r>
              <a:rPr sz="1800" spc="-43">
                <a:solidFill>
                  <a:srgbClr val="000000"/>
                </a:solidFill>
                <a:latin typeface="AWBGNJ+DengXian Regular"/>
                <a:cs typeface="AWBGNJ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QBTIOH+DengXian Regular"/>
                <a:cs typeface="QBTIOH+DengXian Regular"/>
              </a:rPr>
              <a:t>修改代价非常小。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000" y="2143810"/>
            <a:ext cx="3206127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WBGNJ+DengXian Regular"/>
                <a:cs typeface="AWBGNJ+DengXian Regular"/>
              </a:rPr>
              <a:t>Java</a:t>
            </a:r>
            <a:r>
              <a:rPr sz="1800" spc="-43">
                <a:solidFill>
                  <a:srgbClr val="000000"/>
                </a:solidFill>
                <a:latin typeface="AWBGNJ+DengXian Regular"/>
                <a:cs typeface="AWBGNJ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QBTIOH+DengXian Regular"/>
                <a:cs typeface="QBTIOH+DengXian Regular"/>
              </a:rPr>
              <a:t>语言分词可使用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AWBGNJ+DengXian Regular"/>
                <a:cs typeface="AWBGNJ+DengXian Regular"/>
              </a:rPr>
              <a:t>IK</a:t>
            </a:r>
            <a:r>
              <a:rPr sz="1800" spc="-43">
                <a:solidFill>
                  <a:srgbClr val="000000"/>
                </a:solidFill>
                <a:latin typeface="AWBGNJ+DengXian Regular"/>
                <a:cs typeface="AWBGNJ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QBTIOH+DengXian Regular"/>
                <a:cs typeface="QBTIOH+DengXian Regular"/>
              </a:rPr>
              <a:t>分词。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0" y="2540050"/>
            <a:ext cx="376367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WBGNJ+DengXian Regular"/>
                <a:cs typeface="AWBGNJ+DengXian Regular"/>
              </a:rPr>
              <a:t>Python</a:t>
            </a:r>
            <a:r>
              <a:rPr sz="1800" spc="-43">
                <a:solidFill>
                  <a:srgbClr val="000000"/>
                </a:solidFill>
                <a:latin typeface="AWBGNJ+DengXian Regular"/>
                <a:cs typeface="AWBGNJ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QBTIOH+DengXian Regular"/>
                <a:cs typeface="QBTIOH+DengXian Regular"/>
              </a:rPr>
              <a:t>语言分词可使用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AWBGNJ+DengXian Regular"/>
                <a:cs typeface="AWBGNJ+DengXian Regular"/>
              </a:rPr>
              <a:t>jieba</a:t>
            </a:r>
            <a:r>
              <a:rPr sz="1800" spc="-43">
                <a:solidFill>
                  <a:srgbClr val="000000"/>
                </a:solidFill>
                <a:latin typeface="AWBGNJ+DengXian Regular"/>
                <a:cs typeface="AWBGNJ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QBTIOH+DengXian Regular"/>
                <a:cs typeface="QBTIOH+DengXian Regular"/>
              </a:rPr>
              <a:t>分词。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1143000" y="6058534"/>
            <a:ext cx="5274310" cy="3359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143000" y="944879"/>
            <a:ext cx="3695889" cy="506755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1143000" y="2908934"/>
            <a:ext cx="5274310" cy="133730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143000" y="904875"/>
            <a:ext cx="2254366" cy="157488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3000" y="2540050"/>
            <a:ext cx="3947286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SLLADV+DengXian Regular"/>
                <a:cs typeface="SLLADV+DengXian Regular"/>
              </a:rPr>
              <a:t>然后选择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CKOSMP+DengXian Regular"/>
                <a:cs typeface="CKOSMP+DengXian Regular"/>
              </a:rPr>
              <a:t>fastjson</a:t>
            </a:r>
            <a:r>
              <a:rPr sz="1800" spc="-43">
                <a:solidFill>
                  <a:srgbClr val="000000"/>
                </a:solidFill>
                <a:latin typeface="CKOSMP+DengXian Regular"/>
                <a:cs typeface="CKOSMP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SLLADV+DengXian Regular"/>
                <a:cs typeface="SLLADV+DengXian Regular"/>
              </a:rPr>
              <a:t>和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CKOSMP+DengXian Regular"/>
                <a:cs typeface="CKOSMP+DengXian Regular"/>
              </a:rPr>
              <a:t>jsoup</a:t>
            </a:r>
            <a:r>
              <a:rPr sz="1800" spc="-43">
                <a:solidFill>
                  <a:srgbClr val="000000"/>
                </a:solidFill>
                <a:latin typeface="CKOSMP+DengXian Regular"/>
                <a:cs typeface="CKOSMP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SLLADV+DengXian Regular"/>
                <a:cs typeface="SLLADV+DengXian Regular"/>
              </a:rPr>
              <a:t>依赖包导入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0" y="4323129"/>
            <a:ext cx="8382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SLLADV+DengXian Regular"/>
                <a:cs typeface="SLLADV+DengXian Regular"/>
              </a:rPr>
              <a:t>退出。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000" y="4719369"/>
            <a:ext cx="5426742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SLLADV+DengXian Regular"/>
                <a:cs typeface="SLLADV+DengXian Regular"/>
              </a:rPr>
              <a:t>在</a:t>
            </a:r>
            <a:r>
              <a:rPr sz="1800" spc="-1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CKOSMP+DengXian Regular"/>
                <a:cs typeface="CKOSMP+DengXian Regular"/>
              </a:rPr>
              <a:t>src</a:t>
            </a:r>
            <a:r>
              <a:rPr sz="1800" spc="-166">
                <a:solidFill>
                  <a:srgbClr val="000000"/>
                </a:solidFill>
                <a:latin typeface="CKOSMP+DengXian Regular"/>
                <a:cs typeface="CKOSMP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SLLADV+DengXian Regular"/>
                <a:cs typeface="SLLADV+DengXian Regular"/>
              </a:rPr>
              <a:t>目录里新建</a:t>
            </a:r>
            <a:r>
              <a:rPr sz="1800" spc="-1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CKOSMP+DengXian Regular"/>
                <a:cs typeface="CKOSMP+DengXian Regular"/>
              </a:rPr>
              <a:t>com.cstor</a:t>
            </a:r>
            <a:r>
              <a:rPr sz="1800" spc="-166">
                <a:solidFill>
                  <a:srgbClr val="000000"/>
                </a:solidFill>
                <a:latin typeface="CKOSMP+DengXian Regular"/>
                <a:cs typeface="CKOSMP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SLLADV+DengXian Regular"/>
                <a:cs typeface="SLLADV+DengXian Regular"/>
              </a:rPr>
              <a:t>包</a:t>
            </a:r>
            <a:r>
              <a:rPr sz="1800" spc="4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SLLADV+DengXian Regular"/>
                <a:cs typeface="SLLADV+DengXian Regular"/>
              </a:rPr>
              <a:t>在里面建立</a:t>
            </a:r>
            <a:r>
              <a:rPr sz="1800" spc="-1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CKOSMP+DengXian Regular"/>
                <a:cs typeface="CKOSMP+DengXian Regular"/>
              </a:rPr>
              <a:t>Crawl.java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1143000" y="979169"/>
            <a:ext cx="3759393" cy="776644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000" y="9078009"/>
            <a:ext cx="8382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SNHLFL+DengXian Regular"/>
                <a:cs typeface="SNHLFL+DengXian Regular"/>
              </a:rPr>
              <a:t>预览：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1143000" y="951547"/>
            <a:ext cx="5274310" cy="406336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000" y="5511849"/>
            <a:ext cx="5426684" cy="1465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FDTNWQ+DengXian Regular"/>
                <a:cs typeface="FDTNWQ+DengXian Regular"/>
              </a:rPr>
              <a:t>执行结果输出到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RKIDBL+DengXian Regular"/>
                <a:cs typeface="RKIDBL+DengXian Regular"/>
              </a:rPr>
              <a:t>D:\Temp\news.txt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 spc="21">
                <a:solidFill>
                  <a:srgbClr val="000000"/>
                </a:solidFill>
                <a:latin typeface="FDTNWQ+DengXian Regular"/>
                <a:cs typeface="FDTNWQ+DengXian Regular"/>
              </a:rPr>
              <a:t>这样就得到从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RKIDBL+DengXian Regular"/>
                <a:cs typeface="RKIDBL+DengXian Regular"/>
              </a:rPr>
              <a:t>2020</a:t>
            </a:r>
            <a:r>
              <a:rPr sz="1800" spc="-21">
                <a:solidFill>
                  <a:srgbClr val="000000"/>
                </a:solidFill>
                <a:latin typeface="RKIDBL+DengXian Regular"/>
                <a:cs typeface="RKIDBL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FDTNWQ+DengXian Regular"/>
                <a:cs typeface="FDTNWQ+DengXian Regular"/>
              </a:rPr>
              <a:t>年</a:t>
            </a:r>
            <a:r>
              <a:rPr sz="1800" spc="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RKIDBL+DengXian Regular"/>
                <a:cs typeface="RKIDBL+DengXian Regular"/>
              </a:rPr>
              <a:t>1</a:t>
            </a:r>
            <a:r>
              <a:rPr sz="1800" spc="-20">
                <a:solidFill>
                  <a:srgbClr val="000000"/>
                </a:solidFill>
                <a:latin typeface="RKIDBL+DengXian Regular"/>
                <a:cs typeface="RKIDBL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FDTNWQ+DengXian Regular"/>
                <a:cs typeface="FDTNWQ+DengXian Regular"/>
              </a:rPr>
              <a:t>月</a:t>
            </a:r>
            <a:r>
              <a:rPr sz="1800" spc="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RKIDBL+DengXian Regular"/>
                <a:cs typeface="RKIDBL+DengXian Regular"/>
              </a:rPr>
              <a:t>1</a:t>
            </a:r>
            <a:r>
              <a:rPr sz="1800" spc="-20">
                <a:solidFill>
                  <a:srgbClr val="000000"/>
                </a:solidFill>
                <a:latin typeface="RKIDBL+DengXian Regular"/>
                <a:cs typeface="RKIDBL+DengXian Regular"/>
              </a:rPr>
              <a:t> </a:t>
            </a:r>
            <a:r>
              <a:rPr sz="1800" spc="21">
                <a:solidFill>
                  <a:srgbClr val="000000"/>
                </a:solidFill>
                <a:latin typeface="FDTNWQ+DengXian Regular"/>
                <a:cs typeface="FDTNWQ+DengXian Regular"/>
              </a:rPr>
              <a:t>号到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RKIDBL+DengXian Regular"/>
                <a:cs typeface="RKIDBL+DengXian Regular"/>
              </a:rPr>
              <a:t>2020</a:t>
            </a:r>
            <a:r>
              <a:rPr sz="1800" spc="-21">
                <a:solidFill>
                  <a:srgbClr val="000000"/>
                </a:solidFill>
                <a:latin typeface="RKIDBL+DengXian Regular"/>
                <a:cs typeface="RKIDBL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FDTNWQ+DengXian Regular"/>
                <a:cs typeface="FDTNWQ+DengXian Regular"/>
              </a:rPr>
              <a:t>年</a:t>
            </a:r>
            <a:r>
              <a:rPr sz="1800" spc="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RKIDBL+DengXian Regular"/>
                <a:cs typeface="RKIDBL+DengXian Regular"/>
              </a:rPr>
              <a:t>5</a:t>
            </a:r>
            <a:r>
              <a:rPr sz="1800" spc="-20">
                <a:solidFill>
                  <a:srgbClr val="000000"/>
                </a:solidFill>
                <a:latin typeface="RKIDBL+DengXian Regular"/>
                <a:cs typeface="RKIDBL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FDTNWQ+DengXian Regular"/>
                <a:cs typeface="FDTNWQ+DengXian Regular"/>
              </a:rPr>
              <a:t>月</a:t>
            </a:r>
            <a:r>
              <a:rPr sz="1800" spc="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RKIDBL+DengXian Regular"/>
                <a:cs typeface="RKIDBL+DengXian Regular"/>
              </a:rPr>
              <a:t>18</a:t>
            </a:r>
            <a:r>
              <a:rPr sz="1800" spc="-20">
                <a:solidFill>
                  <a:srgbClr val="000000"/>
                </a:solidFill>
                <a:latin typeface="RKIDBL+DengXian Regular"/>
                <a:cs typeface="RKIDBL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FDTNWQ+DengXian Regular"/>
                <a:cs typeface="FDTNWQ+DengXian Regular"/>
              </a:rPr>
              <a:t>号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FDTNWQ+DengXian Regular"/>
                <a:cs typeface="FDTNWQ+DengXian Regular"/>
              </a:rPr>
              <a:t>的新浪网站新闻热点排名信息。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FDTNWQ+DengXian Regular"/>
                <a:cs typeface="FDTNWQ+DengXian Regular"/>
              </a:rPr>
              <a:t>预览：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1143000" y="948372"/>
            <a:ext cx="5274310" cy="585279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000" y="7294929"/>
            <a:ext cx="5426659" cy="1068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FCIFUC+DengXian Regular"/>
                <a:cs typeface="FCIFUC+DengXian Regular"/>
              </a:rPr>
              <a:t>这是在本地运行出阿里的结果，在拿到爬取的数据后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FCIFUC+DengXian Regular"/>
                <a:cs typeface="FCIFUC+DengXian Regular"/>
              </a:rPr>
              <a:t>开始进行热点词汇统计，得出出现频率最高的热点词</a:t>
            </a:r>
          </a:p>
          <a:p>
            <a:pPr marL="0" marR="0">
              <a:lnSpc>
                <a:spcPts val="1875"/>
              </a:lnSpc>
              <a:spcBef>
                <a:spcPts val="12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FCIFUC+DengXian Regular"/>
                <a:cs typeface="FCIFUC+DengXian Regular"/>
              </a:rPr>
              <a:t>汇进行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SGREAI+DengXian Regular"/>
                <a:cs typeface="SGREAI+DengXian Regular"/>
              </a:rPr>
              <a:t>java</a:t>
            </a:r>
            <a:r>
              <a:rPr sz="1800" spc="-41">
                <a:solidFill>
                  <a:srgbClr val="000000"/>
                </a:solidFill>
                <a:latin typeface="SGREAI+DengXian Regular"/>
                <a:cs typeface="SGREAI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FCIFUC+DengXian Regular"/>
                <a:cs typeface="FCIFUC+DengXian Regular"/>
              </a:rPr>
              <a:t>和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SGREAI+DengXian Regular"/>
                <a:cs typeface="SGREAI+DengXian Regular"/>
              </a:rPr>
              <a:t>python</a:t>
            </a:r>
            <a:r>
              <a:rPr sz="1800" spc="-41">
                <a:solidFill>
                  <a:srgbClr val="000000"/>
                </a:solidFill>
                <a:latin typeface="SGREAI+DengXian Regular"/>
                <a:cs typeface="SGREAI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FCIFUC+DengXian Regular"/>
                <a:cs typeface="FCIFUC+DengXian Regular"/>
              </a:rPr>
              <a:t>两种不同语言的数据处理。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1143000" y="5002453"/>
            <a:ext cx="5274310" cy="440118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143000" y="2573896"/>
            <a:ext cx="5274310" cy="231584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3000" y="963087"/>
            <a:ext cx="1803400" cy="329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292"/>
              </a:lnSpc>
              <a:spcBef>
                <a:spcPct val="0"/>
              </a:spcBef>
              <a:spcAft>
                <a:spcPct val="0"/>
              </a:spcAft>
            </a:pPr>
            <a:r>
              <a:rPr sz="2200" b="1">
                <a:solidFill>
                  <a:srgbClr val="000000"/>
                </a:solidFill>
                <a:latin typeface="DengXian"/>
                <a:cs typeface="DengXian"/>
              </a:rPr>
              <a:t>3，</a:t>
            </a:r>
            <a:r>
              <a:rPr sz="2200" b="1" spc="2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 b="1">
                <a:solidFill>
                  <a:srgbClr val="000000"/>
                </a:solidFill>
                <a:latin typeface="DengXian"/>
                <a:cs typeface="DengXian"/>
              </a:rPr>
              <a:t>词频统计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0" y="1657985"/>
            <a:ext cx="1401864" cy="249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667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DengXian Light"/>
                <a:cs typeface="DengXian Light"/>
              </a:rPr>
              <a:t>3.1java</a:t>
            </a:r>
            <a:r>
              <a:rPr sz="1600" spc="-37">
                <a:solidFill>
                  <a:srgbClr val="000000"/>
                </a:solidFill>
                <a:latin typeface="DengXian Light"/>
                <a:cs typeface="DengXian Light"/>
              </a:rPr>
              <a:t> </a:t>
            </a:r>
            <a:r>
              <a:rPr sz="1600">
                <a:solidFill>
                  <a:srgbClr val="000000"/>
                </a:solidFill>
                <a:latin typeface="DengXian Light"/>
                <a:cs typeface="DengXian Light"/>
              </a:rPr>
              <a:t>语言：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000" y="2203106"/>
            <a:ext cx="4883454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JQDMKU+DengXian Regular"/>
                <a:cs typeface="JQDMKU+DengXian Regular"/>
              </a:rPr>
              <a:t>打开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WTLOKL+DengXian Regular"/>
                <a:cs typeface="WTLOKL+DengXian Regular"/>
              </a:rPr>
              <a:t>IDEA</a:t>
            </a:r>
            <a:r>
              <a:rPr sz="1800">
                <a:solidFill>
                  <a:srgbClr val="000000"/>
                </a:solidFill>
                <a:latin typeface="JQDMKU+DengXian Regular"/>
                <a:cs typeface="JQDMKU+DengXian Regular"/>
              </a:rPr>
              <a:t>，新建</a:t>
            </a:r>
            <a:r>
              <a:rPr sz="1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WTLOKL+DengXian Regular"/>
                <a:cs typeface="WTLOKL+DengXian Regular"/>
              </a:rPr>
              <a:t>maven</a:t>
            </a:r>
            <a:r>
              <a:rPr sz="1800" spc="-43">
                <a:solidFill>
                  <a:srgbClr val="000000"/>
                </a:solidFill>
                <a:latin typeface="WTLOKL+DengXian Regular"/>
                <a:cs typeface="WTLOKL+DengXian Regular"/>
              </a:rPr>
              <a:t> </a:t>
            </a:r>
            <a:r>
              <a:rPr sz="1800">
                <a:solidFill>
                  <a:srgbClr val="000000"/>
                </a:solidFill>
                <a:latin typeface="JQDMKU+DengXian Regular"/>
                <a:cs typeface="JQDMKU+DengXian Regular"/>
              </a:rPr>
              <a:t>工程，具体操作流程：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1.05.14"/>
  <p:tag name="AS_TITLE" val="Aspose.Slides for .NET 2.0"/>
  <p:tag name="AS_VERSION" val="21.5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842</Words>
  <Application>Microsoft Office PowerPoint</Application>
  <PresentationFormat>自定义</PresentationFormat>
  <Paragraphs>184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69</vt:i4>
      </vt:variant>
      <vt:variant>
        <vt:lpstr>主题</vt:lpstr>
      </vt:variant>
      <vt:variant>
        <vt:i4>35</vt:i4>
      </vt:variant>
      <vt:variant>
        <vt:lpstr>幻灯片标题</vt:lpstr>
      </vt:variant>
      <vt:variant>
        <vt:i4>35</vt:i4>
      </vt:variant>
    </vt:vector>
  </HeadingPairs>
  <TitlesOfParts>
    <vt:vector size="139" baseType="lpstr">
      <vt:lpstr>CNEFOJ+DengXian Regular</vt:lpstr>
      <vt:lpstr>IBIKMC+DengXian Regular</vt:lpstr>
      <vt:lpstr>KCSFRM+DengXian Regular</vt:lpstr>
      <vt:lpstr>PJRSMO+DengXian Regular</vt:lpstr>
      <vt:lpstr>LKLEGW+DengXian Regular</vt:lpstr>
      <vt:lpstr>QFCFKR+DengXian Regular</vt:lpstr>
      <vt:lpstr>MJLHNG+DengXian Regular</vt:lpstr>
      <vt:lpstr>QBTIOH+DengXian Regular</vt:lpstr>
      <vt:lpstr>KKHFSN+DengXian Regular</vt:lpstr>
      <vt:lpstr>KUGPLI+DengXian Regular</vt:lpstr>
      <vt:lpstr>LQDRSU+DengXian Regular</vt:lpstr>
      <vt:lpstr>FDTNWQ+DengXian Regular</vt:lpstr>
      <vt:lpstr>SATHVI+DengXian Regular</vt:lpstr>
      <vt:lpstr>JWPMDQ+DengXian Regular</vt:lpstr>
      <vt:lpstr>EEPLQA+DengXian Regular</vt:lpstr>
      <vt:lpstr>SGHJPP+DengXian Regular</vt:lpstr>
      <vt:lpstr>JQDMKU+DengXian Regular</vt:lpstr>
      <vt:lpstr>CKOSMP+DengXian Regular</vt:lpstr>
      <vt:lpstr>PWAMPK+DengXian Regular</vt:lpstr>
      <vt:lpstr>PFWOWT+DengXian Regular</vt:lpstr>
      <vt:lpstr>AKJLFH+DengXian Regular</vt:lpstr>
      <vt:lpstr>SVHDTS+DengXian Regular</vt:lpstr>
      <vt:lpstr>PNHQDC+DengXian Regular</vt:lpstr>
      <vt:lpstr>HRGOFU+DengXian Regular</vt:lpstr>
      <vt:lpstr>EWRQVC+DengXian Regular</vt:lpstr>
      <vt:lpstr>DengXian Light</vt:lpstr>
      <vt:lpstr>QNUOAC+DengXian Regular</vt:lpstr>
      <vt:lpstr>Courier New</vt:lpstr>
      <vt:lpstr>SLLADV+DengXian Regular</vt:lpstr>
      <vt:lpstr>NRDDHA+DengXian Regular</vt:lpstr>
      <vt:lpstr>Times New Roman</vt:lpstr>
      <vt:lpstr>FUTPGW+DengXian Regular</vt:lpstr>
      <vt:lpstr>EADHSA+DengXian Regular</vt:lpstr>
      <vt:lpstr>RJQTUP+DengXian Regular</vt:lpstr>
      <vt:lpstr>WTLOKL+DengXian Regular</vt:lpstr>
      <vt:lpstr>GBDKKV+DengXian Regular</vt:lpstr>
      <vt:lpstr>DengXian</vt:lpstr>
      <vt:lpstr>QDWDKP+DengXian Regular</vt:lpstr>
      <vt:lpstr>VTSGWB+DengXian Regular</vt:lpstr>
      <vt:lpstr>NPODSO+DengXian Regular</vt:lpstr>
      <vt:lpstr>IFJHQC+DengXian Regular</vt:lpstr>
      <vt:lpstr>Calibri</vt:lpstr>
      <vt:lpstr>SimSun</vt:lpstr>
      <vt:lpstr>GKNDCM+DengXian Regular</vt:lpstr>
      <vt:lpstr>Arial</vt:lpstr>
      <vt:lpstr>RKIDBL+DengXian Regular</vt:lpstr>
      <vt:lpstr>SGREAI+DengXian Regular</vt:lpstr>
      <vt:lpstr>WWREUP+DengXian Regular</vt:lpstr>
      <vt:lpstr>NHKMME+DengXian Regular</vt:lpstr>
      <vt:lpstr>JRHUEJ+DengXian Regular</vt:lpstr>
      <vt:lpstr>DPJMKQ+DengXian Regular</vt:lpstr>
      <vt:lpstr>IDCDTO+DengXian Regular</vt:lpstr>
      <vt:lpstr>CEGVTF+DengXian Regular</vt:lpstr>
      <vt:lpstr>PCIQIB+DengXian Regular</vt:lpstr>
      <vt:lpstr>AWBGNJ+DengXian Regular</vt:lpstr>
      <vt:lpstr>FDVUAB+DengXian Regular</vt:lpstr>
      <vt:lpstr>GPVNTJ+DengXian Regular</vt:lpstr>
      <vt:lpstr>KJBJBI+DengXian Regular</vt:lpstr>
      <vt:lpstr>BJGRUR+DengXian Regular</vt:lpstr>
      <vt:lpstr>LCGWOP+DengXian Regular</vt:lpstr>
      <vt:lpstr>VRBQVA+DengXian Regular</vt:lpstr>
      <vt:lpstr>FCIFUC+DengXian Regular</vt:lpstr>
      <vt:lpstr>SNHLFL+DengXian Regular</vt:lpstr>
      <vt:lpstr>PKVHUF+DengXian Regular</vt:lpstr>
      <vt:lpstr>WSRESJ+DengXian Regular</vt:lpstr>
      <vt:lpstr>JMAOHF+DengXian Regular</vt:lpstr>
      <vt:lpstr>KBIRBR+DengXian Regular</vt:lpstr>
      <vt:lpstr>ELIAGP+DengXian Regular</vt:lpstr>
      <vt:lpstr>Microsoft YaHei UI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詹姆斯 ·邦德</cp:lastModifiedBy>
  <cp:revision>2</cp:revision>
  <cp:lastPrinted>2022-05-25T09:51:44Z</cp:lastPrinted>
  <dcterms:created xsi:type="dcterms:W3CDTF">2022-05-25T01:51:44Z</dcterms:created>
  <dcterms:modified xsi:type="dcterms:W3CDTF">2022-05-31T08:51:37Z</dcterms:modified>
</cp:coreProperties>
</file>