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3438e3454_0_7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3438e3454_0_7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g323438e3454_0_7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3438e3454_0_8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3438e3454_0_8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g323438e3454_0_89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3438e3454_0_10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3438e3454_0_10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g323438e3454_0_10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3438e3454_0_1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3438e3454_0_12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g323438e3454_0_12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3438e3454_0_13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23438e3454_0_13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g323438e3454_0_13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3438e3454_0_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3438e3454_0_4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g323438e3454_0_46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3438e3454_0_5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3438e3454_0_5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323438e3454_0_58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7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7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1"/>
          <a:srcRect l="3474" t="50868" r="36433" b="2828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0288250" h="14811375" extrusionOk="0">
                <a:moveTo>
                  <a:pt x="0" y="0"/>
                </a:moveTo>
                <a:lnTo>
                  <a:pt x="20288250" y="0"/>
                </a:lnTo>
                <a:lnTo>
                  <a:pt x="20288250" y="14811375"/>
                </a:lnTo>
                <a:lnTo>
                  <a:pt x="0" y="148113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1000" y="438150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 extrusionOk="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/>
          <a:srcRect t="35181"/>
          <a:stretch>
            <a:fillRect/>
          </a:stretch>
        </p:blipFill>
        <p:spPr>
          <a:xfrm>
            <a:off x="3367087" y="-14288"/>
            <a:ext cx="3990975" cy="2562225"/>
          </a:xfrm>
          <a:custGeom>
            <a:avLst/>
            <a:gdLst/>
            <a:ahLst/>
            <a:cxnLst/>
            <a:rect l="l" t="t" r="r" b="b"/>
            <a:pathLst>
              <a:path w="3990975" h="3952875" extrusionOk="0">
                <a:moveTo>
                  <a:pt x="0" y="0"/>
                </a:moveTo>
                <a:lnTo>
                  <a:pt x="3990975" y="0"/>
                </a:lnTo>
                <a:lnTo>
                  <a:pt x="3990975" y="3952875"/>
                </a:lnTo>
                <a:lnTo>
                  <a:pt x="0" y="39528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/>
          <a:srcRect r="21420"/>
          <a:stretch>
            <a:fillRect/>
          </a:stretch>
        </p:blipFill>
        <p:spPr>
          <a:xfrm>
            <a:off x="5141075" y="3724275"/>
            <a:ext cx="7050929" cy="3133725"/>
          </a:xfrm>
          <a:custGeom>
            <a:avLst/>
            <a:gdLst/>
            <a:ahLst/>
            <a:cxnLst/>
            <a:rect l="l" t="t" r="r" b="b"/>
            <a:pathLst>
              <a:path w="8982075" h="3133725" extrusionOk="0">
                <a:moveTo>
                  <a:pt x="0" y="0"/>
                </a:moveTo>
                <a:lnTo>
                  <a:pt x="8982075" y="0"/>
                </a:lnTo>
                <a:lnTo>
                  <a:pt x="8982075" y="3133725"/>
                </a:lnTo>
                <a:lnTo>
                  <a:pt x="0" y="313372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90450" y="1338838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13" y="14"/>
                </a:moveTo>
                <a:lnTo>
                  <a:pt x="695338" y="14"/>
                </a:lnTo>
                <a:lnTo>
                  <a:pt x="695338" y="695339"/>
                </a:lnTo>
                <a:lnTo>
                  <a:pt x="13" y="69533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519067" y="6721703"/>
            <a:ext cx="5087445" cy="11810"/>
          </a:xfrm>
          <a:custGeom>
            <a:avLst/>
            <a:gdLst/>
            <a:ahLst/>
            <a:cxnLst/>
            <a:rect l="l" t="t" r="r" b="b"/>
            <a:pathLst>
              <a:path w="5087445" h="11810" extrusionOk="0">
                <a:moveTo>
                  <a:pt x="0" y="11811"/>
                </a:moveTo>
                <a:lnTo>
                  <a:pt x="0" y="0"/>
                </a:lnTo>
                <a:lnTo>
                  <a:pt x="5087446" y="0"/>
                </a:lnTo>
                <a:lnTo>
                  <a:pt x="5087446" y="11811"/>
                </a:lnTo>
                <a:lnTo>
                  <a:pt x="0" y="11811"/>
                </a:lnTo>
                <a:close/>
              </a:path>
            </a:pathLst>
          </a:custGeom>
          <a:noFill/>
          <a:ln w="19050" cap="flat" cmpd="sng">
            <a:solidFill>
              <a:srgbClr val="BD67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0" y="6162675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13" y="542"/>
                </a:moveTo>
                <a:lnTo>
                  <a:pt x="695338" y="542"/>
                </a:lnTo>
                <a:lnTo>
                  <a:pt x="695338" y="695867"/>
                </a:lnTo>
                <a:lnTo>
                  <a:pt x="13" y="69586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490450" y="1224325"/>
            <a:ext cx="9476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Lok Sabha Election 2024 Result Analysis</a:t>
            </a:r>
            <a:endParaRPr sz="800"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271825" y="1338850"/>
            <a:ext cx="695325" cy="695325"/>
          </a:xfrm>
          <a:custGeom>
            <a:avLst/>
            <a:gdLst/>
            <a:ahLst/>
            <a:cxnLst/>
            <a:rect l="l" t="t" r="r" b="b"/>
            <a:pathLst>
              <a:path w="695325" h="695325" extrusionOk="0">
                <a:moveTo>
                  <a:pt x="13" y="14"/>
                </a:moveTo>
                <a:lnTo>
                  <a:pt x="695338" y="14"/>
                </a:lnTo>
                <a:lnTo>
                  <a:pt x="695338" y="695339"/>
                </a:lnTo>
                <a:lnTo>
                  <a:pt x="13" y="69533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3026450" y="2547913"/>
            <a:ext cx="640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C343D"/>
                </a:solidFill>
              </a:rPr>
              <a:t>SQL Queries and Insights with Visualizations</a:t>
            </a:r>
            <a:endParaRPr sz="2800" b="1">
              <a:solidFill>
                <a:srgbClr val="0C34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44275" y="302075"/>
            <a:ext cx="8001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3600800" y="5636075"/>
            <a:ext cx="54921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rgbClr val="7F6000"/>
                </a:solidFill>
              </a:rPr>
              <a:t>"EVM votes dominate the voting process in </a:t>
            </a:r>
            <a:r>
              <a:rPr lang="en-US" sz="1500" b="1" i="1">
                <a:solidFill>
                  <a:srgbClr val="783F04"/>
                </a:solidFill>
              </a:rPr>
              <a:t>Amethi</a:t>
            </a:r>
            <a:r>
              <a:rPr lang="en-US" sz="1500" i="1">
                <a:solidFill>
                  <a:srgbClr val="7F6000"/>
                </a:solidFill>
              </a:rPr>
              <a:t>."</a:t>
            </a:r>
            <a:endParaRPr sz="1500" i="1">
              <a:solidFill>
                <a:srgbClr val="7F6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199" name="Google Shape;199;p23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00" name="Google Shape;200;p23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201" name="Google Shape;201;p23"/>
          <p:cNvSpPr txBox="1"/>
          <p:nvPr/>
        </p:nvSpPr>
        <p:spPr>
          <a:xfrm>
            <a:off x="2771200" y="70700"/>
            <a:ext cx="7863300" cy="13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 b="1">
                <a:solidFill>
                  <a:srgbClr val="FF9900"/>
                </a:solidFill>
              </a:rPr>
              <a:t>State-wise Alliance Performance</a:t>
            </a:r>
            <a:endParaRPr sz="3600" b="1">
              <a:solidFill>
                <a:srgbClr val="FF9900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36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852175" y="913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>
                <a:solidFill>
                  <a:srgbClr val="0C343D"/>
                </a:solidFill>
              </a:rPr>
              <a:t>SQL Query:</a:t>
            </a:r>
            <a:endParaRPr lang="en-US" sz="2000" b="1">
              <a:solidFill>
                <a:srgbClr val="0C343D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163275" y="1339150"/>
            <a:ext cx="4523100" cy="55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SELECT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s.State AS State_Name,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SUM(CASE WHEN p.party_alliance='NDA' THEN 1 ELSE 0 END)AS NDA_Seats_Won,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SUM(CASE WHEN p.party_alliance='I.N.D.I.A' THEN 1 ELSE 0 END)AS INDIA_Seats_Won,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SUM(CASE WHEN p.party_alliance='OTHER' THEN 1 ELSE 0 END)AS OTHER_Seats_Won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FROM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constituencywise_results cr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JOIN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partywise_results p ON cr.Party_ID = p.Party_ID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JOIN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statewise_results sr ON cr.Parliament_Constituency = sr.Parliament_Constituency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JOIN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34F5C"/>
                </a:solidFill>
              </a:rPr>
              <a:t>    states s ON sr.State_ID = s.State_ID</a:t>
            </a:r>
            <a:endParaRPr sz="25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50">
              <a:solidFill>
                <a:srgbClr val="073763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686375" y="1339150"/>
            <a:ext cx="5272800" cy="26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134F5C"/>
                </a:solidFill>
              </a:rPr>
              <a:t>WHERE</a:t>
            </a:r>
            <a:endParaRPr sz="12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134F5C"/>
                </a:solidFill>
              </a:rPr>
              <a:t>p.party_alliance IN ('NDA','I.N.D.I.A','OTHER')-- Filter for NDA and INDIA alliances</a:t>
            </a:r>
            <a:endParaRPr sz="12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134F5C"/>
                </a:solidFill>
              </a:rPr>
              <a:t>GROUP BY</a:t>
            </a:r>
            <a:endParaRPr sz="12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134F5C"/>
                </a:solidFill>
              </a:rPr>
              <a:t>s.State</a:t>
            </a:r>
            <a:endParaRPr sz="12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134F5C"/>
                </a:solidFill>
              </a:rPr>
              <a:t>ORDER BY</a:t>
            </a:r>
            <a:endParaRPr sz="1200">
              <a:solidFill>
                <a:srgbClr val="134F5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134F5C"/>
                </a:solidFill>
              </a:rPr>
              <a:t>s.State;</a:t>
            </a:r>
            <a:endParaRPr sz="1200">
              <a:solidFill>
                <a:srgbClr val="134F5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34F5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21975" y="517625"/>
            <a:ext cx="8001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3952500" y="5721750"/>
            <a:ext cx="49779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00843B"/>
                </a:solidFill>
              </a:rPr>
              <a:t>"</a:t>
            </a:r>
            <a:r>
              <a:rPr lang="en-US" b="1" i="1">
                <a:solidFill>
                  <a:srgbClr val="00843B"/>
                </a:solidFill>
              </a:rPr>
              <a:t>NDA</a:t>
            </a:r>
            <a:r>
              <a:rPr lang="en-US" i="1">
                <a:solidFill>
                  <a:srgbClr val="00843B"/>
                </a:solidFill>
              </a:rPr>
              <a:t> had significant state-wise variations in performance."</a:t>
            </a:r>
            <a:endParaRPr i="1">
              <a:solidFill>
                <a:srgbClr val="00843B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i="1">
              <a:solidFill>
                <a:srgbClr val="7F6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5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217" name="Google Shape;217;p25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18" name="Google Shape;218;p25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219" name="Google Shape;219;p25"/>
          <p:cNvGrpSpPr/>
          <p:nvPr/>
        </p:nvGrpSpPr>
        <p:grpSpPr>
          <a:xfrm>
            <a:off x="2667000" y="98100"/>
            <a:ext cx="9415318" cy="6694952"/>
            <a:chOff x="2667000" y="98100"/>
            <a:chExt cx="9415318" cy="6694952"/>
          </a:xfrm>
        </p:grpSpPr>
        <p:sp>
          <p:nvSpPr>
            <p:cNvPr id="220" name="Google Shape;220;p25"/>
            <p:cNvSpPr/>
            <p:nvPr/>
          </p:nvSpPr>
          <p:spPr>
            <a:xfrm>
              <a:off x="11480818" y="4723952"/>
              <a:ext cx="601500" cy="206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2667000" y="98100"/>
              <a:ext cx="6858000" cy="19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SzPts val="1100"/>
                <a:buNone/>
              </a:pPr>
              <a:r>
                <a:rPr lang="en-US" sz="3600" b="1">
                  <a:solidFill>
                    <a:srgbClr val="FF9900"/>
                  </a:solidFill>
                </a:rPr>
                <a:t>Top 10 Candidates by EVM Votes</a:t>
              </a:r>
              <a:endParaRPr sz="3600" b="1">
                <a:solidFill>
                  <a:srgbClr val="FF9900"/>
                </a:solidFill>
              </a:endParaRPr>
            </a:p>
            <a:p>
              <a:pPr marL="0" marR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2" name="Google Shape;222;p25"/>
          <p:cNvSpPr txBox="1"/>
          <p:nvPr/>
        </p:nvSpPr>
        <p:spPr>
          <a:xfrm>
            <a:off x="865700" y="12579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>
                <a:solidFill>
                  <a:srgbClr val="0C343D"/>
                </a:solidFill>
              </a:rPr>
              <a:t>SQL Query:</a:t>
            </a:r>
            <a:endParaRPr lang="en-US" sz="2000" b="1">
              <a:solidFill>
                <a:srgbClr val="0C343D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1176825" y="1750575"/>
            <a:ext cx="6711900" cy="48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74E13"/>
                </a:solidFill>
              </a:rPr>
              <a:t>SELECT TOP 10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74E13"/>
                </a:solidFill>
              </a:rPr>
              <a:t>cr.Constituency_Name,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74E13"/>
                </a:solidFill>
              </a:rPr>
              <a:t>cd.Constituency_ID,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74E13"/>
                </a:solidFill>
              </a:rPr>
              <a:t>cd.Candidate,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74E13"/>
                </a:solidFill>
              </a:rPr>
              <a:t>cd.EVM_Votes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74E13"/>
                </a:solidFill>
              </a:rPr>
              <a:t>FROM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74E13"/>
                </a:solidFill>
              </a:rPr>
              <a:t>constituencywise_details cd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74E13"/>
                </a:solidFill>
              </a:rPr>
              <a:t>JOIN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274E13"/>
                </a:solidFill>
              </a:rPr>
              <a:t>constituencywise_results cr ON cd.Constituency_ID = cr.Constituency_ID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50">
              <a:solidFill>
                <a:srgbClr val="80808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</a:rPr>
              <a:t> </a:t>
            </a:r>
            <a:endParaRPr sz="9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50">
              <a:solidFill>
                <a:srgbClr val="073763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6945025" y="1474650"/>
            <a:ext cx="5394300" cy="3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50">
                <a:solidFill>
                  <a:srgbClr val="274E13"/>
                </a:solidFill>
              </a:rPr>
              <a:t>WHERE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50">
                <a:solidFill>
                  <a:srgbClr val="274E13"/>
                </a:solidFill>
              </a:rPr>
              <a:t>cd.EVM_Votes=(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50">
                <a:solidFill>
                  <a:srgbClr val="274E13"/>
                </a:solidFill>
              </a:rPr>
              <a:t>SELECT MAX(cd1.EVM_Votes)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50">
                <a:solidFill>
                  <a:srgbClr val="274E13"/>
                </a:solidFill>
              </a:rPr>
              <a:t>FROM constituencywise_details cd1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50">
                <a:solidFill>
                  <a:srgbClr val="274E13"/>
                </a:solidFill>
              </a:rPr>
              <a:t>WHERE cd1.Constituency_ID = cd.Constituency_ID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50">
                <a:solidFill>
                  <a:srgbClr val="274E13"/>
                </a:solidFill>
              </a:rPr>
              <a:t>)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50">
                <a:solidFill>
                  <a:srgbClr val="274E13"/>
                </a:solidFill>
              </a:rPr>
              <a:t>ORDER BY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50">
                <a:solidFill>
                  <a:srgbClr val="274E13"/>
                </a:solidFill>
              </a:rPr>
              <a:t>cd.EVM_Votes DESC;</a:t>
            </a:r>
            <a:endParaRPr sz="1450"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92500" y="382375"/>
            <a:ext cx="8001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4119100" y="5532400"/>
            <a:ext cx="47478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741B47"/>
                </a:solidFill>
              </a:rPr>
              <a:t>"Top candidates with the highest EVM votes secured strong mandates."</a:t>
            </a:r>
            <a:endParaRPr i="1">
              <a:solidFill>
                <a:srgbClr val="741B47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rgbClr val="0084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10718801" y="4517528"/>
            <a:ext cx="1473199" cy="2069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238" name="Google Shape;238;p27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39" name="Google Shape;239;p27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240" name="Google Shape;240;p27"/>
          <p:cNvGrpSpPr/>
          <p:nvPr/>
        </p:nvGrpSpPr>
        <p:grpSpPr>
          <a:xfrm>
            <a:off x="1130253" y="82025"/>
            <a:ext cx="8841692" cy="4706844"/>
            <a:chOff x="1406527" y="784905"/>
            <a:chExt cx="6492174" cy="4706844"/>
          </a:xfrm>
        </p:grpSpPr>
        <p:sp>
          <p:nvSpPr>
            <p:cNvPr id="241" name="Google Shape;241;p27"/>
            <p:cNvSpPr txBox="1"/>
            <p:nvPr/>
          </p:nvSpPr>
          <p:spPr>
            <a:xfrm>
              <a:off x="2644501" y="784905"/>
              <a:ext cx="5254200" cy="133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sz="3600" b="1">
                  <a:solidFill>
                    <a:srgbClr val="FF9900"/>
                  </a:solidFill>
                </a:rPr>
                <a:t>Voter Turnout vs Literacy Ratio</a:t>
              </a:r>
              <a:endParaRPr sz="3600" b="1">
                <a:solidFill>
                  <a:srgbClr val="FF9900"/>
                </a:solidFill>
              </a:endParaRPr>
            </a:p>
            <a:p>
              <a:pPr marL="0" marR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1406527" y="5183949"/>
              <a:ext cx="472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1F5C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798050" y="9739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>
                <a:solidFill>
                  <a:srgbClr val="0C343D"/>
                </a:solidFill>
              </a:rPr>
              <a:t>SQL Query:</a:t>
            </a:r>
            <a:endParaRPr lang="en-US" sz="2000" b="1">
              <a:solidFill>
                <a:srgbClr val="0C343D"/>
              </a:solidFill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1042150" y="1582625"/>
            <a:ext cx="8429700" cy="3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</a:rPr>
              <a:t>SELECT state, literacy_rate, voter_turnout_ratio</a:t>
            </a:r>
            <a:endParaRPr sz="2000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</a:rPr>
              <a:t>FROM statewise_data;</a:t>
            </a:r>
            <a:endParaRPr sz="2000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500">
              <a:solidFill>
                <a:srgbClr val="134F5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3" grpId="1"/>
      <p:bldP spid="244" grpId="0"/>
      <p:bldP spid="24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21975" y="395875"/>
            <a:ext cx="8001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3736050" y="5572975"/>
            <a:ext cx="53700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"States with higher literacy rates tend to have better voter turnout."</a:t>
            </a:r>
            <a:endParaRPr i="1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9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257" name="Google Shape;257;p29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58" name="Google Shape;258;p29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259" name="Google Shape;259;p29"/>
          <p:cNvSpPr/>
          <p:nvPr/>
        </p:nvSpPr>
        <p:spPr>
          <a:xfrm>
            <a:off x="0" y="0"/>
            <a:ext cx="40449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br>
              <a:rPr lang="en-US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8527144" y="6246252"/>
            <a:ext cx="1473199" cy="619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61" name="Google Shape;261;p29"/>
          <p:cNvGrpSpPr/>
          <p:nvPr/>
        </p:nvGrpSpPr>
        <p:grpSpPr>
          <a:xfrm>
            <a:off x="3089350" y="170925"/>
            <a:ext cx="8609150" cy="3025034"/>
            <a:chOff x="3089350" y="526710"/>
            <a:chExt cx="8609150" cy="3025034"/>
          </a:xfrm>
        </p:grpSpPr>
        <p:sp>
          <p:nvSpPr>
            <p:cNvPr id="262" name="Google Shape;262;p29"/>
            <p:cNvSpPr txBox="1"/>
            <p:nvPr/>
          </p:nvSpPr>
          <p:spPr>
            <a:xfrm>
              <a:off x="6096000" y="3243944"/>
              <a:ext cx="5602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Montserrat"/>
                <a:buNone/>
              </a:pPr>
            </a:p>
          </p:txBody>
        </p:sp>
        <p:sp>
          <p:nvSpPr>
            <p:cNvPr id="263" name="Google Shape;263;p29"/>
            <p:cNvSpPr txBox="1"/>
            <p:nvPr/>
          </p:nvSpPr>
          <p:spPr>
            <a:xfrm>
              <a:off x="3089350" y="526710"/>
              <a:ext cx="5437800" cy="197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sz="3600" b="1">
                  <a:solidFill>
                    <a:srgbClr val="FF9900"/>
                  </a:solidFill>
                </a:rPr>
                <a:t>Party-wise Seat Distribution</a:t>
              </a:r>
              <a:endParaRPr sz="3600" b="1">
                <a:solidFill>
                  <a:srgbClr val="FF9900"/>
                </a:solidFill>
              </a:endParaRPr>
            </a:p>
            <a:p>
              <a:pPr marL="0" marR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3600" b="1">
                <a:solidFill>
                  <a:schemeClr val="accent1"/>
                </a:solidFill>
              </a:endParaRPr>
            </a:p>
          </p:txBody>
        </p:sp>
      </p:grpSp>
      <p:sp>
        <p:nvSpPr>
          <p:cNvPr id="264" name="Google Shape;264;p29"/>
          <p:cNvSpPr txBox="1"/>
          <p:nvPr/>
        </p:nvSpPr>
        <p:spPr>
          <a:xfrm>
            <a:off x="676325" y="1437138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>
                <a:solidFill>
                  <a:srgbClr val="0C343D"/>
                </a:solidFill>
              </a:rPr>
              <a:t>SQL Query:</a:t>
            </a:r>
            <a:endParaRPr lang="en-US" sz="2000" b="1">
              <a:solidFill>
                <a:srgbClr val="0C343D"/>
              </a:solidFill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042150" y="1929750"/>
            <a:ext cx="5724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</a:rPr>
              <a:t>SELECT Party, COUNT(Constituency_ID) AS Seats_Won</a:t>
            </a:r>
            <a:endParaRPr sz="2000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</a:rPr>
              <a:t>FROM constituencywise_results</a:t>
            </a:r>
            <a:endParaRPr sz="2000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B5394"/>
                </a:solidFill>
              </a:rPr>
              <a:t>GROUP BY Party;</a:t>
            </a:r>
            <a:endParaRPr sz="2000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500">
              <a:solidFill>
                <a:srgbClr val="134F5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4" grpId="1"/>
      <p:bldP spid="265" grpId="0"/>
      <p:bldP spid="26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94925" y="409400"/>
            <a:ext cx="8001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/>
        </p:nvSpPr>
        <p:spPr>
          <a:xfrm>
            <a:off x="4358275" y="5127800"/>
            <a:ext cx="432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FF0000"/>
                </a:solidFill>
              </a:rPr>
              <a:t>“</a:t>
            </a:r>
            <a:r>
              <a:rPr lang="en-US" i="1">
                <a:solidFill>
                  <a:srgbClr val="FF0000"/>
                </a:solidFill>
              </a:rPr>
              <a:t>Major national parties secured most seats.”</a:t>
            </a:r>
            <a:endParaRPr i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1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278" name="Google Shape;278;p31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79" name="Google Shape;279;p31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280" name="Google Shape;280;p31"/>
          <p:cNvSpPr txBox="1"/>
          <p:nvPr/>
        </p:nvSpPr>
        <p:spPr>
          <a:xfrm>
            <a:off x="3181450" y="162325"/>
            <a:ext cx="6019200" cy="15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9900"/>
                </a:solidFill>
              </a:rPr>
              <a:t>Key Insights Summary</a:t>
            </a:r>
            <a:endParaRPr sz="3600" b="1">
              <a:solidFill>
                <a:srgbClr val="FF99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600" b="1">
              <a:solidFill>
                <a:srgbClr val="FF9900"/>
              </a:solidFill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2158750" y="1136250"/>
            <a:ext cx="80646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US" sz="2000">
                <a:solidFill>
                  <a:srgbClr val="274E13"/>
                </a:solidFill>
              </a:rPr>
              <a:t>A total of 543 seats were contested in the 2024 Lok Sabha Elections.</a:t>
            </a:r>
            <a:endParaRPr sz="2000">
              <a:solidFill>
                <a:srgbClr val="274E13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US" sz="2000">
                <a:solidFill>
                  <a:srgbClr val="274E13"/>
                </a:solidFill>
              </a:rPr>
              <a:t>Uttar Pradesh and Maharashtra have the highest seat distributions.</a:t>
            </a:r>
            <a:endParaRPr sz="2000">
              <a:solidFill>
                <a:srgbClr val="274E13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US" sz="2000">
                <a:solidFill>
                  <a:srgbClr val="274E13"/>
                </a:solidFill>
              </a:rPr>
              <a:t>NDA emerged as the top alliance, followed by I.N.D.I.A.</a:t>
            </a:r>
            <a:endParaRPr sz="2000">
              <a:solidFill>
                <a:srgbClr val="274E13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US" sz="2000">
                <a:solidFill>
                  <a:srgbClr val="274E13"/>
                </a:solidFill>
              </a:rPr>
              <a:t>EVM votes dominated the voting process across constituencies.</a:t>
            </a:r>
            <a:endParaRPr sz="2000">
              <a:solidFill>
                <a:srgbClr val="274E13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US" sz="2000">
                <a:solidFill>
                  <a:srgbClr val="274E13"/>
                </a:solidFill>
              </a:rPr>
              <a:t>States with higher literacy rates showed better voter turnout.</a:t>
            </a:r>
            <a:endParaRPr sz="2000">
              <a:solidFill>
                <a:srgbClr val="274E1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●"/>
            </a:pPr>
            <a:r>
              <a:rPr lang="en-US" sz="2000">
                <a:solidFill>
                  <a:srgbClr val="274E13"/>
                </a:solidFill>
              </a:rPr>
              <a:t>Major national parties secured most seats.”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  <p:bldP spid="280" grpId="1"/>
      <p:bldP spid="281" grpId="0"/>
      <p:bldP spid="28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4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103" name="Google Shape;103;p14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4" name="Google Shape;104;p14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05" name="Google Shape;105;p14"/>
          <p:cNvGrpSpPr/>
          <p:nvPr/>
        </p:nvGrpSpPr>
        <p:grpSpPr>
          <a:xfrm>
            <a:off x="956632" y="1317133"/>
            <a:ext cx="8371027" cy="3927152"/>
            <a:chOff x="1042145" y="2247297"/>
            <a:chExt cx="6096000" cy="3927152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1042145" y="3108449"/>
              <a:ext cx="5854200" cy="306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302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3"/>
                </a:buClr>
                <a:buSzPts val="1600"/>
                <a:buChar char="●"/>
              </a:pPr>
              <a:r>
                <a:rPr lang="en-US" sz="1600" b="1">
                  <a:solidFill>
                    <a:schemeClr val="accent3"/>
                  </a:solidFill>
                </a:rPr>
                <a:t>Context:</a:t>
              </a:r>
              <a:br>
                <a:rPr lang="en-US" sz="1600" b="1">
                  <a:solidFill>
                    <a:schemeClr val="accent3"/>
                  </a:solidFill>
                </a:rPr>
              </a:br>
              <a:r>
                <a:rPr lang="en-US" sz="1600" i="1">
                  <a:solidFill>
                    <a:schemeClr val="accent3"/>
                  </a:solidFill>
                </a:rPr>
                <a:t>"The Lok Sabha elections are one of the most significant democratic processes in the world. In 2024, a total of 543 parliamentary constituencies were contested, determining the leadership of the country."</a:t>
              </a:r>
              <a:endParaRPr sz="1600" i="1">
                <a:solidFill>
                  <a:schemeClr val="accent3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i="1">
                <a:solidFill>
                  <a:schemeClr val="accent3"/>
                </a:solidFill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3"/>
                </a:buClr>
                <a:buSzPts val="1600"/>
                <a:buChar char="●"/>
              </a:pPr>
              <a:r>
                <a:rPr lang="en-US" sz="1600" b="1">
                  <a:solidFill>
                    <a:schemeClr val="accent3"/>
                  </a:solidFill>
                </a:rPr>
                <a:t>Goal of the Analysis:</a:t>
              </a:r>
              <a:br>
                <a:rPr lang="en-US" sz="1600" b="1">
                  <a:solidFill>
                    <a:schemeClr val="accent3"/>
                  </a:solidFill>
                </a:rPr>
              </a:br>
              <a:r>
                <a:rPr lang="en-US" sz="1600" i="1">
                  <a:solidFill>
                    <a:schemeClr val="accent3"/>
                  </a:solidFill>
                </a:rPr>
                <a:t>"This analysis aims to provide key insights into the election results using SQL queries and data visualizations."</a:t>
              </a:r>
              <a:endParaRPr sz="1600" i="1">
                <a:solidFill>
                  <a:schemeClr val="accent3"/>
                </a:solidFill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042145" y="2247297"/>
              <a:ext cx="6096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accent1"/>
                  </a:solidFill>
                </a:rPr>
                <a:t>Introduction</a:t>
              </a:r>
              <a:r>
                <a:rPr lang="en-US" sz="36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lang="en-US" sz="3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08" name="Google Shape;10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597800" y="4168975"/>
            <a:ext cx="3594201" cy="26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2"/>
          <p:cNvGrpSpPr/>
          <p:nvPr/>
        </p:nvGrpSpPr>
        <p:grpSpPr>
          <a:xfrm>
            <a:off x="162542" y="271399"/>
            <a:ext cx="879600" cy="6207504"/>
            <a:chOff x="162542" y="271399"/>
            <a:chExt cx="879600" cy="6207504"/>
          </a:xfrm>
        </p:grpSpPr>
        <p:sp>
          <p:nvSpPr>
            <p:cNvPr id="287" name="Google Shape;287;p32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88" name="Google Shape;288;p32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sp>
          <p:nvSpPr>
            <p:cNvPr id="289" name="Google Shape;289;p32"/>
            <p:cNvSpPr txBox="1"/>
            <p:nvPr/>
          </p:nvSpPr>
          <p:spPr>
            <a:xfrm>
              <a:off x="162542" y="6171103"/>
              <a:ext cx="879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0" name="Google Shape;290;p32"/>
          <p:cNvGrpSpPr/>
          <p:nvPr/>
        </p:nvGrpSpPr>
        <p:grpSpPr>
          <a:xfrm>
            <a:off x="1177471" y="271400"/>
            <a:ext cx="8320904" cy="2378571"/>
            <a:chOff x="1177471" y="327345"/>
            <a:chExt cx="8320904" cy="2378571"/>
          </a:xfrm>
        </p:grpSpPr>
        <p:sp>
          <p:nvSpPr>
            <p:cNvPr id="291" name="Google Shape;291;p32"/>
            <p:cNvSpPr txBox="1"/>
            <p:nvPr/>
          </p:nvSpPr>
          <p:spPr>
            <a:xfrm>
              <a:off x="1177471" y="2398116"/>
              <a:ext cx="4712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2"/>
            <p:cNvSpPr txBox="1"/>
            <p:nvPr/>
          </p:nvSpPr>
          <p:spPr>
            <a:xfrm>
              <a:off x="3844275" y="327345"/>
              <a:ext cx="5654100" cy="12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sz="3600" b="1">
                  <a:solidFill>
                    <a:srgbClr val="FF9900"/>
                  </a:solidFill>
                </a:rPr>
                <a:t>Credits and References</a:t>
              </a:r>
              <a:endParaRPr sz="3600" b="1">
                <a:solidFill>
                  <a:srgbClr val="FF9900"/>
                </a:solidFill>
              </a:endParaRPr>
            </a:p>
            <a:p>
              <a:pPr marL="0" marR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3" name="Google Shape;293;p32"/>
          <p:cNvSpPr txBox="1"/>
          <p:nvPr/>
        </p:nvSpPr>
        <p:spPr>
          <a:xfrm>
            <a:off x="1109150" y="1352650"/>
            <a:ext cx="71853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BF9000"/>
              </a:buClr>
              <a:buSzPts val="2000"/>
              <a:buChar char="●"/>
            </a:pPr>
            <a:r>
              <a:rPr lang="en-US" sz="2000" b="1">
                <a:solidFill>
                  <a:srgbClr val="BF9000"/>
                </a:solidFill>
              </a:rPr>
              <a:t>Data Sources:</a:t>
            </a:r>
            <a:endParaRPr sz="2000" b="1">
              <a:solidFill>
                <a:srgbClr val="BF9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43B"/>
              </a:buClr>
              <a:buSzPts val="2000"/>
              <a:buChar char="○"/>
            </a:pPr>
            <a:r>
              <a:rPr lang="en-US" sz="2000">
                <a:solidFill>
                  <a:srgbClr val="00843B"/>
                </a:solidFill>
              </a:rPr>
              <a:t>Election Commission of India</a:t>
            </a:r>
            <a:endParaRPr sz="2000">
              <a:solidFill>
                <a:srgbClr val="00843B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43B"/>
              </a:buClr>
              <a:buSzPts val="2000"/>
              <a:buChar char="○"/>
            </a:pPr>
            <a:r>
              <a:rPr lang="en-US" sz="2000">
                <a:solidFill>
                  <a:srgbClr val="00843B"/>
                </a:solidFill>
              </a:rPr>
              <a:t>Mock data for illustrative purposes</a:t>
            </a:r>
            <a:endParaRPr sz="2000">
              <a:solidFill>
                <a:srgbClr val="00843B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000"/>
              <a:buChar char="●"/>
            </a:pPr>
            <a:r>
              <a:rPr lang="en-US" sz="2000" b="1">
                <a:solidFill>
                  <a:srgbClr val="BF9000"/>
                </a:solidFill>
              </a:rPr>
              <a:t>Tools Used:</a:t>
            </a:r>
            <a:endParaRPr sz="2000" b="1">
              <a:solidFill>
                <a:srgbClr val="BF9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Char char="○"/>
            </a:pPr>
            <a:r>
              <a:rPr lang="en-US" sz="2000">
                <a:solidFill>
                  <a:srgbClr val="008000"/>
                </a:solidFill>
              </a:rPr>
              <a:t>SQL for querying data</a:t>
            </a:r>
            <a:endParaRPr sz="2000">
              <a:solidFill>
                <a:srgbClr val="008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Char char="○"/>
            </a:pPr>
            <a:r>
              <a:rPr lang="en-US" sz="2000">
                <a:solidFill>
                  <a:srgbClr val="008000"/>
                </a:solidFill>
              </a:rPr>
              <a:t>Python (Matplotlib) for generating visualizations</a:t>
            </a:r>
            <a:endParaRPr sz="2000">
              <a:solidFill>
                <a:srgbClr val="008000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Char char="○"/>
            </a:pPr>
            <a:r>
              <a:rPr lang="en-US" sz="2000">
                <a:solidFill>
                  <a:srgbClr val="008000"/>
                </a:solidFill>
              </a:rPr>
              <a:t>Powerpoint</a:t>
            </a:r>
            <a:r>
              <a:rPr lang="en-US" sz="2000">
                <a:solidFill>
                  <a:srgbClr val="008000"/>
                </a:solidFill>
              </a:rPr>
              <a:t> for presentation design</a:t>
            </a:r>
            <a:endParaRPr sz="200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/>
      <p:bldP spid="29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/>
          <p:nvPr/>
        </p:nvSpPr>
        <p:spPr>
          <a:xfrm>
            <a:off x="0" y="0"/>
            <a:ext cx="44323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br>
              <a:rPr lang="en-US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3032760" y="1993900"/>
            <a:ext cx="5383530" cy="20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FF9900"/>
                </a:solidFill>
              </a:rPr>
              <a:t>THANK YOU</a:t>
            </a:r>
            <a:r>
              <a:rPr lang="en-US" sz="2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 b="1">
              <a:solidFill>
                <a:srgbClr val="FF99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5561203" y="4823252"/>
            <a:ext cx="1473199" cy="2069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115" name="Google Shape;115;p15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16" name="Google Shape;116;p15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17" name="Google Shape;117;p15"/>
          <p:cNvGrpSpPr/>
          <p:nvPr/>
        </p:nvGrpSpPr>
        <p:grpSpPr>
          <a:xfrm>
            <a:off x="988194" y="1347498"/>
            <a:ext cx="6343260" cy="4245996"/>
            <a:chOff x="988150" y="1755276"/>
            <a:chExt cx="4119000" cy="4245996"/>
          </a:xfrm>
        </p:grpSpPr>
        <p:sp>
          <p:nvSpPr>
            <p:cNvPr id="118" name="Google Shape;118;p15"/>
            <p:cNvSpPr txBox="1"/>
            <p:nvPr/>
          </p:nvSpPr>
          <p:spPr>
            <a:xfrm>
              <a:off x="1042154" y="2707272"/>
              <a:ext cx="3980400" cy="32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365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0124D"/>
                </a:buClr>
                <a:buSzPts val="1700"/>
                <a:buAutoNum type="arabicPeriod"/>
              </a:pPr>
              <a:r>
                <a:rPr lang="en-US" sz="2000">
                  <a:solidFill>
                    <a:srgbClr val="20124D"/>
                  </a:solidFill>
                </a:rPr>
                <a:t>Total Seats Analysis</a:t>
              </a:r>
              <a:endParaRPr sz="2000">
                <a:solidFill>
                  <a:srgbClr val="20124D"/>
                </a:solidFill>
              </a:endParaRPr>
            </a:p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124D"/>
                </a:buClr>
                <a:buSzPts val="1700"/>
                <a:buAutoNum type="arabicPeriod"/>
              </a:pPr>
              <a:r>
                <a:rPr lang="en-US" sz="2000">
                  <a:solidFill>
                    <a:srgbClr val="20124D"/>
                  </a:solidFill>
                </a:rPr>
                <a:t>State-wise Seats Distribution</a:t>
              </a:r>
              <a:endParaRPr sz="2000">
                <a:solidFill>
                  <a:srgbClr val="20124D"/>
                </a:solidFill>
              </a:endParaRPr>
            </a:p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124D"/>
                </a:buClr>
                <a:buSzPts val="1700"/>
                <a:buAutoNum type="arabicPeriod"/>
              </a:pPr>
              <a:r>
                <a:rPr lang="en-US" sz="2000">
                  <a:solidFill>
                    <a:srgbClr val="20124D"/>
                  </a:solidFill>
                </a:rPr>
                <a:t>Alliance Performance (NDA vs I.N.D.I.A.)</a:t>
              </a:r>
              <a:endParaRPr sz="2000">
                <a:solidFill>
                  <a:srgbClr val="20124D"/>
                </a:solidFill>
              </a:endParaRPr>
            </a:p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124D"/>
                </a:buClr>
                <a:buSzPts val="1700"/>
                <a:buAutoNum type="arabicPeriod"/>
              </a:pPr>
              <a:r>
                <a:rPr lang="en-US" sz="2000">
                  <a:solidFill>
                    <a:srgbClr val="20124D"/>
                  </a:solidFill>
                </a:rPr>
                <a:t>EVM vs Postal Votes</a:t>
              </a:r>
              <a:endParaRPr sz="2000">
                <a:solidFill>
                  <a:srgbClr val="20124D"/>
                </a:solidFill>
              </a:endParaRPr>
            </a:p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124D"/>
                </a:buClr>
                <a:buSzPts val="1700"/>
                <a:buAutoNum type="arabicPeriod"/>
              </a:pPr>
              <a:r>
                <a:rPr lang="en-US" sz="2000">
                  <a:solidFill>
                    <a:srgbClr val="20124D"/>
                  </a:solidFill>
                </a:rPr>
                <a:t>Top Candidates</a:t>
              </a:r>
              <a:endParaRPr sz="2000">
                <a:solidFill>
                  <a:srgbClr val="20124D"/>
                </a:solidFill>
              </a:endParaRPr>
            </a:p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124D"/>
                </a:buClr>
                <a:buSzPts val="1700"/>
                <a:buAutoNum type="arabicPeriod"/>
              </a:pPr>
              <a:r>
                <a:rPr lang="en-US" sz="2000">
                  <a:solidFill>
                    <a:srgbClr val="20124D"/>
                  </a:solidFill>
                </a:rPr>
                <a:t>Voter Turnout Insights</a:t>
              </a:r>
              <a:endParaRPr sz="2000">
                <a:solidFill>
                  <a:srgbClr val="20124D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124D"/>
                </a:buClr>
                <a:buSzPts val="2000"/>
                <a:buAutoNum type="arabicPeriod"/>
              </a:pPr>
              <a:r>
                <a:rPr lang="en-US" sz="2000">
                  <a:solidFill>
                    <a:srgbClr val="20124D"/>
                  </a:solidFill>
                </a:rPr>
                <a:t>Party-wise Seats Distribution</a:t>
              </a:r>
              <a:endParaRPr sz="2000">
                <a:solidFill>
                  <a:srgbClr val="20124D"/>
                </a:solidFill>
              </a:endParaRPr>
            </a:p>
            <a:p>
              <a:pPr marL="457200" lvl="0" indent="-3365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124D"/>
                </a:buClr>
                <a:buSzPts val="1700"/>
                <a:buAutoNum type="arabicPeriod"/>
              </a:pPr>
              <a:r>
                <a:rPr lang="en-US" sz="2000">
                  <a:solidFill>
                    <a:srgbClr val="20124D"/>
                  </a:solidFill>
                </a:rPr>
                <a:t>Key Findings &amp; Summary</a:t>
              </a:r>
              <a:endParaRPr sz="2000">
                <a:solidFill>
                  <a:srgbClr val="20124D"/>
                </a:solidFill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988150" y="1755276"/>
              <a:ext cx="4119000" cy="151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sz="3600" b="1">
                  <a:solidFill>
                    <a:schemeClr val="accent1"/>
                  </a:solidFill>
                </a:rPr>
                <a:t>Agenda</a:t>
              </a:r>
              <a:endParaRPr sz="3600" b="1">
                <a:solidFill>
                  <a:schemeClr val="accent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accent1"/>
                </a:buClr>
                <a:buSzPts val="3600"/>
                <a:buFont typeface="Montserrat"/>
                <a:buNone/>
              </a:pPr>
              <a:endParaRPr sz="4100" b="1">
                <a:solidFill>
                  <a:schemeClr val="accent1"/>
                </a:solidFill>
              </a:endParaRPr>
            </a:p>
          </p:txBody>
        </p:sp>
      </p:grpSp>
      <p:sp>
        <p:nvSpPr>
          <p:cNvPr id="120" name="Google Shape;120;p15"/>
          <p:cNvSpPr/>
          <p:nvPr/>
        </p:nvSpPr>
        <p:spPr>
          <a:xfrm>
            <a:off x="0" y="0"/>
            <a:ext cx="35496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br>
              <a:rPr lang="en-US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1" name="Google Shape;121;p15" descr="Us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632459" y="3890200"/>
            <a:ext cx="2559541" cy="296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6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128" name="Google Shape;128;p16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130" name="Google Shape;130;p16"/>
          <p:cNvSpPr txBox="1"/>
          <p:nvPr/>
        </p:nvSpPr>
        <p:spPr>
          <a:xfrm>
            <a:off x="913475" y="2235725"/>
            <a:ext cx="7898100" cy="20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1155CC"/>
                </a:solidFill>
              </a:rPr>
              <a:t>SELECT COUNT(DISTINCT parliament_constituency) AS Total_Seats</a:t>
            </a:r>
            <a:endParaRPr sz="20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1155CC"/>
                </a:solidFill>
              </a:rPr>
              <a:t>FROM constituencywise_results;</a:t>
            </a:r>
            <a:endParaRPr sz="20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602350" y="476624"/>
            <a:ext cx="7898106" cy="2081327"/>
            <a:chOff x="602350" y="248052"/>
            <a:chExt cx="7825331" cy="2001276"/>
          </a:xfrm>
        </p:grpSpPr>
        <p:sp>
          <p:nvSpPr>
            <p:cNvPr id="132" name="Google Shape;132;p16"/>
            <p:cNvSpPr txBox="1"/>
            <p:nvPr/>
          </p:nvSpPr>
          <p:spPr>
            <a:xfrm>
              <a:off x="602350" y="1435428"/>
              <a:ext cx="3877500" cy="8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r>
                <a:rPr lang="en-US" sz="2000" b="1">
                  <a:solidFill>
                    <a:srgbClr val="0C343D"/>
                  </a:solidFill>
                </a:rPr>
                <a:t>SQL Query:</a:t>
              </a:r>
              <a:endParaRPr sz="2000" b="1">
                <a:solidFill>
                  <a:srgbClr val="0C343D"/>
                </a:solidFill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3922281" y="248052"/>
              <a:ext cx="4505400" cy="198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32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Total Seats Analysis</a:t>
              </a:r>
              <a:endParaRPr sz="3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lang="en-US" sz="3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34" name="Google Shape;13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45725" y="2954025"/>
            <a:ext cx="5660749" cy="29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7174550" y="5831425"/>
            <a:ext cx="4448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 i="1">
                <a:solidFill>
                  <a:schemeClr val="dk1"/>
                </a:solidFill>
              </a:rPr>
              <a:t>"A total of </a:t>
            </a:r>
            <a:r>
              <a:rPr lang="en-US" sz="1500" b="1" i="1">
                <a:solidFill>
                  <a:srgbClr val="0000FF"/>
                </a:solidFill>
              </a:rPr>
              <a:t>543</a:t>
            </a:r>
            <a:r>
              <a:rPr lang="en-US" sz="1500" i="1">
                <a:solidFill>
                  <a:srgbClr val="0000FF"/>
                </a:solidFill>
              </a:rPr>
              <a:t> </a:t>
            </a:r>
            <a:r>
              <a:rPr lang="en-US" sz="1500" i="1">
                <a:solidFill>
                  <a:schemeClr val="dk1"/>
                </a:solidFill>
              </a:rPr>
              <a:t>seats were available for election."</a:t>
            </a:r>
            <a:endParaRPr sz="1500" i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10063422" y="0"/>
            <a:ext cx="1473300" cy="20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>
            <a:off x="313864" y="611499"/>
            <a:ext cx="548459" cy="5634994"/>
            <a:chOff x="328114" y="271399"/>
            <a:chExt cx="548459" cy="5634994"/>
          </a:xfrm>
        </p:grpSpPr>
        <p:sp>
          <p:nvSpPr>
            <p:cNvPr id="142" name="Google Shape;142;p17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144" name="Google Shape;144;p17"/>
          <p:cNvSpPr txBox="1"/>
          <p:nvPr/>
        </p:nvSpPr>
        <p:spPr>
          <a:xfrm>
            <a:off x="4172508" y="271398"/>
            <a:ext cx="328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7"/>
          <p:cNvSpPr txBox="1"/>
          <p:nvPr/>
        </p:nvSpPr>
        <p:spPr>
          <a:xfrm>
            <a:off x="1981138" y="128300"/>
            <a:ext cx="7104000" cy="21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</a:rPr>
              <a:t> </a:t>
            </a:r>
            <a:r>
              <a:rPr lang="en-US" sz="3600" b="1">
                <a:solidFill>
                  <a:srgbClr val="FF9900"/>
                </a:solidFill>
              </a:rPr>
              <a:t>State-wise Seats Distribution</a:t>
            </a:r>
            <a:endParaRPr sz="3600" b="1">
              <a:solidFill>
                <a:srgbClr val="FF9900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32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769900" y="12119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>
                <a:solidFill>
                  <a:srgbClr val="0C343D"/>
                </a:solidFill>
              </a:rPr>
              <a:t>SQL Query:</a:t>
            </a:r>
            <a:endParaRPr lang="en-US" sz="2000" b="1">
              <a:solidFill>
                <a:srgbClr val="0C343D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053950" y="1632475"/>
            <a:ext cx="9393300" cy="59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4E13"/>
                </a:solidFill>
              </a:rPr>
              <a:t>SELECT 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4E13"/>
                </a:solidFill>
              </a:rPr>
              <a:t>    s.state AS State_name,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4E13"/>
                </a:solidFill>
              </a:rPr>
              <a:t>    COUNT(cr.parliament_constituency) AS Total_seats 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4E13"/>
                </a:solidFill>
              </a:rPr>
              <a:t>FROM 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4E13"/>
                </a:solidFill>
              </a:rPr>
              <a:t>    constituencywise_results cr 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4E13"/>
                </a:solidFill>
              </a:rPr>
              <a:t>INNER JOIN statewise_results sr ON cr.Parliament_constituency = sr.Parliament_constituency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4E13"/>
                </a:solidFill>
              </a:rPr>
              <a:t>INNER JOIN states s ON sr.state_id = s.state_id 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4E13"/>
                </a:solidFill>
              </a:rPr>
              <a:t>GROUP BY 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4E13"/>
                </a:solidFill>
              </a:rPr>
              <a:t>    s.state;</a:t>
            </a: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1155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5" grpId="1"/>
      <p:bldP spid="146" grpId="0"/>
      <p:bldP spid="146" grpId="1"/>
      <p:bldP spid="147" grpId="0"/>
      <p:bldP spid="1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24025" y="1117775"/>
            <a:ext cx="7143150" cy="41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3572275" y="5209800"/>
            <a:ext cx="5584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i="1">
                <a:solidFill>
                  <a:srgbClr val="00843B"/>
                </a:solidFill>
              </a:rPr>
              <a:t>"States like </a:t>
            </a:r>
            <a:r>
              <a:rPr lang="en-US" b="1" i="1">
                <a:solidFill>
                  <a:srgbClr val="FF0000"/>
                </a:solidFill>
              </a:rPr>
              <a:t>Uttar Pradesh</a:t>
            </a:r>
            <a:r>
              <a:rPr lang="en-US" i="1">
                <a:solidFill>
                  <a:srgbClr val="00843B"/>
                </a:solidFill>
              </a:rPr>
              <a:t> and </a:t>
            </a:r>
            <a:r>
              <a:rPr lang="en-US" b="1" i="1">
                <a:solidFill>
                  <a:srgbClr val="FF0000"/>
                </a:solidFill>
              </a:rPr>
              <a:t>Maharashtra</a:t>
            </a:r>
            <a:r>
              <a:rPr lang="en-US" i="1">
                <a:solidFill>
                  <a:srgbClr val="00843B"/>
                </a:solidFill>
              </a:rPr>
              <a:t> have the highest number of seats."</a:t>
            </a:r>
            <a:endParaRPr i="1">
              <a:solidFill>
                <a:srgbClr val="00843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9746270" y="-1"/>
            <a:ext cx="1473300" cy="20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161" name="Google Shape;161;p19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2" name="Google Shape;162;p19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163" name="Google Shape;163;p19"/>
          <p:cNvSpPr/>
          <p:nvPr/>
        </p:nvSpPr>
        <p:spPr>
          <a:xfrm>
            <a:off x="0" y="0"/>
            <a:ext cx="43624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 panose="020B0604020202020204"/>
              <a:buNone/>
            </a:pPr>
            <a:br>
              <a:rPr lang="en-US" sz="12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209950" y="342175"/>
            <a:ext cx="7345500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9900"/>
                </a:solidFill>
              </a:rPr>
              <a:t>Total Seats Won by NDA</a:t>
            </a:r>
            <a:endParaRPr sz="3600" b="1">
              <a:solidFill>
                <a:srgbClr val="FF99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300" b="1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56300" y="8694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>
                <a:solidFill>
                  <a:srgbClr val="0C343D"/>
                </a:solidFill>
              </a:rPr>
              <a:t>SQL Query:</a:t>
            </a:r>
            <a:endParaRPr lang="en-US" sz="2000" b="1">
              <a:solidFill>
                <a:srgbClr val="0C343D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40350" y="1362025"/>
            <a:ext cx="10679400" cy="5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SELECT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SUM(CASE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WHEN party IN(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'Bharatiya Janata Party - BJP',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'Telugu Desam - TDP',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'Janata Dal  (United) - JD(U)',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'Shiv Sena - SHS',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'AJSU Party - AJSUP',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'Apna Dal (Soneylal) - ADAL',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'Asom Gana Parishad - AGP',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'Hindustani Awam Morcha (Secular) - HAMS',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'Janasena Party - JnP',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'Janata Dal  (Secular) - JD(S)',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'Lok Janshakti Party(Ram Vilas) - LJPRV',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'Nationalist Congress Party - NCP',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r>
              <a:rPr lang="en-US" sz="1215">
                <a:solidFill>
                  <a:srgbClr val="20124D"/>
                </a:solidFill>
              </a:rPr>
              <a:t>'Rashtriya Lok Dal - RLD',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3"/>
              <a:buFont typeface="Arial" panose="020B0604020202020204"/>
              <a:buNone/>
            </a:pP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93"/>
              <a:buNone/>
            </a:pPr>
            <a:endParaRPr sz="1215">
              <a:solidFill>
                <a:srgbClr val="20124D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287645" y="1229360"/>
            <a:ext cx="3122295" cy="233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3"/>
              <a:buFont typeface="Arial" panose="020B0604020202020204"/>
              <a:buNone/>
            </a:pPr>
            <a:r>
              <a:rPr lang="en-US" sz="1215">
                <a:solidFill>
                  <a:srgbClr val="20124D"/>
                </a:solidFill>
              </a:rPr>
              <a:t>'Sikkim Krantikari Morcha - SKM'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15">
                <a:solidFill>
                  <a:srgbClr val="20124D"/>
                </a:solidFill>
              </a:rPr>
              <a:t>)</a:t>
            </a:r>
            <a:endParaRPr sz="1215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US" sz="1250">
                <a:solidFill>
                  <a:srgbClr val="20124D"/>
                </a:solidFill>
              </a:rPr>
              <a:t>THEN [Won]</a:t>
            </a:r>
            <a:endParaRPr sz="1250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US" sz="1250">
                <a:solidFill>
                  <a:srgbClr val="20124D"/>
                </a:solidFill>
              </a:rPr>
              <a:t>ELSE 0</a:t>
            </a:r>
            <a:endParaRPr sz="1250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US" sz="1250">
                <a:solidFill>
                  <a:srgbClr val="20124D"/>
                </a:solidFill>
              </a:rPr>
              <a:t>END) AS NDA_Total_Seats_Won</a:t>
            </a:r>
            <a:endParaRPr sz="1250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US" sz="1250">
                <a:solidFill>
                  <a:srgbClr val="20124D"/>
                </a:solidFill>
              </a:rPr>
              <a:t>FROM</a:t>
            </a:r>
            <a:endParaRPr sz="1250">
              <a:solidFill>
                <a:srgbClr val="20124D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US" sz="1250">
                <a:solidFill>
                  <a:srgbClr val="20124D"/>
                </a:solidFill>
              </a:rPr>
              <a:t>partywise_results</a:t>
            </a:r>
            <a:endParaRPr sz="1250">
              <a:solidFill>
                <a:srgbClr val="20124D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63325" y="266475"/>
            <a:ext cx="8001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3567300" y="4804875"/>
            <a:ext cx="544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i="1">
                <a:solidFill>
                  <a:srgbClr val="1C4587"/>
                </a:solidFill>
              </a:rPr>
              <a:t>"</a:t>
            </a:r>
            <a:r>
              <a:rPr lang="en-US" b="1" i="1">
                <a:solidFill>
                  <a:srgbClr val="1C4587"/>
                </a:solidFill>
              </a:rPr>
              <a:t>NDA</a:t>
            </a:r>
            <a:r>
              <a:rPr lang="en-US" i="1">
                <a:solidFill>
                  <a:srgbClr val="1C4587"/>
                </a:solidFill>
              </a:rPr>
              <a:t> won the highest number of seats in the 2024 elections."</a:t>
            </a:r>
            <a:endParaRPr i="1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10394047" y="2"/>
            <a:ext cx="1473300" cy="20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80" name="Google Shape;180;p21"/>
          <p:cNvGrpSpPr/>
          <p:nvPr/>
        </p:nvGrpSpPr>
        <p:grpSpPr>
          <a:xfrm>
            <a:off x="328114" y="271399"/>
            <a:ext cx="548459" cy="5634994"/>
            <a:chOff x="328114" y="271399"/>
            <a:chExt cx="548459" cy="5634994"/>
          </a:xfrm>
        </p:grpSpPr>
        <p:sp>
          <p:nvSpPr>
            <p:cNvPr id="181" name="Google Shape;181;p21"/>
            <p:cNvSpPr/>
            <p:nvPr/>
          </p:nvSpPr>
          <p:spPr>
            <a:xfrm>
              <a:off x="328114" y="271399"/>
              <a:ext cx="548459" cy="609600"/>
            </a:xfrm>
            <a:prstGeom prst="rect">
              <a:avLst/>
            </a:prstGeom>
            <a:solidFill>
              <a:srgbClr val="0084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</a:t>
              </a:r>
              <a:endPara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82" name="Google Shape;182;p21"/>
            <p:cNvCxnSpPr/>
            <p:nvPr/>
          </p:nvCxnSpPr>
          <p:spPr>
            <a:xfrm>
              <a:off x="602343" y="1145708"/>
              <a:ext cx="0" cy="4760685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sp>
        <p:nvSpPr>
          <p:cNvPr id="183" name="Google Shape;183;p21"/>
          <p:cNvSpPr txBox="1"/>
          <p:nvPr/>
        </p:nvSpPr>
        <p:spPr>
          <a:xfrm>
            <a:off x="2489600" y="90775"/>
            <a:ext cx="7549800" cy="15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9900"/>
                </a:solidFill>
              </a:rPr>
              <a:t>EVM vs Postal Votes in Amethi</a:t>
            </a:r>
            <a:endParaRPr sz="3600" b="1">
              <a:solidFill>
                <a:srgbClr val="FF99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600" b="1">
              <a:solidFill>
                <a:srgbClr val="FF9900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133575" y="1480050"/>
            <a:ext cx="7966500" cy="5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50">
                <a:solidFill>
                  <a:srgbClr val="073763"/>
                </a:solidFill>
              </a:rPr>
              <a:t>SELECT</a:t>
            </a:r>
            <a:endParaRPr sz="195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50">
                <a:solidFill>
                  <a:srgbClr val="073763"/>
                </a:solidFill>
              </a:rPr>
              <a:t>cd. EVM_Votes,</a:t>
            </a:r>
            <a:endParaRPr sz="195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50">
                <a:solidFill>
                  <a:srgbClr val="073763"/>
                </a:solidFill>
              </a:rPr>
              <a:t>cd. Postal_Votes,</a:t>
            </a:r>
            <a:endParaRPr sz="195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50">
                <a:solidFill>
                  <a:srgbClr val="073763"/>
                </a:solidFill>
              </a:rPr>
              <a:t>cd. Total_Votes,</a:t>
            </a:r>
            <a:endParaRPr sz="195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50">
                <a:solidFill>
                  <a:srgbClr val="073763"/>
                </a:solidFill>
              </a:rPr>
              <a:t>cd. Candidate,</a:t>
            </a:r>
            <a:endParaRPr sz="195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50">
                <a:solidFill>
                  <a:srgbClr val="073763"/>
                </a:solidFill>
              </a:rPr>
              <a:t>cr.  Constituency_Name</a:t>
            </a:r>
            <a:endParaRPr sz="195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50">
                <a:solidFill>
                  <a:srgbClr val="073763"/>
                </a:solidFill>
              </a:rPr>
              <a:t>FROM constituencywise_results cr JOIN constituencywise_details cd</a:t>
            </a:r>
            <a:endParaRPr sz="195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50">
                <a:solidFill>
                  <a:srgbClr val="073763"/>
                </a:solidFill>
              </a:rPr>
              <a:t>ON cr.constituency_ID = cd.constituency_ID</a:t>
            </a:r>
            <a:endParaRPr sz="1950">
              <a:solidFill>
                <a:srgbClr val="0737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950">
                <a:solidFill>
                  <a:srgbClr val="073763"/>
                </a:solidFill>
              </a:rPr>
              <a:t>WHERE cr.constituency_Name =</a:t>
            </a:r>
            <a:r>
              <a:rPr lang="en-US" sz="1950">
                <a:solidFill>
                  <a:srgbClr val="FF9900"/>
                </a:solidFill>
              </a:rPr>
              <a:t> 'AMETHI'</a:t>
            </a:r>
            <a:endParaRPr sz="1950">
              <a:solidFill>
                <a:srgbClr val="FF9900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6197925" y="921525"/>
            <a:ext cx="730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795425" y="9874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>
                <a:solidFill>
                  <a:srgbClr val="0C343D"/>
                </a:solidFill>
              </a:rPr>
              <a:t>SQL Query:</a:t>
            </a:r>
            <a:endParaRPr lang="en-US" sz="2000" b="1">
              <a:solidFill>
                <a:srgbClr val="0C343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3" grpId="1"/>
      <p:bldP spid="186" grpId="0"/>
      <p:bldP spid="186" grpId="1"/>
      <p:bldP spid="184" grpId="0"/>
      <p:bldP spid="184" grpId="1"/>
    </p:bldLst>
  </p:timing>
</p:sld>
</file>

<file path=ppt/theme/theme1.xml><?xml version="1.0" encoding="utf-8"?>
<a:theme xmlns:a="http://schemas.openxmlformats.org/drawingml/2006/main" name="1_Office Theme">
  <a:themeElements>
    <a:clrScheme name="India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FF9E00"/>
      </a:accent1>
      <a:accent2>
        <a:srgbClr val="00B050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4239</Words>
  <Application>WPS Presentation</Application>
  <PresentationFormat/>
  <Paragraphs>256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Arial</vt:lpstr>
      <vt:lpstr>Montserrat</vt:lpstr>
      <vt:lpstr>Microsoft YaHei</vt:lpstr>
      <vt:lpstr>Arial Unicode MS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Shaikh Alyna</cp:lastModifiedBy>
  <cp:revision>1</cp:revision>
  <dcterms:created xsi:type="dcterms:W3CDTF">2025-01-08T11:14:36Z</dcterms:created>
  <dcterms:modified xsi:type="dcterms:W3CDTF">2025-01-08T11:14:36Z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A012452044684AB7A17989955149FAB7_12</vt:lpwstr>
  </property>
  <property fmtid="{D5CDD505-2E9C-101B-9397-08002B2CF9AE}" pid="3" name="KSOProductBuildVer">
    <vt:lpwstr>1033-12.2.0.19307</vt:lpwstr>
  </property>
</Properties>
</file>