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658" autoAdjust="0"/>
  </p:normalViewPr>
  <p:slideViewPr>
    <p:cSldViewPr>
      <p:cViewPr varScale="1">
        <p:scale>
          <a:sx n="43" d="100"/>
          <a:sy n="43" d="100"/>
        </p:scale>
        <p:origin x="240"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jpeg"/><Relationship Id="rId7" Type="http://schemas.openxmlformats.org/officeDocument/2006/relationships/image" Target="../media/image28.jpeg"/><Relationship Id="rId8"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image" Target="../media/image2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6224" y="2912989"/>
            <a:ext cx="7944250" cy="5867787"/>
            <a:chOff x="0" y="0"/>
            <a:chExt cx="10592333" cy="7823716"/>
          </a:xfrm>
        </p:grpSpPr>
        <p:sp>
          <p:nvSpPr>
            <p:cNvPr id="3" name="TextBox 3"/>
            <p:cNvSpPr txBox="1"/>
            <p:nvPr/>
          </p:nvSpPr>
          <p:spPr>
            <a:xfrm>
              <a:off x="0" y="-76200"/>
              <a:ext cx="9576332" cy="1934210"/>
            </a:xfrm>
            <a:prstGeom prst="rect">
              <a:avLst/>
            </a:prstGeom>
          </p:spPr>
          <p:txBody>
            <a:bodyPr lIns="0" tIns="0" rIns="0" bIns="0" rtlCol="0" anchor="t">
              <a:spAutoFit/>
            </a:bodyPr>
            <a:lstStyle/>
            <a:p>
              <a:pPr>
                <a:lnSpc>
                  <a:spcPts val="5880"/>
                </a:lnSpc>
              </a:pPr>
              <a:r>
                <a:rPr lang="en-US" sz="4200" b="1" i="0" spc="420">
                  <a:solidFill>
                    <a:srgbClr val="000000"/>
                  </a:solidFill>
                  <a:latin typeface="Montserrat"/>
                </a:rPr>
                <a:t>DATA ANALYTICS BOOTCAMP</a:t>
              </a:r>
            </a:p>
          </p:txBody>
        </p:sp>
        <p:sp>
          <p:nvSpPr>
            <p:cNvPr id="4" name="TextBox 4"/>
            <p:cNvSpPr txBox="1"/>
            <p:nvPr/>
          </p:nvSpPr>
          <p:spPr>
            <a:xfrm>
              <a:off x="0" y="2740628"/>
              <a:ext cx="10592333" cy="3697870"/>
            </a:xfrm>
            <a:prstGeom prst="rect">
              <a:avLst/>
            </a:prstGeom>
          </p:spPr>
          <p:txBody>
            <a:bodyPr lIns="0" tIns="0" rIns="0" bIns="0" rtlCol="0" anchor="t">
              <a:spAutoFit/>
            </a:bodyPr>
            <a:lstStyle/>
            <a:p>
              <a:pPr>
                <a:lnSpc>
                  <a:spcPts val="10400"/>
                </a:lnSpc>
              </a:pPr>
              <a:r>
                <a:rPr lang="en-US" sz="10400" b="1" i="0">
                  <a:solidFill>
                    <a:srgbClr val="FF4A3B"/>
                  </a:solidFill>
                  <a:latin typeface="Montserrat"/>
                </a:rPr>
                <a:t>NBA ANALYTICS</a:t>
              </a:r>
            </a:p>
          </p:txBody>
        </p:sp>
        <p:sp>
          <p:nvSpPr>
            <p:cNvPr id="5" name="TextBox 5"/>
            <p:cNvSpPr txBox="1"/>
            <p:nvPr/>
          </p:nvSpPr>
          <p:spPr>
            <a:xfrm>
              <a:off x="0" y="7124846"/>
              <a:ext cx="9373133" cy="698870"/>
            </a:xfrm>
            <a:prstGeom prst="rect">
              <a:avLst/>
            </a:prstGeom>
          </p:spPr>
          <p:txBody>
            <a:bodyPr lIns="0" tIns="0" rIns="0" bIns="0" rtlCol="0" anchor="t">
              <a:spAutoFit/>
            </a:bodyPr>
            <a:lstStyle/>
            <a:p>
              <a:pPr>
                <a:lnSpc>
                  <a:spcPts val="4479"/>
                </a:lnSpc>
              </a:pPr>
              <a:endParaRPr/>
            </a:p>
          </p:txBody>
        </p:sp>
      </p:grpSp>
      <p:pic>
        <p:nvPicPr>
          <p:cNvPr id="6" name="Picture 6"/>
          <p:cNvPicPr>
            <a:picLocks noChangeAspect="1"/>
          </p:cNvPicPr>
          <p:nvPr/>
        </p:nvPicPr>
        <p:blipFill>
          <a:blip r:embed="rId2"/>
          <a:srcRect/>
          <a:stretch>
            <a:fillRect/>
          </a:stretch>
        </p:blipFill>
        <p:spPr>
          <a:xfrm rot="-10800000">
            <a:off x="16304251" y="8303251"/>
            <a:ext cx="955049" cy="955049"/>
          </a:xfrm>
          <a:prstGeom prst="rect">
            <a:avLst/>
          </a:prstGeom>
        </p:spPr>
      </p:pic>
      <p:pic>
        <p:nvPicPr>
          <p:cNvPr id="7" name="Picture 7"/>
          <p:cNvPicPr>
            <a:picLocks noChangeAspect="1"/>
          </p:cNvPicPr>
          <p:nvPr/>
        </p:nvPicPr>
        <p:blipFill>
          <a:blip r:embed="rId3"/>
          <a:srcRect/>
          <a:stretch>
            <a:fillRect/>
          </a:stretch>
        </p:blipFill>
        <p:spPr>
          <a:xfrm>
            <a:off x="1028700" y="1028700"/>
            <a:ext cx="955049" cy="955049"/>
          </a:xfrm>
          <a:prstGeom prst="rect">
            <a:avLst/>
          </a:prstGeom>
        </p:spPr>
      </p:pic>
      <p:pic>
        <p:nvPicPr>
          <p:cNvPr id="8" name="Picture 8"/>
          <p:cNvPicPr>
            <a:picLocks noChangeAspect="1"/>
          </p:cNvPicPr>
          <p:nvPr/>
        </p:nvPicPr>
        <p:blipFill>
          <a:blip r:embed="rId4"/>
          <a:srcRect/>
          <a:stretch>
            <a:fillRect/>
          </a:stretch>
        </p:blipFill>
        <p:spPr>
          <a:xfrm>
            <a:off x="11357811" y="440871"/>
            <a:ext cx="3967843" cy="88174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1000" y="381000"/>
            <a:ext cx="955049" cy="955049"/>
          </a:xfrm>
          <a:prstGeom prst="rect">
            <a:avLst/>
          </a:prstGeom>
        </p:spPr>
      </p:pic>
      <p:sp>
        <p:nvSpPr>
          <p:cNvPr id="3" name="TextBox 3"/>
          <p:cNvSpPr txBox="1"/>
          <p:nvPr/>
        </p:nvSpPr>
        <p:spPr>
          <a:xfrm>
            <a:off x="1336049" y="4675768"/>
            <a:ext cx="8966479" cy="1672868"/>
          </a:xfrm>
          <a:prstGeom prst="rect">
            <a:avLst/>
          </a:prstGeom>
        </p:spPr>
        <p:txBody>
          <a:bodyPr lIns="0" tIns="0" rIns="0" bIns="0" rtlCol="0" anchor="t">
            <a:spAutoFit/>
          </a:bodyPr>
          <a:lstStyle/>
          <a:p>
            <a:pPr>
              <a:lnSpc>
                <a:spcPts val="6399"/>
              </a:lnSpc>
            </a:pPr>
            <a:r>
              <a:rPr lang="en-US" sz="6399" b="1" i="0" spc="-63">
                <a:solidFill>
                  <a:srgbClr val="5271FF"/>
                </a:solidFill>
                <a:latin typeface="Montserrat"/>
              </a:rPr>
              <a:t>ACTIVE PLAYERS'S </a:t>
            </a:r>
          </a:p>
          <a:p>
            <a:pPr>
              <a:lnSpc>
                <a:spcPts val="6399"/>
              </a:lnSpc>
            </a:pPr>
            <a:r>
              <a:rPr lang="en-US" sz="6399" b="1" i="0" spc="-63">
                <a:solidFill>
                  <a:srgbClr val="5271FF"/>
                </a:solidFill>
                <a:latin typeface="Montserrat"/>
              </a:rPr>
              <a:t>AGE</a:t>
            </a:r>
          </a:p>
        </p:txBody>
      </p:sp>
      <p:pic>
        <p:nvPicPr>
          <p:cNvPr id="4" name="Picture 4"/>
          <p:cNvPicPr>
            <a:picLocks noChangeAspect="1"/>
          </p:cNvPicPr>
          <p:nvPr/>
        </p:nvPicPr>
        <p:blipFill>
          <a:blip r:embed="rId3"/>
          <a:srcRect/>
          <a:stretch>
            <a:fillRect/>
          </a:stretch>
        </p:blipFill>
        <p:spPr>
          <a:xfrm rot="-10800000">
            <a:off x="16951951" y="8950951"/>
            <a:ext cx="955049" cy="955049"/>
          </a:xfrm>
          <a:prstGeom prst="rect">
            <a:avLst/>
          </a:prstGeom>
        </p:spPr>
      </p:pic>
      <p:pic>
        <p:nvPicPr>
          <p:cNvPr id="5" name="Picture 5"/>
          <p:cNvPicPr>
            <a:picLocks noChangeAspect="1"/>
          </p:cNvPicPr>
          <p:nvPr/>
        </p:nvPicPr>
        <p:blipFill>
          <a:blip r:embed="rId4"/>
          <a:srcRect/>
          <a:stretch>
            <a:fillRect/>
          </a:stretch>
        </p:blipFill>
        <p:spPr>
          <a:xfrm>
            <a:off x="9825003" y="1674480"/>
            <a:ext cx="7126948" cy="6938041"/>
          </a:xfrm>
          <a:prstGeom prst="rect">
            <a:avLst/>
          </a:prstGeom>
        </p:spPr>
      </p:pic>
      <p:pic>
        <p:nvPicPr>
          <p:cNvPr id="6" name="Picture 6"/>
          <p:cNvPicPr>
            <a:picLocks noChangeAspect="1"/>
          </p:cNvPicPr>
          <p:nvPr/>
        </p:nvPicPr>
        <p:blipFill>
          <a:blip r:embed="rId5"/>
          <a:srcRect t="15849" b="15849"/>
          <a:stretch>
            <a:fillRect/>
          </a:stretch>
        </p:blipFill>
        <p:spPr>
          <a:xfrm>
            <a:off x="2937429" y="2237337"/>
            <a:ext cx="4494758" cy="20875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29938" y="2659701"/>
            <a:ext cx="8333798" cy="6458693"/>
          </a:xfrm>
          <a:prstGeom prst="rect">
            <a:avLst/>
          </a:prstGeom>
        </p:spPr>
      </p:pic>
      <p:pic>
        <p:nvPicPr>
          <p:cNvPr id="3" name="Picture 3"/>
          <p:cNvPicPr>
            <a:picLocks noChangeAspect="1"/>
          </p:cNvPicPr>
          <p:nvPr/>
        </p:nvPicPr>
        <p:blipFill>
          <a:blip r:embed="rId3"/>
          <a:srcRect/>
          <a:stretch>
            <a:fillRect/>
          </a:stretch>
        </p:blipFill>
        <p:spPr>
          <a:xfrm>
            <a:off x="9506498" y="2875591"/>
            <a:ext cx="8133718" cy="6382709"/>
          </a:xfrm>
          <a:prstGeom prst="rect">
            <a:avLst/>
          </a:prstGeom>
        </p:spPr>
      </p:pic>
      <p:grpSp>
        <p:nvGrpSpPr>
          <p:cNvPr id="4" name="Group 4"/>
          <p:cNvGrpSpPr/>
          <p:nvPr/>
        </p:nvGrpSpPr>
        <p:grpSpPr>
          <a:xfrm>
            <a:off x="1945472" y="459195"/>
            <a:ext cx="5391048" cy="1911221"/>
            <a:chOff x="0" y="0"/>
            <a:chExt cx="7188064" cy="2548295"/>
          </a:xfrm>
        </p:grpSpPr>
        <p:sp>
          <p:nvSpPr>
            <p:cNvPr id="5" name="TextBox 5"/>
            <p:cNvSpPr txBox="1"/>
            <p:nvPr/>
          </p:nvSpPr>
          <p:spPr>
            <a:xfrm>
              <a:off x="0" y="66675"/>
              <a:ext cx="7188064" cy="2279293"/>
            </a:xfrm>
            <a:prstGeom prst="rect">
              <a:avLst/>
            </a:prstGeom>
          </p:spPr>
          <p:txBody>
            <a:bodyPr lIns="0" tIns="0" rIns="0" bIns="0" rtlCol="0" anchor="t">
              <a:spAutoFit/>
            </a:bodyPr>
            <a:lstStyle/>
            <a:p>
              <a:pPr marL="0" lvl="0" indent="0" algn="ctr">
                <a:lnSpc>
                  <a:spcPts val="4394"/>
                </a:lnSpc>
                <a:spcBef>
                  <a:spcPct val="0"/>
                </a:spcBef>
              </a:pPr>
              <a:r>
                <a:rPr lang="en-US" sz="4351" b="1" spc="204" dirty="0">
                  <a:solidFill>
                    <a:srgbClr val="FF5757"/>
                  </a:solidFill>
                  <a:latin typeface="Arimo"/>
                </a:rPr>
                <a:t>POINTS SCORED </a:t>
              </a:r>
              <a:r>
                <a:rPr lang="en-US" sz="4350" b="1" spc="174" dirty="0">
                  <a:solidFill>
                    <a:srgbClr val="FF5757"/>
                  </a:solidFill>
                  <a:latin typeface="Arimo"/>
                </a:rPr>
                <a:t>VS </a:t>
              </a:r>
            </a:p>
            <a:p>
              <a:pPr marL="0" lvl="0" indent="0" algn="ctr">
                <a:lnSpc>
                  <a:spcPts val="4394"/>
                </a:lnSpc>
                <a:spcBef>
                  <a:spcPct val="0"/>
                </a:spcBef>
              </a:pPr>
              <a:r>
                <a:rPr lang="en-US" sz="4350" b="1" spc="174" dirty="0">
                  <a:solidFill>
                    <a:srgbClr val="FF5757"/>
                  </a:solidFill>
                  <a:latin typeface="Arimo"/>
                </a:rPr>
                <a:t>AGE</a:t>
              </a:r>
            </a:p>
          </p:txBody>
        </p:sp>
        <p:sp>
          <p:nvSpPr>
            <p:cNvPr id="6" name="TextBox 6"/>
            <p:cNvSpPr txBox="1"/>
            <p:nvPr/>
          </p:nvSpPr>
          <p:spPr>
            <a:xfrm>
              <a:off x="493788" y="2336443"/>
              <a:ext cx="5275053" cy="211852"/>
            </a:xfrm>
            <a:prstGeom prst="rect">
              <a:avLst/>
            </a:prstGeom>
          </p:spPr>
          <p:txBody>
            <a:bodyPr lIns="0" tIns="0" rIns="0" bIns="0" rtlCol="0" anchor="t">
              <a:spAutoFit/>
            </a:bodyPr>
            <a:lstStyle/>
            <a:p>
              <a:pPr algn="r">
                <a:lnSpc>
                  <a:spcPts val="1252"/>
                </a:lnSpc>
              </a:pPr>
              <a:endParaRPr/>
            </a:p>
          </p:txBody>
        </p:sp>
      </p:grpSp>
      <p:sp>
        <p:nvSpPr>
          <p:cNvPr id="7" name="TextBox 7"/>
          <p:cNvSpPr txBox="1"/>
          <p:nvPr/>
        </p:nvSpPr>
        <p:spPr>
          <a:xfrm>
            <a:off x="10626401" y="525870"/>
            <a:ext cx="5893911" cy="1705017"/>
          </a:xfrm>
          <a:prstGeom prst="rect">
            <a:avLst/>
          </a:prstGeom>
        </p:spPr>
        <p:txBody>
          <a:bodyPr lIns="0" tIns="0" rIns="0" bIns="0" rtlCol="0" anchor="t">
            <a:spAutoFit/>
          </a:bodyPr>
          <a:lstStyle/>
          <a:p>
            <a:pPr marL="0" lvl="0" indent="0" algn="ctr">
              <a:lnSpc>
                <a:spcPts val="4393"/>
              </a:lnSpc>
              <a:spcBef>
                <a:spcPct val="0"/>
              </a:spcBef>
            </a:pPr>
            <a:r>
              <a:rPr lang="en-US" sz="4349" b="1" spc="204" dirty="0">
                <a:solidFill>
                  <a:srgbClr val="FF5757"/>
                </a:solidFill>
                <a:latin typeface="Arimo"/>
              </a:rPr>
              <a:t>M</a:t>
            </a:r>
            <a:r>
              <a:rPr lang="en-US" sz="4349" b="1" spc="173" dirty="0">
                <a:solidFill>
                  <a:srgbClr val="FF5757"/>
                </a:solidFill>
                <a:latin typeface="Arimo"/>
              </a:rPr>
              <a:t>INUTES PLAYED VS</a:t>
            </a:r>
          </a:p>
          <a:p>
            <a:pPr marL="0" lvl="0" indent="0" algn="ctr">
              <a:lnSpc>
                <a:spcPts val="4393"/>
              </a:lnSpc>
              <a:spcBef>
                <a:spcPct val="0"/>
              </a:spcBef>
            </a:pPr>
            <a:r>
              <a:rPr lang="en-US" sz="4349" b="1" spc="173" dirty="0">
                <a:solidFill>
                  <a:srgbClr val="FF5757"/>
                </a:solidFill>
                <a:latin typeface="Arimo"/>
              </a:rPr>
              <a:t> AGE</a:t>
            </a:r>
          </a:p>
        </p:txBody>
      </p:sp>
      <p:pic>
        <p:nvPicPr>
          <p:cNvPr id="8" name="Picture 8"/>
          <p:cNvPicPr>
            <a:picLocks noChangeAspect="1"/>
          </p:cNvPicPr>
          <p:nvPr/>
        </p:nvPicPr>
        <p:blipFill>
          <a:blip r:embed="rId4"/>
          <a:srcRect/>
          <a:stretch>
            <a:fillRect/>
          </a:stretch>
        </p:blipFill>
        <p:spPr>
          <a:xfrm>
            <a:off x="16791608" y="306686"/>
            <a:ext cx="935385" cy="2076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1000" y="381000"/>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951951" y="8950951"/>
            <a:ext cx="955049" cy="955049"/>
          </a:xfrm>
          <a:prstGeom prst="rect">
            <a:avLst/>
          </a:prstGeom>
        </p:spPr>
      </p:pic>
      <p:sp>
        <p:nvSpPr>
          <p:cNvPr id="4" name="TextBox 4"/>
          <p:cNvSpPr txBox="1"/>
          <p:nvPr/>
        </p:nvSpPr>
        <p:spPr>
          <a:xfrm>
            <a:off x="3047800" y="4074924"/>
            <a:ext cx="12192400" cy="1612702"/>
          </a:xfrm>
          <a:prstGeom prst="rect">
            <a:avLst/>
          </a:prstGeom>
        </p:spPr>
        <p:txBody>
          <a:bodyPr lIns="0" tIns="0" rIns="0" bIns="0" rtlCol="0" anchor="t">
            <a:spAutoFit/>
          </a:bodyPr>
          <a:lstStyle/>
          <a:p>
            <a:pPr algn="ctr">
              <a:lnSpc>
                <a:spcPts val="12000"/>
              </a:lnSpc>
            </a:pPr>
            <a:r>
              <a:rPr lang="en-US" sz="12000" b="1" i="0">
                <a:solidFill>
                  <a:srgbClr val="20212A"/>
                </a:solidFill>
                <a:latin typeface="Montserrat"/>
              </a:rPr>
              <a:t>TURNOVERS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37263" y="2101780"/>
            <a:ext cx="8397469" cy="7279115"/>
          </a:xfrm>
          <a:prstGeom prst="rect">
            <a:avLst/>
          </a:prstGeom>
        </p:spPr>
      </p:pic>
      <p:grpSp>
        <p:nvGrpSpPr>
          <p:cNvPr id="3" name="Group 3"/>
          <p:cNvGrpSpPr/>
          <p:nvPr/>
        </p:nvGrpSpPr>
        <p:grpSpPr>
          <a:xfrm>
            <a:off x="2396358" y="438999"/>
            <a:ext cx="5391520" cy="1395957"/>
            <a:chOff x="0" y="47625"/>
            <a:chExt cx="7188694" cy="1861277"/>
          </a:xfrm>
        </p:grpSpPr>
        <p:sp>
          <p:nvSpPr>
            <p:cNvPr id="4" name="TextBox 4"/>
            <p:cNvSpPr txBox="1"/>
            <p:nvPr/>
          </p:nvSpPr>
          <p:spPr>
            <a:xfrm>
              <a:off x="0" y="47625"/>
              <a:ext cx="7188694" cy="1861277"/>
            </a:xfrm>
            <a:prstGeom prst="rect">
              <a:avLst/>
            </a:prstGeom>
          </p:spPr>
          <p:txBody>
            <a:bodyPr lIns="0" tIns="0" rIns="0" bIns="0" rtlCol="0" anchor="t">
              <a:spAutoFit/>
            </a:bodyPr>
            <a:lstStyle/>
            <a:p>
              <a:pPr marL="0" lvl="0" indent="0" algn="ctr">
                <a:lnSpc>
                  <a:spcPts val="3585"/>
                </a:lnSpc>
                <a:spcBef>
                  <a:spcPct val="0"/>
                </a:spcBef>
              </a:pPr>
              <a:r>
                <a:rPr lang="en-US" sz="3550" b="1" spc="142" dirty="0" smtClean="0">
                  <a:solidFill>
                    <a:srgbClr val="FF5757"/>
                  </a:solidFill>
                  <a:latin typeface="Arimo"/>
                </a:rPr>
                <a:t>Turnovers </a:t>
              </a:r>
              <a:r>
                <a:rPr lang="en-US" sz="3550" b="1" spc="142" dirty="0">
                  <a:solidFill>
                    <a:srgbClr val="FF5757"/>
                  </a:solidFill>
                  <a:latin typeface="Arimo"/>
                </a:rPr>
                <a:t>per game </a:t>
              </a:r>
            </a:p>
            <a:p>
              <a:pPr marL="0" lvl="0" indent="0" algn="ctr">
                <a:lnSpc>
                  <a:spcPts val="3585"/>
                </a:lnSpc>
                <a:spcBef>
                  <a:spcPct val="0"/>
                </a:spcBef>
              </a:pPr>
              <a:r>
                <a:rPr lang="en-US" sz="3550" b="1" spc="142" dirty="0" smtClean="0">
                  <a:solidFill>
                    <a:srgbClr val="FF5757"/>
                  </a:solidFill>
                  <a:latin typeface="Arimo"/>
                </a:rPr>
                <a:t>vs</a:t>
              </a:r>
            </a:p>
            <a:p>
              <a:pPr marL="0" lvl="0" indent="0" algn="ctr">
                <a:lnSpc>
                  <a:spcPts val="3585"/>
                </a:lnSpc>
                <a:spcBef>
                  <a:spcPct val="0"/>
                </a:spcBef>
              </a:pPr>
              <a:r>
                <a:rPr lang="en-US" sz="3550" b="1" spc="142" dirty="0" smtClean="0">
                  <a:solidFill>
                    <a:srgbClr val="FF5757"/>
                  </a:solidFill>
                  <a:latin typeface="Arimo"/>
                </a:rPr>
                <a:t> Personal foul received</a:t>
              </a:r>
              <a:endParaRPr lang="en-US" sz="3550" b="1" spc="142" dirty="0">
                <a:solidFill>
                  <a:srgbClr val="FF5757"/>
                </a:solidFill>
                <a:latin typeface="Arimo"/>
              </a:endParaRPr>
            </a:p>
          </p:txBody>
        </p:sp>
        <p:sp>
          <p:nvSpPr>
            <p:cNvPr id="5" name="TextBox 5"/>
            <p:cNvSpPr txBox="1"/>
            <p:nvPr/>
          </p:nvSpPr>
          <p:spPr>
            <a:xfrm>
              <a:off x="493831" y="701265"/>
              <a:ext cx="5275515" cy="164604"/>
            </a:xfrm>
            <a:prstGeom prst="rect">
              <a:avLst/>
            </a:prstGeom>
          </p:spPr>
          <p:txBody>
            <a:bodyPr lIns="0" tIns="0" rIns="0" bIns="0" rtlCol="0" anchor="t">
              <a:spAutoFit/>
            </a:bodyPr>
            <a:lstStyle/>
            <a:p>
              <a:pPr algn="r">
                <a:lnSpc>
                  <a:spcPts val="1019"/>
                </a:lnSpc>
              </a:pPr>
              <a:endParaRPr/>
            </a:p>
          </p:txBody>
        </p:sp>
      </p:grpSp>
      <p:pic>
        <p:nvPicPr>
          <p:cNvPr id="6" name="Picture 6"/>
          <p:cNvPicPr>
            <a:picLocks noChangeAspect="1"/>
          </p:cNvPicPr>
          <p:nvPr/>
        </p:nvPicPr>
        <p:blipFill>
          <a:blip r:embed="rId3"/>
          <a:srcRect/>
          <a:stretch>
            <a:fillRect/>
          </a:stretch>
        </p:blipFill>
        <p:spPr>
          <a:xfrm>
            <a:off x="9463857" y="2040843"/>
            <a:ext cx="8143094" cy="7400989"/>
          </a:xfrm>
          <a:prstGeom prst="rect">
            <a:avLst/>
          </a:prstGeom>
        </p:spPr>
      </p:pic>
      <p:sp>
        <p:nvSpPr>
          <p:cNvPr id="7" name="TextBox 7"/>
          <p:cNvSpPr txBox="1"/>
          <p:nvPr/>
        </p:nvSpPr>
        <p:spPr>
          <a:xfrm>
            <a:off x="9139238" y="4903470"/>
            <a:ext cx="9525" cy="422909"/>
          </a:xfrm>
          <a:prstGeom prst="rect">
            <a:avLst/>
          </a:prstGeom>
        </p:spPr>
        <p:txBody>
          <a:bodyPr lIns="0" tIns="0" rIns="0" bIns="0" rtlCol="0" anchor="t">
            <a:spAutoFit/>
          </a:bodyPr>
          <a:lstStyle/>
          <a:p>
            <a:pPr algn="ctr">
              <a:lnSpc>
                <a:spcPts val="3359"/>
              </a:lnSpc>
              <a:spcBef>
                <a:spcPct val="0"/>
              </a:spcBef>
            </a:pPr>
            <a:endParaRPr/>
          </a:p>
        </p:txBody>
      </p:sp>
      <p:sp>
        <p:nvSpPr>
          <p:cNvPr id="8" name="TextBox 8"/>
          <p:cNvSpPr txBox="1"/>
          <p:nvPr/>
        </p:nvSpPr>
        <p:spPr>
          <a:xfrm>
            <a:off x="10808892" y="244589"/>
            <a:ext cx="5453024" cy="2205732"/>
          </a:xfrm>
          <a:prstGeom prst="rect">
            <a:avLst/>
          </a:prstGeom>
        </p:spPr>
        <p:txBody>
          <a:bodyPr lIns="0" tIns="0" rIns="0" bIns="0" rtlCol="0" anchor="t">
            <a:spAutoFit/>
          </a:bodyPr>
          <a:lstStyle/>
          <a:p>
            <a:pPr algn="ctr">
              <a:lnSpc>
                <a:spcPts val="4276"/>
              </a:lnSpc>
              <a:spcBef>
                <a:spcPct val="0"/>
              </a:spcBef>
            </a:pPr>
            <a:r>
              <a:rPr lang="en-US" sz="3054" b="1" dirty="0" smtClean="0">
                <a:solidFill>
                  <a:srgbClr val="FF5757"/>
                </a:solidFill>
                <a:latin typeface="Arimo"/>
              </a:rPr>
              <a:t>Minutes Played</a:t>
            </a:r>
          </a:p>
          <a:p>
            <a:pPr algn="ctr">
              <a:lnSpc>
                <a:spcPts val="4276"/>
              </a:lnSpc>
              <a:spcBef>
                <a:spcPct val="0"/>
              </a:spcBef>
            </a:pPr>
            <a:r>
              <a:rPr lang="en-US" sz="3054" b="1" dirty="0" smtClean="0">
                <a:solidFill>
                  <a:srgbClr val="FF5757"/>
                </a:solidFill>
                <a:latin typeface="Arimo"/>
              </a:rPr>
              <a:t>vs</a:t>
            </a:r>
            <a:endParaRPr lang="en-US" sz="3054" b="1" dirty="0" smtClean="0">
              <a:solidFill>
                <a:srgbClr val="FF5757"/>
              </a:solidFill>
              <a:latin typeface="Arimo"/>
            </a:endParaRPr>
          </a:p>
          <a:p>
            <a:pPr algn="ctr">
              <a:lnSpc>
                <a:spcPts val="4276"/>
              </a:lnSpc>
              <a:spcBef>
                <a:spcPct val="0"/>
              </a:spcBef>
            </a:pPr>
            <a:r>
              <a:rPr lang="en-US" sz="3054" b="1" dirty="0" smtClean="0">
                <a:solidFill>
                  <a:srgbClr val="FF5757"/>
                </a:solidFill>
                <a:latin typeface="Arimo"/>
              </a:rPr>
              <a:t>Turnovers per game </a:t>
            </a:r>
            <a:endParaRPr lang="en-US" sz="3054" b="1" dirty="0">
              <a:solidFill>
                <a:srgbClr val="FF5757"/>
              </a:solidFill>
              <a:latin typeface="Arimo"/>
            </a:endParaRPr>
          </a:p>
          <a:p>
            <a:pPr algn="ctr">
              <a:lnSpc>
                <a:spcPts val="4276"/>
              </a:lnSpc>
              <a:spcBef>
                <a:spcPct val="0"/>
              </a:spcBef>
            </a:pPr>
            <a:endParaRPr lang="en-US" sz="3054" b="1" dirty="0">
              <a:solidFill>
                <a:srgbClr val="FF5757"/>
              </a:solidFill>
              <a:latin typeface="Arimo"/>
            </a:endParaRPr>
          </a:p>
        </p:txBody>
      </p:sp>
      <p:pic>
        <p:nvPicPr>
          <p:cNvPr id="9" name="Picture 9"/>
          <p:cNvPicPr>
            <a:picLocks noChangeAspect="1"/>
          </p:cNvPicPr>
          <p:nvPr/>
        </p:nvPicPr>
        <p:blipFill>
          <a:blip r:embed="rId4"/>
          <a:srcRect/>
          <a:stretch>
            <a:fillRect/>
          </a:stretch>
        </p:blipFill>
        <p:spPr>
          <a:xfrm>
            <a:off x="17159404" y="119875"/>
            <a:ext cx="892683" cy="19819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1000" y="381000"/>
            <a:ext cx="955049" cy="955049"/>
          </a:xfrm>
          <a:prstGeom prst="rect">
            <a:avLst/>
          </a:prstGeom>
        </p:spPr>
      </p:pic>
      <p:sp>
        <p:nvSpPr>
          <p:cNvPr id="3" name="TextBox 3"/>
          <p:cNvSpPr txBox="1"/>
          <p:nvPr/>
        </p:nvSpPr>
        <p:spPr>
          <a:xfrm>
            <a:off x="4943092" y="1270109"/>
            <a:ext cx="9696722" cy="921564"/>
          </a:xfrm>
          <a:prstGeom prst="rect">
            <a:avLst/>
          </a:prstGeom>
        </p:spPr>
        <p:txBody>
          <a:bodyPr lIns="0" tIns="0" rIns="0" bIns="0" rtlCol="0" anchor="t">
            <a:spAutoFit/>
          </a:bodyPr>
          <a:lstStyle/>
          <a:p>
            <a:pPr algn="ctr">
              <a:lnSpc>
                <a:spcPts val="7039"/>
              </a:lnSpc>
            </a:pPr>
            <a:r>
              <a:rPr lang="en-US" sz="6399" b="1" i="0" spc="63">
                <a:solidFill>
                  <a:srgbClr val="FF5757"/>
                </a:solidFill>
                <a:latin typeface="Montserrat"/>
              </a:rPr>
              <a:t>SUMMARY</a:t>
            </a:r>
          </a:p>
        </p:txBody>
      </p:sp>
      <p:pic>
        <p:nvPicPr>
          <p:cNvPr id="4" name="Picture 4"/>
          <p:cNvPicPr>
            <a:picLocks noChangeAspect="1"/>
          </p:cNvPicPr>
          <p:nvPr/>
        </p:nvPicPr>
        <p:blipFill>
          <a:blip r:embed="rId2"/>
          <a:srcRect/>
          <a:stretch>
            <a:fillRect/>
          </a:stretch>
        </p:blipFill>
        <p:spPr>
          <a:xfrm rot="-10800000">
            <a:off x="16951951" y="8950951"/>
            <a:ext cx="955049" cy="955049"/>
          </a:xfrm>
          <a:prstGeom prst="rect">
            <a:avLst/>
          </a:prstGeom>
        </p:spPr>
      </p:pic>
      <p:grpSp>
        <p:nvGrpSpPr>
          <p:cNvPr id="5" name="Group 5"/>
          <p:cNvGrpSpPr/>
          <p:nvPr/>
        </p:nvGrpSpPr>
        <p:grpSpPr>
          <a:xfrm>
            <a:off x="3286462" y="2807856"/>
            <a:ext cx="5334400" cy="2521982"/>
            <a:chOff x="0" y="0"/>
            <a:chExt cx="7112533" cy="3362642"/>
          </a:xfrm>
        </p:grpSpPr>
        <p:sp>
          <p:nvSpPr>
            <p:cNvPr id="6" name="TextBox 6"/>
            <p:cNvSpPr txBox="1"/>
            <p:nvPr/>
          </p:nvSpPr>
          <p:spPr>
            <a:xfrm>
              <a:off x="0" y="0"/>
              <a:ext cx="7112533" cy="857250"/>
            </a:xfrm>
            <a:prstGeom prst="rect">
              <a:avLst/>
            </a:prstGeom>
          </p:spPr>
          <p:txBody>
            <a:bodyPr lIns="0" tIns="0" rIns="0" bIns="0" rtlCol="0" anchor="t">
              <a:spAutoFit/>
            </a:bodyPr>
            <a:lstStyle/>
            <a:p>
              <a:pPr>
                <a:lnSpc>
                  <a:spcPts val="5040"/>
                </a:lnSpc>
              </a:pPr>
              <a:r>
                <a:rPr lang="en-US" sz="4200" b="1" i="0">
                  <a:solidFill>
                    <a:srgbClr val="FF4A3B"/>
                  </a:solidFill>
                  <a:latin typeface="Montserrat"/>
                </a:rPr>
                <a:t>POSITION</a:t>
              </a:r>
            </a:p>
          </p:txBody>
        </p:sp>
        <p:sp>
          <p:nvSpPr>
            <p:cNvPr id="7" name="TextBox 7"/>
            <p:cNvSpPr txBox="1"/>
            <p:nvPr/>
          </p:nvSpPr>
          <p:spPr>
            <a:xfrm>
              <a:off x="0" y="917575"/>
              <a:ext cx="7112533" cy="2445067"/>
            </a:xfrm>
            <a:prstGeom prst="rect">
              <a:avLst/>
            </a:prstGeom>
          </p:spPr>
          <p:txBody>
            <a:bodyPr lIns="0" tIns="0" rIns="0" bIns="0" rtlCol="0" anchor="t">
              <a:spAutoFit/>
            </a:bodyPr>
            <a:lstStyle/>
            <a:p>
              <a:pPr marL="396240" lvl="1" indent="-198120" algn="just">
                <a:lnSpc>
                  <a:spcPts val="3600"/>
                </a:lnSpc>
                <a:buFont typeface="Arial"/>
                <a:buChar char="•"/>
              </a:pPr>
              <a:r>
                <a:rPr lang="en-US" sz="2400" b="1" i="0" spc="24">
                  <a:solidFill>
                    <a:srgbClr val="5271FF"/>
                  </a:solidFill>
                  <a:latin typeface="Montserrat Light"/>
                </a:rPr>
                <a:t>Our findings show that PG scores the most points on avrg per game while PF scores the least.</a:t>
              </a:r>
            </a:p>
          </p:txBody>
        </p:sp>
      </p:grpSp>
      <p:grpSp>
        <p:nvGrpSpPr>
          <p:cNvPr id="8" name="Group 8"/>
          <p:cNvGrpSpPr/>
          <p:nvPr/>
        </p:nvGrpSpPr>
        <p:grpSpPr>
          <a:xfrm>
            <a:off x="11399569" y="3338845"/>
            <a:ext cx="5334400" cy="3928408"/>
            <a:chOff x="0" y="0"/>
            <a:chExt cx="7112533" cy="5237877"/>
          </a:xfrm>
        </p:grpSpPr>
        <p:sp>
          <p:nvSpPr>
            <p:cNvPr id="9" name="TextBox 9"/>
            <p:cNvSpPr txBox="1"/>
            <p:nvPr/>
          </p:nvSpPr>
          <p:spPr>
            <a:xfrm>
              <a:off x="0" y="0"/>
              <a:ext cx="7112533" cy="857250"/>
            </a:xfrm>
            <a:prstGeom prst="rect">
              <a:avLst/>
            </a:prstGeom>
          </p:spPr>
          <p:txBody>
            <a:bodyPr lIns="0" tIns="0" rIns="0" bIns="0" rtlCol="0" anchor="t">
              <a:spAutoFit/>
            </a:bodyPr>
            <a:lstStyle/>
            <a:p>
              <a:pPr>
                <a:lnSpc>
                  <a:spcPts val="5040"/>
                </a:lnSpc>
              </a:pPr>
              <a:r>
                <a:rPr lang="en-US" sz="4200" b="1" i="0">
                  <a:solidFill>
                    <a:srgbClr val="FF4A3B"/>
                  </a:solidFill>
                  <a:latin typeface="Montserrat"/>
                </a:rPr>
                <a:t>TURNOVERS</a:t>
              </a:r>
            </a:p>
          </p:txBody>
        </p:sp>
        <p:sp>
          <p:nvSpPr>
            <p:cNvPr id="10" name="TextBox 10"/>
            <p:cNvSpPr txBox="1"/>
            <p:nvPr/>
          </p:nvSpPr>
          <p:spPr>
            <a:xfrm>
              <a:off x="0" y="917575"/>
              <a:ext cx="7112533" cy="4320302"/>
            </a:xfrm>
            <a:prstGeom prst="rect">
              <a:avLst/>
            </a:prstGeom>
          </p:spPr>
          <p:txBody>
            <a:bodyPr lIns="0" tIns="0" rIns="0" bIns="0" rtlCol="0" anchor="t">
              <a:spAutoFit/>
            </a:bodyPr>
            <a:lstStyle/>
            <a:p>
              <a:pPr marL="396240" lvl="1" indent="-198120" algn="just">
                <a:lnSpc>
                  <a:spcPts val="3600"/>
                </a:lnSpc>
                <a:buFont typeface="Arial"/>
                <a:buChar char="•"/>
              </a:pPr>
              <a:r>
                <a:rPr lang="en-US" sz="2400" b="1" i="0" spc="24">
                  <a:solidFill>
                    <a:srgbClr val="5271FF"/>
                  </a:solidFill>
                  <a:latin typeface="Montserrat Light"/>
                </a:rPr>
                <a:t>Our findings show a positive correlation with personal fouls and the amount of turnovers.</a:t>
              </a:r>
            </a:p>
            <a:p>
              <a:pPr marL="396240" lvl="1" indent="-198120" algn="just">
                <a:lnSpc>
                  <a:spcPts val="3600"/>
                </a:lnSpc>
                <a:buFont typeface="Arial"/>
                <a:buChar char="•"/>
              </a:pPr>
              <a:r>
                <a:rPr lang="en-US" sz="2400" b="1" i="0" spc="24">
                  <a:solidFill>
                    <a:srgbClr val="5271FF"/>
                  </a:solidFill>
                  <a:latin typeface="Montserrat Light"/>
                </a:rPr>
                <a:t>Also a positive correlation between minuted and turnovers.</a:t>
              </a:r>
            </a:p>
          </p:txBody>
        </p:sp>
      </p:grpSp>
      <p:grpSp>
        <p:nvGrpSpPr>
          <p:cNvPr id="11" name="Group 11"/>
          <p:cNvGrpSpPr/>
          <p:nvPr/>
        </p:nvGrpSpPr>
        <p:grpSpPr>
          <a:xfrm>
            <a:off x="3286462" y="5604480"/>
            <a:ext cx="5334400" cy="3928408"/>
            <a:chOff x="0" y="0"/>
            <a:chExt cx="7112533" cy="5237877"/>
          </a:xfrm>
        </p:grpSpPr>
        <p:sp>
          <p:nvSpPr>
            <p:cNvPr id="12" name="TextBox 12"/>
            <p:cNvSpPr txBox="1"/>
            <p:nvPr/>
          </p:nvSpPr>
          <p:spPr>
            <a:xfrm>
              <a:off x="0" y="0"/>
              <a:ext cx="7112533" cy="857250"/>
            </a:xfrm>
            <a:prstGeom prst="rect">
              <a:avLst/>
            </a:prstGeom>
          </p:spPr>
          <p:txBody>
            <a:bodyPr lIns="0" tIns="0" rIns="0" bIns="0" rtlCol="0" anchor="t">
              <a:spAutoFit/>
            </a:bodyPr>
            <a:lstStyle/>
            <a:p>
              <a:pPr>
                <a:lnSpc>
                  <a:spcPts val="5040"/>
                </a:lnSpc>
              </a:pPr>
              <a:r>
                <a:rPr lang="en-US" sz="4200" b="1" i="0">
                  <a:solidFill>
                    <a:srgbClr val="FF4A3B"/>
                  </a:solidFill>
                  <a:latin typeface="Montserrat"/>
                </a:rPr>
                <a:t>AGE</a:t>
              </a:r>
            </a:p>
          </p:txBody>
        </p:sp>
        <p:sp>
          <p:nvSpPr>
            <p:cNvPr id="13" name="TextBox 13"/>
            <p:cNvSpPr txBox="1"/>
            <p:nvPr/>
          </p:nvSpPr>
          <p:spPr>
            <a:xfrm>
              <a:off x="0" y="917575"/>
              <a:ext cx="7112533" cy="4320302"/>
            </a:xfrm>
            <a:prstGeom prst="rect">
              <a:avLst/>
            </a:prstGeom>
          </p:spPr>
          <p:txBody>
            <a:bodyPr lIns="0" tIns="0" rIns="0" bIns="0" rtlCol="0" anchor="t">
              <a:spAutoFit/>
            </a:bodyPr>
            <a:lstStyle/>
            <a:p>
              <a:pPr marL="396240" lvl="1" indent="-198120" algn="just">
                <a:lnSpc>
                  <a:spcPts val="3600"/>
                </a:lnSpc>
                <a:buFont typeface="Arial"/>
                <a:buChar char="•"/>
              </a:pPr>
              <a:r>
                <a:rPr lang="en-US" sz="2400" b="1" i="0" spc="24">
                  <a:solidFill>
                    <a:srgbClr val="5271FF"/>
                  </a:solidFill>
                  <a:latin typeface="Montserrat Light"/>
                </a:rPr>
                <a:t>Our findings show that most active players in the NBA are represented by the ages of 19-24.</a:t>
              </a:r>
            </a:p>
            <a:p>
              <a:pPr marL="396240" lvl="1" indent="-198120" algn="just">
                <a:lnSpc>
                  <a:spcPts val="3600"/>
                </a:lnSpc>
                <a:buFont typeface="Arial"/>
                <a:buChar char="•"/>
              </a:pPr>
              <a:r>
                <a:rPr lang="en-US" sz="2400" b="1" i="0" spc="24">
                  <a:solidFill>
                    <a:srgbClr val="5271FF"/>
                  </a:solidFill>
                  <a:latin typeface="Montserrat Light"/>
                </a:rPr>
                <a:t>Players in their 30's perform better.</a:t>
              </a:r>
            </a:p>
            <a:p>
              <a:pPr marL="396240" lvl="1" indent="-198120" algn="just">
                <a:lnSpc>
                  <a:spcPts val="3600"/>
                </a:lnSpc>
                <a:buFont typeface="Arial"/>
                <a:buChar char="•"/>
              </a:pPr>
              <a:r>
                <a:rPr lang="en-US" sz="2400" b="1" i="0" spc="24">
                  <a:solidFill>
                    <a:srgbClr val="5271FF"/>
                  </a:solidFill>
                  <a:latin typeface="Montserrat Light"/>
                </a:rPr>
                <a:t>Players from 35-45 play less.</a:t>
              </a:r>
            </a:p>
          </p:txBody>
        </p:sp>
      </p:grpSp>
      <p:pic>
        <p:nvPicPr>
          <p:cNvPr id="14" name="Picture 14"/>
          <p:cNvPicPr>
            <a:picLocks noChangeAspect="1"/>
          </p:cNvPicPr>
          <p:nvPr/>
        </p:nvPicPr>
        <p:blipFill>
          <a:blip r:embed="rId3"/>
          <a:srcRect/>
          <a:stretch>
            <a:fillRect/>
          </a:stretch>
        </p:blipFill>
        <p:spPr>
          <a:xfrm>
            <a:off x="1762462" y="3592597"/>
            <a:ext cx="952500" cy="952500"/>
          </a:xfrm>
          <a:prstGeom prst="rect">
            <a:avLst/>
          </a:prstGeom>
        </p:spPr>
      </p:pic>
      <p:pic>
        <p:nvPicPr>
          <p:cNvPr id="15" name="Picture 15"/>
          <p:cNvPicPr>
            <a:picLocks noChangeAspect="1"/>
          </p:cNvPicPr>
          <p:nvPr/>
        </p:nvPicPr>
        <p:blipFill>
          <a:blip r:embed="rId3"/>
          <a:srcRect/>
          <a:stretch>
            <a:fillRect/>
          </a:stretch>
        </p:blipFill>
        <p:spPr>
          <a:xfrm>
            <a:off x="9977927" y="4545097"/>
            <a:ext cx="952500" cy="952500"/>
          </a:xfrm>
          <a:prstGeom prst="rect">
            <a:avLst/>
          </a:prstGeom>
        </p:spPr>
      </p:pic>
      <p:pic>
        <p:nvPicPr>
          <p:cNvPr id="16" name="Picture 16"/>
          <p:cNvPicPr>
            <a:picLocks noChangeAspect="1"/>
          </p:cNvPicPr>
          <p:nvPr/>
        </p:nvPicPr>
        <p:blipFill>
          <a:blip r:embed="rId3"/>
          <a:srcRect/>
          <a:stretch>
            <a:fillRect/>
          </a:stretch>
        </p:blipFill>
        <p:spPr>
          <a:xfrm>
            <a:off x="1762462" y="7092434"/>
            <a:ext cx="952500" cy="952500"/>
          </a:xfrm>
          <a:prstGeom prst="rect">
            <a:avLst/>
          </a:prstGeom>
        </p:spPr>
      </p:pic>
      <p:pic>
        <p:nvPicPr>
          <p:cNvPr id="17" name="Picture 17"/>
          <p:cNvPicPr>
            <a:picLocks noChangeAspect="1"/>
          </p:cNvPicPr>
          <p:nvPr/>
        </p:nvPicPr>
        <p:blipFill>
          <a:blip r:embed="rId4"/>
          <a:srcRect/>
          <a:stretch>
            <a:fillRect/>
          </a:stretch>
        </p:blipFill>
        <p:spPr>
          <a:xfrm>
            <a:off x="16426620" y="475213"/>
            <a:ext cx="1050661" cy="233264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6998" b="7389"/>
          <a:stretch>
            <a:fillRect/>
          </a:stretch>
        </p:blipFill>
        <p:spPr>
          <a:xfrm>
            <a:off x="0" y="0"/>
            <a:ext cx="9534231" cy="10922646"/>
          </a:xfrm>
          <a:prstGeom prst="rect">
            <a:avLst/>
          </a:prstGeom>
        </p:spPr>
      </p:pic>
      <p:sp>
        <p:nvSpPr>
          <p:cNvPr id="3" name="TextBox 3"/>
          <p:cNvSpPr txBox="1"/>
          <p:nvPr/>
        </p:nvSpPr>
        <p:spPr>
          <a:xfrm>
            <a:off x="1527683" y="552450"/>
            <a:ext cx="7616317" cy="2510195"/>
          </a:xfrm>
          <a:prstGeom prst="rect">
            <a:avLst/>
          </a:prstGeom>
        </p:spPr>
        <p:txBody>
          <a:bodyPr lIns="0" tIns="0" rIns="0" bIns="0" rtlCol="0" anchor="t">
            <a:spAutoFit/>
          </a:bodyPr>
          <a:lstStyle/>
          <a:p>
            <a:pPr>
              <a:lnSpc>
                <a:spcPts val="9600"/>
              </a:lnSpc>
            </a:pPr>
            <a:r>
              <a:rPr lang="en-US" sz="9600" b="1" i="0" spc="-96">
                <a:solidFill>
                  <a:srgbClr val="FF4A3B"/>
                </a:solidFill>
                <a:latin typeface="Montserrat"/>
              </a:rPr>
              <a:t>POST MORTEM</a:t>
            </a:r>
          </a:p>
        </p:txBody>
      </p:sp>
      <p:pic>
        <p:nvPicPr>
          <p:cNvPr id="4" name="Picture 4"/>
          <p:cNvPicPr>
            <a:picLocks noChangeAspect="1"/>
          </p:cNvPicPr>
          <p:nvPr/>
        </p:nvPicPr>
        <p:blipFill>
          <a:blip r:embed="rId3"/>
          <a:srcRect/>
          <a:stretch>
            <a:fillRect/>
          </a:stretch>
        </p:blipFill>
        <p:spPr>
          <a:xfrm rot="-10800000">
            <a:off x="16951951" y="8950951"/>
            <a:ext cx="955049" cy="955049"/>
          </a:xfrm>
          <a:prstGeom prst="rect">
            <a:avLst/>
          </a:prstGeom>
        </p:spPr>
      </p:pic>
      <p:pic>
        <p:nvPicPr>
          <p:cNvPr id="5" name="Picture 5"/>
          <p:cNvPicPr>
            <a:picLocks noChangeAspect="1"/>
          </p:cNvPicPr>
          <p:nvPr/>
        </p:nvPicPr>
        <p:blipFill>
          <a:blip r:embed="rId3"/>
          <a:srcRect/>
          <a:stretch>
            <a:fillRect/>
          </a:stretch>
        </p:blipFill>
        <p:spPr>
          <a:xfrm>
            <a:off x="381000" y="381000"/>
            <a:ext cx="955049" cy="955049"/>
          </a:xfrm>
          <a:prstGeom prst="rect">
            <a:avLst/>
          </a:prstGeom>
        </p:spPr>
      </p:pic>
      <p:grpSp>
        <p:nvGrpSpPr>
          <p:cNvPr id="6" name="Group 6"/>
          <p:cNvGrpSpPr/>
          <p:nvPr/>
        </p:nvGrpSpPr>
        <p:grpSpPr>
          <a:xfrm>
            <a:off x="9656980" y="647700"/>
            <a:ext cx="7602320" cy="1905000"/>
            <a:chOff x="0" y="0"/>
            <a:chExt cx="10136427" cy="2540000"/>
          </a:xfrm>
        </p:grpSpPr>
        <p:sp>
          <p:nvSpPr>
            <p:cNvPr id="7" name="AutoShape 7"/>
            <p:cNvSpPr/>
            <p:nvPr/>
          </p:nvSpPr>
          <p:spPr>
            <a:xfrm>
              <a:off x="0" y="0"/>
              <a:ext cx="2540000" cy="2540000"/>
            </a:xfrm>
            <a:prstGeom prst="rect">
              <a:avLst/>
            </a:prstGeom>
            <a:solidFill>
              <a:srgbClr val="FF4A3B"/>
            </a:solidFill>
          </p:spPr>
        </p:sp>
        <p:sp>
          <p:nvSpPr>
            <p:cNvPr id="8" name="TextBox 8"/>
            <p:cNvSpPr txBox="1"/>
            <p:nvPr/>
          </p:nvSpPr>
          <p:spPr>
            <a:xfrm>
              <a:off x="3633493" y="876498"/>
              <a:ext cx="6502933" cy="701278"/>
            </a:xfrm>
            <a:prstGeom prst="rect">
              <a:avLst/>
            </a:prstGeom>
          </p:spPr>
          <p:txBody>
            <a:bodyPr lIns="0" tIns="0" rIns="0" bIns="0" rtlCol="0" anchor="t">
              <a:spAutoFit/>
            </a:bodyPr>
            <a:lstStyle/>
            <a:p>
              <a:pPr>
                <a:lnSpc>
                  <a:spcPts val="4500"/>
                </a:lnSpc>
              </a:pPr>
              <a:r>
                <a:rPr lang="en-US" sz="3000" b="1" i="0" spc="30">
                  <a:solidFill>
                    <a:srgbClr val="FF5757"/>
                  </a:solidFill>
                  <a:latin typeface="Montserrat Light"/>
                </a:rPr>
                <a:t>DATA COLLECTION</a:t>
              </a:r>
            </a:p>
          </p:txBody>
        </p:sp>
      </p:grpSp>
      <p:grpSp>
        <p:nvGrpSpPr>
          <p:cNvPr id="9" name="Group 9"/>
          <p:cNvGrpSpPr/>
          <p:nvPr/>
        </p:nvGrpSpPr>
        <p:grpSpPr>
          <a:xfrm>
            <a:off x="9678770" y="3009900"/>
            <a:ext cx="7580530" cy="1905000"/>
            <a:chOff x="0" y="0"/>
            <a:chExt cx="10107373" cy="2540000"/>
          </a:xfrm>
        </p:grpSpPr>
        <p:sp>
          <p:nvSpPr>
            <p:cNvPr id="10" name="AutoShape 10"/>
            <p:cNvSpPr/>
            <p:nvPr/>
          </p:nvSpPr>
          <p:spPr>
            <a:xfrm>
              <a:off x="0" y="0"/>
              <a:ext cx="2540000" cy="2540000"/>
            </a:xfrm>
            <a:prstGeom prst="rect">
              <a:avLst/>
            </a:prstGeom>
            <a:solidFill>
              <a:srgbClr val="FF4A3B"/>
            </a:solidFill>
          </p:spPr>
        </p:sp>
        <p:sp>
          <p:nvSpPr>
            <p:cNvPr id="11" name="TextBox 11"/>
            <p:cNvSpPr txBox="1"/>
            <p:nvPr/>
          </p:nvSpPr>
          <p:spPr>
            <a:xfrm>
              <a:off x="3604440" y="876498"/>
              <a:ext cx="6502933" cy="701278"/>
            </a:xfrm>
            <a:prstGeom prst="rect">
              <a:avLst/>
            </a:prstGeom>
          </p:spPr>
          <p:txBody>
            <a:bodyPr lIns="0" tIns="0" rIns="0" bIns="0" rtlCol="0" anchor="t">
              <a:spAutoFit/>
            </a:bodyPr>
            <a:lstStyle/>
            <a:p>
              <a:pPr>
                <a:lnSpc>
                  <a:spcPts val="4500"/>
                </a:lnSpc>
              </a:pPr>
              <a:r>
                <a:rPr lang="en-US" sz="3000" b="1" i="0" spc="30">
                  <a:solidFill>
                    <a:srgbClr val="FF5757"/>
                  </a:solidFill>
                  <a:latin typeface="Montserrat Light"/>
                </a:rPr>
                <a:t>GRAPHS ISSUES</a:t>
              </a:r>
            </a:p>
          </p:txBody>
        </p:sp>
      </p:grpSp>
      <p:sp>
        <p:nvSpPr>
          <p:cNvPr id="12" name="TextBox 12"/>
          <p:cNvSpPr txBox="1"/>
          <p:nvPr/>
        </p:nvSpPr>
        <p:spPr>
          <a:xfrm>
            <a:off x="12382100" y="6008043"/>
            <a:ext cx="4877200" cy="547390"/>
          </a:xfrm>
          <a:prstGeom prst="rect">
            <a:avLst/>
          </a:prstGeom>
        </p:spPr>
        <p:txBody>
          <a:bodyPr lIns="0" tIns="0" rIns="0" bIns="0" rtlCol="0" anchor="t">
            <a:spAutoFit/>
          </a:bodyPr>
          <a:lstStyle/>
          <a:p>
            <a:pPr>
              <a:lnSpc>
                <a:spcPts val="4500"/>
              </a:lnSpc>
            </a:pPr>
            <a:r>
              <a:rPr lang="en-US" sz="3000" b="1" i="0" spc="30">
                <a:solidFill>
                  <a:srgbClr val="FF5757"/>
                </a:solidFill>
                <a:latin typeface="Montserrat Light"/>
              </a:rPr>
              <a:t>AMOUNT OF DATA</a:t>
            </a:r>
          </a:p>
        </p:txBody>
      </p:sp>
      <p:sp>
        <p:nvSpPr>
          <p:cNvPr id="13" name="TextBox 13"/>
          <p:cNvSpPr txBox="1"/>
          <p:nvPr/>
        </p:nvSpPr>
        <p:spPr>
          <a:xfrm>
            <a:off x="12382100" y="8379767"/>
            <a:ext cx="4877200" cy="537865"/>
          </a:xfrm>
          <a:prstGeom prst="rect">
            <a:avLst/>
          </a:prstGeom>
        </p:spPr>
        <p:txBody>
          <a:bodyPr lIns="0" tIns="0" rIns="0" bIns="0" rtlCol="0" anchor="t">
            <a:spAutoFit/>
          </a:bodyPr>
          <a:lstStyle/>
          <a:p>
            <a:pPr>
              <a:lnSpc>
                <a:spcPts val="4499"/>
              </a:lnSpc>
            </a:pPr>
            <a:r>
              <a:rPr lang="en-US" sz="2999" b="1" i="0" spc="29">
                <a:solidFill>
                  <a:srgbClr val="FF5757"/>
                </a:solidFill>
                <a:latin typeface="Montserrat Light"/>
              </a:rPr>
              <a:t>SALARIES?</a:t>
            </a:r>
          </a:p>
        </p:txBody>
      </p:sp>
      <p:pic>
        <p:nvPicPr>
          <p:cNvPr id="14" name="Picture 14"/>
          <p:cNvPicPr>
            <a:picLocks noChangeAspect="1"/>
          </p:cNvPicPr>
          <p:nvPr/>
        </p:nvPicPr>
        <p:blipFill>
          <a:blip r:embed="rId4"/>
          <a:srcRect l="22997" r="19476"/>
          <a:stretch>
            <a:fillRect/>
          </a:stretch>
        </p:blipFill>
        <p:spPr>
          <a:xfrm>
            <a:off x="9606951" y="609600"/>
            <a:ext cx="2024337" cy="1981200"/>
          </a:xfrm>
          <a:prstGeom prst="rect">
            <a:avLst/>
          </a:prstGeom>
        </p:spPr>
      </p:pic>
      <p:pic>
        <p:nvPicPr>
          <p:cNvPr id="15" name="Picture 15"/>
          <p:cNvPicPr>
            <a:picLocks noChangeAspect="1"/>
          </p:cNvPicPr>
          <p:nvPr/>
        </p:nvPicPr>
        <p:blipFill>
          <a:blip r:embed="rId5"/>
          <a:srcRect/>
          <a:stretch>
            <a:fillRect/>
          </a:stretch>
        </p:blipFill>
        <p:spPr>
          <a:xfrm>
            <a:off x="9534231" y="2822674"/>
            <a:ext cx="2089497" cy="2279452"/>
          </a:xfrm>
          <a:prstGeom prst="rect">
            <a:avLst/>
          </a:prstGeom>
        </p:spPr>
      </p:pic>
      <p:pic>
        <p:nvPicPr>
          <p:cNvPr id="16" name="Picture 16"/>
          <p:cNvPicPr>
            <a:picLocks noChangeAspect="1"/>
          </p:cNvPicPr>
          <p:nvPr/>
        </p:nvPicPr>
        <p:blipFill>
          <a:blip r:embed="rId6"/>
          <a:srcRect l="26209" r="6316" b="13431"/>
          <a:stretch>
            <a:fillRect/>
          </a:stretch>
        </p:blipFill>
        <p:spPr>
          <a:xfrm>
            <a:off x="9434408" y="5454848"/>
            <a:ext cx="2289143" cy="1973288"/>
          </a:xfrm>
          <a:prstGeom prst="rect">
            <a:avLst/>
          </a:prstGeom>
        </p:spPr>
      </p:pic>
      <p:pic>
        <p:nvPicPr>
          <p:cNvPr id="17" name="Picture 17"/>
          <p:cNvPicPr>
            <a:picLocks noChangeAspect="1"/>
          </p:cNvPicPr>
          <p:nvPr/>
        </p:nvPicPr>
        <p:blipFill>
          <a:blip r:embed="rId7"/>
          <a:srcRect l="25178" r="16738"/>
          <a:stretch>
            <a:fillRect/>
          </a:stretch>
        </p:blipFill>
        <p:spPr>
          <a:xfrm>
            <a:off x="9434408" y="7828013"/>
            <a:ext cx="2289143" cy="2033461"/>
          </a:xfrm>
          <a:prstGeom prst="rect">
            <a:avLst/>
          </a:prstGeom>
        </p:spPr>
      </p:pic>
      <p:pic>
        <p:nvPicPr>
          <p:cNvPr id="18" name="Picture 18"/>
          <p:cNvPicPr>
            <a:picLocks noChangeAspect="1"/>
          </p:cNvPicPr>
          <p:nvPr/>
        </p:nvPicPr>
        <p:blipFill>
          <a:blip r:embed="rId8"/>
          <a:srcRect/>
          <a:stretch>
            <a:fillRect/>
          </a:stretch>
        </p:blipFill>
        <p:spPr>
          <a:xfrm>
            <a:off x="16951951" y="381000"/>
            <a:ext cx="955049" cy="21203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1000" y="381000"/>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951951" y="8950951"/>
            <a:ext cx="955049" cy="955049"/>
          </a:xfrm>
          <a:prstGeom prst="rect">
            <a:avLst/>
          </a:prstGeom>
        </p:spPr>
      </p:pic>
      <p:grpSp>
        <p:nvGrpSpPr>
          <p:cNvPr id="4" name="Group 4"/>
          <p:cNvGrpSpPr/>
          <p:nvPr/>
        </p:nvGrpSpPr>
        <p:grpSpPr>
          <a:xfrm>
            <a:off x="3047800" y="4167842"/>
            <a:ext cx="12192400" cy="1951315"/>
            <a:chOff x="0" y="0"/>
            <a:chExt cx="16256533" cy="2601754"/>
          </a:xfrm>
        </p:grpSpPr>
        <p:sp>
          <p:nvSpPr>
            <p:cNvPr id="5" name="TextBox 5"/>
            <p:cNvSpPr txBox="1"/>
            <p:nvPr/>
          </p:nvSpPr>
          <p:spPr>
            <a:xfrm>
              <a:off x="0" y="142875"/>
              <a:ext cx="16256533" cy="1467511"/>
            </a:xfrm>
            <a:prstGeom prst="rect">
              <a:avLst/>
            </a:prstGeom>
          </p:spPr>
          <p:txBody>
            <a:bodyPr lIns="0" tIns="0" rIns="0" bIns="0" rtlCol="0" anchor="t">
              <a:spAutoFit/>
            </a:bodyPr>
            <a:lstStyle/>
            <a:p>
              <a:pPr algn="ctr">
                <a:lnSpc>
                  <a:spcPts val="8000"/>
                </a:lnSpc>
              </a:pPr>
              <a:r>
                <a:rPr lang="en-US" sz="8000" b="1" i="0" spc="-80">
                  <a:solidFill>
                    <a:srgbClr val="FF4A3B"/>
                  </a:solidFill>
                  <a:latin typeface="Montserrat"/>
                </a:rPr>
                <a:t>THANK YOU!</a:t>
              </a:r>
            </a:p>
          </p:txBody>
        </p:sp>
        <p:sp>
          <p:nvSpPr>
            <p:cNvPr id="6" name="TextBox 6"/>
            <p:cNvSpPr txBox="1"/>
            <p:nvPr/>
          </p:nvSpPr>
          <p:spPr>
            <a:xfrm>
              <a:off x="0" y="1902883"/>
              <a:ext cx="16256533" cy="698870"/>
            </a:xfrm>
            <a:prstGeom prst="rect">
              <a:avLst/>
            </a:prstGeom>
          </p:spPr>
          <p:txBody>
            <a:bodyPr lIns="0" tIns="0" rIns="0" bIns="0" rtlCol="0" anchor="t">
              <a:spAutoFit/>
            </a:bodyPr>
            <a:lstStyle/>
            <a:p>
              <a:pPr algn="ctr">
                <a:lnSpc>
                  <a:spcPts val="4479"/>
                </a:lnSpc>
              </a:pPr>
              <a:r>
                <a:rPr lang="en-US" sz="3199" b="0" i="0" spc="223">
                  <a:solidFill>
                    <a:srgbClr val="000000"/>
                  </a:solidFill>
                  <a:latin typeface="Montserrat"/>
                </a:rPr>
                <a:t>ANY QUESTIONS?</a:t>
              </a:r>
            </a:p>
          </p:txBody>
        </p:sp>
      </p:grpSp>
      <p:pic>
        <p:nvPicPr>
          <p:cNvPr id="7" name="Picture 7"/>
          <p:cNvPicPr>
            <a:picLocks noChangeAspect="1"/>
          </p:cNvPicPr>
          <p:nvPr/>
        </p:nvPicPr>
        <p:blipFill>
          <a:blip r:embed="rId3"/>
          <a:srcRect/>
          <a:stretch>
            <a:fillRect/>
          </a:stretch>
        </p:blipFill>
        <p:spPr>
          <a:xfrm>
            <a:off x="16118431" y="381000"/>
            <a:ext cx="1140869" cy="25329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grpSp>
        <p:nvGrpSpPr>
          <p:cNvPr id="2" name="Group 2"/>
          <p:cNvGrpSpPr/>
          <p:nvPr/>
        </p:nvGrpSpPr>
        <p:grpSpPr>
          <a:xfrm>
            <a:off x="380600" y="1028700"/>
            <a:ext cx="8763400" cy="3032423"/>
            <a:chOff x="0" y="0"/>
            <a:chExt cx="11684533" cy="4043230"/>
          </a:xfrm>
        </p:grpSpPr>
        <p:sp>
          <p:nvSpPr>
            <p:cNvPr id="3" name="TextBox 3"/>
            <p:cNvSpPr txBox="1"/>
            <p:nvPr/>
          </p:nvSpPr>
          <p:spPr>
            <a:xfrm>
              <a:off x="0" y="142875"/>
              <a:ext cx="11679089" cy="2806965"/>
            </a:xfrm>
            <a:prstGeom prst="rect">
              <a:avLst/>
            </a:prstGeom>
          </p:spPr>
          <p:txBody>
            <a:bodyPr lIns="0" tIns="0" rIns="0" bIns="0" rtlCol="0" anchor="t">
              <a:spAutoFit/>
            </a:bodyPr>
            <a:lstStyle/>
            <a:p>
              <a:pPr>
                <a:lnSpc>
                  <a:spcPts val="8000"/>
                </a:lnSpc>
              </a:pPr>
              <a:r>
                <a:rPr lang="en-US" sz="8000" b="1" i="0" spc="-80">
                  <a:solidFill>
                    <a:srgbClr val="EDE6E2"/>
                  </a:solidFill>
                  <a:latin typeface="Montserrat"/>
                </a:rPr>
                <a:t>Presentation Overview</a:t>
              </a:r>
            </a:p>
          </p:txBody>
        </p:sp>
        <p:sp>
          <p:nvSpPr>
            <p:cNvPr id="4" name="TextBox 4"/>
            <p:cNvSpPr txBox="1"/>
            <p:nvPr/>
          </p:nvSpPr>
          <p:spPr>
            <a:xfrm>
              <a:off x="0" y="3203840"/>
              <a:ext cx="11684533" cy="839391"/>
            </a:xfrm>
            <a:prstGeom prst="rect">
              <a:avLst/>
            </a:prstGeom>
          </p:spPr>
          <p:txBody>
            <a:bodyPr lIns="0" tIns="0" rIns="0" bIns="0" rtlCol="0" anchor="t">
              <a:spAutoFit/>
            </a:bodyPr>
            <a:lstStyle/>
            <a:p>
              <a:pPr>
                <a:lnSpc>
                  <a:spcPts val="5040"/>
                </a:lnSpc>
              </a:pPr>
              <a:r>
                <a:rPr lang="en-US" sz="4200" b="1" i="0">
                  <a:solidFill>
                    <a:srgbClr val="FF4A3B"/>
                  </a:solidFill>
                  <a:latin typeface="Montserrat"/>
                </a:rPr>
                <a:t>Points of Discussion</a:t>
              </a:r>
            </a:p>
          </p:txBody>
        </p:sp>
      </p:grpSp>
      <p:grpSp>
        <p:nvGrpSpPr>
          <p:cNvPr id="5" name="Group 5"/>
          <p:cNvGrpSpPr/>
          <p:nvPr/>
        </p:nvGrpSpPr>
        <p:grpSpPr>
          <a:xfrm>
            <a:off x="1028700" y="7638139"/>
            <a:ext cx="8763400" cy="1620161"/>
            <a:chOff x="0" y="0"/>
            <a:chExt cx="11684533" cy="2160215"/>
          </a:xfrm>
        </p:grpSpPr>
        <p:sp>
          <p:nvSpPr>
            <p:cNvPr id="6" name="TextBox 6"/>
            <p:cNvSpPr txBox="1"/>
            <p:nvPr/>
          </p:nvSpPr>
          <p:spPr>
            <a:xfrm>
              <a:off x="0" y="692150"/>
              <a:ext cx="11684533" cy="1468065"/>
            </a:xfrm>
            <a:prstGeom prst="rect">
              <a:avLst/>
            </a:prstGeom>
          </p:spPr>
          <p:txBody>
            <a:bodyPr lIns="0" tIns="0" rIns="0" bIns="0" rtlCol="0" anchor="t">
              <a:spAutoFit/>
            </a:bodyPr>
            <a:lstStyle/>
            <a:p>
              <a:pPr marL="0" lvl="0" indent="0" algn="l">
                <a:lnSpc>
                  <a:spcPts val="4499"/>
                </a:lnSpc>
                <a:spcBef>
                  <a:spcPct val="0"/>
                </a:spcBef>
                <a:buFont typeface="Arial"/>
                <a:buChar char="•"/>
              </a:pPr>
              <a:r>
                <a:rPr lang="en-US" sz="3000" b="0" i="0" spc="30">
                  <a:solidFill>
                    <a:srgbClr val="EDE6E2"/>
                  </a:solidFill>
                  <a:latin typeface="Montserrat Light"/>
                </a:rPr>
                <a:t>By: Benyam Gizaw</a:t>
              </a:r>
              <a:r>
                <a:rPr lang="en-US" sz="2999" spc="29">
                  <a:solidFill>
                    <a:srgbClr val="EDE6E2"/>
                  </a:solidFill>
                  <a:latin typeface="Arimo"/>
                </a:rPr>
                <a:t>, Jose Roncal, and</a:t>
              </a:r>
            </a:p>
            <a:p>
              <a:pPr marL="0" lvl="0" indent="0" algn="l">
                <a:lnSpc>
                  <a:spcPts val="4499"/>
                </a:lnSpc>
                <a:spcBef>
                  <a:spcPct val="0"/>
                </a:spcBef>
                <a:buFont typeface="Arial"/>
                <a:buChar char="•"/>
              </a:pPr>
              <a:r>
                <a:rPr lang="en-US" sz="2999" spc="29">
                  <a:solidFill>
                    <a:srgbClr val="EDE6E2"/>
                  </a:solidFill>
                  <a:latin typeface="Arimo"/>
                </a:rPr>
                <a:t>Heather Bivona</a:t>
              </a:r>
            </a:p>
          </p:txBody>
        </p:sp>
        <p:sp>
          <p:nvSpPr>
            <p:cNvPr id="7" name="AutoShape 7"/>
            <p:cNvSpPr/>
            <p:nvPr/>
          </p:nvSpPr>
          <p:spPr>
            <a:xfrm>
              <a:off x="5445" y="0"/>
              <a:ext cx="1270000" cy="279400"/>
            </a:xfrm>
            <a:prstGeom prst="rect">
              <a:avLst/>
            </a:prstGeom>
            <a:solidFill>
              <a:srgbClr val="FF4A3B"/>
            </a:solidFill>
          </p:spPr>
        </p:sp>
      </p:grpSp>
      <p:pic>
        <p:nvPicPr>
          <p:cNvPr id="8" name="Picture 8"/>
          <p:cNvPicPr>
            <a:picLocks noChangeAspect="1"/>
          </p:cNvPicPr>
          <p:nvPr/>
        </p:nvPicPr>
        <p:blipFill>
          <a:blip r:embed="rId2"/>
          <a:srcRect l="6606" r="31618"/>
          <a:stretch>
            <a:fillRect/>
          </a:stretch>
        </p:blipFill>
        <p:spPr>
          <a:xfrm>
            <a:off x="7186659" y="0"/>
            <a:ext cx="11297398" cy="10287000"/>
          </a:xfrm>
          <a:prstGeom prst="rect">
            <a:avLst/>
          </a:prstGeom>
        </p:spPr>
      </p:pic>
      <p:sp>
        <p:nvSpPr>
          <p:cNvPr id="9" name="TextBox 9"/>
          <p:cNvSpPr txBox="1"/>
          <p:nvPr/>
        </p:nvSpPr>
        <p:spPr>
          <a:xfrm>
            <a:off x="742987" y="4255005"/>
            <a:ext cx="5324628" cy="3194685"/>
          </a:xfrm>
          <a:prstGeom prst="rect">
            <a:avLst/>
          </a:prstGeom>
        </p:spPr>
        <p:txBody>
          <a:bodyPr lIns="0" tIns="0" rIns="0" bIns="0" rtlCol="0" anchor="t">
            <a:spAutoFit/>
          </a:bodyPr>
          <a:lstStyle/>
          <a:p>
            <a:pPr marL="594360" lvl="1" indent="-297180">
              <a:lnSpc>
                <a:spcPts val="5040"/>
              </a:lnSpc>
              <a:buFont typeface="Arial"/>
              <a:buChar char="•"/>
            </a:pPr>
            <a:r>
              <a:rPr lang="en-US" sz="3600">
                <a:solidFill>
                  <a:srgbClr val="D9D9D9"/>
                </a:solidFill>
                <a:latin typeface="Arimo"/>
              </a:rPr>
              <a:t>DATA COLLECTION</a:t>
            </a:r>
          </a:p>
          <a:p>
            <a:pPr>
              <a:lnSpc>
                <a:spcPts val="5040"/>
              </a:lnSpc>
            </a:pPr>
            <a:endParaRPr lang="en-US" sz="3600">
              <a:solidFill>
                <a:srgbClr val="D9D9D9"/>
              </a:solidFill>
              <a:latin typeface="Arimo"/>
            </a:endParaRPr>
          </a:p>
          <a:p>
            <a:pPr marL="594360" lvl="1" indent="-297180">
              <a:lnSpc>
                <a:spcPts val="5040"/>
              </a:lnSpc>
              <a:buFont typeface="Arial"/>
              <a:buChar char="•"/>
            </a:pPr>
            <a:r>
              <a:rPr lang="en-US" sz="3600">
                <a:solidFill>
                  <a:srgbClr val="D9D9D9"/>
                </a:solidFill>
                <a:latin typeface="Arimo"/>
              </a:rPr>
              <a:t>DATA ANALYSIS</a:t>
            </a:r>
          </a:p>
          <a:p>
            <a:pPr>
              <a:lnSpc>
                <a:spcPts val="5040"/>
              </a:lnSpc>
            </a:pPr>
            <a:endParaRPr lang="en-US" sz="3600">
              <a:solidFill>
                <a:srgbClr val="D9D9D9"/>
              </a:solidFill>
              <a:latin typeface="Arimo"/>
            </a:endParaRPr>
          </a:p>
          <a:p>
            <a:pPr marL="594360" lvl="1" indent="-297180">
              <a:lnSpc>
                <a:spcPts val="5040"/>
              </a:lnSpc>
              <a:buFont typeface="Arial"/>
              <a:buChar char="•"/>
            </a:pPr>
            <a:r>
              <a:rPr lang="en-US" sz="3600">
                <a:solidFill>
                  <a:srgbClr val="D9D9D9"/>
                </a:solidFill>
                <a:latin typeface="Arimo"/>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1352" b="11352"/>
          <a:stretch>
            <a:fillRect/>
          </a:stretch>
        </p:blipFill>
        <p:spPr>
          <a:xfrm>
            <a:off x="1028700" y="552064"/>
            <a:ext cx="15756323" cy="9184583"/>
          </a:xfrm>
          <a:prstGeom prst="rect">
            <a:avLst/>
          </a:prstGeom>
        </p:spPr>
      </p:pic>
      <p:grpSp>
        <p:nvGrpSpPr>
          <p:cNvPr id="3" name="Group 3"/>
          <p:cNvGrpSpPr/>
          <p:nvPr/>
        </p:nvGrpSpPr>
        <p:grpSpPr>
          <a:xfrm>
            <a:off x="3782411" y="2290309"/>
            <a:ext cx="10248900" cy="6638749"/>
            <a:chOff x="0" y="0"/>
            <a:chExt cx="13665200" cy="8851665"/>
          </a:xfrm>
        </p:grpSpPr>
        <p:sp>
          <p:nvSpPr>
            <p:cNvPr id="4" name="AutoShape 4"/>
            <p:cNvSpPr/>
            <p:nvPr/>
          </p:nvSpPr>
          <p:spPr>
            <a:xfrm>
              <a:off x="0" y="0"/>
              <a:ext cx="13665200" cy="8851665"/>
            </a:xfrm>
            <a:prstGeom prst="rect">
              <a:avLst/>
            </a:prstGeom>
            <a:solidFill>
              <a:srgbClr val="20212A"/>
            </a:solidFill>
          </p:spPr>
        </p:sp>
        <p:pic>
          <p:nvPicPr>
            <p:cNvPr id="5" name="Picture 5"/>
            <p:cNvPicPr>
              <a:picLocks noChangeAspect="1"/>
            </p:cNvPicPr>
            <p:nvPr/>
          </p:nvPicPr>
          <p:blipFill>
            <a:blip r:embed="rId3"/>
            <a:srcRect/>
            <a:stretch>
              <a:fillRect/>
            </a:stretch>
          </p:blipFill>
          <p:spPr>
            <a:xfrm rot="-10800000">
              <a:off x="11883802" y="7070266"/>
              <a:ext cx="1273398" cy="1273398"/>
            </a:xfrm>
            <a:prstGeom prst="rect">
              <a:avLst/>
            </a:prstGeom>
          </p:spPr>
        </p:pic>
        <p:pic>
          <p:nvPicPr>
            <p:cNvPr id="6" name="Picture 6"/>
            <p:cNvPicPr>
              <a:picLocks noChangeAspect="1"/>
            </p:cNvPicPr>
            <p:nvPr/>
          </p:nvPicPr>
          <p:blipFill>
            <a:blip r:embed="rId3"/>
            <a:srcRect/>
            <a:stretch>
              <a:fillRect/>
            </a:stretch>
          </p:blipFill>
          <p:spPr>
            <a:xfrm>
              <a:off x="508000" y="508000"/>
              <a:ext cx="1273398" cy="1273398"/>
            </a:xfrm>
            <a:prstGeom prst="rect">
              <a:avLst/>
            </a:prstGeom>
          </p:spPr>
        </p:pic>
        <p:sp>
          <p:nvSpPr>
            <p:cNvPr id="7" name="TextBox 7"/>
            <p:cNvSpPr txBox="1"/>
            <p:nvPr/>
          </p:nvSpPr>
          <p:spPr>
            <a:xfrm>
              <a:off x="1752333" y="1790979"/>
              <a:ext cx="10160533" cy="5183981"/>
            </a:xfrm>
            <a:prstGeom prst="rect">
              <a:avLst/>
            </a:prstGeom>
          </p:spPr>
          <p:txBody>
            <a:bodyPr lIns="0" tIns="0" rIns="0" bIns="0" rtlCol="0" anchor="t">
              <a:spAutoFit/>
            </a:bodyPr>
            <a:lstStyle/>
            <a:p>
              <a:pPr algn="just">
                <a:lnSpc>
                  <a:spcPts val="4500"/>
                </a:lnSpc>
              </a:pPr>
              <a:r>
                <a:rPr lang="en-US" sz="3000" b="0" i="0" spc="30">
                  <a:solidFill>
                    <a:srgbClr val="EDE6E2"/>
                  </a:solidFill>
                  <a:latin typeface="Montserrat Light"/>
                </a:rPr>
                <a:t>Our project is to uncover correlations within data regarding the active players in the  NBA. We'll examine how age affects performance, as well as how the player positions correlate with points scored and how turnovers correlate with minutes played , as the data admits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3088" b="13088"/>
          <a:stretch>
            <a:fillRect/>
          </a:stretch>
        </p:blipFill>
        <p:spPr>
          <a:xfrm>
            <a:off x="0" y="0"/>
            <a:ext cx="7834949" cy="10287000"/>
          </a:xfrm>
          <a:prstGeom prst="rect">
            <a:avLst/>
          </a:prstGeom>
        </p:spPr>
      </p:pic>
      <p:pic>
        <p:nvPicPr>
          <p:cNvPr id="3" name="Picture 3"/>
          <p:cNvPicPr>
            <a:picLocks noChangeAspect="1"/>
          </p:cNvPicPr>
          <p:nvPr/>
        </p:nvPicPr>
        <p:blipFill>
          <a:blip r:embed="rId3"/>
          <a:srcRect/>
          <a:stretch>
            <a:fillRect/>
          </a:stretch>
        </p:blipFill>
        <p:spPr>
          <a:xfrm>
            <a:off x="381000" y="381000"/>
            <a:ext cx="955049" cy="955049"/>
          </a:xfrm>
          <a:prstGeom prst="rect">
            <a:avLst/>
          </a:prstGeom>
        </p:spPr>
      </p:pic>
      <p:sp>
        <p:nvSpPr>
          <p:cNvPr id="4" name="TextBox 4"/>
          <p:cNvSpPr txBox="1"/>
          <p:nvPr/>
        </p:nvSpPr>
        <p:spPr>
          <a:xfrm>
            <a:off x="8495900" y="1171575"/>
            <a:ext cx="8759317" cy="1076568"/>
          </a:xfrm>
          <a:prstGeom prst="rect">
            <a:avLst/>
          </a:prstGeom>
        </p:spPr>
        <p:txBody>
          <a:bodyPr lIns="0" tIns="0" rIns="0" bIns="0" rtlCol="0" anchor="t">
            <a:spAutoFit/>
          </a:bodyPr>
          <a:lstStyle/>
          <a:p>
            <a:pPr>
              <a:lnSpc>
                <a:spcPts val="8000"/>
              </a:lnSpc>
            </a:pPr>
            <a:r>
              <a:rPr lang="en-US" sz="8000" b="1" i="0" spc="-80">
                <a:solidFill>
                  <a:srgbClr val="EDE6E2"/>
                </a:solidFill>
                <a:latin typeface="Montserrat"/>
              </a:rPr>
              <a:t>Questions &amp; Data</a:t>
            </a:r>
          </a:p>
        </p:txBody>
      </p:sp>
      <p:pic>
        <p:nvPicPr>
          <p:cNvPr id="5" name="Picture 5"/>
          <p:cNvPicPr>
            <a:picLocks noChangeAspect="1"/>
          </p:cNvPicPr>
          <p:nvPr/>
        </p:nvPicPr>
        <p:blipFill>
          <a:blip r:embed="rId3"/>
          <a:srcRect/>
          <a:stretch>
            <a:fillRect/>
          </a:stretch>
        </p:blipFill>
        <p:spPr>
          <a:xfrm rot="-10800000">
            <a:off x="16951951" y="8950951"/>
            <a:ext cx="955049" cy="955049"/>
          </a:xfrm>
          <a:prstGeom prst="rect">
            <a:avLst/>
          </a:prstGeom>
        </p:spPr>
      </p:pic>
      <p:sp>
        <p:nvSpPr>
          <p:cNvPr id="6" name="TextBox 6"/>
          <p:cNvSpPr txBox="1"/>
          <p:nvPr/>
        </p:nvSpPr>
        <p:spPr>
          <a:xfrm>
            <a:off x="8305673" y="2544462"/>
            <a:ext cx="8953627" cy="9462770"/>
          </a:xfrm>
          <a:prstGeom prst="rect">
            <a:avLst/>
          </a:prstGeom>
        </p:spPr>
        <p:txBody>
          <a:bodyPr lIns="0" tIns="0" rIns="0" bIns="0" rtlCol="0" anchor="t">
            <a:spAutoFit/>
          </a:bodyPr>
          <a:lstStyle/>
          <a:p>
            <a:pPr marL="528320" lvl="1" indent="-264160">
              <a:lnSpc>
                <a:spcPts val="4480"/>
              </a:lnSpc>
              <a:buFont typeface="Arial"/>
              <a:buChar char="•"/>
            </a:pPr>
            <a:r>
              <a:rPr lang="en-US" sz="3200">
                <a:solidFill>
                  <a:srgbClr val="EDE6E2"/>
                </a:solidFill>
                <a:latin typeface="Arimo"/>
              </a:rPr>
              <a:t>DOES AGE AFFECT THE PLAYERS PERFORMANCE?</a:t>
            </a:r>
          </a:p>
          <a:p>
            <a:pPr>
              <a:lnSpc>
                <a:spcPts val="4480"/>
              </a:lnSpc>
            </a:pPr>
            <a:endParaRPr lang="en-US" sz="3200">
              <a:solidFill>
                <a:srgbClr val="EDE6E2"/>
              </a:solidFill>
              <a:latin typeface="Arimo"/>
            </a:endParaRPr>
          </a:p>
          <a:p>
            <a:pPr marL="528320" lvl="1" indent="-264160">
              <a:lnSpc>
                <a:spcPts val="4480"/>
              </a:lnSpc>
              <a:buFont typeface="Arial"/>
              <a:buChar char="•"/>
            </a:pPr>
            <a:r>
              <a:rPr lang="en-US" sz="3200">
                <a:solidFill>
                  <a:srgbClr val="EDE6E2"/>
                </a:solidFill>
                <a:latin typeface="Arimo"/>
              </a:rPr>
              <a:t>HOW POSITION AFFECTS PERFORMANCE?</a:t>
            </a:r>
          </a:p>
          <a:p>
            <a:pPr>
              <a:lnSpc>
                <a:spcPts val="4480"/>
              </a:lnSpc>
            </a:pPr>
            <a:endParaRPr lang="en-US" sz="3200">
              <a:solidFill>
                <a:srgbClr val="EDE6E2"/>
              </a:solidFill>
              <a:latin typeface="Arimo"/>
            </a:endParaRPr>
          </a:p>
          <a:p>
            <a:pPr marL="528320" lvl="1" indent="-264160">
              <a:lnSpc>
                <a:spcPts val="4480"/>
              </a:lnSpc>
              <a:buFont typeface="Arial"/>
              <a:buChar char="•"/>
            </a:pPr>
            <a:r>
              <a:rPr lang="en-US" sz="3200">
                <a:solidFill>
                  <a:srgbClr val="EDE6E2"/>
                </a:solidFill>
                <a:latin typeface="Arimo"/>
              </a:rPr>
              <a:t>DOES TURNOVERS POSITIVELY/NEGATIVELY CORRELATE WITH FOULS AND MINUTES PLAYED?</a:t>
            </a:r>
          </a:p>
          <a:p>
            <a:pPr>
              <a:lnSpc>
                <a:spcPts val="4480"/>
              </a:lnSpc>
            </a:pPr>
            <a:endParaRPr lang="en-US" sz="3200">
              <a:solidFill>
                <a:srgbClr val="EDE6E2"/>
              </a:solidFill>
              <a:latin typeface="Arimo"/>
            </a:endParaRPr>
          </a:p>
          <a:p>
            <a:pPr>
              <a:lnSpc>
                <a:spcPts val="4480"/>
              </a:lnSpc>
            </a:pPr>
            <a:r>
              <a:rPr lang="en-US" sz="3200">
                <a:solidFill>
                  <a:srgbClr val="EDE6E2"/>
                </a:solidFill>
                <a:latin typeface="Arimo"/>
              </a:rPr>
              <a:t>SOURCE:</a:t>
            </a:r>
          </a:p>
          <a:p>
            <a:pPr>
              <a:lnSpc>
                <a:spcPts val="3919"/>
              </a:lnSpc>
            </a:pPr>
            <a:r>
              <a:rPr lang="en-US" sz="2800">
                <a:solidFill>
                  <a:srgbClr val="FF5757"/>
                </a:solidFill>
                <a:latin typeface="Arimo"/>
              </a:rPr>
              <a:t>https://www.basketball-reference.com/leagues/NBA_2019_per_game.html</a:t>
            </a:r>
          </a:p>
          <a:p>
            <a:pPr>
              <a:lnSpc>
                <a:spcPts val="3919"/>
              </a:lnSpc>
            </a:pPr>
            <a:endParaRPr lang="en-US" sz="2800">
              <a:solidFill>
                <a:srgbClr val="FF5757"/>
              </a:solidFill>
              <a:latin typeface="Arimo"/>
            </a:endParaRPr>
          </a:p>
          <a:p>
            <a:pPr algn="ctr">
              <a:lnSpc>
                <a:spcPts val="4480"/>
              </a:lnSpc>
              <a:spcBef>
                <a:spcPct val="0"/>
              </a:spcBef>
            </a:pPr>
            <a:endParaRPr lang="en-US" sz="2800">
              <a:solidFill>
                <a:srgbClr val="FF5757"/>
              </a:solidFill>
              <a:latin typeface="Arimo"/>
            </a:endParaRPr>
          </a:p>
          <a:p>
            <a:pPr algn="ctr">
              <a:lnSpc>
                <a:spcPts val="4480"/>
              </a:lnSpc>
              <a:spcBef>
                <a:spcPct val="0"/>
              </a:spcBef>
            </a:pPr>
            <a:endParaRPr lang="en-US" sz="2800">
              <a:solidFill>
                <a:srgbClr val="FF5757"/>
              </a:solidFill>
              <a:latin typeface="Arimo"/>
            </a:endParaRPr>
          </a:p>
          <a:p>
            <a:pPr algn="ctr">
              <a:lnSpc>
                <a:spcPts val="4480"/>
              </a:lnSpc>
              <a:spcBef>
                <a:spcPct val="0"/>
              </a:spcBef>
            </a:pPr>
            <a:endParaRPr lang="en-US" sz="2800">
              <a:solidFill>
                <a:srgbClr val="FF5757"/>
              </a:solidFill>
              <a:latin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4A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1000" y="381000"/>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951951" y="8950951"/>
            <a:ext cx="955049" cy="955049"/>
          </a:xfrm>
          <a:prstGeom prst="rect">
            <a:avLst/>
          </a:prstGeom>
        </p:spPr>
      </p:pic>
      <p:sp>
        <p:nvSpPr>
          <p:cNvPr id="4" name="TextBox 4"/>
          <p:cNvSpPr txBox="1"/>
          <p:nvPr/>
        </p:nvSpPr>
        <p:spPr>
          <a:xfrm>
            <a:off x="3047800" y="3311436"/>
            <a:ext cx="12192400" cy="3139678"/>
          </a:xfrm>
          <a:prstGeom prst="rect">
            <a:avLst/>
          </a:prstGeom>
        </p:spPr>
        <p:txBody>
          <a:bodyPr lIns="0" tIns="0" rIns="0" bIns="0" rtlCol="0" anchor="t">
            <a:spAutoFit/>
          </a:bodyPr>
          <a:lstStyle/>
          <a:p>
            <a:pPr algn="ctr">
              <a:lnSpc>
                <a:spcPts val="12000"/>
              </a:lnSpc>
            </a:pPr>
            <a:r>
              <a:rPr lang="en-US" sz="12000" b="1" i="0">
                <a:solidFill>
                  <a:srgbClr val="20212A"/>
                </a:solidFill>
                <a:latin typeface="Montserrat"/>
              </a:rPr>
              <a:t>DATA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3817310"/>
            <a:ext cx="7369406" cy="5005885"/>
          </a:xfrm>
          <a:prstGeom prst="rect">
            <a:avLst/>
          </a:prstGeom>
        </p:spPr>
      </p:pic>
      <p:grpSp>
        <p:nvGrpSpPr>
          <p:cNvPr id="3" name="Group 3"/>
          <p:cNvGrpSpPr/>
          <p:nvPr/>
        </p:nvGrpSpPr>
        <p:grpSpPr>
          <a:xfrm>
            <a:off x="2317621" y="2353025"/>
            <a:ext cx="4791563" cy="1048870"/>
            <a:chOff x="0" y="0"/>
            <a:chExt cx="6388751" cy="1398494"/>
          </a:xfrm>
        </p:grpSpPr>
        <p:sp>
          <p:nvSpPr>
            <p:cNvPr id="4" name="TextBox 4"/>
            <p:cNvSpPr txBox="1"/>
            <p:nvPr/>
          </p:nvSpPr>
          <p:spPr>
            <a:xfrm>
              <a:off x="0" y="47625"/>
              <a:ext cx="6388751" cy="1128792"/>
            </a:xfrm>
            <a:prstGeom prst="rect">
              <a:avLst/>
            </a:prstGeom>
          </p:spPr>
          <p:txBody>
            <a:bodyPr lIns="0" tIns="0" rIns="0" bIns="0" rtlCol="0" anchor="t">
              <a:spAutoFit/>
            </a:bodyPr>
            <a:lstStyle/>
            <a:p>
              <a:pPr algn="ctr">
                <a:lnSpc>
                  <a:spcPts val="5835"/>
                </a:lnSpc>
              </a:pPr>
              <a:r>
                <a:rPr lang="en-US" sz="5777" b="1" spc="271">
                  <a:solidFill>
                    <a:srgbClr val="FF4A3B"/>
                  </a:solidFill>
                  <a:latin typeface="Bodoni FLF"/>
                </a:rPr>
                <a:t>POSITIONS</a:t>
              </a:r>
            </a:p>
          </p:txBody>
        </p:sp>
        <p:sp>
          <p:nvSpPr>
            <p:cNvPr id="5" name="TextBox 5"/>
            <p:cNvSpPr txBox="1"/>
            <p:nvPr/>
          </p:nvSpPr>
          <p:spPr>
            <a:xfrm>
              <a:off x="438879" y="1166892"/>
              <a:ext cx="4688467" cy="231601"/>
            </a:xfrm>
            <a:prstGeom prst="rect">
              <a:avLst/>
            </a:prstGeom>
          </p:spPr>
          <p:txBody>
            <a:bodyPr lIns="0" tIns="0" rIns="0" bIns="0" rtlCol="0" anchor="t">
              <a:spAutoFit/>
            </a:bodyPr>
            <a:lstStyle/>
            <a:p>
              <a:pPr algn="r">
                <a:lnSpc>
                  <a:spcPts val="1375"/>
                </a:lnSpc>
              </a:pPr>
              <a:endParaRPr/>
            </a:p>
          </p:txBody>
        </p:sp>
      </p:grpSp>
      <p:sp>
        <p:nvSpPr>
          <p:cNvPr id="6" name="TextBox 6"/>
          <p:cNvSpPr txBox="1"/>
          <p:nvPr/>
        </p:nvSpPr>
        <p:spPr>
          <a:xfrm>
            <a:off x="5190397" y="361443"/>
            <a:ext cx="7223470" cy="1033729"/>
          </a:xfrm>
          <a:prstGeom prst="rect">
            <a:avLst/>
          </a:prstGeom>
        </p:spPr>
        <p:txBody>
          <a:bodyPr lIns="0" tIns="0" rIns="0" bIns="0" rtlCol="0" anchor="t">
            <a:spAutoFit/>
          </a:bodyPr>
          <a:lstStyle/>
          <a:p>
            <a:pPr algn="ctr">
              <a:lnSpc>
                <a:spcPts val="7393"/>
              </a:lnSpc>
            </a:pPr>
            <a:r>
              <a:rPr lang="en-US" sz="7320" b="1" spc="344">
                <a:solidFill>
                  <a:srgbClr val="FF5757"/>
                </a:solidFill>
                <a:latin typeface="Bodoni FLF"/>
              </a:rPr>
              <a:t>GLOSSARY</a:t>
            </a:r>
          </a:p>
        </p:txBody>
      </p:sp>
      <p:pic>
        <p:nvPicPr>
          <p:cNvPr id="7" name="Picture 7"/>
          <p:cNvPicPr>
            <a:picLocks noChangeAspect="1"/>
          </p:cNvPicPr>
          <p:nvPr/>
        </p:nvPicPr>
        <p:blipFill>
          <a:blip r:embed="rId3"/>
          <a:srcRect/>
          <a:stretch>
            <a:fillRect/>
          </a:stretch>
        </p:blipFill>
        <p:spPr>
          <a:xfrm>
            <a:off x="9651703" y="4037974"/>
            <a:ext cx="7607597" cy="4564558"/>
          </a:xfrm>
          <a:prstGeom prst="rect">
            <a:avLst/>
          </a:prstGeom>
        </p:spPr>
      </p:pic>
      <p:sp>
        <p:nvSpPr>
          <p:cNvPr id="8" name="TextBox 8"/>
          <p:cNvSpPr txBox="1"/>
          <p:nvPr/>
        </p:nvSpPr>
        <p:spPr>
          <a:xfrm>
            <a:off x="11397730" y="2307929"/>
            <a:ext cx="4115544" cy="1005713"/>
          </a:xfrm>
          <a:prstGeom prst="rect">
            <a:avLst/>
          </a:prstGeom>
        </p:spPr>
        <p:txBody>
          <a:bodyPr lIns="0" tIns="0" rIns="0" bIns="0" rtlCol="0" anchor="t">
            <a:spAutoFit/>
          </a:bodyPr>
          <a:lstStyle/>
          <a:p>
            <a:pPr algn="ctr">
              <a:lnSpc>
                <a:spcPts val="8091"/>
              </a:lnSpc>
              <a:spcBef>
                <a:spcPct val="0"/>
              </a:spcBef>
            </a:pPr>
            <a:r>
              <a:rPr lang="en-US" sz="5780" b="1">
                <a:solidFill>
                  <a:srgbClr val="FF5757"/>
                </a:solidFill>
                <a:latin typeface="Arimo"/>
              </a:rPr>
              <a:t>TURNOVER</a:t>
            </a:r>
          </a:p>
        </p:txBody>
      </p:sp>
      <p:pic>
        <p:nvPicPr>
          <p:cNvPr id="9" name="Picture 9"/>
          <p:cNvPicPr>
            <a:picLocks noChangeAspect="1"/>
          </p:cNvPicPr>
          <p:nvPr/>
        </p:nvPicPr>
        <p:blipFill>
          <a:blip r:embed="rId4"/>
          <a:srcRect/>
          <a:stretch>
            <a:fillRect/>
          </a:stretch>
        </p:blipFill>
        <p:spPr>
          <a:xfrm>
            <a:off x="16495691" y="285243"/>
            <a:ext cx="763609" cy="1695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1000" y="381000"/>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951951" y="8950951"/>
            <a:ext cx="955049" cy="955049"/>
          </a:xfrm>
          <a:prstGeom prst="rect">
            <a:avLst/>
          </a:prstGeom>
        </p:spPr>
      </p:pic>
      <p:sp>
        <p:nvSpPr>
          <p:cNvPr id="4" name="TextBox 4"/>
          <p:cNvSpPr txBox="1"/>
          <p:nvPr/>
        </p:nvSpPr>
        <p:spPr>
          <a:xfrm>
            <a:off x="3047800" y="4074924"/>
            <a:ext cx="12192400" cy="1612702"/>
          </a:xfrm>
          <a:prstGeom prst="rect">
            <a:avLst/>
          </a:prstGeom>
        </p:spPr>
        <p:txBody>
          <a:bodyPr lIns="0" tIns="0" rIns="0" bIns="0" rtlCol="0" anchor="t">
            <a:spAutoFit/>
          </a:bodyPr>
          <a:lstStyle/>
          <a:p>
            <a:pPr algn="ctr">
              <a:lnSpc>
                <a:spcPts val="12000"/>
              </a:lnSpc>
            </a:pPr>
            <a:r>
              <a:rPr lang="en-US" sz="12000" b="1" i="0">
                <a:solidFill>
                  <a:srgbClr val="20212A"/>
                </a:solidFill>
                <a:latin typeface="Montserrat"/>
              </a:rPr>
              <a:t>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35821" y="918775"/>
            <a:ext cx="7223470" cy="2173826"/>
            <a:chOff x="0" y="38100"/>
            <a:chExt cx="9631294" cy="2898434"/>
          </a:xfrm>
        </p:grpSpPr>
        <p:sp>
          <p:nvSpPr>
            <p:cNvPr id="3" name="TextBox 3"/>
            <p:cNvSpPr txBox="1"/>
            <p:nvPr/>
          </p:nvSpPr>
          <p:spPr>
            <a:xfrm>
              <a:off x="0" y="38100"/>
              <a:ext cx="9631294" cy="2462211"/>
            </a:xfrm>
            <a:prstGeom prst="rect">
              <a:avLst/>
            </a:prstGeom>
          </p:spPr>
          <p:txBody>
            <a:bodyPr lIns="0" tIns="0" rIns="0" bIns="0" rtlCol="0" anchor="t">
              <a:spAutoFit/>
            </a:bodyPr>
            <a:lstStyle/>
            <a:p>
              <a:pPr marL="0" lvl="0" indent="0" algn="ctr">
                <a:lnSpc>
                  <a:spcPts val="4848"/>
                </a:lnSpc>
                <a:spcBef>
                  <a:spcPct val="0"/>
                </a:spcBef>
              </a:pPr>
              <a:r>
                <a:rPr lang="en-US" sz="4800" b="1" spc="192" dirty="0">
                  <a:solidFill>
                    <a:srgbClr val="FF5757"/>
                  </a:solidFill>
                  <a:latin typeface="Bodoni FLF"/>
                </a:rPr>
                <a:t>POSITION </a:t>
              </a:r>
            </a:p>
            <a:p>
              <a:pPr marL="0" lvl="0" indent="0" algn="ctr">
                <a:lnSpc>
                  <a:spcPts val="4848"/>
                </a:lnSpc>
                <a:spcBef>
                  <a:spcPct val="0"/>
                </a:spcBef>
              </a:pPr>
              <a:r>
                <a:rPr lang="en-US" sz="4800" b="1" spc="192" dirty="0">
                  <a:solidFill>
                    <a:srgbClr val="FF5757"/>
                  </a:solidFill>
                  <a:latin typeface="Bodoni FLF"/>
                </a:rPr>
                <a:t>VS </a:t>
              </a:r>
            </a:p>
            <a:p>
              <a:pPr marL="0" lvl="0" indent="0" algn="ctr">
                <a:lnSpc>
                  <a:spcPts val="4848"/>
                </a:lnSpc>
                <a:spcBef>
                  <a:spcPct val="0"/>
                </a:spcBef>
              </a:pPr>
              <a:r>
                <a:rPr lang="en-US" sz="4800" b="1" spc="192" dirty="0">
                  <a:solidFill>
                    <a:srgbClr val="FF5757"/>
                  </a:solidFill>
                  <a:latin typeface="Bodoni FLF"/>
                </a:rPr>
                <a:t>POINTS SCORED</a:t>
              </a:r>
              <a:r>
                <a:rPr lang="en-US" sz="4800" spc="192" dirty="0">
                  <a:solidFill>
                    <a:srgbClr val="FF4A3B"/>
                  </a:solidFill>
                  <a:latin typeface="Bodoni FLF"/>
                </a:rPr>
                <a:t> </a:t>
              </a:r>
            </a:p>
          </p:txBody>
        </p:sp>
        <p:sp>
          <p:nvSpPr>
            <p:cNvPr id="4" name="TextBox 4"/>
            <p:cNvSpPr txBox="1"/>
            <p:nvPr/>
          </p:nvSpPr>
          <p:spPr>
            <a:xfrm>
              <a:off x="661627" y="2601745"/>
              <a:ext cx="7068048" cy="334789"/>
            </a:xfrm>
            <a:prstGeom prst="rect">
              <a:avLst/>
            </a:prstGeom>
          </p:spPr>
          <p:txBody>
            <a:bodyPr lIns="0" tIns="0" rIns="0" bIns="0" rtlCol="0" anchor="t">
              <a:spAutoFit/>
            </a:bodyPr>
            <a:lstStyle/>
            <a:p>
              <a:pPr algn="r">
                <a:lnSpc>
                  <a:spcPts val="2072"/>
                </a:lnSpc>
              </a:pPr>
              <a:endParaRPr/>
            </a:p>
          </p:txBody>
        </p:sp>
      </p:grpSp>
      <p:pic>
        <p:nvPicPr>
          <p:cNvPr id="5" name="Picture 5"/>
          <p:cNvPicPr>
            <a:picLocks noChangeAspect="1"/>
          </p:cNvPicPr>
          <p:nvPr/>
        </p:nvPicPr>
        <p:blipFill>
          <a:blip r:embed="rId2"/>
          <a:srcRect/>
          <a:stretch>
            <a:fillRect/>
          </a:stretch>
        </p:blipFill>
        <p:spPr>
          <a:xfrm>
            <a:off x="1202251" y="3785575"/>
            <a:ext cx="7490611" cy="5765882"/>
          </a:xfrm>
          <a:prstGeom prst="rect">
            <a:avLst/>
          </a:prstGeom>
        </p:spPr>
      </p:pic>
      <p:pic>
        <p:nvPicPr>
          <p:cNvPr id="6" name="Picture 6"/>
          <p:cNvPicPr>
            <a:picLocks noChangeAspect="1"/>
          </p:cNvPicPr>
          <p:nvPr/>
        </p:nvPicPr>
        <p:blipFill>
          <a:blip r:embed="rId3"/>
          <a:srcRect/>
          <a:stretch>
            <a:fillRect/>
          </a:stretch>
        </p:blipFill>
        <p:spPr>
          <a:xfrm>
            <a:off x="9376043" y="3785575"/>
            <a:ext cx="7594738" cy="5930499"/>
          </a:xfrm>
          <a:prstGeom prst="rect">
            <a:avLst/>
          </a:prstGeom>
        </p:spPr>
      </p:pic>
      <p:sp>
        <p:nvSpPr>
          <p:cNvPr id="7" name="TextBox 7"/>
          <p:cNvSpPr txBox="1"/>
          <p:nvPr/>
        </p:nvSpPr>
        <p:spPr>
          <a:xfrm>
            <a:off x="9747310" y="862158"/>
            <a:ext cx="7223470" cy="1913209"/>
          </a:xfrm>
          <a:prstGeom prst="rect">
            <a:avLst/>
          </a:prstGeom>
        </p:spPr>
        <p:txBody>
          <a:bodyPr lIns="0" tIns="0" rIns="0" bIns="0" rtlCol="0" anchor="t">
            <a:spAutoFit/>
          </a:bodyPr>
          <a:lstStyle/>
          <a:p>
            <a:pPr algn="ctr">
              <a:lnSpc>
                <a:spcPts val="4848"/>
              </a:lnSpc>
            </a:pPr>
            <a:r>
              <a:rPr lang="en-US" sz="4800" b="1" spc="225">
                <a:solidFill>
                  <a:srgbClr val="FF5757"/>
                </a:solidFill>
                <a:latin typeface="Bodoni FLF"/>
              </a:rPr>
              <a:t>POSITION </a:t>
            </a:r>
          </a:p>
          <a:p>
            <a:pPr algn="ctr">
              <a:lnSpc>
                <a:spcPts val="4848"/>
              </a:lnSpc>
            </a:pPr>
            <a:r>
              <a:rPr lang="en-US" sz="4800" b="1" spc="225">
                <a:solidFill>
                  <a:srgbClr val="FF5757"/>
                </a:solidFill>
                <a:latin typeface="Bodoni FLF"/>
              </a:rPr>
              <a:t>VS </a:t>
            </a:r>
          </a:p>
          <a:p>
            <a:pPr algn="ctr">
              <a:lnSpc>
                <a:spcPts val="4848"/>
              </a:lnSpc>
            </a:pPr>
            <a:r>
              <a:rPr lang="en-US" sz="4800" b="1" spc="225">
                <a:solidFill>
                  <a:srgbClr val="FF5757"/>
                </a:solidFill>
                <a:latin typeface="Bodoni FLF"/>
              </a:rPr>
              <a:t>TOTAL REBOUNDS </a:t>
            </a:r>
          </a:p>
        </p:txBody>
      </p:sp>
      <p:pic>
        <p:nvPicPr>
          <p:cNvPr id="8" name="Picture 8"/>
          <p:cNvPicPr>
            <a:picLocks noChangeAspect="1"/>
          </p:cNvPicPr>
          <p:nvPr/>
        </p:nvPicPr>
        <p:blipFill>
          <a:blip r:embed="rId4"/>
          <a:srcRect/>
          <a:stretch>
            <a:fillRect/>
          </a:stretch>
        </p:blipFill>
        <p:spPr>
          <a:xfrm>
            <a:off x="16752295" y="449376"/>
            <a:ext cx="1014010" cy="22512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271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1000" y="381000"/>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951951" y="8950951"/>
            <a:ext cx="955049" cy="955049"/>
          </a:xfrm>
          <a:prstGeom prst="rect">
            <a:avLst/>
          </a:prstGeom>
        </p:spPr>
      </p:pic>
      <p:sp>
        <p:nvSpPr>
          <p:cNvPr id="4" name="TextBox 4"/>
          <p:cNvSpPr txBox="1"/>
          <p:nvPr/>
        </p:nvSpPr>
        <p:spPr>
          <a:xfrm>
            <a:off x="3047800" y="4074924"/>
            <a:ext cx="12192400" cy="1612702"/>
          </a:xfrm>
          <a:prstGeom prst="rect">
            <a:avLst/>
          </a:prstGeom>
        </p:spPr>
        <p:txBody>
          <a:bodyPr lIns="0" tIns="0" rIns="0" bIns="0" rtlCol="0" anchor="t">
            <a:spAutoFit/>
          </a:bodyPr>
          <a:lstStyle/>
          <a:p>
            <a:pPr algn="ctr">
              <a:lnSpc>
                <a:spcPts val="12000"/>
              </a:lnSpc>
            </a:pPr>
            <a:r>
              <a:rPr lang="en-US" sz="12000" b="1" i="0">
                <a:solidFill>
                  <a:srgbClr val="20212A"/>
                </a:solidFill>
                <a:latin typeface="Montserrat"/>
              </a:rPr>
              <a:t>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239</Words>
  <Application>Microsoft Macintosh PowerPoint</Application>
  <PresentationFormat>Custom</PresentationFormat>
  <Paragraphs>65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Arimo</vt:lpstr>
      <vt:lpstr>Bodoni FLF</vt:lpstr>
      <vt:lpstr>Arial</vt:lpstr>
      <vt:lpstr>Montserrat</vt:lpstr>
      <vt:lpstr>Calibri</vt:lpstr>
      <vt:lpstr>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April 26, 2020</dc:title>
  <cp:lastModifiedBy>Microsoft Office User</cp:lastModifiedBy>
  <cp:revision>2</cp:revision>
  <dcterms:created xsi:type="dcterms:W3CDTF">2006-08-16T00:00:00Z</dcterms:created>
  <dcterms:modified xsi:type="dcterms:W3CDTF">2019-07-20T19:03:10Z</dcterms:modified>
  <dc:identifier>DADf3n2gpgo</dc:identifier>
</cp:coreProperties>
</file>