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83" r:id="rId5"/>
    <p:sldId id="262" r:id="rId6"/>
    <p:sldId id="261" r:id="rId7"/>
    <p:sldId id="260" r:id="rId8"/>
    <p:sldId id="263" r:id="rId9"/>
    <p:sldId id="268" r:id="rId10"/>
    <p:sldId id="273" r:id="rId11"/>
    <p:sldId id="264" r:id="rId12"/>
    <p:sldId id="269" r:id="rId13"/>
    <p:sldId id="274" r:id="rId14"/>
    <p:sldId id="265" r:id="rId15"/>
    <p:sldId id="270" r:id="rId16"/>
    <p:sldId id="275" r:id="rId17"/>
    <p:sldId id="266" r:id="rId18"/>
    <p:sldId id="271" r:id="rId19"/>
    <p:sldId id="276" r:id="rId20"/>
    <p:sldId id="267" r:id="rId21"/>
    <p:sldId id="272"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4" autoAdjust="0"/>
    <p:restoredTop sz="93817" autoAdjust="0"/>
  </p:normalViewPr>
  <p:slideViewPr>
    <p:cSldViewPr snapToGrid="0">
      <p:cViewPr varScale="1">
        <p:scale>
          <a:sx n="68" d="100"/>
          <a:sy n="68" d="100"/>
        </p:scale>
        <p:origin x="552" y="5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10/10/2019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10/10/2019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10/10/2019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10/10/2019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10/10/2019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10/10/2019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10/10/2019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16" name="Rectangle 15">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CE22EBE-BF9B-4789-BD6A-9D57062DC0CB}"/>
              </a:ext>
            </a:extLst>
          </p:cNvPr>
          <p:cNvSpPr>
            <a:spLocks noGrp="1"/>
          </p:cNvSpPr>
          <p:nvPr>
            <p:ph type="ctrTitle"/>
          </p:nvPr>
        </p:nvSpPr>
        <p:spPr>
          <a:xfrm>
            <a:off x="840510" y="2733709"/>
            <a:ext cx="7657792" cy="1373070"/>
          </a:xfrm>
        </p:spPr>
        <p:txBody>
          <a:bodyPr>
            <a:normAutofit/>
          </a:bodyPr>
          <a:lstStyle/>
          <a:p>
            <a:r>
              <a:rPr lang="en-US">
                <a:solidFill>
                  <a:srgbClr val="FFFFFF"/>
                </a:solidFill>
              </a:rPr>
              <a:t>Vaccination Rates </a:t>
            </a:r>
          </a:p>
        </p:txBody>
      </p:sp>
      <p:sp>
        <p:nvSpPr>
          <p:cNvPr id="3" name="Subtitle 2">
            <a:extLst>
              <a:ext uri="{FF2B5EF4-FFF2-40B4-BE49-F238E27FC236}">
                <a16:creationId xmlns:a16="http://schemas.microsoft.com/office/drawing/2014/main" id="{9EF4C724-1980-4675-B8C2-854354624ED1}"/>
              </a:ext>
            </a:extLst>
          </p:cNvPr>
          <p:cNvSpPr>
            <a:spLocks noGrp="1"/>
          </p:cNvSpPr>
          <p:nvPr>
            <p:ph type="subTitle" idx="1"/>
          </p:nvPr>
        </p:nvSpPr>
        <p:spPr>
          <a:xfrm>
            <a:off x="1194148" y="4394039"/>
            <a:ext cx="7594659" cy="2147438"/>
          </a:xfrm>
        </p:spPr>
        <p:txBody>
          <a:bodyPr>
            <a:normAutofit/>
          </a:bodyPr>
          <a:lstStyle/>
          <a:p>
            <a:r>
              <a:rPr lang="en-US" dirty="0"/>
              <a:t>Prepared by:</a:t>
            </a:r>
          </a:p>
          <a:p>
            <a:r>
              <a:rPr lang="en-US" dirty="0"/>
              <a:t>Veena </a:t>
            </a:r>
            <a:r>
              <a:rPr lang="en-US" dirty="0" err="1"/>
              <a:t>Kottoor</a:t>
            </a:r>
            <a:endParaRPr lang="en-US" dirty="0"/>
          </a:p>
          <a:p>
            <a:r>
              <a:rPr lang="en-US" dirty="0" err="1"/>
              <a:t>Sorai</a:t>
            </a:r>
            <a:r>
              <a:rPr lang="en-US" dirty="0"/>
              <a:t> Gonzales</a:t>
            </a:r>
          </a:p>
          <a:p>
            <a:r>
              <a:rPr lang="en-US" dirty="0"/>
              <a:t> Heather </a:t>
            </a:r>
            <a:r>
              <a:rPr lang="en-US" dirty="0" err="1"/>
              <a:t>Bivona</a:t>
            </a:r>
            <a:endParaRPr lang="en-US" dirty="0"/>
          </a:p>
          <a:p>
            <a:r>
              <a:rPr lang="en-US" dirty="0"/>
              <a:t> Melissa Roman </a:t>
            </a:r>
          </a:p>
        </p:txBody>
      </p:sp>
    </p:spTree>
    <p:extLst>
      <p:ext uri="{BB962C8B-B14F-4D97-AF65-F5344CB8AC3E}">
        <p14:creationId xmlns:p14="http://schemas.microsoft.com/office/powerpoint/2010/main" val="1426619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50C12E-8C9F-4D74-90C9-1A8D75B797C1}"/>
              </a:ext>
            </a:extLst>
          </p:cNvPr>
          <p:cNvPicPr>
            <a:picLocks noChangeAspect="1"/>
          </p:cNvPicPr>
          <p:nvPr/>
        </p:nvPicPr>
        <p:blipFill>
          <a:blip r:embed="rId2"/>
          <a:stretch>
            <a:fillRect/>
          </a:stretch>
        </p:blipFill>
        <p:spPr>
          <a:xfrm>
            <a:off x="2688116" y="2068073"/>
            <a:ext cx="5980782" cy="4705468"/>
          </a:xfrm>
          <a:prstGeom prst="rect">
            <a:avLst/>
          </a:prstGeom>
        </p:spPr>
      </p:pic>
      <p:sp>
        <p:nvSpPr>
          <p:cNvPr id="3" name="Title 2">
            <a:extLst>
              <a:ext uri="{FF2B5EF4-FFF2-40B4-BE49-F238E27FC236}">
                <a16:creationId xmlns:a16="http://schemas.microsoft.com/office/drawing/2014/main" id="{63CC17C4-9808-46AC-BC12-5EFDFC2DFB17}"/>
              </a:ext>
            </a:extLst>
          </p:cNvPr>
          <p:cNvSpPr>
            <a:spLocks noGrp="1"/>
          </p:cNvSpPr>
          <p:nvPr>
            <p:ph type="title"/>
          </p:nvPr>
        </p:nvSpPr>
        <p:spPr/>
        <p:txBody>
          <a:bodyPr/>
          <a:lstStyle/>
          <a:p>
            <a:r>
              <a:rPr lang="en-US" dirty="0"/>
              <a:t>Measle Cases in USA</a:t>
            </a:r>
          </a:p>
        </p:txBody>
      </p:sp>
    </p:spTree>
    <p:extLst>
      <p:ext uri="{BB962C8B-B14F-4D97-AF65-F5344CB8AC3E}">
        <p14:creationId xmlns:p14="http://schemas.microsoft.com/office/powerpoint/2010/main" val="402034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443E-537A-4F36-AEAC-1699103ADE28}"/>
              </a:ext>
            </a:extLst>
          </p:cNvPr>
          <p:cNvSpPr>
            <a:spLocks noGrp="1"/>
          </p:cNvSpPr>
          <p:nvPr>
            <p:ph type="title"/>
          </p:nvPr>
        </p:nvSpPr>
        <p:spPr/>
        <p:txBody>
          <a:bodyPr/>
          <a:lstStyle/>
          <a:p>
            <a:r>
              <a:rPr lang="en-US" dirty="0"/>
              <a:t>BRAZIL</a:t>
            </a:r>
          </a:p>
        </p:txBody>
      </p:sp>
      <p:sp>
        <p:nvSpPr>
          <p:cNvPr id="3" name="Text Placeholder 2">
            <a:extLst>
              <a:ext uri="{FF2B5EF4-FFF2-40B4-BE49-F238E27FC236}">
                <a16:creationId xmlns:a16="http://schemas.microsoft.com/office/drawing/2014/main" id="{87BB8A91-F445-4AAE-9725-F882BF25DC2D}"/>
              </a:ext>
            </a:extLst>
          </p:cNvPr>
          <p:cNvSpPr>
            <a:spLocks noGrp="1"/>
          </p:cNvSpPr>
          <p:nvPr>
            <p:ph type="body" idx="1"/>
          </p:nvPr>
        </p:nvSpPr>
        <p:spPr/>
        <p:txBody>
          <a:bodyPr/>
          <a:lstStyle/>
          <a:p>
            <a:r>
              <a:rPr lang="en-US" dirty="0"/>
              <a:t>MEASLES VACCINATION RATE &amp; NUMBER OF CASES</a:t>
            </a:r>
          </a:p>
        </p:txBody>
      </p:sp>
    </p:spTree>
    <p:extLst>
      <p:ext uri="{BB962C8B-B14F-4D97-AF65-F5344CB8AC3E}">
        <p14:creationId xmlns:p14="http://schemas.microsoft.com/office/powerpoint/2010/main" val="3389529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72810A-2FF0-4216-8CD7-658D0B6AE941}"/>
              </a:ext>
            </a:extLst>
          </p:cNvPr>
          <p:cNvPicPr>
            <a:picLocks noChangeAspect="1"/>
          </p:cNvPicPr>
          <p:nvPr/>
        </p:nvPicPr>
        <p:blipFill rotWithShape="1">
          <a:blip r:embed="rId2"/>
          <a:srcRect r="18421"/>
          <a:stretch/>
        </p:blipFill>
        <p:spPr>
          <a:xfrm>
            <a:off x="203626" y="2369080"/>
            <a:ext cx="9613861" cy="4265400"/>
          </a:xfrm>
          <a:prstGeom prst="rect">
            <a:avLst/>
          </a:prstGeom>
        </p:spPr>
      </p:pic>
      <p:sp>
        <p:nvSpPr>
          <p:cNvPr id="2" name="Title 1">
            <a:extLst>
              <a:ext uri="{FF2B5EF4-FFF2-40B4-BE49-F238E27FC236}">
                <a16:creationId xmlns:a16="http://schemas.microsoft.com/office/drawing/2014/main" id="{A337BC29-6D89-4076-AE5F-67CBE7DF8FB4}"/>
              </a:ext>
            </a:extLst>
          </p:cNvPr>
          <p:cNvSpPr>
            <a:spLocks noGrp="1"/>
          </p:cNvSpPr>
          <p:nvPr>
            <p:ph type="title"/>
          </p:nvPr>
        </p:nvSpPr>
        <p:spPr/>
        <p:txBody>
          <a:bodyPr/>
          <a:lstStyle/>
          <a:p>
            <a:r>
              <a:rPr lang="en-US" dirty="0"/>
              <a:t>Measle Vaccinated Rate in Brazil</a:t>
            </a:r>
          </a:p>
        </p:txBody>
      </p:sp>
      <p:pic>
        <p:nvPicPr>
          <p:cNvPr id="6" name="Picture 5">
            <a:extLst>
              <a:ext uri="{FF2B5EF4-FFF2-40B4-BE49-F238E27FC236}">
                <a16:creationId xmlns:a16="http://schemas.microsoft.com/office/drawing/2014/main" id="{6AFBB78C-FFBA-4ADA-9456-A0748A512741}"/>
              </a:ext>
            </a:extLst>
          </p:cNvPr>
          <p:cNvPicPr>
            <a:picLocks noChangeAspect="1"/>
          </p:cNvPicPr>
          <p:nvPr/>
        </p:nvPicPr>
        <p:blipFill rotWithShape="1">
          <a:blip r:embed="rId2"/>
          <a:srcRect l="26240" t="9920"/>
          <a:stretch/>
        </p:blipFill>
        <p:spPr>
          <a:xfrm>
            <a:off x="1277957" y="2792180"/>
            <a:ext cx="8539530" cy="3842300"/>
          </a:xfrm>
          <a:prstGeom prst="rect">
            <a:avLst/>
          </a:prstGeom>
        </p:spPr>
      </p:pic>
    </p:spTree>
    <p:extLst>
      <p:ext uri="{BB962C8B-B14F-4D97-AF65-F5344CB8AC3E}">
        <p14:creationId xmlns:p14="http://schemas.microsoft.com/office/powerpoint/2010/main" val="1766092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607EE7-BA48-48D9-A2B1-42779451309B}"/>
              </a:ext>
            </a:extLst>
          </p:cNvPr>
          <p:cNvPicPr>
            <a:picLocks noChangeAspect="1"/>
          </p:cNvPicPr>
          <p:nvPr/>
        </p:nvPicPr>
        <p:blipFill>
          <a:blip r:embed="rId2"/>
          <a:stretch>
            <a:fillRect/>
          </a:stretch>
        </p:blipFill>
        <p:spPr>
          <a:xfrm>
            <a:off x="2886420" y="2068359"/>
            <a:ext cx="6027718" cy="4611567"/>
          </a:xfrm>
          <a:prstGeom prst="rect">
            <a:avLst/>
          </a:prstGeom>
        </p:spPr>
      </p:pic>
      <p:sp>
        <p:nvSpPr>
          <p:cNvPr id="3" name="Title 2">
            <a:extLst>
              <a:ext uri="{FF2B5EF4-FFF2-40B4-BE49-F238E27FC236}">
                <a16:creationId xmlns:a16="http://schemas.microsoft.com/office/drawing/2014/main" id="{DC847EAB-E0C8-4040-A172-59EBE8DE1EA7}"/>
              </a:ext>
            </a:extLst>
          </p:cNvPr>
          <p:cNvSpPr>
            <a:spLocks noGrp="1"/>
          </p:cNvSpPr>
          <p:nvPr>
            <p:ph type="title"/>
          </p:nvPr>
        </p:nvSpPr>
        <p:spPr/>
        <p:txBody>
          <a:bodyPr/>
          <a:lstStyle/>
          <a:p>
            <a:r>
              <a:rPr lang="en-US" dirty="0"/>
              <a:t>Measle Cases in Brazil</a:t>
            </a:r>
          </a:p>
        </p:txBody>
      </p:sp>
    </p:spTree>
    <p:extLst>
      <p:ext uri="{BB962C8B-B14F-4D97-AF65-F5344CB8AC3E}">
        <p14:creationId xmlns:p14="http://schemas.microsoft.com/office/powerpoint/2010/main" val="2093263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443E-537A-4F36-AEAC-1699103ADE28}"/>
              </a:ext>
            </a:extLst>
          </p:cNvPr>
          <p:cNvSpPr>
            <a:spLocks noGrp="1"/>
          </p:cNvSpPr>
          <p:nvPr>
            <p:ph type="title"/>
          </p:nvPr>
        </p:nvSpPr>
        <p:spPr/>
        <p:txBody>
          <a:bodyPr/>
          <a:lstStyle/>
          <a:p>
            <a:r>
              <a:rPr lang="en-US" dirty="0"/>
              <a:t>AUSTRIA</a:t>
            </a:r>
          </a:p>
        </p:txBody>
      </p:sp>
      <p:sp>
        <p:nvSpPr>
          <p:cNvPr id="3" name="Text Placeholder 2">
            <a:extLst>
              <a:ext uri="{FF2B5EF4-FFF2-40B4-BE49-F238E27FC236}">
                <a16:creationId xmlns:a16="http://schemas.microsoft.com/office/drawing/2014/main" id="{87BB8A91-F445-4AAE-9725-F882BF25DC2D}"/>
              </a:ext>
            </a:extLst>
          </p:cNvPr>
          <p:cNvSpPr>
            <a:spLocks noGrp="1"/>
          </p:cNvSpPr>
          <p:nvPr>
            <p:ph type="body" idx="1"/>
          </p:nvPr>
        </p:nvSpPr>
        <p:spPr/>
        <p:txBody>
          <a:bodyPr/>
          <a:lstStyle/>
          <a:p>
            <a:r>
              <a:rPr lang="en-US" dirty="0"/>
              <a:t>MEASLES VACCINATION RATE &amp; NUMBER OF CASES</a:t>
            </a:r>
          </a:p>
        </p:txBody>
      </p:sp>
    </p:spTree>
    <p:extLst>
      <p:ext uri="{BB962C8B-B14F-4D97-AF65-F5344CB8AC3E}">
        <p14:creationId xmlns:p14="http://schemas.microsoft.com/office/powerpoint/2010/main" val="694518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86C36B-1049-4C02-BF31-DCC19AD17FDE}"/>
              </a:ext>
            </a:extLst>
          </p:cNvPr>
          <p:cNvPicPr>
            <a:picLocks noChangeAspect="1"/>
          </p:cNvPicPr>
          <p:nvPr/>
        </p:nvPicPr>
        <p:blipFill>
          <a:blip r:embed="rId2"/>
          <a:stretch>
            <a:fillRect/>
          </a:stretch>
        </p:blipFill>
        <p:spPr>
          <a:xfrm>
            <a:off x="202709" y="2387600"/>
            <a:ext cx="11786581" cy="4246879"/>
          </a:xfrm>
          <a:prstGeom prst="rect">
            <a:avLst/>
          </a:prstGeom>
        </p:spPr>
      </p:pic>
      <p:sp>
        <p:nvSpPr>
          <p:cNvPr id="2" name="Title 1">
            <a:extLst>
              <a:ext uri="{FF2B5EF4-FFF2-40B4-BE49-F238E27FC236}">
                <a16:creationId xmlns:a16="http://schemas.microsoft.com/office/drawing/2014/main" id="{846DFF8E-F0E7-4A69-A25F-186EEC0183CA}"/>
              </a:ext>
            </a:extLst>
          </p:cNvPr>
          <p:cNvSpPr>
            <a:spLocks noGrp="1"/>
          </p:cNvSpPr>
          <p:nvPr>
            <p:ph type="title"/>
          </p:nvPr>
        </p:nvSpPr>
        <p:spPr/>
        <p:txBody>
          <a:bodyPr/>
          <a:lstStyle/>
          <a:p>
            <a:r>
              <a:rPr lang="en-US" dirty="0"/>
              <a:t>Measle Vaccinated Rate in Austria</a:t>
            </a:r>
          </a:p>
        </p:txBody>
      </p:sp>
    </p:spTree>
    <p:extLst>
      <p:ext uri="{BB962C8B-B14F-4D97-AF65-F5344CB8AC3E}">
        <p14:creationId xmlns:p14="http://schemas.microsoft.com/office/powerpoint/2010/main" val="4044180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B544D2-ECF0-4223-89CA-211C4EDFB94E}"/>
              </a:ext>
            </a:extLst>
          </p:cNvPr>
          <p:cNvPicPr>
            <a:picLocks noChangeAspect="1"/>
          </p:cNvPicPr>
          <p:nvPr/>
        </p:nvPicPr>
        <p:blipFill>
          <a:blip r:embed="rId2"/>
          <a:stretch>
            <a:fillRect/>
          </a:stretch>
        </p:blipFill>
        <p:spPr>
          <a:xfrm>
            <a:off x="346661" y="2435548"/>
            <a:ext cx="11498677" cy="4097453"/>
          </a:xfrm>
          <a:prstGeom prst="rect">
            <a:avLst/>
          </a:prstGeom>
        </p:spPr>
      </p:pic>
      <p:sp>
        <p:nvSpPr>
          <p:cNvPr id="3" name="Title 2">
            <a:extLst>
              <a:ext uri="{FF2B5EF4-FFF2-40B4-BE49-F238E27FC236}">
                <a16:creationId xmlns:a16="http://schemas.microsoft.com/office/drawing/2014/main" id="{66DCC5A3-9C9B-400F-9223-E583D8EC1600}"/>
              </a:ext>
            </a:extLst>
          </p:cNvPr>
          <p:cNvSpPr>
            <a:spLocks noGrp="1"/>
          </p:cNvSpPr>
          <p:nvPr>
            <p:ph type="title"/>
          </p:nvPr>
        </p:nvSpPr>
        <p:spPr/>
        <p:txBody>
          <a:bodyPr/>
          <a:lstStyle/>
          <a:p>
            <a:r>
              <a:rPr lang="en-US" dirty="0"/>
              <a:t>Measle Cases in Austria</a:t>
            </a:r>
          </a:p>
        </p:txBody>
      </p:sp>
    </p:spTree>
    <p:extLst>
      <p:ext uri="{BB962C8B-B14F-4D97-AF65-F5344CB8AC3E}">
        <p14:creationId xmlns:p14="http://schemas.microsoft.com/office/powerpoint/2010/main" val="3336582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443E-537A-4F36-AEAC-1699103ADE28}"/>
              </a:ext>
            </a:extLst>
          </p:cNvPr>
          <p:cNvSpPr>
            <a:spLocks noGrp="1"/>
          </p:cNvSpPr>
          <p:nvPr>
            <p:ph type="title"/>
          </p:nvPr>
        </p:nvSpPr>
        <p:spPr/>
        <p:txBody>
          <a:bodyPr/>
          <a:lstStyle/>
          <a:p>
            <a:r>
              <a:rPr lang="en-US" dirty="0"/>
              <a:t>CHINA</a:t>
            </a:r>
          </a:p>
        </p:txBody>
      </p:sp>
      <p:sp>
        <p:nvSpPr>
          <p:cNvPr id="3" name="Text Placeholder 2">
            <a:extLst>
              <a:ext uri="{FF2B5EF4-FFF2-40B4-BE49-F238E27FC236}">
                <a16:creationId xmlns:a16="http://schemas.microsoft.com/office/drawing/2014/main" id="{87BB8A91-F445-4AAE-9725-F882BF25DC2D}"/>
              </a:ext>
            </a:extLst>
          </p:cNvPr>
          <p:cNvSpPr>
            <a:spLocks noGrp="1"/>
          </p:cNvSpPr>
          <p:nvPr>
            <p:ph type="body" idx="1"/>
          </p:nvPr>
        </p:nvSpPr>
        <p:spPr/>
        <p:txBody>
          <a:bodyPr/>
          <a:lstStyle/>
          <a:p>
            <a:r>
              <a:rPr lang="en-US" dirty="0"/>
              <a:t>MEASLES VACCINATION RATE &amp; NUMBER OF CASES</a:t>
            </a:r>
          </a:p>
        </p:txBody>
      </p:sp>
    </p:spTree>
    <p:extLst>
      <p:ext uri="{BB962C8B-B14F-4D97-AF65-F5344CB8AC3E}">
        <p14:creationId xmlns:p14="http://schemas.microsoft.com/office/powerpoint/2010/main" val="3190021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8C540B-D071-4085-B8E6-AF68764D1444}"/>
              </a:ext>
            </a:extLst>
          </p:cNvPr>
          <p:cNvPicPr>
            <a:picLocks noChangeAspect="1"/>
          </p:cNvPicPr>
          <p:nvPr/>
        </p:nvPicPr>
        <p:blipFill>
          <a:blip r:embed="rId2"/>
          <a:stretch>
            <a:fillRect/>
          </a:stretch>
        </p:blipFill>
        <p:spPr>
          <a:xfrm>
            <a:off x="173343" y="2296160"/>
            <a:ext cx="11845314" cy="4297680"/>
          </a:xfrm>
          <a:prstGeom prst="rect">
            <a:avLst/>
          </a:prstGeom>
        </p:spPr>
      </p:pic>
      <p:sp>
        <p:nvSpPr>
          <p:cNvPr id="2" name="Title 1">
            <a:extLst>
              <a:ext uri="{FF2B5EF4-FFF2-40B4-BE49-F238E27FC236}">
                <a16:creationId xmlns:a16="http://schemas.microsoft.com/office/drawing/2014/main" id="{B49E2047-5256-4B35-980E-0FFCBF53F30A}"/>
              </a:ext>
            </a:extLst>
          </p:cNvPr>
          <p:cNvSpPr>
            <a:spLocks noGrp="1"/>
          </p:cNvSpPr>
          <p:nvPr>
            <p:ph type="title"/>
          </p:nvPr>
        </p:nvSpPr>
        <p:spPr/>
        <p:txBody>
          <a:bodyPr/>
          <a:lstStyle/>
          <a:p>
            <a:r>
              <a:rPr lang="en-US" dirty="0"/>
              <a:t>Measle Vaccinated Rate in China</a:t>
            </a:r>
          </a:p>
        </p:txBody>
      </p:sp>
    </p:spTree>
    <p:extLst>
      <p:ext uri="{BB962C8B-B14F-4D97-AF65-F5344CB8AC3E}">
        <p14:creationId xmlns:p14="http://schemas.microsoft.com/office/powerpoint/2010/main" val="419212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B19363-037B-464C-B3D3-0E9B91F86CD2}"/>
              </a:ext>
            </a:extLst>
          </p:cNvPr>
          <p:cNvPicPr>
            <a:picLocks noChangeAspect="1"/>
          </p:cNvPicPr>
          <p:nvPr/>
        </p:nvPicPr>
        <p:blipFill>
          <a:blip r:embed="rId2"/>
          <a:stretch>
            <a:fillRect/>
          </a:stretch>
        </p:blipFill>
        <p:spPr>
          <a:xfrm>
            <a:off x="267717" y="2301258"/>
            <a:ext cx="11656565" cy="4305167"/>
          </a:xfrm>
          <a:prstGeom prst="rect">
            <a:avLst/>
          </a:prstGeom>
        </p:spPr>
      </p:pic>
      <p:sp>
        <p:nvSpPr>
          <p:cNvPr id="3" name="Title 2">
            <a:extLst>
              <a:ext uri="{FF2B5EF4-FFF2-40B4-BE49-F238E27FC236}">
                <a16:creationId xmlns:a16="http://schemas.microsoft.com/office/drawing/2014/main" id="{5D5EB1B3-3367-4935-B728-06BE0CF9D53F}"/>
              </a:ext>
            </a:extLst>
          </p:cNvPr>
          <p:cNvSpPr>
            <a:spLocks noGrp="1"/>
          </p:cNvSpPr>
          <p:nvPr>
            <p:ph type="title"/>
          </p:nvPr>
        </p:nvSpPr>
        <p:spPr/>
        <p:txBody>
          <a:bodyPr/>
          <a:lstStyle/>
          <a:p>
            <a:r>
              <a:rPr lang="en-US" dirty="0"/>
              <a:t>Measle Cases in China</a:t>
            </a:r>
          </a:p>
        </p:txBody>
      </p:sp>
    </p:spTree>
    <p:extLst>
      <p:ext uri="{BB962C8B-B14F-4D97-AF65-F5344CB8AC3E}">
        <p14:creationId xmlns:p14="http://schemas.microsoft.com/office/powerpoint/2010/main" val="1575435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0E82-610C-4DE4-81FD-1EA48757290B}"/>
              </a:ext>
            </a:extLst>
          </p:cNvPr>
          <p:cNvSpPr>
            <a:spLocks noGrp="1"/>
          </p:cNvSpPr>
          <p:nvPr>
            <p:ph type="title"/>
          </p:nvPr>
        </p:nvSpPr>
        <p:spPr/>
        <p:txBody>
          <a:bodyPr/>
          <a:lstStyle/>
          <a:p>
            <a:r>
              <a:rPr lang="en-US" dirty="0"/>
              <a:t>What is a vaccine?</a:t>
            </a:r>
          </a:p>
        </p:txBody>
      </p:sp>
      <p:sp>
        <p:nvSpPr>
          <p:cNvPr id="3" name="Content Placeholder 2">
            <a:extLst>
              <a:ext uri="{FF2B5EF4-FFF2-40B4-BE49-F238E27FC236}">
                <a16:creationId xmlns:a16="http://schemas.microsoft.com/office/drawing/2014/main" id="{098879F1-AB5D-4156-9820-C8FCC88C9006}"/>
              </a:ext>
            </a:extLst>
          </p:cNvPr>
          <p:cNvSpPr>
            <a:spLocks noGrp="1"/>
          </p:cNvSpPr>
          <p:nvPr>
            <p:ph idx="1"/>
          </p:nvPr>
        </p:nvSpPr>
        <p:spPr/>
        <p:txBody>
          <a:bodyPr>
            <a:normAutofit fontScale="92500"/>
          </a:bodyPr>
          <a:lstStyle/>
          <a:p>
            <a:r>
              <a:rPr lang="en-US" dirty="0"/>
              <a:t>Vaccination is one of the most effective ways to prevent diseases. </a:t>
            </a:r>
          </a:p>
          <a:p>
            <a:r>
              <a:rPr lang="en-US" dirty="0"/>
              <a:t>A vaccine helps the body’s immune system to recognize and fight pathogens like viruses or bacteria, which then keeps us safe from the diseases they cause. </a:t>
            </a:r>
          </a:p>
          <a:p>
            <a:r>
              <a:rPr lang="en-US" dirty="0"/>
              <a:t>Vaccines protect against more than 25 debilitating or life-threatening diseases, including measles, polio, tetanus, diphtheria, meningitis, influenza, tetanus, typhoid and cervical cancer.</a:t>
            </a:r>
          </a:p>
          <a:p>
            <a:r>
              <a:rPr lang="en-US" dirty="0"/>
              <a:t>Currently, the majority of children receive their vaccines on time. However, nearly 20 million worldwide still miss out – putting them at risk of serious diseases, death, disability and ill health.</a:t>
            </a:r>
          </a:p>
        </p:txBody>
      </p:sp>
    </p:spTree>
    <p:extLst>
      <p:ext uri="{BB962C8B-B14F-4D97-AF65-F5344CB8AC3E}">
        <p14:creationId xmlns:p14="http://schemas.microsoft.com/office/powerpoint/2010/main" val="3537904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443E-537A-4F36-AEAC-1699103ADE28}"/>
              </a:ext>
            </a:extLst>
          </p:cNvPr>
          <p:cNvSpPr>
            <a:spLocks noGrp="1"/>
          </p:cNvSpPr>
          <p:nvPr>
            <p:ph type="title"/>
          </p:nvPr>
        </p:nvSpPr>
        <p:spPr/>
        <p:txBody>
          <a:bodyPr/>
          <a:lstStyle/>
          <a:p>
            <a:r>
              <a:rPr lang="en-US" dirty="0"/>
              <a:t>INDIA</a:t>
            </a:r>
          </a:p>
        </p:txBody>
      </p:sp>
      <p:sp>
        <p:nvSpPr>
          <p:cNvPr id="3" name="Text Placeholder 2">
            <a:extLst>
              <a:ext uri="{FF2B5EF4-FFF2-40B4-BE49-F238E27FC236}">
                <a16:creationId xmlns:a16="http://schemas.microsoft.com/office/drawing/2014/main" id="{87BB8A91-F445-4AAE-9725-F882BF25DC2D}"/>
              </a:ext>
            </a:extLst>
          </p:cNvPr>
          <p:cNvSpPr>
            <a:spLocks noGrp="1"/>
          </p:cNvSpPr>
          <p:nvPr>
            <p:ph type="body" idx="1"/>
          </p:nvPr>
        </p:nvSpPr>
        <p:spPr/>
        <p:txBody>
          <a:bodyPr/>
          <a:lstStyle/>
          <a:p>
            <a:r>
              <a:rPr lang="en-US" dirty="0"/>
              <a:t>MEASLES VACCINATION RATE &amp; NUMBER OF CASES</a:t>
            </a:r>
          </a:p>
        </p:txBody>
      </p:sp>
    </p:spTree>
    <p:extLst>
      <p:ext uri="{BB962C8B-B14F-4D97-AF65-F5344CB8AC3E}">
        <p14:creationId xmlns:p14="http://schemas.microsoft.com/office/powerpoint/2010/main" val="2701011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D2249-A706-4080-8B7C-D6FCB8174C3E}"/>
              </a:ext>
            </a:extLst>
          </p:cNvPr>
          <p:cNvSpPr>
            <a:spLocks noGrp="1"/>
          </p:cNvSpPr>
          <p:nvPr>
            <p:ph type="title"/>
          </p:nvPr>
        </p:nvSpPr>
        <p:spPr/>
        <p:txBody>
          <a:bodyPr/>
          <a:lstStyle/>
          <a:p>
            <a:r>
              <a:rPr lang="en-US" dirty="0"/>
              <a:t>Measle Vaccinated Rate in India</a:t>
            </a:r>
          </a:p>
        </p:txBody>
      </p:sp>
      <p:pic>
        <p:nvPicPr>
          <p:cNvPr id="4" name="Picture 3">
            <a:extLst>
              <a:ext uri="{FF2B5EF4-FFF2-40B4-BE49-F238E27FC236}">
                <a16:creationId xmlns:a16="http://schemas.microsoft.com/office/drawing/2014/main" id="{5B190E68-3496-4420-996E-48565D8F7FA3}"/>
              </a:ext>
            </a:extLst>
          </p:cNvPr>
          <p:cNvPicPr>
            <a:picLocks noChangeAspect="1"/>
          </p:cNvPicPr>
          <p:nvPr/>
        </p:nvPicPr>
        <p:blipFill>
          <a:blip r:embed="rId2"/>
          <a:stretch>
            <a:fillRect/>
          </a:stretch>
        </p:blipFill>
        <p:spPr>
          <a:xfrm>
            <a:off x="146315" y="2447774"/>
            <a:ext cx="11899369" cy="4173364"/>
          </a:xfrm>
          <a:prstGeom prst="rect">
            <a:avLst/>
          </a:prstGeom>
        </p:spPr>
      </p:pic>
    </p:spTree>
    <p:extLst>
      <p:ext uri="{BB962C8B-B14F-4D97-AF65-F5344CB8AC3E}">
        <p14:creationId xmlns:p14="http://schemas.microsoft.com/office/powerpoint/2010/main" val="2133151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ABCF30-52E5-40DE-87DA-8B9D628EFBB9}"/>
              </a:ext>
            </a:extLst>
          </p:cNvPr>
          <p:cNvPicPr>
            <a:picLocks noChangeAspect="1"/>
          </p:cNvPicPr>
          <p:nvPr/>
        </p:nvPicPr>
        <p:blipFill>
          <a:blip r:embed="rId2"/>
          <a:stretch>
            <a:fillRect/>
          </a:stretch>
        </p:blipFill>
        <p:spPr>
          <a:xfrm>
            <a:off x="198303" y="2304741"/>
            <a:ext cx="11795393" cy="4264437"/>
          </a:xfrm>
          <a:prstGeom prst="rect">
            <a:avLst/>
          </a:prstGeom>
        </p:spPr>
      </p:pic>
      <p:sp>
        <p:nvSpPr>
          <p:cNvPr id="6" name="Title 5">
            <a:extLst>
              <a:ext uri="{FF2B5EF4-FFF2-40B4-BE49-F238E27FC236}">
                <a16:creationId xmlns:a16="http://schemas.microsoft.com/office/drawing/2014/main" id="{00131566-88A7-4DF8-AB8E-AD3CDF773DD1}"/>
              </a:ext>
            </a:extLst>
          </p:cNvPr>
          <p:cNvSpPr>
            <a:spLocks noGrp="1"/>
          </p:cNvSpPr>
          <p:nvPr>
            <p:ph type="title"/>
          </p:nvPr>
        </p:nvSpPr>
        <p:spPr/>
        <p:txBody>
          <a:bodyPr/>
          <a:lstStyle/>
          <a:p>
            <a:r>
              <a:rPr lang="en-US" dirty="0"/>
              <a:t>Measle Cases in India</a:t>
            </a:r>
          </a:p>
        </p:txBody>
      </p:sp>
    </p:spTree>
    <p:extLst>
      <p:ext uri="{BB962C8B-B14F-4D97-AF65-F5344CB8AC3E}">
        <p14:creationId xmlns:p14="http://schemas.microsoft.com/office/powerpoint/2010/main" val="2559041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443E-537A-4F36-AEAC-1699103ADE28}"/>
              </a:ext>
            </a:extLst>
          </p:cNvPr>
          <p:cNvSpPr>
            <a:spLocks noGrp="1"/>
          </p:cNvSpPr>
          <p:nvPr>
            <p:ph type="title"/>
          </p:nvPr>
        </p:nvSpPr>
        <p:spPr/>
        <p:txBody>
          <a:bodyPr/>
          <a:lstStyle/>
          <a:p>
            <a:r>
              <a:rPr lang="en-US" dirty="0"/>
              <a:t>POLIO DATA ANALYSIS</a:t>
            </a:r>
          </a:p>
        </p:txBody>
      </p:sp>
      <p:sp>
        <p:nvSpPr>
          <p:cNvPr id="3" name="Text Placeholder 2">
            <a:extLst>
              <a:ext uri="{FF2B5EF4-FFF2-40B4-BE49-F238E27FC236}">
                <a16:creationId xmlns:a16="http://schemas.microsoft.com/office/drawing/2014/main" id="{87BB8A91-F445-4AAE-9725-F882BF25DC2D}"/>
              </a:ext>
            </a:extLst>
          </p:cNvPr>
          <p:cNvSpPr>
            <a:spLocks noGrp="1"/>
          </p:cNvSpPr>
          <p:nvPr>
            <p:ph type="body" idx="1"/>
          </p:nvPr>
        </p:nvSpPr>
        <p:spPr/>
        <p:txBody>
          <a:bodyPr/>
          <a:lstStyle/>
          <a:p>
            <a:r>
              <a:rPr lang="en-US" dirty="0"/>
              <a:t>POLIO VACCINATION RATE &amp; NUMBER OF CASES</a:t>
            </a:r>
          </a:p>
        </p:txBody>
      </p:sp>
    </p:spTree>
    <p:extLst>
      <p:ext uri="{BB962C8B-B14F-4D97-AF65-F5344CB8AC3E}">
        <p14:creationId xmlns:p14="http://schemas.microsoft.com/office/powerpoint/2010/main" val="2160330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69989B-9E01-452D-9688-664C3BB518C6}"/>
              </a:ext>
            </a:extLst>
          </p:cNvPr>
          <p:cNvSpPr>
            <a:spLocks noGrp="1"/>
          </p:cNvSpPr>
          <p:nvPr>
            <p:ph type="title"/>
          </p:nvPr>
        </p:nvSpPr>
        <p:spPr/>
        <p:txBody>
          <a:bodyPr/>
          <a:lstStyle/>
          <a:p>
            <a:r>
              <a:rPr lang="en-US" dirty="0"/>
              <a:t>Polio Vaccinated Rate in China</a:t>
            </a:r>
          </a:p>
        </p:txBody>
      </p:sp>
      <p:pic>
        <p:nvPicPr>
          <p:cNvPr id="6" name="Content Placeholder 5">
            <a:extLst>
              <a:ext uri="{FF2B5EF4-FFF2-40B4-BE49-F238E27FC236}">
                <a16:creationId xmlns:a16="http://schemas.microsoft.com/office/drawing/2014/main" id="{DCA049B2-2F41-443B-BD8F-1377237C176F}"/>
              </a:ext>
            </a:extLst>
          </p:cNvPr>
          <p:cNvPicPr>
            <a:picLocks noGrp="1" noChangeAspect="1"/>
          </p:cNvPicPr>
          <p:nvPr>
            <p:ph idx="1"/>
          </p:nvPr>
        </p:nvPicPr>
        <p:blipFill>
          <a:blip r:embed="rId2"/>
          <a:stretch>
            <a:fillRect/>
          </a:stretch>
        </p:blipFill>
        <p:spPr>
          <a:xfrm>
            <a:off x="319489" y="2424829"/>
            <a:ext cx="11591057" cy="4126726"/>
          </a:xfrm>
          <a:prstGeom prst="rect">
            <a:avLst/>
          </a:prstGeom>
        </p:spPr>
      </p:pic>
    </p:spTree>
    <p:extLst>
      <p:ext uri="{BB962C8B-B14F-4D97-AF65-F5344CB8AC3E}">
        <p14:creationId xmlns:p14="http://schemas.microsoft.com/office/powerpoint/2010/main" val="3489433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69989B-9E01-452D-9688-664C3BB518C6}"/>
              </a:ext>
            </a:extLst>
          </p:cNvPr>
          <p:cNvSpPr>
            <a:spLocks noGrp="1"/>
          </p:cNvSpPr>
          <p:nvPr>
            <p:ph type="title"/>
          </p:nvPr>
        </p:nvSpPr>
        <p:spPr/>
        <p:txBody>
          <a:bodyPr/>
          <a:lstStyle/>
          <a:p>
            <a:r>
              <a:rPr lang="en-US" dirty="0"/>
              <a:t>Polio Cases in China</a:t>
            </a:r>
          </a:p>
        </p:txBody>
      </p:sp>
      <p:pic>
        <p:nvPicPr>
          <p:cNvPr id="5" name="Content Placeholder 4">
            <a:extLst>
              <a:ext uri="{FF2B5EF4-FFF2-40B4-BE49-F238E27FC236}">
                <a16:creationId xmlns:a16="http://schemas.microsoft.com/office/drawing/2014/main" id="{27A310F2-04E5-4600-8D73-E2DE4E955190}"/>
              </a:ext>
            </a:extLst>
          </p:cNvPr>
          <p:cNvPicPr>
            <a:picLocks noGrp="1" noChangeAspect="1"/>
          </p:cNvPicPr>
          <p:nvPr>
            <p:ph idx="1"/>
          </p:nvPr>
        </p:nvPicPr>
        <p:blipFill>
          <a:blip r:embed="rId2"/>
          <a:stretch>
            <a:fillRect/>
          </a:stretch>
        </p:blipFill>
        <p:spPr>
          <a:xfrm>
            <a:off x="267290" y="2412486"/>
            <a:ext cx="11657420" cy="4153567"/>
          </a:xfrm>
          <a:prstGeom prst="rect">
            <a:avLst/>
          </a:prstGeom>
        </p:spPr>
      </p:pic>
    </p:spTree>
    <p:extLst>
      <p:ext uri="{BB962C8B-B14F-4D97-AF65-F5344CB8AC3E}">
        <p14:creationId xmlns:p14="http://schemas.microsoft.com/office/powerpoint/2010/main" val="2545436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607D-C3F6-4E5F-9278-3BC604C60BD3}"/>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4A58DCA7-3B0D-4940-A879-6E5A91182D2B}"/>
              </a:ext>
            </a:extLst>
          </p:cNvPr>
          <p:cNvSpPr>
            <a:spLocks noGrp="1"/>
          </p:cNvSpPr>
          <p:nvPr>
            <p:ph idx="1"/>
          </p:nvPr>
        </p:nvSpPr>
        <p:spPr>
          <a:xfrm>
            <a:off x="680321" y="2171700"/>
            <a:ext cx="9613861" cy="4470399"/>
          </a:xfrm>
        </p:spPr>
        <p:txBody>
          <a:bodyPr>
            <a:normAutofit fontScale="85000" lnSpcReduction="20000"/>
          </a:bodyPr>
          <a:lstStyle/>
          <a:p>
            <a:r>
              <a:rPr lang="en-US" dirty="0"/>
              <a:t>Pakistan - The reason for the rapid spread of these two diseases, Measles and Polio, include overcrowded cities, unsafe drinking water, inadequate sanitation, poor socioeconomic conditions, low health awareness and inadequate vaccination coverage. The epidemic of these diseases is also observed during conflict.</a:t>
            </a:r>
          </a:p>
          <a:p>
            <a:r>
              <a:rPr lang="en-US" dirty="0"/>
              <a:t>In 2017, almost one-third (nearly 36,000) of global </a:t>
            </a:r>
            <a:r>
              <a:rPr lang="en-US" b="1" dirty="0"/>
              <a:t>measles</a:t>
            </a:r>
            <a:r>
              <a:rPr lang="en-US" dirty="0"/>
              <a:t> deaths occurred in South East Asia, many of which were in </a:t>
            </a:r>
            <a:r>
              <a:rPr lang="en-US" b="1" dirty="0"/>
              <a:t>India</a:t>
            </a:r>
            <a:r>
              <a:rPr lang="en-US" dirty="0"/>
              <a:t> due to the relatively large number of unvaccinated children.</a:t>
            </a:r>
          </a:p>
          <a:p>
            <a:r>
              <a:rPr lang="en-US" dirty="0"/>
              <a:t>In India, the mass immunization campaigns prevented between 41,000 and 56,000 measles deaths in children (which corresponds to a reduction of 39–57%).</a:t>
            </a:r>
          </a:p>
          <a:p>
            <a:r>
              <a:rPr lang="en-US" dirty="0"/>
              <a:t>In Brazil, there is an ongoing measles outbreak. The risk of spread remains high due to the epidemiological situation and the high potential of transmission. The main challenges are vaccination coverage among immigrants and laboratory diagnostic capacity in local facilities</a:t>
            </a:r>
          </a:p>
          <a:p>
            <a:r>
              <a:rPr lang="en-US" dirty="0"/>
              <a:t>In India, the analyses revealed that the mass immunization campaigns prevented between 41,000 and 56,000 measles deaths in children (which corresponds to a reduction of 39–57%).</a:t>
            </a:r>
          </a:p>
        </p:txBody>
      </p:sp>
    </p:spTree>
    <p:extLst>
      <p:ext uri="{BB962C8B-B14F-4D97-AF65-F5344CB8AC3E}">
        <p14:creationId xmlns:p14="http://schemas.microsoft.com/office/powerpoint/2010/main" val="3641829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B27A3-7169-456B-AF8A-6022F1BC7681}"/>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E8E65968-CF59-41A5-BC73-CEDDEFF939F9}"/>
              </a:ext>
            </a:extLst>
          </p:cNvPr>
          <p:cNvSpPr>
            <a:spLocks noGrp="1"/>
          </p:cNvSpPr>
          <p:nvPr>
            <p:ph idx="1"/>
          </p:nvPr>
        </p:nvSpPr>
        <p:spPr>
          <a:xfrm>
            <a:off x="680321" y="2336873"/>
            <a:ext cx="9613861" cy="4640702"/>
          </a:xfrm>
        </p:spPr>
        <p:txBody>
          <a:bodyPr>
            <a:normAutofit lnSpcReduction="10000"/>
          </a:bodyPr>
          <a:lstStyle/>
          <a:p>
            <a:pPr fontAlgn="base"/>
            <a:r>
              <a:rPr lang="en-US" dirty="0"/>
              <a:t>China had its last indigenous polio case in 1994.</a:t>
            </a:r>
          </a:p>
          <a:p>
            <a:pPr fontAlgn="base"/>
            <a:r>
              <a:rPr lang="en-US" dirty="0"/>
              <a:t>In 2000, the WHO Western Pacific Region declared China polio-free.</a:t>
            </a:r>
          </a:p>
          <a:p>
            <a:pPr fontAlgn="base"/>
            <a:r>
              <a:rPr lang="en-US" dirty="0"/>
              <a:t>China has successfully maintained elimination of polio for over 11 years.</a:t>
            </a:r>
          </a:p>
          <a:p>
            <a:pPr fontAlgn="base"/>
            <a:r>
              <a:rPr lang="en-US" dirty="0"/>
              <a:t>In July to October 2011, China experienced an outbreak caused by imported wild poliovirus type 1 from Pakistan. The outbreak affected 10 young children and 11 adults and resulted in 2 deaths.</a:t>
            </a:r>
          </a:p>
          <a:p>
            <a:pPr fontAlgn="base"/>
            <a:r>
              <a:rPr lang="en-US" dirty="0"/>
              <a:t>The last polio case in this outbreak had onset of symptoms on 9 October 2011</a:t>
            </a:r>
          </a:p>
          <a:p>
            <a:pPr fontAlgn="base"/>
            <a:r>
              <a:rPr lang="en-US" dirty="0"/>
              <a:t>China remains especially vigilant in efforts to maintain a polio-free status due to his neighbors Pakistan and Afghanistan.</a:t>
            </a:r>
          </a:p>
          <a:p>
            <a:endParaRPr lang="en-US" dirty="0"/>
          </a:p>
        </p:txBody>
      </p:sp>
    </p:spTree>
    <p:extLst>
      <p:ext uri="{BB962C8B-B14F-4D97-AF65-F5344CB8AC3E}">
        <p14:creationId xmlns:p14="http://schemas.microsoft.com/office/powerpoint/2010/main" val="964108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90D6-0470-438B-B881-27CAF6BA9193}"/>
              </a:ext>
            </a:extLst>
          </p:cNvPr>
          <p:cNvSpPr>
            <a:spLocks noGrp="1"/>
          </p:cNvSpPr>
          <p:nvPr>
            <p:ph type="title"/>
          </p:nvPr>
        </p:nvSpPr>
        <p:spPr/>
        <p:txBody>
          <a:bodyPr/>
          <a:lstStyle/>
          <a:p>
            <a:r>
              <a:rPr lang="en-US" dirty="0"/>
              <a:t>Measles facts:</a:t>
            </a:r>
          </a:p>
        </p:txBody>
      </p:sp>
      <p:sp>
        <p:nvSpPr>
          <p:cNvPr id="3" name="Content Placeholder 2">
            <a:extLst>
              <a:ext uri="{FF2B5EF4-FFF2-40B4-BE49-F238E27FC236}">
                <a16:creationId xmlns:a16="http://schemas.microsoft.com/office/drawing/2014/main" id="{4ACF53CF-E977-4530-9102-33FE7BB0BB60}"/>
              </a:ext>
            </a:extLst>
          </p:cNvPr>
          <p:cNvSpPr>
            <a:spLocks noGrp="1"/>
          </p:cNvSpPr>
          <p:nvPr>
            <p:ph sz="half" idx="1"/>
          </p:nvPr>
        </p:nvSpPr>
        <p:spPr>
          <a:xfrm>
            <a:off x="680320" y="2505456"/>
            <a:ext cx="9613861" cy="3909412"/>
          </a:xfrm>
        </p:spPr>
        <p:txBody>
          <a:bodyPr>
            <a:normAutofit/>
          </a:bodyPr>
          <a:lstStyle/>
          <a:p>
            <a:r>
              <a:rPr lang="en-US" dirty="0"/>
              <a:t>Measles is a highly contagious viral disease that mainly affects children. </a:t>
            </a:r>
          </a:p>
          <a:p>
            <a:r>
              <a:rPr lang="en-US" dirty="0"/>
              <a:t>It is transmitted via droplets from the nose, mouth or throat of infected persons.</a:t>
            </a:r>
          </a:p>
          <a:p>
            <a:r>
              <a:rPr lang="en-US" dirty="0"/>
              <a:t>The majority of people who got measles were unvaccinated.</a:t>
            </a:r>
          </a:p>
          <a:p>
            <a:r>
              <a:rPr lang="en-US" dirty="0"/>
              <a:t>All the major MEASLES outbreaks in USA are linked to travelers who brought the virus back to the US from countries with ongoing outbreaks, including Ukraine, the Philippines, and Israel. </a:t>
            </a:r>
          </a:p>
          <a:p>
            <a:r>
              <a:rPr lang="en-US" dirty="0"/>
              <a:t>The last </a:t>
            </a:r>
            <a:r>
              <a:rPr lang="en-US" b="1" dirty="0"/>
              <a:t>measles</a:t>
            </a:r>
            <a:r>
              <a:rPr lang="en-US" dirty="0"/>
              <a:t> death in the </a:t>
            </a:r>
            <a:r>
              <a:rPr lang="en-US" b="1" dirty="0"/>
              <a:t>United States</a:t>
            </a:r>
            <a:r>
              <a:rPr lang="en-US" dirty="0"/>
              <a:t> occurred in 2015.</a:t>
            </a:r>
          </a:p>
          <a:p>
            <a:endParaRPr lang="en-US" dirty="0"/>
          </a:p>
        </p:txBody>
      </p:sp>
    </p:spTree>
    <p:extLst>
      <p:ext uri="{BB962C8B-B14F-4D97-AF65-F5344CB8AC3E}">
        <p14:creationId xmlns:p14="http://schemas.microsoft.com/office/powerpoint/2010/main" val="414149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544D-79D9-453E-9322-DC10CAF01061}"/>
              </a:ext>
            </a:extLst>
          </p:cNvPr>
          <p:cNvSpPr>
            <a:spLocks noGrp="1"/>
          </p:cNvSpPr>
          <p:nvPr>
            <p:ph type="title"/>
          </p:nvPr>
        </p:nvSpPr>
        <p:spPr/>
        <p:txBody>
          <a:bodyPr/>
          <a:lstStyle/>
          <a:p>
            <a:r>
              <a:rPr lang="en-US" dirty="0"/>
              <a:t>Polio facts:</a:t>
            </a:r>
          </a:p>
        </p:txBody>
      </p:sp>
      <p:sp>
        <p:nvSpPr>
          <p:cNvPr id="5" name="Content Placeholder 3">
            <a:extLst>
              <a:ext uri="{FF2B5EF4-FFF2-40B4-BE49-F238E27FC236}">
                <a16:creationId xmlns:a16="http://schemas.microsoft.com/office/drawing/2014/main" id="{511F29A3-A827-4A52-8DA5-A962ED129AAD}"/>
              </a:ext>
            </a:extLst>
          </p:cNvPr>
          <p:cNvSpPr>
            <a:spLocks noGrp="1"/>
          </p:cNvSpPr>
          <p:nvPr>
            <p:ph sz="half" idx="2"/>
          </p:nvPr>
        </p:nvSpPr>
        <p:spPr>
          <a:xfrm>
            <a:off x="379828" y="2336800"/>
            <a:ext cx="9915110" cy="4373489"/>
          </a:xfrm>
        </p:spPr>
        <p:txBody>
          <a:bodyPr>
            <a:normAutofit/>
          </a:bodyPr>
          <a:lstStyle/>
          <a:p>
            <a:r>
              <a:rPr lang="en-US" b="1" u="sng" dirty="0"/>
              <a:t>Polio</a:t>
            </a:r>
            <a:r>
              <a:rPr lang="en-US" dirty="0"/>
              <a:t> mainly affects children under 5 years of age.</a:t>
            </a:r>
          </a:p>
          <a:p>
            <a:r>
              <a:rPr lang="en-US" dirty="0"/>
              <a:t>Today, only 3 countries in the world have never stopped transmission of polio (Pakistan, Afghanistan and Nigeria)</a:t>
            </a:r>
          </a:p>
          <a:p>
            <a:r>
              <a:rPr lang="en-US" dirty="0"/>
              <a:t>There is no cure for polio, it can only be prevented.</a:t>
            </a:r>
          </a:p>
          <a:p>
            <a:r>
              <a:rPr lang="en-US" dirty="0"/>
              <a:t>Up to 95% of </a:t>
            </a:r>
            <a:r>
              <a:rPr lang="en-US" b="1" dirty="0"/>
              <a:t>polio</a:t>
            </a:r>
            <a:r>
              <a:rPr lang="en-US" dirty="0"/>
              <a:t> cases show no symptoms. </a:t>
            </a:r>
          </a:p>
          <a:p>
            <a:endParaRPr lang="en-US" dirty="0"/>
          </a:p>
          <a:p>
            <a:endParaRPr lang="en-US" dirty="0"/>
          </a:p>
        </p:txBody>
      </p:sp>
    </p:spTree>
    <p:extLst>
      <p:ext uri="{BB962C8B-B14F-4D97-AF65-F5344CB8AC3E}">
        <p14:creationId xmlns:p14="http://schemas.microsoft.com/office/powerpoint/2010/main" val="149700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F83E6-11C8-4F26-8121-69E20E35163B}"/>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FA734012-1AA8-4E8C-872A-616204E5857B}"/>
              </a:ext>
            </a:extLst>
          </p:cNvPr>
          <p:cNvSpPr>
            <a:spLocks noGrp="1"/>
          </p:cNvSpPr>
          <p:nvPr>
            <p:ph idx="1"/>
          </p:nvPr>
        </p:nvSpPr>
        <p:spPr/>
        <p:txBody>
          <a:bodyPr>
            <a:normAutofit lnSpcReduction="10000"/>
          </a:bodyPr>
          <a:lstStyle/>
          <a:p>
            <a:r>
              <a:rPr lang="en-US" dirty="0"/>
              <a:t>Sources</a:t>
            </a:r>
          </a:p>
          <a:p>
            <a:pPr lvl="1"/>
            <a:r>
              <a:rPr lang="en-US" dirty="0"/>
              <a:t>CDC (Centers for Disease Control and Prevention)</a:t>
            </a:r>
          </a:p>
          <a:p>
            <a:pPr lvl="1"/>
            <a:r>
              <a:rPr lang="en-US" dirty="0"/>
              <a:t>WHO (World Health Organization)</a:t>
            </a:r>
          </a:p>
          <a:p>
            <a:r>
              <a:rPr lang="en-US" dirty="0"/>
              <a:t>Four CSV files</a:t>
            </a:r>
          </a:p>
          <a:p>
            <a:pPr lvl="1"/>
            <a:r>
              <a:rPr lang="en-US" dirty="0"/>
              <a:t>Measle Vaccination Rates in Certain Countries</a:t>
            </a:r>
          </a:p>
          <a:p>
            <a:pPr lvl="1"/>
            <a:r>
              <a:rPr lang="en-US" dirty="0"/>
              <a:t>Measle Cases in Certain Countries</a:t>
            </a:r>
          </a:p>
          <a:p>
            <a:pPr lvl="1"/>
            <a:r>
              <a:rPr lang="en-US" dirty="0"/>
              <a:t>Polio Vaccination Rates in Certain Countries</a:t>
            </a:r>
          </a:p>
          <a:p>
            <a:pPr lvl="1"/>
            <a:r>
              <a:rPr lang="en-US" dirty="0"/>
              <a:t>Polio Cases in Certain Countries</a:t>
            </a:r>
          </a:p>
          <a:p>
            <a:r>
              <a:rPr lang="en-US" dirty="0"/>
              <a:t>Data Cleaning</a:t>
            </a:r>
          </a:p>
          <a:p>
            <a:r>
              <a:rPr lang="en-US" dirty="0"/>
              <a:t>Postgres </a:t>
            </a:r>
            <a:r>
              <a:rPr lang="en-US" dirty="0" err="1"/>
              <a:t>Sql</a:t>
            </a:r>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2690496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35B0E-A146-4FD5-9D2A-ACDFC87272DA}"/>
              </a:ext>
            </a:extLst>
          </p:cNvPr>
          <p:cNvSpPr>
            <a:spLocks noGrp="1"/>
          </p:cNvSpPr>
          <p:nvPr>
            <p:ph type="title"/>
          </p:nvPr>
        </p:nvSpPr>
        <p:spPr>
          <a:xfrm>
            <a:off x="680321" y="753228"/>
            <a:ext cx="9613861" cy="1080938"/>
          </a:xfrm>
        </p:spPr>
        <p:txBody>
          <a:bodyPr/>
          <a:lstStyle/>
          <a:p>
            <a:pPr algn="ctr"/>
            <a:r>
              <a:rPr lang="en-US" dirty="0"/>
              <a:t>Database</a:t>
            </a:r>
          </a:p>
        </p:txBody>
      </p:sp>
      <p:pic>
        <p:nvPicPr>
          <p:cNvPr id="3" name="Picture 2">
            <a:extLst>
              <a:ext uri="{FF2B5EF4-FFF2-40B4-BE49-F238E27FC236}">
                <a16:creationId xmlns:a16="http://schemas.microsoft.com/office/drawing/2014/main" id="{B1C4763C-68A8-464F-AEC5-E451E27B2F9B}"/>
              </a:ext>
            </a:extLst>
          </p:cNvPr>
          <p:cNvPicPr>
            <a:picLocks noChangeAspect="1"/>
          </p:cNvPicPr>
          <p:nvPr/>
        </p:nvPicPr>
        <p:blipFill rotWithShape="1">
          <a:blip r:embed="rId2"/>
          <a:srcRect t="988" b="19589"/>
          <a:stretch/>
        </p:blipFill>
        <p:spPr>
          <a:xfrm>
            <a:off x="273882" y="2214880"/>
            <a:ext cx="10020300" cy="4387732"/>
          </a:xfrm>
          <a:prstGeom prst="rect">
            <a:avLst/>
          </a:prstGeom>
        </p:spPr>
      </p:pic>
      <p:cxnSp>
        <p:nvCxnSpPr>
          <p:cNvPr id="11" name="Connector: Elbow 10">
            <a:extLst>
              <a:ext uri="{FF2B5EF4-FFF2-40B4-BE49-F238E27FC236}">
                <a16:creationId xmlns:a16="http://schemas.microsoft.com/office/drawing/2014/main" id="{52A305E0-B355-420D-B481-1BE967BEC13C}"/>
              </a:ext>
            </a:extLst>
          </p:cNvPr>
          <p:cNvCxnSpPr>
            <a:cxnSpLocks/>
          </p:cNvCxnSpPr>
          <p:nvPr/>
        </p:nvCxnSpPr>
        <p:spPr>
          <a:xfrm rot="16200000" flipH="1">
            <a:off x="-114500" y="1089859"/>
            <a:ext cx="1584960" cy="665081"/>
          </a:xfrm>
          <a:prstGeom prst="bentConnector3">
            <a:avLst>
              <a:gd name="adj1" fmla="val 65385"/>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EBC5A66-1E19-4E05-B14A-40F70AD55379}"/>
              </a:ext>
            </a:extLst>
          </p:cNvPr>
          <p:cNvSpPr txBox="1"/>
          <p:nvPr/>
        </p:nvSpPr>
        <p:spPr>
          <a:xfrm>
            <a:off x="345439" y="199032"/>
            <a:ext cx="1899921" cy="430887"/>
          </a:xfrm>
          <a:prstGeom prst="rect">
            <a:avLst/>
          </a:prstGeom>
          <a:noFill/>
          <a:ln w="57150">
            <a:solidFill>
              <a:schemeClr val="tx1"/>
            </a:solidFill>
          </a:ln>
        </p:spPr>
        <p:txBody>
          <a:bodyPr wrap="square" rtlCol="0">
            <a:spAutoFit/>
          </a:bodyPr>
          <a:lstStyle/>
          <a:p>
            <a:r>
              <a:rPr lang="en-US" sz="2200" b="1" dirty="0"/>
              <a:t>38 Countries</a:t>
            </a:r>
          </a:p>
        </p:txBody>
      </p:sp>
      <p:cxnSp>
        <p:nvCxnSpPr>
          <p:cNvPr id="25" name="Connector: Elbow 24">
            <a:extLst>
              <a:ext uri="{FF2B5EF4-FFF2-40B4-BE49-F238E27FC236}">
                <a16:creationId xmlns:a16="http://schemas.microsoft.com/office/drawing/2014/main" id="{19D1EC22-D773-4483-ABF5-FC5E37D697DA}"/>
              </a:ext>
            </a:extLst>
          </p:cNvPr>
          <p:cNvCxnSpPr>
            <a:cxnSpLocks/>
          </p:cNvCxnSpPr>
          <p:nvPr/>
        </p:nvCxnSpPr>
        <p:spPr>
          <a:xfrm rot="5400000">
            <a:off x="1701737" y="817345"/>
            <a:ext cx="1590843" cy="1215990"/>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9793699-5DF0-4068-B187-5FD4A0F79EC7}"/>
              </a:ext>
            </a:extLst>
          </p:cNvPr>
          <p:cNvSpPr txBox="1"/>
          <p:nvPr/>
        </p:nvSpPr>
        <p:spPr>
          <a:xfrm>
            <a:off x="3096700" y="186770"/>
            <a:ext cx="1770576" cy="430887"/>
          </a:xfrm>
          <a:prstGeom prst="rect">
            <a:avLst/>
          </a:prstGeom>
          <a:noFill/>
          <a:ln w="57150">
            <a:solidFill>
              <a:schemeClr val="tx1"/>
            </a:solidFill>
          </a:ln>
        </p:spPr>
        <p:txBody>
          <a:bodyPr wrap="square" rtlCol="0">
            <a:spAutoFit/>
          </a:bodyPr>
          <a:lstStyle/>
          <a:p>
            <a:r>
              <a:rPr lang="en-US" sz="2200" b="1" dirty="0"/>
              <a:t>2011 - 2016</a:t>
            </a:r>
          </a:p>
        </p:txBody>
      </p:sp>
    </p:spTree>
    <p:extLst>
      <p:ext uri="{BB962C8B-B14F-4D97-AF65-F5344CB8AC3E}">
        <p14:creationId xmlns:p14="http://schemas.microsoft.com/office/powerpoint/2010/main" val="3845673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58542-FA33-483E-8FC4-E94D50CEFDB3}"/>
              </a:ext>
            </a:extLst>
          </p:cNvPr>
          <p:cNvSpPr>
            <a:spLocks noGrp="1"/>
          </p:cNvSpPr>
          <p:nvPr>
            <p:ph type="title"/>
          </p:nvPr>
        </p:nvSpPr>
        <p:spPr/>
        <p:txBody>
          <a:bodyPr/>
          <a:lstStyle/>
          <a:p>
            <a:r>
              <a:rPr lang="en-US" dirty="0"/>
              <a:t>Countries                                  Years</a:t>
            </a:r>
          </a:p>
        </p:txBody>
      </p:sp>
      <p:sp>
        <p:nvSpPr>
          <p:cNvPr id="3" name="Content Placeholder 2">
            <a:extLst>
              <a:ext uri="{FF2B5EF4-FFF2-40B4-BE49-F238E27FC236}">
                <a16:creationId xmlns:a16="http://schemas.microsoft.com/office/drawing/2014/main" id="{BFEA296A-ECC1-46E4-BA77-DA9A5F94555A}"/>
              </a:ext>
            </a:extLst>
          </p:cNvPr>
          <p:cNvSpPr>
            <a:spLocks noGrp="1"/>
          </p:cNvSpPr>
          <p:nvPr>
            <p:ph idx="1"/>
          </p:nvPr>
        </p:nvSpPr>
        <p:spPr>
          <a:xfrm>
            <a:off x="409575" y="2336872"/>
            <a:ext cx="13868400" cy="4102027"/>
          </a:xfrm>
        </p:spPr>
        <p:txBody>
          <a:bodyPr numCol="2">
            <a:normAutofit/>
          </a:bodyPr>
          <a:lstStyle/>
          <a:p>
            <a:r>
              <a:rPr lang="en-US" b="1" dirty="0"/>
              <a:t>North America: </a:t>
            </a:r>
            <a:r>
              <a:rPr lang="en-US" dirty="0"/>
              <a:t>United States of America</a:t>
            </a:r>
          </a:p>
          <a:p>
            <a:r>
              <a:rPr lang="en-US" b="1" dirty="0"/>
              <a:t>South America: </a:t>
            </a:r>
            <a:r>
              <a:rPr lang="en-US" dirty="0"/>
              <a:t>Brazil</a:t>
            </a:r>
          </a:p>
          <a:p>
            <a:r>
              <a:rPr lang="en-US" b="1" dirty="0"/>
              <a:t>Europe: </a:t>
            </a:r>
            <a:r>
              <a:rPr lang="en-US" dirty="0"/>
              <a:t>Austria</a:t>
            </a:r>
          </a:p>
          <a:p>
            <a:r>
              <a:rPr lang="en-US" b="1" dirty="0"/>
              <a:t>Asia: </a:t>
            </a:r>
            <a:r>
              <a:rPr lang="en-US" dirty="0"/>
              <a:t>China</a:t>
            </a:r>
          </a:p>
          <a:p>
            <a:r>
              <a:rPr lang="en-US" b="1" dirty="0"/>
              <a:t>Asia: </a:t>
            </a:r>
            <a:r>
              <a:rPr lang="en-US" dirty="0"/>
              <a:t>India</a:t>
            </a:r>
          </a:p>
          <a:p>
            <a:endParaRPr lang="en-US" dirty="0"/>
          </a:p>
          <a:p>
            <a:endParaRPr lang="en-US" dirty="0"/>
          </a:p>
          <a:p>
            <a:endParaRPr lang="en-US" dirty="0"/>
          </a:p>
          <a:p>
            <a:pPr marL="0" indent="0">
              <a:buNone/>
            </a:pPr>
            <a:endParaRPr lang="en-US" dirty="0"/>
          </a:p>
          <a:p>
            <a:r>
              <a:rPr lang="en-US" dirty="0"/>
              <a:t>2011</a:t>
            </a:r>
          </a:p>
          <a:p>
            <a:r>
              <a:rPr lang="en-US" dirty="0"/>
              <a:t>2012</a:t>
            </a:r>
          </a:p>
          <a:p>
            <a:r>
              <a:rPr lang="en-US" dirty="0"/>
              <a:t>2013</a:t>
            </a:r>
          </a:p>
          <a:p>
            <a:r>
              <a:rPr lang="en-US" dirty="0"/>
              <a:t>2014</a:t>
            </a:r>
          </a:p>
          <a:p>
            <a:r>
              <a:rPr lang="en-US" dirty="0"/>
              <a:t>2015</a:t>
            </a:r>
          </a:p>
          <a:p>
            <a:r>
              <a:rPr lang="en-US" dirty="0"/>
              <a:t>2016</a:t>
            </a:r>
          </a:p>
          <a:p>
            <a:endParaRPr lang="en-US" dirty="0"/>
          </a:p>
          <a:p>
            <a:endParaRPr lang="en-US" dirty="0"/>
          </a:p>
          <a:p>
            <a:endParaRPr lang="en-US" dirty="0"/>
          </a:p>
        </p:txBody>
      </p:sp>
    </p:spTree>
    <p:extLst>
      <p:ext uri="{BB962C8B-B14F-4D97-AF65-F5344CB8AC3E}">
        <p14:creationId xmlns:p14="http://schemas.microsoft.com/office/powerpoint/2010/main" val="271375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443E-537A-4F36-AEAC-1699103ADE28}"/>
              </a:ext>
            </a:extLst>
          </p:cNvPr>
          <p:cNvSpPr>
            <a:spLocks noGrp="1"/>
          </p:cNvSpPr>
          <p:nvPr>
            <p:ph type="title"/>
          </p:nvPr>
        </p:nvSpPr>
        <p:spPr/>
        <p:txBody>
          <a:bodyPr/>
          <a:lstStyle/>
          <a:p>
            <a:r>
              <a:rPr lang="en-US" dirty="0"/>
              <a:t>MEASLES DATA ANALYSIS</a:t>
            </a:r>
          </a:p>
        </p:txBody>
      </p:sp>
      <p:sp>
        <p:nvSpPr>
          <p:cNvPr id="3" name="Text Placeholder 2">
            <a:extLst>
              <a:ext uri="{FF2B5EF4-FFF2-40B4-BE49-F238E27FC236}">
                <a16:creationId xmlns:a16="http://schemas.microsoft.com/office/drawing/2014/main" id="{87BB8A91-F445-4AAE-9725-F882BF25DC2D}"/>
              </a:ext>
            </a:extLst>
          </p:cNvPr>
          <p:cNvSpPr>
            <a:spLocks noGrp="1"/>
          </p:cNvSpPr>
          <p:nvPr>
            <p:ph type="body" idx="1"/>
          </p:nvPr>
        </p:nvSpPr>
        <p:spPr/>
        <p:txBody>
          <a:bodyPr/>
          <a:lstStyle/>
          <a:p>
            <a:r>
              <a:rPr lang="en-US" dirty="0"/>
              <a:t>MEASLES VACCINATION RATE &amp; NUMBER OF CASES</a:t>
            </a:r>
          </a:p>
        </p:txBody>
      </p:sp>
    </p:spTree>
    <p:extLst>
      <p:ext uri="{BB962C8B-B14F-4D97-AF65-F5344CB8AC3E}">
        <p14:creationId xmlns:p14="http://schemas.microsoft.com/office/powerpoint/2010/main" val="232780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55A880-3575-4356-A7B9-8858EE3BD114}"/>
              </a:ext>
            </a:extLst>
          </p:cNvPr>
          <p:cNvPicPr>
            <a:picLocks noChangeAspect="1"/>
          </p:cNvPicPr>
          <p:nvPr/>
        </p:nvPicPr>
        <p:blipFill rotWithShape="1">
          <a:blip r:embed="rId2"/>
          <a:srcRect r="19800"/>
          <a:stretch/>
        </p:blipFill>
        <p:spPr>
          <a:xfrm>
            <a:off x="237342" y="2355746"/>
            <a:ext cx="9410990" cy="4225196"/>
          </a:xfrm>
          <a:prstGeom prst="rect">
            <a:avLst/>
          </a:prstGeom>
        </p:spPr>
      </p:pic>
      <p:sp>
        <p:nvSpPr>
          <p:cNvPr id="2" name="Title 1">
            <a:extLst>
              <a:ext uri="{FF2B5EF4-FFF2-40B4-BE49-F238E27FC236}">
                <a16:creationId xmlns:a16="http://schemas.microsoft.com/office/drawing/2014/main" id="{C92CA096-6C8A-4232-88FB-2E8C252E8F35}"/>
              </a:ext>
            </a:extLst>
          </p:cNvPr>
          <p:cNvSpPr>
            <a:spLocks noGrp="1"/>
          </p:cNvSpPr>
          <p:nvPr>
            <p:ph type="title"/>
          </p:nvPr>
        </p:nvSpPr>
        <p:spPr/>
        <p:txBody>
          <a:bodyPr/>
          <a:lstStyle/>
          <a:p>
            <a:r>
              <a:rPr lang="en-US" dirty="0"/>
              <a:t>Measle Vaccinated Rate in USA</a:t>
            </a:r>
          </a:p>
        </p:txBody>
      </p:sp>
      <p:pic>
        <p:nvPicPr>
          <p:cNvPr id="4" name="Picture 3">
            <a:extLst>
              <a:ext uri="{FF2B5EF4-FFF2-40B4-BE49-F238E27FC236}">
                <a16:creationId xmlns:a16="http://schemas.microsoft.com/office/drawing/2014/main" id="{A2DD6AAD-AD16-4135-8F8B-520203152B9D}"/>
              </a:ext>
            </a:extLst>
          </p:cNvPr>
          <p:cNvPicPr>
            <a:picLocks noChangeAspect="1"/>
          </p:cNvPicPr>
          <p:nvPr/>
        </p:nvPicPr>
        <p:blipFill rotWithShape="1">
          <a:blip r:embed="rId2"/>
          <a:srcRect l="25325" t="7910" r="1032"/>
          <a:stretch/>
        </p:blipFill>
        <p:spPr>
          <a:xfrm>
            <a:off x="1006681" y="2689952"/>
            <a:ext cx="8641652" cy="3890990"/>
          </a:xfrm>
          <a:prstGeom prst="rect">
            <a:avLst/>
          </a:prstGeom>
        </p:spPr>
      </p:pic>
    </p:spTree>
    <p:extLst>
      <p:ext uri="{BB962C8B-B14F-4D97-AF65-F5344CB8AC3E}">
        <p14:creationId xmlns:p14="http://schemas.microsoft.com/office/powerpoint/2010/main" val="193051116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otalTime>319</TotalTime>
  <Words>516</Words>
  <Application>Microsoft Office PowerPoint</Application>
  <PresentationFormat>Widescreen</PresentationFormat>
  <Paragraphs>90</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Trebuchet MS</vt:lpstr>
      <vt:lpstr>Berlin</vt:lpstr>
      <vt:lpstr>Vaccination Rates </vt:lpstr>
      <vt:lpstr>What is a vaccine?</vt:lpstr>
      <vt:lpstr>Measles facts:</vt:lpstr>
      <vt:lpstr>Polio facts:</vt:lpstr>
      <vt:lpstr>Database</vt:lpstr>
      <vt:lpstr>Database</vt:lpstr>
      <vt:lpstr>Countries                                  Years</vt:lpstr>
      <vt:lpstr>MEASLES DATA ANALYSIS</vt:lpstr>
      <vt:lpstr>Measle Vaccinated Rate in USA</vt:lpstr>
      <vt:lpstr>Measle Cases in USA</vt:lpstr>
      <vt:lpstr>BRAZIL</vt:lpstr>
      <vt:lpstr>Measle Vaccinated Rate in Brazil</vt:lpstr>
      <vt:lpstr>Measle Cases in Brazil</vt:lpstr>
      <vt:lpstr>AUSTRIA</vt:lpstr>
      <vt:lpstr>Measle Vaccinated Rate in Austria</vt:lpstr>
      <vt:lpstr>Measle Cases in Austria</vt:lpstr>
      <vt:lpstr>CHINA</vt:lpstr>
      <vt:lpstr>Measle Vaccinated Rate in China</vt:lpstr>
      <vt:lpstr>Measle Cases in China</vt:lpstr>
      <vt:lpstr>INDIA</vt:lpstr>
      <vt:lpstr>Measle Vaccinated Rate in India</vt:lpstr>
      <vt:lpstr>Measle Cases in India</vt:lpstr>
      <vt:lpstr>POLIO DATA ANALYSIS</vt:lpstr>
      <vt:lpstr>Polio Vaccinated Rate in China</vt:lpstr>
      <vt:lpstr>Polio Cases in China</vt:lpstr>
      <vt:lpstr>Findings:</vt:lpstr>
      <vt:lpstr>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Vaccination Rates</dc:title>
  <dc:creator>Veena Kottoor</dc:creator>
  <cp:lastModifiedBy>melissa roman</cp:lastModifiedBy>
  <cp:revision>21</cp:revision>
  <dcterms:created xsi:type="dcterms:W3CDTF">2019-10-09T19:58:52Z</dcterms:created>
  <dcterms:modified xsi:type="dcterms:W3CDTF">2019-10-10T21:50:50Z</dcterms:modified>
</cp:coreProperties>
</file>