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Fira Sans Extra Condensed Medium"/>
      <p:regular r:id="rId21"/>
      <p:bold r:id="rId22"/>
      <p:italic r:id="rId23"/>
      <p:boldItalic r:id="rId24"/>
    </p:embeddedFont>
    <p:embeddedFont>
      <p:font typeface="Roboto Condensed"/>
      <p:regular r:id="rId25"/>
      <p:bold r:id="rId26"/>
      <p:italic r:id="rId27"/>
      <p:boldItalic r:id="rId28"/>
    </p:embeddedFont>
    <p:embeddedFont>
      <p:font typeface="Righteous"/>
      <p:regular r:id="rId29"/>
    </p:embeddedFont>
    <p:embeddedFont>
      <p:font typeface="Squada One"/>
      <p:regular r:id="rId30"/>
    </p:embeddedFont>
    <p:embeddedFont>
      <p:font typeface="Roboto Condensed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B90D6B-246C-488B-BC55-0927BFFABA70}">
  <a:tblStyle styleId="{88B90D6B-246C-488B-BC55-0927BFFABA7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FiraSansExtraCondensedMedium-bold.fntdata"/><Relationship Id="rId21" Type="http://schemas.openxmlformats.org/officeDocument/2006/relationships/font" Target="fonts/FiraSansExtraCondensedMedium-regular.fntdata"/><Relationship Id="rId24" Type="http://schemas.openxmlformats.org/officeDocument/2006/relationships/font" Target="fonts/FiraSansExtraCondensedMedium-boldItalic.fntdata"/><Relationship Id="rId23" Type="http://schemas.openxmlformats.org/officeDocument/2006/relationships/font" Target="fonts/FiraSansExtraCondensed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Condensed-bold.fntdata"/><Relationship Id="rId25" Type="http://schemas.openxmlformats.org/officeDocument/2006/relationships/font" Target="fonts/RobotoCondensed-regular.fntdata"/><Relationship Id="rId28" Type="http://schemas.openxmlformats.org/officeDocument/2006/relationships/font" Target="fonts/RobotoCondensed-boldItalic.fntdata"/><Relationship Id="rId27" Type="http://schemas.openxmlformats.org/officeDocument/2006/relationships/font" Target="fonts/Roboto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ighteou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CondensedLight-regular.fntdata"/><Relationship Id="rId30" Type="http://schemas.openxmlformats.org/officeDocument/2006/relationships/font" Target="fonts/SquadaOne-regular.fntdata"/><Relationship Id="rId11" Type="http://schemas.openxmlformats.org/officeDocument/2006/relationships/slide" Target="slides/slide6.xml"/><Relationship Id="rId33" Type="http://schemas.openxmlformats.org/officeDocument/2006/relationships/font" Target="fonts/RobotoCondensedLight-italic.fntdata"/><Relationship Id="rId10" Type="http://schemas.openxmlformats.org/officeDocument/2006/relationships/slide" Target="slides/slide5.xml"/><Relationship Id="rId32" Type="http://schemas.openxmlformats.org/officeDocument/2006/relationships/font" Target="fonts/RobotoCondensed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Condensed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5d2cabac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5d2cabac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e5b83cad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9e5b83cad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e5b83cad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e5b83cad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9e5b83cad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9e5b83cad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9e5b83cad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9e5b83cad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9e5b83cad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9e5b83cad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9e570407bc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9e570407b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5709524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5709524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e570407b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e570407b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e570407b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9e570407b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e570407b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e570407b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e570407b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e570407b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e5b83ca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e5b83ca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e5b83cad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9e5b83cad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e5b83cad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9e5b83cad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OPENING" type="title">
  <p:cSld name="TITLE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1254"/>
          <a:stretch/>
        </p:blipFill>
        <p:spPr>
          <a:xfrm>
            <a:off x="75" y="0"/>
            <a:ext cx="9144000" cy="507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2">
  <p:cSld name="CUSTOM_6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1"/>
          <p:cNvPicPr preferRelativeResize="0"/>
          <p:nvPr/>
        </p:nvPicPr>
        <p:blipFill rotWithShape="1">
          <a:blip r:embed="rId2">
            <a:alphaModFix/>
          </a:blip>
          <a:srcRect b="1482" l="5517" r="39802" t="7541"/>
          <a:stretch/>
        </p:blipFill>
        <p:spPr>
          <a:xfrm flipH="1" rot="10800000">
            <a:off x="102" y="1699550"/>
            <a:ext cx="3683323" cy="34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b="1482" l="5517" r="39802" t="7541"/>
          <a:stretch/>
        </p:blipFill>
        <p:spPr>
          <a:xfrm flipH="1">
            <a:off x="5457877" y="0"/>
            <a:ext cx="3683323" cy="34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7" name="Google Shape;87;p1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CUSTOM_7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2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 flipH="1">
            <a:off x="6925725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 txBox="1"/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7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1690457" y="19083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2" type="ctrTitle"/>
          </p:nvPr>
        </p:nvSpPr>
        <p:spPr>
          <a:xfrm>
            <a:off x="1690457" y="341026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3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4" type="ctrTitle"/>
          </p:nvPr>
        </p:nvSpPr>
        <p:spPr>
          <a:xfrm>
            <a:off x="4824357" y="19083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97" name="Google Shape;97;p13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 flipH="1">
            <a:off x="6925725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>
            <p:ph idx="5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6" type="ctrTitle"/>
          </p:nvPr>
        </p:nvSpPr>
        <p:spPr>
          <a:xfrm>
            <a:off x="4824357" y="341026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7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1" name="Google Shape;101;p13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3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3"/>
          <p:cNvSpPr txBox="1"/>
          <p:nvPr>
            <p:ph idx="8"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9">
    <p:bg>
      <p:bgPr>
        <a:noFill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ctrTitle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ctrTitle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5" type="subTitle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6" type="ctrTitle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9" type="title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hasCustomPrompt="1" idx="13" type="title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hasCustomPrompt="1" idx="14" type="title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hasCustomPrompt="1" idx="15" type="title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3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_2_1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>
            <a:off x="-100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2_1_2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>
            <a:off x="-100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5"/>
          <p:cNvSpPr/>
          <p:nvPr/>
        </p:nvSpPr>
        <p:spPr>
          <a:xfrm>
            <a:off x="6603225" y="2224175"/>
            <a:ext cx="2058600" cy="90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36" name="Google Shape;36;p5"/>
          <p:cNvSpPr txBox="1"/>
          <p:nvPr>
            <p:ph hasCustomPrompt="1" idx="2" type="title"/>
          </p:nvPr>
        </p:nvSpPr>
        <p:spPr>
          <a:xfrm>
            <a:off x="6786025" y="2341875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6679232" y="27592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>
            <a:off x="4439025" y="2224175"/>
            <a:ext cx="2058600" cy="90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39" name="Google Shape;39;p5"/>
          <p:cNvSpPr txBox="1"/>
          <p:nvPr>
            <p:ph hasCustomPrompt="1" idx="3" type="title"/>
          </p:nvPr>
        </p:nvSpPr>
        <p:spPr>
          <a:xfrm>
            <a:off x="4621825" y="2341875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5"/>
          <p:cNvSpPr txBox="1"/>
          <p:nvPr>
            <p:ph idx="4" type="subTitle"/>
          </p:nvPr>
        </p:nvSpPr>
        <p:spPr>
          <a:xfrm>
            <a:off x="4515032" y="27592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5"/>
          <p:cNvSpPr/>
          <p:nvPr/>
        </p:nvSpPr>
        <p:spPr>
          <a:xfrm>
            <a:off x="6603225" y="3249050"/>
            <a:ext cx="2058600" cy="90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2" name="Google Shape;42;p5"/>
          <p:cNvSpPr txBox="1"/>
          <p:nvPr>
            <p:ph hasCustomPrompt="1" idx="5" type="title"/>
          </p:nvPr>
        </p:nvSpPr>
        <p:spPr>
          <a:xfrm>
            <a:off x="6786025" y="3366750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5"/>
          <p:cNvSpPr txBox="1"/>
          <p:nvPr>
            <p:ph idx="6" type="subTitle"/>
          </p:nvPr>
        </p:nvSpPr>
        <p:spPr>
          <a:xfrm>
            <a:off x="6679232" y="37841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5"/>
          <p:cNvSpPr/>
          <p:nvPr/>
        </p:nvSpPr>
        <p:spPr>
          <a:xfrm>
            <a:off x="4439025" y="3249050"/>
            <a:ext cx="2058600" cy="90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5" name="Google Shape;45;p5"/>
          <p:cNvSpPr txBox="1"/>
          <p:nvPr>
            <p:ph hasCustomPrompt="1" idx="7" type="title"/>
          </p:nvPr>
        </p:nvSpPr>
        <p:spPr>
          <a:xfrm>
            <a:off x="4621825" y="3366750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5"/>
          <p:cNvSpPr txBox="1"/>
          <p:nvPr>
            <p:ph idx="8" type="subTitle"/>
          </p:nvPr>
        </p:nvSpPr>
        <p:spPr>
          <a:xfrm>
            <a:off x="4515032" y="37841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>
            <a:off x="1515950" y="1321325"/>
            <a:ext cx="2058600" cy="90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8" name="Google Shape;48;p5"/>
          <p:cNvSpPr txBox="1"/>
          <p:nvPr>
            <p:ph hasCustomPrompt="1" idx="9" type="title"/>
          </p:nvPr>
        </p:nvSpPr>
        <p:spPr>
          <a:xfrm>
            <a:off x="1698750" y="1439025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5"/>
          <p:cNvSpPr txBox="1"/>
          <p:nvPr>
            <p:ph idx="13" type="subTitle"/>
          </p:nvPr>
        </p:nvSpPr>
        <p:spPr>
          <a:xfrm>
            <a:off x="1591957" y="18563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_1_1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 rot="10800000">
            <a:off x="6925725" y="3063401"/>
            <a:ext cx="2218277" cy="20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>
            <a:off x="-100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" type="subTitle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b="1482" l="5517" r="39802" t="7541"/>
          <a:stretch/>
        </p:blipFill>
        <p:spPr>
          <a:xfrm rot="10800000">
            <a:off x="5457877" y="1699550"/>
            <a:ext cx="3683323" cy="34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/>
          <p:nvPr>
            <p:ph idx="1" type="subTitle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9" name="Google Shape;59;p7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7"/>
          <p:cNvSpPr txBox="1"/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7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2" type="ctrTitle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" type="subTitle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3" type="ctrTitle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4" type="subTitle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5" type="ctrTitle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6" type="subTitle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CUSTOM_4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1482" l="5517" r="39802" t="7541"/>
          <a:stretch/>
        </p:blipFill>
        <p:spPr>
          <a:xfrm>
            <a:off x="102" y="0"/>
            <a:ext cx="3683323" cy="34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9"/>
          <p:cNvPicPr preferRelativeResize="0"/>
          <p:nvPr/>
        </p:nvPicPr>
        <p:blipFill rotWithShape="1">
          <a:blip r:embed="rId2">
            <a:alphaModFix/>
          </a:blip>
          <a:srcRect b="1482" l="5517" r="39802" t="7541"/>
          <a:stretch/>
        </p:blipFill>
        <p:spPr>
          <a:xfrm rot="10800000">
            <a:off x="5457877" y="1699550"/>
            <a:ext cx="3683323" cy="34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74" name="Google Shape;74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5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idx="1" type="subTitle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2" type="subTitle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3" type="ctrTitle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4" type="ctrTitle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>
            <a:off x="-100" y="1"/>
            <a:ext cx="2218277" cy="20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Digital Logic and Design Final.</a:t>
            </a:r>
            <a:endParaRPr/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Presented by: Alysia Norales and Cameron Tillett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25"/>
          <p:cNvGraphicFramePr/>
          <p:nvPr/>
        </p:nvGraphicFramePr>
        <p:xfrm>
          <a:off x="568725" y="-505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{88B90D6B-246C-488B-BC55-0927BFFABA70}</a:tableStyleId>
              </a:tblPr>
              <a:tblGrid>
                <a:gridCol w="1150500"/>
                <a:gridCol w="935375"/>
                <a:gridCol w="935375"/>
                <a:gridCol w="935375"/>
                <a:gridCol w="1178575"/>
              </a:tblGrid>
              <a:tr h="29455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/>
                        <a:t>CURRENT STATE s</a:t>
                      </a:r>
                      <a:endParaRPr b="1" u="sng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/>
                        <a:t>Input</a:t>
                      </a:r>
                      <a:endParaRPr b="1" u="sng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/>
                        <a:t>NEXT STATE s'</a:t>
                      </a:r>
                      <a:endParaRPr b="1" u="sng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</a:tr>
              <a:tr h="667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/>
                        <a:t>F</a:t>
                      </a:r>
                      <a:endParaRPr b="1" u="sng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/>
                        <a:t>T</a:t>
                      </a:r>
                      <a:endParaRPr b="1" u="sng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/>
                        <a:t>S</a:t>
                      </a:r>
                      <a:endParaRPr b="1" u="sng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 vMerge="1"/>
              </a:tr>
              <a:tr h="29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000000000</a:t>
                      </a: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000000000</a:t>
                      </a: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9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000000000</a:t>
                      </a: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</a:t>
                      </a:r>
                      <a:r>
                        <a:rPr lang="es"/>
                        <a:t>1000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9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000000000</a:t>
                      </a: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</a:t>
                      </a:r>
                      <a:r>
                        <a:rPr lang="es"/>
                        <a:t>100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9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000000000</a:t>
                      </a: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00000000</a:t>
                      </a:r>
                      <a:r>
                        <a:rPr lang="es"/>
                        <a:t>10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9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00000000</a:t>
                      </a:r>
                      <a:r>
                        <a:rPr lang="es"/>
                        <a:t>10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00000000</a:t>
                      </a:r>
                      <a:r>
                        <a:rPr lang="es"/>
                        <a:t>10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9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00000000</a:t>
                      </a:r>
                      <a:r>
                        <a:rPr lang="es"/>
                        <a:t>10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</a:t>
                      </a:r>
                      <a:r>
                        <a:rPr lang="es"/>
                        <a:t>10000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9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00000000</a:t>
                      </a:r>
                      <a:r>
                        <a:rPr lang="es"/>
                        <a:t>10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</a:t>
                      </a:r>
                      <a:r>
                        <a:rPr lang="es"/>
                        <a:t>100000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9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00000000</a:t>
                      </a:r>
                      <a:r>
                        <a:rPr lang="es"/>
                        <a:t>10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</a:t>
                      </a:r>
                      <a:r>
                        <a:rPr lang="es"/>
                        <a:t>100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9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</a:t>
                      </a:r>
                      <a:r>
                        <a:rPr lang="es"/>
                        <a:t>100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</a:t>
                      </a:r>
                      <a:r>
                        <a:rPr lang="es"/>
                        <a:t>100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9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</a:t>
                      </a:r>
                      <a:r>
                        <a:rPr lang="es"/>
                        <a:t>100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</a:t>
                      </a:r>
                      <a:r>
                        <a:rPr lang="es"/>
                        <a:t>10000000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9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</a:t>
                      </a:r>
                      <a:r>
                        <a:rPr lang="es"/>
                        <a:t>100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</a:t>
                      </a:r>
                      <a:r>
                        <a:rPr lang="es"/>
                        <a:t>100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9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</a:t>
                      </a:r>
                      <a:r>
                        <a:rPr lang="es"/>
                        <a:t>100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</a:t>
                      </a:r>
                      <a:r>
                        <a:rPr lang="es"/>
                        <a:t>10000000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9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</a:t>
                      </a:r>
                      <a:r>
                        <a:rPr lang="es"/>
                        <a:t>1000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0000000000</a:t>
                      </a: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9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</a:t>
                      </a:r>
                      <a:r>
                        <a:rPr lang="es"/>
                        <a:t>10000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0000000000</a:t>
                      </a: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9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</a:t>
                      </a:r>
                      <a:r>
                        <a:rPr lang="es"/>
                        <a:t>100000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</a:t>
                      </a:r>
                      <a:r>
                        <a:rPr lang="es"/>
                        <a:t>100000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9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</a:t>
                      </a:r>
                      <a:r>
                        <a:rPr lang="es"/>
                        <a:t>100000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r>
                        <a:rPr lang="es"/>
                        <a:t>100000000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9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</a:t>
                      </a:r>
                      <a:r>
                        <a:rPr lang="es"/>
                        <a:t>100000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</a:t>
                      </a:r>
                      <a:r>
                        <a:rPr lang="es"/>
                        <a:t>1000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9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</a:t>
                      </a:r>
                      <a:r>
                        <a:rPr lang="es"/>
                        <a:t>100000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</a:t>
                      </a:r>
                      <a:r>
                        <a:rPr lang="es"/>
                        <a:t>1000000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9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</a:t>
                      </a:r>
                      <a:r>
                        <a:rPr lang="es"/>
                        <a:t>1000000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</a:t>
                      </a:r>
                      <a:r>
                        <a:rPr lang="es"/>
                        <a:t>1000000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9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</a:t>
                      </a:r>
                      <a:r>
                        <a:rPr lang="es"/>
                        <a:t>1000000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1000000000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9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</a:t>
                      </a:r>
                      <a:r>
                        <a:rPr lang="es"/>
                        <a:t>1000000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</a:t>
                      </a:r>
                      <a:r>
                        <a:rPr lang="es"/>
                        <a:t>10000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9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</a:t>
                      </a:r>
                      <a:r>
                        <a:rPr lang="es"/>
                        <a:t>1000000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</a:t>
                      </a:r>
                      <a:r>
                        <a:rPr lang="es"/>
                        <a:t>1000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9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</a:t>
                      </a:r>
                      <a:r>
                        <a:rPr lang="es"/>
                        <a:t>10000000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000000000</a:t>
                      </a: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9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r>
                        <a:rPr lang="es"/>
                        <a:t>100000000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000000000</a:t>
                      </a: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9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1000000000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000000000</a:t>
                      </a: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26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{88B90D6B-246C-488B-BC55-0927BFFABA70}</a:tableStyleId>
              </a:tblPr>
              <a:tblGrid>
                <a:gridCol w="1050925"/>
                <a:gridCol w="1250650"/>
                <a:gridCol w="2007350"/>
                <a:gridCol w="2007350"/>
                <a:gridCol w="2427725"/>
              </a:tblGrid>
              <a:tr h="557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>
                          <a:solidFill>
                            <a:srgbClr val="1D262D"/>
                          </a:solidFill>
                        </a:rPr>
                        <a:t>STATE</a:t>
                      </a:r>
                      <a:endParaRPr b="1" u="sng"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>
                          <a:solidFill>
                            <a:srgbClr val="1D262D"/>
                          </a:solidFill>
                        </a:rPr>
                        <a:t>DISPENSE</a:t>
                      </a:r>
                      <a:endParaRPr b="1" u="sng"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>
                          <a:solidFill>
                            <a:srgbClr val="1D262D"/>
                          </a:solidFill>
                        </a:rPr>
                        <a:t>RETURNFIVECENTS</a:t>
                      </a:r>
                      <a:endParaRPr b="1" u="sng"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>
                          <a:solidFill>
                            <a:srgbClr val="1D262D"/>
                          </a:solidFill>
                        </a:rPr>
                        <a:t>RETURNTENCENTS</a:t>
                      </a:r>
                      <a:endParaRPr b="1" u="sng"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>
                          <a:solidFill>
                            <a:srgbClr val="1D262D"/>
                          </a:solidFill>
                        </a:rPr>
                        <a:t>RETURNTWOTENCENTS</a:t>
                      </a:r>
                      <a:endParaRPr b="1" u="sng"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</a:tr>
              <a:tr h="235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S5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35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S10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35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S15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35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S20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35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S25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1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35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S30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1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1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35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S25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1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1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35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S40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1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1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1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35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S45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1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1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172" name="Google Shape;172;p26"/>
          <p:cNvSpPr txBox="1"/>
          <p:nvPr>
            <p:ph type="ctrTitle"/>
          </p:nvPr>
        </p:nvSpPr>
        <p:spPr>
          <a:xfrm flipH="1">
            <a:off x="2157975" y="3552600"/>
            <a:ext cx="43107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OUTPUT TABLE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8" name="Google Shape;178;p27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{88B90D6B-246C-488B-BC55-0927BFFABA70}</a:tableStyleId>
              </a:tblPr>
              <a:tblGrid>
                <a:gridCol w="1647825"/>
                <a:gridCol w="1133475"/>
                <a:gridCol w="1819275"/>
                <a:gridCol w="1819275"/>
                <a:gridCol w="2200275"/>
              </a:tblGrid>
              <a:tr h="48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>
                          <a:solidFill>
                            <a:srgbClr val="1D262D"/>
                          </a:solidFill>
                        </a:rPr>
                        <a:t>STATE ENCODING</a:t>
                      </a:r>
                      <a:endParaRPr b="1" u="sng"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>
                          <a:solidFill>
                            <a:srgbClr val="1D262D"/>
                          </a:solidFill>
                        </a:rPr>
                        <a:t>DISPENSE</a:t>
                      </a:r>
                      <a:endParaRPr b="1" u="sng"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>
                          <a:solidFill>
                            <a:srgbClr val="1D262D"/>
                          </a:solidFill>
                        </a:rPr>
                        <a:t>RETURNFIVECENTS</a:t>
                      </a:r>
                      <a:endParaRPr b="1" u="sng"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>
                          <a:solidFill>
                            <a:srgbClr val="1D262D"/>
                          </a:solidFill>
                        </a:rPr>
                        <a:t>RETURNTENCENTS</a:t>
                      </a:r>
                      <a:endParaRPr b="1" u="sng"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>
                          <a:solidFill>
                            <a:srgbClr val="1D262D"/>
                          </a:solidFill>
                        </a:rPr>
                        <a:t>RETURNTWOTENCENTS</a:t>
                      </a:r>
                      <a:endParaRPr b="1" u="sng"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000000</a:t>
                      </a:r>
                      <a:r>
                        <a:rPr lang="es">
                          <a:solidFill>
                            <a:srgbClr val="1D262D"/>
                          </a:solidFill>
                        </a:rPr>
                        <a:t>1000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1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00000</a:t>
                      </a:r>
                      <a:r>
                        <a:rPr lang="es">
                          <a:solidFill>
                            <a:srgbClr val="1D262D"/>
                          </a:solidFill>
                        </a:rPr>
                        <a:t>10000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1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1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</a:t>
                      </a:r>
                      <a:r>
                        <a:rPr lang="es">
                          <a:solidFill>
                            <a:srgbClr val="1D262D"/>
                          </a:solidFill>
                        </a:rPr>
                        <a:t>10000000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1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1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</a:t>
                      </a:r>
                      <a:r>
                        <a:rPr lang="es">
                          <a:solidFill>
                            <a:srgbClr val="1D262D"/>
                          </a:solidFill>
                        </a:rPr>
                        <a:t>100000000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1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1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1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1000000000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1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X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1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179" name="Google Shape;179;p27"/>
          <p:cNvSpPr txBox="1"/>
          <p:nvPr>
            <p:ph type="ctrTitle"/>
          </p:nvPr>
        </p:nvSpPr>
        <p:spPr>
          <a:xfrm flipH="1">
            <a:off x="2307113" y="2236500"/>
            <a:ext cx="43107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OUTPUT TABLE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8"/>
          <p:cNvPicPr preferRelativeResize="0"/>
          <p:nvPr/>
        </p:nvPicPr>
        <p:blipFill rotWithShape="1">
          <a:blip r:embed="rId3">
            <a:alphaModFix/>
          </a:blip>
          <a:srcRect b="19419" l="35567" r="0" t="72051"/>
          <a:stretch/>
        </p:blipFill>
        <p:spPr>
          <a:xfrm>
            <a:off x="4928625" y="1342425"/>
            <a:ext cx="2444325" cy="4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/>
        </p:nvSpPr>
        <p:spPr>
          <a:xfrm>
            <a:off x="4082600" y="1015400"/>
            <a:ext cx="2685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Roboto Condensed"/>
                <a:ea typeface="Roboto Condensed"/>
                <a:cs typeface="Roboto Condensed"/>
                <a:sym typeface="Roboto Condensed"/>
              </a:rPr>
              <a:t>DISPENSE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Roboto Condensed"/>
                <a:ea typeface="Roboto Condensed"/>
                <a:cs typeface="Roboto Condensed"/>
                <a:sym typeface="Roboto Condensed"/>
              </a:rPr>
              <a:t>RETURNFIVECENTS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Roboto Condensed"/>
                <a:ea typeface="Roboto Condensed"/>
                <a:cs typeface="Roboto Condensed"/>
                <a:sym typeface="Roboto Condensed"/>
              </a:rPr>
              <a:t>RETURNTENCENTS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Roboto Condensed"/>
                <a:ea typeface="Roboto Condensed"/>
                <a:cs typeface="Roboto Condensed"/>
                <a:sym typeface="Roboto Condensed"/>
              </a:rPr>
              <a:t>RETURNTWOTENCENTS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 rotWithShape="1">
          <a:blip r:embed="rId3">
            <a:alphaModFix/>
          </a:blip>
          <a:srcRect b="14142" l="47661" r="31098" t="78849"/>
          <a:stretch/>
        </p:blipFill>
        <p:spPr>
          <a:xfrm>
            <a:off x="5667250" y="2217075"/>
            <a:ext cx="805775" cy="3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 b="5824" l="45526" r="33233" t="85646"/>
          <a:stretch/>
        </p:blipFill>
        <p:spPr>
          <a:xfrm>
            <a:off x="5472600" y="3155250"/>
            <a:ext cx="805775" cy="4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 rotWithShape="1">
          <a:blip r:embed="rId3">
            <a:alphaModFix/>
          </a:blip>
          <a:srcRect b="0" l="56632" r="32389" t="91470"/>
          <a:stretch/>
        </p:blipFill>
        <p:spPr>
          <a:xfrm>
            <a:off x="5942550" y="4028850"/>
            <a:ext cx="416475" cy="4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>
            <p:ph type="ctrTitle"/>
          </p:nvPr>
        </p:nvSpPr>
        <p:spPr>
          <a:xfrm flipH="1">
            <a:off x="2162325" y="0"/>
            <a:ext cx="43107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OUTPUT TABLE EQUATIONS </a:t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150" y="670500"/>
            <a:ext cx="3334559" cy="416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76" y="610375"/>
            <a:ext cx="8973774" cy="3922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>
            <p:ph type="ctrTitle"/>
          </p:nvPr>
        </p:nvSpPr>
        <p:spPr>
          <a:xfrm flipH="1">
            <a:off x="5542375" y="4473000"/>
            <a:ext cx="43107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CIRCUIT DIAGRAM</a:t>
            </a:r>
            <a:r>
              <a:rPr lang="es">
                <a:solidFill>
                  <a:srgbClr val="0E2A47"/>
                </a:solidFill>
              </a:rPr>
              <a:t> </a:t>
            </a:r>
            <a:endParaRPr>
              <a:solidFill>
                <a:srgbClr val="0E2A47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ctrTitle"/>
          </p:nvPr>
        </p:nvSpPr>
        <p:spPr>
          <a:xfrm flipH="1">
            <a:off x="260500" y="1947575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 you for your attention!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" type="subTitle"/>
          </p:nvPr>
        </p:nvSpPr>
        <p:spPr>
          <a:xfrm>
            <a:off x="4837600" y="1576975"/>
            <a:ext cx="2747100" cy="19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You have been enlisted to design a soda machine dispenser for the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department students' lounge. Sodas are partially subsidized by the student chapter of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ACM, so they cost only 25 cents each. The machine accepts 5 cents, 10 cents, and shillings.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When enough coins have been inserted, it dispenses the soda and returns any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necessary change. Design an FSM controller for the soda machine. The FSM inputs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are 5 cent, 10 cent, and shilling, indicating which coin was inserted. Assume that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exactly ONE coin is inserted on each cycle. The outputs are Dispense, Return5Cents,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Return10Cents, and ReturnTwo10Cents. When the FSM reaches 25 cents, it asserts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Dispense and the necessary Return outputs required to deliver the appropriate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change. Then it should be ready to start accepting coins for another soda.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 Statement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ctrTitle"/>
          </p:nvPr>
        </p:nvSpPr>
        <p:spPr>
          <a:xfrm flipH="1">
            <a:off x="374550" y="144225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FSMs: What are they?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246900" y="932700"/>
            <a:ext cx="8709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Righteous"/>
                <a:ea typeface="Righteous"/>
                <a:cs typeface="Righteous"/>
                <a:sym typeface="Righteous"/>
              </a:rPr>
              <a:t>FSMs: stand for Finite State Machines</a:t>
            </a:r>
            <a:endParaRPr sz="2400"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ighteous"/>
              <a:ea typeface="Righteous"/>
              <a:cs typeface="Righteous"/>
              <a:sym typeface="Righteou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ighteous"/>
              <a:buChar char="●"/>
            </a:pPr>
            <a:r>
              <a:rPr lang="es" sz="1600">
                <a:latin typeface="Righteous"/>
                <a:ea typeface="Righteous"/>
                <a:cs typeface="Righteous"/>
                <a:sym typeface="Righteous"/>
              </a:rPr>
              <a:t>It is an abstract model of computation that is used to model logic.</a:t>
            </a:r>
            <a:endParaRPr sz="1600"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ighteous"/>
                <a:ea typeface="Righteous"/>
                <a:cs typeface="Righteous"/>
                <a:sym typeface="Righteous"/>
              </a:rPr>
              <a:t> A language is considered regular if — and only if — it can be recognised by a FSM.</a:t>
            </a:r>
            <a:endParaRPr sz="1600"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ighteous"/>
              <a:ea typeface="Righteous"/>
              <a:cs typeface="Righteous"/>
              <a:sym typeface="Righteou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ighteous"/>
              <a:buChar char="●"/>
            </a:pPr>
            <a:r>
              <a:rPr lang="es" sz="1600">
                <a:latin typeface="Righteous"/>
                <a:ea typeface="Righteous"/>
                <a:cs typeface="Righteous"/>
                <a:sym typeface="Righteous"/>
              </a:rPr>
              <a:t>FSMs consist of a finite number of states that are represented by circles</a:t>
            </a:r>
            <a:endParaRPr sz="1600"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ighteous"/>
              <a:ea typeface="Righteous"/>
              <a:cs typeface="Righteous"/>
              <a:sym typeface="Righteou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ighteous"/>
              <a:buChar char="●"/>
            </a:pPr>
            <a:r>
              <a:rPr lang="es" sz="1600">
                <a:latin typeface="Righteous"/>
                <a:ea typeface="Righteous"/>
                <a:cs typeface="Righteous"/>
                <a:sym typeface="Righteous"/>
              </a:rPr>
              <a:t>FSMs provide a straight-forward implementation plan</a:t>
            </a:r>
            <a:endParaRPr sz="1600"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ighteous"/>
              <a:ea typeface="Righteous"/>
              <a:cs typeface="Righteous"/>
              <a:sym typeface="Righteou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ctrTitle"/>
          </p:nvPr>
        </p:nvSpPr>
        <p:spPr>
          <a:xfrm flipH="1">
            <a:off x="374550" y="144225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FSMs: Characteristics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246900" y="932700"/>
            <a:ext cx="87096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ighteous"/>
              <a:buChar char="●"/>
            </a:pPr>
            <a:r>
              <a:rPr lang="es" sz="2400">
                <a:latin typeface="Righteous"/>
                <a:ea typeface="Righteous"/>
                <a:cs typeface="Righteous"/>
                <a:sym typeface="Righteous"/>
              </a:rPr>
              <a:t>Set of States</a:t>
            </a:r>
            <a:endParaRPr sz="2400"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ighteous"/>
              <a:ea typeface="Righteous"/>
              <a:cs typeface="Righteous"/>
              <a:sym typeface="Righteou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Char char="●"/>
            </a:pPr>
            <a:r>
              <a:rPr lang="es" sz="2400">
                <a:latin typeface="Righteous"/>
                <a:ea typeface="Righteous"/>
                <a:cs typeface="Righteous"/>
                <a:sym typeface="Righteous"/>
              </a:rPr>
              <a:t>A set of directed edges</a:t>
            </a:r>
            <a:endParaRPr sz="2400"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ighteous"/>
              <a:ea typeface="Righteous"/>
              <a:cs typeface="Righteous"/>
              <a:sym typeface="Righteou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Char char="●"/>
            </a:pPr>
            <a:r>
              <a:rPr lang="es" sz="2400">
                <a:latin typeface="Righteous"/>
                <a:ea typeface="Righteous"/>
                <a:cs typeface="Righteous"/>
                <a:sym typeface="Righteous"/>
              </a:rPr>
              <a:t>Initial/Single State</a:t>
            </a:r>
            <a:endParaRPr sz="2400"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ighteous"/>
              <a:ea typeface="Righteous"/>
              <a:cs typeface="Righteous"/>
              <a:sym typeface="Righteou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Char char="●"/>
            </a:pPr>
            <a:r>
              <a:rPr lang="es" sz="2400">
                <a:latin typeface="Righteous"/>
                <a:ea typeface="Righteous"/>
                <a:cs typeface="Righteous"/>
                <a:sym typeface="Righteous"/>
              </a:rPr>
              <a:t>Set of Final States</a:t>
            </a:r>
            <a:endParaRPr sz="2400"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ighteous"/>
              <a:ea typeface="Righteous"/>
              <a:cs typeface="Righteous"/>
              <a:sym typeface="Righteou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ctrTitle"/>
          </p:nvPr>
        </p:nvSpPr>
        <p:spPr>
          <a:xfrm flipH="1">
            <a:off x="374550" y="43206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Finite State Machine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100" y="304800"/>
            <a:ext cx="4015799" cy="401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ctrTitle"/>
          </p:nvPr>
        </p:nvSpPr>
        <p:spPr>
          <a:xfrm flipH="1">
            <a:off x="374550" y="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State Table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2350175" y="2350175"/>
            <a:ext cx="17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aphicFrame>
        <p:nvGraphicFramePr>
          <p:cNvPr id="142" name="Google Shape;142;p21"/>
          <p:cNvGraphicFramePr/>
          <p:nvPr/>
        </p:nvGraphicFramePr>
        <p:xfrm>
          <a:off x="3109325" y="670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{88B90D6B-246C-488B-BC55-0927BFFABA70}</a:tableStyleId>
              </a:tblPr>
              <a:tblGrid>
                <a:gridCol w="1335775"/>
                <a:gridCol w="1589550"/>
              </a:tblGrid>
              <a:tr h="622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>
                          <a:solidFill>
                            <a:srgbClr val="1D262D"/>
                          </a:solidFill>
                        </a:rPr>
                        <a:t>STATE</a:t>
                      </a:r>
                      <a:endParaRPr b="1" u="sng"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>
                          <a:solidFill>
                            <a:srgbClr val="1D262D"/>
                          </a:solidFill>
                        </a:rPr>
                        <a:t>ENCODING S9:0</a:t>
                      </a:r>
                      <a:endParaRPr b="1" u="sng"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</a:tr>
              <a:tr h="33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S0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000000000</a:t>
                      </a:r>
                      <a:r>
                        <a:rPr lang="es">
                          <a:solidFill>
                            <a:srgbClr val="1D262D"/>
                          </a:solidFill>
                        </a:rPr>
                        <a:t>1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3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S5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00000000</a:t>
                      </a:r>
                      <a:r>
                        <a:rPr lang="es">
                          <a:solidFill>
                            <a:srgbClr val="1D262D"/>
                          </a:solidFill>
                        </a:rPr>
                        <a:t>10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3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S10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0000000</a:t>
                      </a:r>
                      <a:r>
                        <a:rPr lang="es">
                          <a:solidFill>
                            <a:srgbClr val="1D262D"/>
                          </a:solidFill>
                        </a:rPr>
                        <a:t>100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3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S25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000000</a:t>
                      </a:r>
                      <a:r>
                        <a:rPr lang="es">
                          <a:solidFill>
                            <a:srgbClr val="1D262D"/>
                          </a:solidFill>
                        </a:rPr>
                        <a:t>1000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3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S30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00000</a:t>
                      </a:r>
                      <a:r>
                        <a:rPr lang="es">
                          <a:solidFill>
                            <a:srgbClr val="1D262D"/>
                          </a:solidFill>
                        </a:rPr>
                        <a:t>10000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3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S15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0000</a:t>
                      </a:r>
                      <a:r>
                        <a:rPr lang="es">
                          <a:solidFill>
                            <a:srgbClr val="1D262D"/>
                          </a:solidFill>
                        </a:rPr>
                        <a:t>100000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3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S20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</a:t>
                      </a:r>
                      <a:r>
                        <a:rPr lang="es">
                          <a:solidFill>
                            <a:srgbClr val="1D262D"/>
                          </a:solidFill>
                        </a:rPr>
                        <a:t>1000000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3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S35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</a:t>
                      </a:r>
                      <a:r>
                        <a:rPr lang="es">
                          <a:solidFill>
                            <a:srgbClr val="1D262D"/>
                          </a:solidFill>
                        </a:rPr>
                        <a:t>10000000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3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S40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</a:t>
                      </a:r>
                      <a:r>
                        <a:rPr lang="es">
                          <a:solidFill>
                            <a:srgbClr val="1D262D"/>
                          </a:solidFill>
                        </a:rPr>
                        <a:t>100000000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3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S45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1000000000</a:t>
                      </a:r>
                      <a:endParaRPr>
                        <a:solidFill>
                          <a:srgbClr val="1D262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ctrTitle"/>
          </p:nvPr>
        </p:nvSpPr>
        <p:spPr>
          <a:xfrm flipH="1">
            <a:off x="374550" y="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State Transition table</a:t>
            </a:r>
            <a:endParaRPr/>
          </a:p>
        </p:txBody>
      </p:sp>
      <p:graphicFrame>
        <p:nvGraphicFramePr>
          <p:cNvPr id="148" name="Google Shape;148;p22"/>
          <p:cNvGraphicFramePr/>
          <p:nvPr/>
        </p:nvGraphicFramePr>
        <p:xfrm>
          <a:off x="1957375" y="13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{88B90D6B-246C-488B-BC55-0927BFFABA70}</a:tableStyleId>
              </a:tblPr>
              <a:tblGrid>
                <a:gridCol w="1171575"/>
                <a:gridCol w="952500"/>
                <a:gridCol w="952500"/>
                <a:gridCol w="952500"/>
                <a:gridCol w="1200150"/>
              </a:tblGrid>
              <a:tr h="2667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/>
                        <a:t>CURRENT STATE s</a:t>
                      </a:r>
                      <a:endParaRPr b="1" u="sng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/>
                        <a:t>Input</a:t>
                      </a:r>
                      <a:endParaRPr b="1" u="sng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/>
                        <a:t>NEXT STATE s'</a:t>
                      </a:r>
                      <a:endParaRPr b="1" u="sng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</a:tr>
              <a:tr h="647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/>
                        <a:t>F</a:t>
                      </a:r>
                      <a:endParaRPr b="1" u="sng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/>
                        <a:t>T</a:t>
                      </a:r>
                      <a:endParaRPr b="1" u="sng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/>
                        <a:t>S</a:t>
                      </a:r>
                      <a:endParaRPr b="1" u="sng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 vMerge="1"/>
              </a:tr>
              <a:tr h="26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S25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S10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S5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S5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S5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S5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S30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S5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S15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S5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S10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S10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S10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ctrTitle"/>
          </p:nvPr>
        </p:nvSpPr>
        <p:spPr>
          <a:xfrm flipH="1" rot="-5400000">
            <a:off x="-1559950" y="2249850"/>
            <a:ext cx="43107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State transition table </a:t>
            </a:r>
            <a:endParaRPr/>
          </a:p>
        </p:txBody>
      </p:sp>
      <p:graphicFrame>
        <p:nvGraphicFramePr>
          <p:cNvPr id="154" name="Google Shape;154;p23"/>
          <p:cNvGraphicFramePr/>
          <p:nvPr/>
        </p:nvGraphicFramePr>
        <p:xfrm>
          <a:off x="1636375" y="-1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{88B90D6B-246C-488B-BC55-0927BFFABA70}</a:tableStyleId>
              </a:tblPr>
              <a:tblGrid>
                <a:gridCol w="1429350"/>
                <a:gridCol w="1162100"/>
                <a:gridCol w="1162100"/>
                <a:gridCol w="1162100"/>
                <a:gridCol w="1464175"/>
              </a:tblGrid>
              <a:tr h="2332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/>
                        <a:t>CURRENT STATE s</a:t>
                      </a:r>
                      <a:endParaRPr b="1" u="sng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/>
                        <a:t>Input</a:t>
                      </a:r>
                      <a:endParaRPr b="1" u="sng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/>
                        <a:t>NEXT STATE s'</a:t>
                      </a:r>
                      <a:endParaRPr b="1" u="sng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</a:tr>
              <a:tr h="24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/>
                        <a:t>F</a:t>
                      </a:r>
                      <a:endParaRPr b="1" u="sng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/>
                        <a:t>T</a:t>
                      </a:r>
                      <a:endParaRPr b="1" u="sng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/>
                        <a:t>S</a:t>
                      </a:r>
                      <a:endParaRPr b="1" u="sng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 vMerge="1"/>
              </a:tr>
              <a:tr h="233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S10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S35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33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S10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S20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33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S10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S15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33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S25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33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S30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33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S15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S15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33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S15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S40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33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S15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S25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33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S15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S20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33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S20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S20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33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S20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S45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33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S20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S30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33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S20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S25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33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S35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33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S40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33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S45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Google Shape;159;p24"/>
          <p:cNvGraphicFramePr/>
          <p:nvPr/>
        </p:nvGraphicFramePr>
        <p:xfrm>
          <a:off x="71825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{88B90D6B-246C-488B-BC55-0927BFFABA70}</a:tableStyleId>
              </a:tblPr>
              <a:tblGrid>
                <a:gridCol w="1130950"/>
                <a:gridCol w="919475"/>
                <a:gridCol w="919475"/>
                <a:gridCol w="919475"/>
                <a:gridCol w="1158550"/>
              </a:tblGrid>
              <a:tr h="2667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/>
                        <a:t>CURRENT STATE s</a:t>
                      </a:r>
                      <a:endParaRPr b="1" u="sng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/>
                        <a:t>Input</a:t>
                      </a:r>
                      <a:endParaRPr b="1" u="sng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/>
                        <a:t>NEXT STATE s'</a:t>
                      </a:r>
                      <a:endParaRPr b="1" u="sng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</a:tr>
              <a:tr h="647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/>
                        <a:t>F</a:t>
                      </a:r>
                      <a:endParaRPr b="1" u="sng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/>
                        <a:t>T</a:t>
                      </a:r>
                      <a:endParaRPr b="1" u="sng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/>
                        <a:t>S</a:t>
                      </a:r>
                      <a:endParaRPr b="1" u="sng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 vMerge="1"/>
              </a:tr>
              <a:tr h="26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0000000001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0000000001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0000000001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</a:t>
                      </a:r>
                      <a:r>
                        <a:rPr lang="es"/>
                        <a:t>1000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0000000001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</a:t>
                      </a:r>
                      <a:r>
                        <a:rPr lang="es"/>
                        <a:t>100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0000000001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00000000</a:t>
                      </a:r>
                      <a:r>
                        <a:rPr lang="es"/>
                        <a:t>10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0000000010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00000000</a:t>
                      </a:r>
                      <a:r>
                        <a:rPr lang="es"/>
                        <a:t>10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00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0000000010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</a:t>
                      </a:r>
                      <a:r>
                        <a:rPr lang="es"/>
                        <a:t>10000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0000000010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</a:t>
                      </a:r>
                      <a:r>
                        <a:rPr lang="es"/>
                        <a:t>100000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0000000010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</a:t>
                      </a:r>
                      <a:r>
                        <a:rPr lang="es"/>
                        <a:t>100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0000000100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</a:t>
                      </a:r>
                      <a:r>
                        <a:rPr lang="es"/>
                        <a:t>100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0000000100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</a:t>
                      </a:r>
                      <a:r>
                        <a:rPr lang="es"/>
                        <a:t>10000000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0000000100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</a:t>
                      </a:r>
                      <a:r>
                        <a:rPr lang="es"/>
                        <a:t>100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0000000100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</a:t>
                      </a:r>
                      <a:r>
                        <a:rPr lang="es"/>
                        <a:t>10000000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0000000100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000000000</a:t>
                      </a: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0000010000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000000000</a:t>
                      </a: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0000010000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</a:t>
                      </a:r>
                      <a:r>
                        <a:rPr lang="es"/>
                        <a:t>100000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0000010000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r>
                        <a:rPr lang="es"/>
                        <a:t>100000000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0000010000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</a:t>
                      </a:r>
                      <a:r>
                        <a:rPr lang="es"/>
                        <a:t>1000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0000010000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</a:t>
                      </a:r>
                      <a:r>
                        <a:rPr lang="es"/>
                        <a:t>1000000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0001000000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</a:t>
                      </a:r>
                      <a:r>
                        <a:rPr lang="es"/>
                        <a:t>1000000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0001000000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1000000000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0001000000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</a:t>
                      </a:r>
                      <a:r>
                        <a:rPr lang="es"/>
                        <a:t>10000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0001000000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</a:t>
                      </a:r>
                      <a:r>
                        <a:rPr lang="es"/>
                        <a:t>1000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1D262D"/>
                          </a:solidFill>
                        </a:rPr>
                        <a:t>0001000000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000000000</a:t>
                      </a: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r>
                        <a:rPr lang="es"/>
                        <a:t>100000000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000000000</a:t>
                      </a: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1000000000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000000000</a:t>
                      </a: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160" name="Google Shape;160;p24"/>
          <p:cNvSpPr txBox="1"/>
          <p:nvPr>
            <p:ph type="ctrTitle"/>
          </p:nvPr>
        </p:nvSpPr>
        <p:spPr>
          <a:xfrm flipH="1" rot="5400000">
            <a:off x="3623850" y="2236500"/>
            <a:ext cx="43107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State transition table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E5B2CA"/>
      </a:dk1>
      <a:lt1>
        <a:srgbClr val="613FB8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E5B2CA"/>
      </a:accent3>
      <a:accent4>
        <a:srgbClr val="613FB8"/>
      </a:accent4>
      <a:accent5>
        <a:srgbClr val="FFFFFF"/>
      </a:accent5>
      <a:accent6>
        <a:srgbClr val="EFEFE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