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58"/>
  </p:notesMasterIdLst>
  <p:handoutMasterIdLst>
    <p:handoutMasterId r:id="rId59"/>
  </p:handoutMasterIdLst>
  <p:sldIdLst>
    <p:sldId id="279" r:id="rId6"/>
    <p:sldId id="599" r:id="rId7"/>
    <p:sldId id="554" r:id="rId8"/>
    <p:sldId id="523" r:id="rId9"/>
    <p:sldId id="600" r:id="rId10"/>
    <p:sldId id="526" r:id="rId11"/>
    <p:sldId id="583" r:id="rId12"/>
    <p:sldId id="584" r:id="rId13"/>
    <p:sldId id="644" r:id="rId14"/>
    <p:sldId id="609" r:id="rId15"/>
    <p:sldId id="625" r:id="rId16"/>
    <p:sldId id="613" r:id="rId17"/>
    <p:sldId id="601" r:id="rId18"/>
    <p:sldId id="607" r:id="rId19"/>
    <p:sldId id="578" r:id="rId20"/>
    <p:sldId id="641" r:id="rId21"/>
    <p:sldId id="640" r:id="rId22"/>
    <p:sldId id="639" r:id="rId23"/>
    <p:sldId id="642" r:id="rId24"/>
    <p:sldId id="643" r:id="rId25"/>
    <p:sldId id="602" r:id="rId26"/>
    <p:sldId id="614" r:id="rId27"/>
    <p:sldId id="632" r:id="rId28"/>
    <p:sldId id="633" r:id="rId29"/>
    <p:sldId id="631" r:id="rId30"/>
    <p:sldId id="610" r:id="rId31"/>
    <p:sldId id="611" r:id="rId32"/>
    <p:sldId id="630" r:id="rId33"/>
    <p:sldId id="616" r:id="rId34"/>
    <p:sldId id="618" r:id="rId35"/>
    <p:sldId id="619" r:id="rId36"/>
    <p:sldId id="603" r:id="rId37"/>
    <p:sldId id="624" r:id="rId38"/>
    <p:sldId id="620" r:id="rId39"/>
    <p:sldId id="623" r:id="rId40"/>
    <p:sldId id="634" r:id="rId41"/>
    <p:sldId id="626" r:id="rId42"/>
    <p:sldId id="622" r:id="rId43"/>
    <p:sldId id="617" r:id="rId44"/>
    <p:sldId id="604" r:id="rId45"/>
    <p:sldId id="582" r:id="rId46"/>
    <p:sldId id="627" r:id="rId47"/>
    <p:sldId id="628" r:id="rId48"/>
    <p:sldId id="629" r:id="rId49"/>
    <p:sldId id="605" r:id="rId50"/>
    <p:sldId id="636" r:id="rId51"/>
    <p:sldId id="589" r:id="rId52"/>
    <p:sldId id="637" r:id="rId53"/>
    <p:sldId id="638" r:id="rId54"/>
    <p:sldId id="635" r:id="rId55"/>
    <p:sldId id="606" r:id="rId56"/>
    <p:sldId id="574" r:id="rId5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451D"/>
    <a:srgbClr val="9F002D"/>
    <a:srgbClr val="461E64"/>
    <a:srgbClr val="FF0000"/>
    <a:srgbClr val="FFFFCC"/>
    <a:srgbClr val="74001E"/>
    <a:srgbClr val="4C2710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1" autoAdjust="0"/>
    <p:restoredTop sz="95628" autoAdjust="0"/>
  </p:normalViewPr>
  <p:slideViewPr>
    <p:cSldViewPr>
      <p:cViewPr varScale="1">
        <p:scale>
          <a:sx n="109" d="100"/>
          <a:sy n="109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3804" y="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61" Type="http://schemas.openxmlformats.org/officeDocument/2006/relationships/viewProps" Target="viewProp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2017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You can think of the Power BI service as the heart and sole of the </a:t>
            </a:r>
            <a:r>
              <a:rPr lang="en-US" sz="2000" dirty="0"/>
              <a:t>Power BI platform. Subscribed</a:t>
            </a:r>
            <a:r>
              <a:rPr lang="en-US" sz="2000" baseline="0" dirty="0"/>
              <a:t> users</a:t>
            </a:r>
            <a:r>
              <a:rPr lang="en-US" sz="2000" dirty="0"/>
              <a:t> access the</a:t>
            </a:r>
            <a:r>
              <a:rPr lang="en-US" sz="2000" baseline="0" dirty="0"/>
              <a:t> Power BI service using any modern browser </a:t>
            </a:r>
            <a:r>
              <a:rPr lang="en-US" sz="2000" dirty="0"/>
              <a:t>through its primary URL which is </a:t>
            </a:r>
            <a:r>
              <a:rPr lang="en-US" sz="2000" dirty="0">
                <a:hlinkClick r:id="rId3"/>
              </a:rPr>
              <a:t>https://app.powerbi.com</a:t>
            </a:r>
            <a:r>
              <a:rPr lang="en-US" sz="2000" dirty="0"/>
              <a:t>. Once a user</a:t>
            </a:r>
            <a:r>
              <a:rPr lang="en-US" sz="2000" baseline="0" dirty="0"/>
              <a:t> has been authenticated against the common endpoint of </a:t>
            </a:r>
            <a:r>
              <a:rPr lang="en-US" sz="2000" dirty="0">
                <a:hlinkClick r:id="rId3"/>
              </a:rPr>
              <a:t>https://app.powerbi.com</a:t>
            </a:r>
            <a:r>
              <a:rPr lang="en-US" sz="2000" dirty="0"/>
              <a:t>, the users is then connected to the Azure data center which</a:t>
            </a:r>
            <a:r>
              <a:rPr lang="en-US" sz="2000" baseline="0" dirty="0"/>
              <a:t> hosts the user’s Power BI workspaces. 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Using the browser, a Power BI</a:t>
            </a:r>
            <a:r>
              <a:rPr lang="en-US" sz="2000" baseline="0" dirty="0"/>
              <a:t> subscriber can view dashboard and interactive reports. The browser-based experience of the Power BI service also provides </a:t>
            </a:r>
            <a:r>
              <a:rPr lang="en-US" sz="2000" dirty="0"/>
              <a:t>support to import datasets and to create reports and dashboards.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04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61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53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5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CriticalPathTraining/PowerBiEmbedde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hitepages.unlimitedviz.com/2017/09/understanding-the-power-bi-capacity-based-sku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app.powerbi.com/app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github.com/Microsoft/PowerBI-JavaScript/wiki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0"/>
            <a:ext cx="8763000" cy="14478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Power BI Embedded</a:t>
            </a:r>
            <a:br>
              <a:rPr lang="en-US" sz="4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/>
              <a:t>The April 2018 Update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Party vs Third Party 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scenarios use first party embedding?</a:t>
            </a:r>
          </a:p>
          <a:p>
            <a:pPr lvl="1"/>
            <a:r>
              <a:rPr lang="en-US" dirty="0"/>
              <a:t>Organizations where users have Power BI licenses</a:t>
            </a:r>
          </a:p>
          <a:p>
            <a:pPr lvl="1"/>
            <a:r>
              <a:rPr lang="en-US" dirty="0"/>
              <a:t>Embedding Power BI reports in SharePoint and Teams</a:t>
            </a:r>
          </a:p>
          <a:p>
            <a:pPr lvl="1"/>
            <a:r>
              <a:rPr lang="en-US" dirty="0"/>
              <a:t>Development should go beyond out-of-box experience</a:t>
            </a:r>
          </a:p>
          <a:p>
            <a:pPr lvl="1"/>
            <a:endParaRPr lang="en-US" dirty="0"/>
          </a:p>
          <a:p>
            <a:r>
              <a:rPr lang="en-US" dirty="0"/>
              <a:t>What scenarios use third party embedding?</a:t>
            </a:r>
          </a:p>
          <a:p>
            <a:pPr lvl="1"/>
            <a:r>
              <a:rPr lang="en-US" dirty="0"/>
              <a:t>Scenarios where users don’t have Power BI licenses</a:t>
            </a:r>
          </a:p>
          <a:p>
            <a:pPr lvl="1"/>
            <a:r>
              <a:rPr lang="en-US" dirty="0"/>
              <a:t>Applications which have custom identity providers</a:t>
            </a:r>
          </a:p>
          <a:p>
            <a:pPr lvl="1"/>
            <a:r>
              <a:rPr lang="en-US" dirty="0"/>
              <a:t>Applications which use identity provider other than AAD</a:t>
            </a:r>
          </a:p>
        </p:txBody>
      </p:sp>
    </p:spTree>
    <p:extLst>
      <p:ext uri="{BB962C8B-B14F-4D97-AF65-F5344CB8AC3E}">
        <p14:creationId xmlns:p14="http://schemas.microsoft.com/office/powerpoint/2010/main" val="113363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NuGet</a:t>
            </a:r>
            <a:r>
              <a:rPr lang="en-US" dirty="0"/>
              <a:t> Packages Required in MVC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NuGet</a:t>
            </a:r>
            <a:r>
              <a:rPr lang="en-US" sz="2400" dirty="0"/>
              <a:t> Packages used in </a:t>
            </a:r>
            <a:r>
              <a:rPr lang="en-US" sz="2400" dirty="0" err="1"/>
              <a:t>DailyReporterPro</a:t>
            </a:r>
            <a:r>
              <a:rPr lang="en-US" sz="2400" dirty="0"/>
              <a:t> sample app</a:t>
            </a:r>
          </a:p>
          <a:p>
            <a:pPr lvl="1"/>
            <a:r>
              <a:rPr lang="en-US" sz="2000" dirty="0"/>
              <a:t>Azure Active Directory Library (ADAL) for .NET</a:t>
            </a:r>
          </a:p>
          <a:p>
            <a:pPr lvl="1"/>
            <a:r>
              <a:rPr lang="en-US" sz="2000" dirty="0"/>
              <a:t>Power BI Service API</a:t>
            </a:r>
          </a:p>
          <a:p>
            <a:pPr lvl="1"/>
            <a:r>
              <a:rPr lang="en-US" sz="2000" dirty="0"/>
              <a:t>Power BI JavaScript API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64" y="3048000"/>
            <a:ext cx="2438400" cy="30819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4618" b="15419"/>
          <a:stretch/>
        </p:blipFill>
        <p:spPr>
          <a:xfrm>
            <a:off x="2362200" y="4114800"/>
            <a:ext cx="6159848" cy="2514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76761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Daily Reporter Pro Sample App</a:t>
            </a:r>
          </a:p>
        </p:txBody>
      </p:sp>
    </p:spTree>
    <p:extLst>
      <p:ext uri="{BB962C8B-B14F-4D97-AF65-F5344CB8AC3E}">
        <p14:creationId xmlns:p14="http://schemas.microsoft.com/office/powerpoint/2010/main" val="2731603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 Workspaces and Dedicated Capacities</a:t>
            </a:r>
          </a:p>
          <a:p>
            <a:r>
              <a:rPr lang="en-US" dirty="0"/>
              <a:t>Authentication with Azure Active Directory</a:t>
            </a:r>
          </a:p>
          <a:p>
            <a:r>
              <a:rPr lang="en-US" dirty="0"/>
              <a:t>Programming with Power BI Service API</a:t>
            </a:r>
          </a:p>
          <a:p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1416266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App Workspaces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 workspaces used to deploy custom solutions</a:t>
            </a:r>
          </a:p>
          <a:p>
            <a:pPr lvl="1"/>
            <a:r>
              <a:rPr lang="en-US" sz="2000" dirty="0"/>
              <a:t>App workspaces required for team-based development</a:t>
            </a:r>
          </a:p>
          <a:p>
            <a:pPr lvl="1"/>
            <a:r>
              <a:rPr lang="en-US" sz="2000" dirty="0"/>
              <a:t>App workspace can be secured using private membership</a:t>
            </a:r>
          </a:p>
          <a:p>
            <a:pPr lvl="1"/>
            <a:r>
              <a:rPr lang="en-US" sz="2000" dirty="0"/>
              <a:t>App workspace used to publish apps for licensed users</a:t>
            </a:r>
          </a:p>
          <a:p>
            <a:r>
              <a:rPr lang="en-US" sz="2400" dirty="0"/>
              <a:t>App workspaces required for 3</a:t>
            </a:r>
            <a:r>
              <a:rPr lang="en-US" sz="2400" baseline="30000" dirty="0"/>
              <a:t>rd</a:t>
            </a:r>
            <a:r>
              <a:rPr lang="en-US" sz="2400" dirty="0"/>
              <a:t> party embedding</a:t>
            </a:r>
          </a:p>
          <a:p>
            <a:pPr lvl="1"/>
            <a:r>
              <a:rPr lang="en-US" sz="2000" dirty="0"/>
              <a:t>App workspace must be added to premium capacity</a:t>
            </a:r>
          </a:p>
          <a:p>
            <a:pPr lvl="1"/>
            <a:r>
              <a:rPr lang="en-US" sz="2000" dirty="0"/>
              <a:t>Master user account must be configured as app workspace admin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29"/>
          <a:stretch/>
        </p:blipFill>
        <p:spPr bwMode="auto">
          <a:xfrm>
            <a:off x="1143000" y="4495800"/>
            <a:ext cx="2884098" cy="1584012"/>
          </a:xfrm>
          <a:prstGeom prst="rect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495800"/>
            <a:ext cx="1676400" cy="220324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9070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Dedicated Capacities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 BI workspaces run in two possible environments</a:t>
            </a:r>
          </a:p>
          <a:p>
            <a:pPr lvl="1"/>
            <a:r>
              <a:rPr lang="en-US" sz="2000" dirty="0"/>
              <a:t>Shared Capacities</a:t>
            </a:r>
          </a:p>
          <a:p>
            <a:pPr lvl="1"/>
            <a:r>
              <a:rPr lang="en-US" sz="2000" dirty="0"/>
              <a:t>Dedicated Capacities</a:t>
            </a:r>
          </a:p>
          <a:p>
            <a:pPr lvl="2"/>
            <a:r>
              <a:rPr lang="en-US" sz="1600" dirty="0"/>
              <a:t>Power BI Premium Capacities</a:t>
            </a:r>
          </a:p>
          <a:p>
            <a:pPr lvl="2"/>
            <a:r>
              <a:rPr lang="en-US" sz="1600" dirty="0"/>
              <a:t>Power BI Embedded Capacities</a:t>
            </a:r>
          </a:p>
          <a:p>
            <a:pPr lvl="1"/>
            <a:endParaRPr lang="en-US" sz="2400" dirty="0"/>
          </a:p>
          <a:p>
            <a:r>
              <a:rPr lang="en-US" sz="2400" dirty="0"/>
              <a:t>Dedicated capacity acts as dedicated resource </a:t>
            </a:r>
          </a:p>
          <a:p>
            <a:pPr lvl="1"/>
            <a:r>
              <a:rPr lang="en-US" sz="2000" dirty="0"/>
              <a:t>Dedicated capacity only used by single organization</a:t>
            </a:r>
          </a:p>
          <a:p>
            <a:pPr lvl="1"/>
            <a:r>
              <a:rPr lang="en-US" sz="2000" dirty="0"/>
              <a:t>PBIX file uploads not limited to 1GB</a:t>
            </a:r>
          </a:p>
          <a:p>
            <a:pPr lvl="1"/>
            <a:r>
              <a:rPr lang="en-US" sz="2000" dirty="0"/>
              <a:t>Data refresh frequency can exceed 8 times per day</a:t>
            </a:r>
          </a:p>
          <a:p>
            <a:pPr lvl="1"/>
            <a:r>
              <a:rPr lang="en-US" sz="2000" dirty="0"/>
              <a:t>Each dedicated capacity defines its own set of admins</a:t>
            </a:r>
          </a:p>
        </p:txBody>
      </p:sp>
    </p:spTree>
    <p:extLst>
      <p:ext uri="{BB962C8B-B14F-4D97-AF65-F5344CB8AC3E}">
        <p14:creationId xmlns:p14="http://schemas.microsoft.com/office/powerpoint/2010/main" val="4200300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8FDE-0628-4C54-92C9-8728B943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SKUs (P is for Premium)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609B1-A21E-4039-9104-DF69FF33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All-in version which allows greatest flexibility</a:t>
            </a:r>
          </a:p>
          <a:p>
            <a:pPr lvl="1"/>
            <a:r>
              <a:rPr lang="en-US" sz="2000" dirty="0"/>
              <a:t>Used to provide free users with access to apps</a:t>
            </a:r>
          </a:p>
          <a:p>
            <a:pPr lvl="1"/>
            <a:r>
              <a:rPr lang="en-US" sz="2000" dirty="0"/>
              <a:t>Used to provide free users with access to shared dashboards</a:t>
            </a:r>
          </a:p>
          <a:p>
            <a:pPr lvl="1"/>
            <a:r>
              <a:rPr lang="en-US" sz="2000" dirty="0"/>
              <a:t>Supports 1</a:t>
            </a:r>
            <a:r>
              <a:rPr lang="en-US" sz="2000" baseline="30000" dirty="0"/>
              <a:t>st</a:t>
            </a:r>
            <a:r>
              <a:rPr lang="en-US" sz="2000" dirty="0"/>
              <a:t> party and 3</a:t>
            </a:r>
            <a:r>
              <a:rPr lang="en-US" sz="2000" baseline="30000" dirty="0"/>
              <a:t>rd</a:t>
            </a:r>
            <a:r>
              <a:rPr lang="en-US" sz="2000" dirty="0"/>
              <a:t> party embedding</a:t>
            </a:r>
          </a:p>
          <a:p>
            <a:pPr lvl="1"/>
            <a:r>
              <a:rPr lang="en-US" sz="2000" dirty="0"/>
              <a:t>It's also by far the most expensive starting point</a:t>
            </a:r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EB305-3AD8-47AB-810C-E79C10652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581400"/>
            <a:ext cx="7839182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56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A097-BB11-4FB2-B95C-6A80C3CB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SKUs (EM is for Embedded)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5F8D1-53FA-4060-8B9C-9F9BC999A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SKUs for embedding into SaaS Applications</a:t>
            </a:r>
          </a:p>
          <a:p>
            <a:pPr lvl="1"/>
            <a:r>
              <a:rPr lang="en-US" sz="2000" dirty="0"/>
              <a:t>SaaS applications include SharePoint and Teams</a:t>
            </a:r>
          </a:p>
          <a:p>
            <a:pPr lvl="1"/>
            <a:r>
              <a:rPr lang="en-US" sz="2000" dirty="0"/>
              <a:t>Supports 1</a:t>
            </a:r>
            <a:r>
              <a:rPr lang="en-US" sz="2000" baseline="30000" dirty="0"/>
              <a:t>st</a:t>
            </a:r>
            <a:r>
              <a:rPr lang="en-US" sz="2000" dirty="0"/>
              <a:t> party and 3</a:t>
            </a:r>
            <a:r>
              <a:rPr lang="en-US" sz="2000" baseline="30000" dirty="0"/>
              <a:t>rd</a:t>
            </a:r>
            <a:r>
              <a:rPr lang="en-US" sz="2000" dirty="0"/>
              <a:t> party embedding</a:t>
            </a:r>
          </a:p>
          <a:p>
            <a:pPr lvl="1"/>
            <a:r>
              <a:rPr lang="en-US" sz="2000" dirty="0"/>
              <a:t>Does not provide user with access to PowerBI.com</a:t>
            </a:r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5FC588-569E-4707-8038-9C1F6DA4A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48000"/>
            <a:ext cx="61245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9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0556E-AF7A-4CEB-A1C3-3450071C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SKUs (A is for Azure)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B79D3-B485-4DDC-867C-A5E0874D4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SKU is a Platform-as-a-Service</a:t>
            </a:r>
          </a:p>
          <a:p>
            <a:pPr lvl="1"/>
            <a:r>
              <a:rPr lang="en-US" sz="2000" dirty="0"/>
              <a:t>Used by ISVs as the data visualization layer</a:t>
            </a:r>
          </a:p>
          <a:p>
            <a:pPr lvl="1"/>
            <a:r>
              <a:rPr lang="en-US" sz="2000" dirty="0"/>
              <a:t>Allows for PBI Embedding into Custom Applications</a:t>
            </a:r>
          </a:p>
          <a:p>
            <a:pPr lvl="1"/>
            <a:r>
              <a:rPr lang="en-US" sz="2000" dirty="0"/>
              <a:t>Only supports 3</a:t>
            </a:r>
            <a:r>
              <a:rPr lang="en-US" sz="2000" baseline="30000" dirty="0"/>
              <a:t>rd</a:t>
            </a:r>
            <a:r>
              <a:rPr lang="en-US" sz="2000" dirty="0"/>
              <a:t> party embedding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(i.e. App-Owns-Data model)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01A63F-5976-437C-8877-58C3717AA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48000"/>
            <a:ext cx="62293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67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FE76-2FC0-49E3-B623-0447D0E4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PBI Capacity SKU Decoder Ring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71ABE2-9DF4-4A60-A9EC-08018E7B8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758319"/>
              </p:ext>
            </p:extLst>
          </p:nvPr>
        </p:nvGraphicFramePr>
        <p:xfrm>
          <a:off x="228600" y="1676400"/>
          <a:ext cx="8305800" cy="287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6656">
                  <a:extLst>
                    <a:ext uri="{9D8B030D-6E8A-4147-A177-3AD203B41FA5}">
                      <a16:colId xmlns:a16="http://schemas.microsoft.com/office/drawing/2014/main" val="2326602452"/>
                    </a:ext>
                  </a:extLst>
                </a:gridCol>
                <a:gridCol w="1323048">
                  <a:extLst>
                    <a:ext uri="{9D8B030D-6E8A-4147-A177-3AD203B41FA5}">
                      <a16:colId xmlns:a16="http://schemas.microsoft.com/office/drawing/2014/main" val="4081626261"/>
                    </a:ext>
                  </a:extLst>
                </a:gridCol>
                <a:gridCol w="1249545">
                  <a:extLst>
                    <a:ext uri="{9D8B030D-6E8A-4147-A177-3AD203B41FA5}">
                      <a16:colId xmlns:a16="http://schemas.microsoft.com/office/drawing/2014/main" val="3871841051"/>
                    </a:ext>
                  </a:extLst>
                </a:gridCol>
                <a:gridCol w="1396551">
                  <a:extLst>
                    <a:ext uri="{9D8B030D-6E8A-4147-A177-3AD203B41FA5}">
                      <a16:colId xmlns:a16="http://schemas.microsoft.com/office/drawing/2014/main" val="3884771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 SKUs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 SKU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SKUs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578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Azure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99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Embed content in custom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6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Share content with free PBI users outside PowerBI.com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144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Share content with free PBI users inside PowerBI.com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89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Monthly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Monthly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Hourly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1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Commitment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Monthly/Yearly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7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Turn it off when your not using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198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13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Slides for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81600"/>
          </a:xfrm>
        </p:spPr>
        <p:txBody>
          <a:bodyPr>
            <a:normAutofit/>
          </a:bodyPr>
          <a:lstStyle/>
          <a:p>
            <a:r>
              <a:rPr lang="en-US" sz="2200" b="1" dirty="0">
                <a:hlinkClick r:id="rId2"/>
              </a:rPr>
              <a:t>https://github.com/CriticalPathTraining/PowerBiEmbedded</a:t>
            </a:r>
            <a:r>
              <a:rPr lang="en-US" sz="2200" b="1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4035"/>
          <a:stretch/>
        </p:blipFill>
        <p:spPr>
          <a:xfrm>
            <a:off x="824027" y="2057400"/>
            <a:ext cx="7267346" cy="3733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308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7606E-DD37-4748-9702-6F324E62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Blog Explanation by John White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96A66-398C-4377-AA05-0CA19CEF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https://whitepages.unlimitedviz.com/2017/09/understanding-the-power-bi-capacity-based-skus/</a:t>
            </a:r>
            <a:r>
              <a:rPr lang="en-US" sz="1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8D0B9-6713-47F6-82B4-CCB9BAA9E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81200"/>
            <a:ext cx="8437343" cy="4724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8036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Dedicated Capacities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Authentication with Azure Active Directory</a:t>
            </a:r>
          </a:p>
          <a:p>
            <a:r>
              <a:rPr lang="en-US" dirty="0"/>
              <a:t>Programming with Power BI Service API</a:t>
            </a:r>
          </a:p>
          <a:p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3839884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Tenants and Organizational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AD used to authenticate users and apps</a:t>
            </a:r>
          </a:p>
          <a:p>
            <a:pPr lvl="1"/>
            <a:r>
              <a:rPr lang="en-US" dirty="0"/>
              <a:t>PBI licenses are assigned to Azure AD user accounts</a:t>
            </a:r>
          </a:p>
          <a:p>
            <a:pPr lvl="1"/>
            <a:r>
              <a:rPr lang="en-US" dirty="0"/>
              <a:t>Organization owns a tenant (i.e. directory)</a:t>
            </a:r>
          </a:p>
          <a:p>
            <a:pPr lvl="1"/>
            <a:r>
              <a:rPr lang="en-US" dirty="0"/>
              <a:t>AAD tenant contains user accounts and groups</a:t>
            </a:r>
          </a:p>
          <a:p>
            <a:pPr lvl="1"/>
            <a:r>
              <a:rPr lang="en-US" dirty="0"/>
              <a:t>AAD tenant contains set of registered applications</a:t>
            </a:r>
          </a:p>
          <a:p>
            <a:pPr lvl="1"/>
            <a:endParaRPr lang="en-US" dirty="0"/>
          </a:p>
          <a:p>
            <a:r>
              <a:rPr lang="en-US" dirty="0"/>
              <a:t>You must register your application with Azure AD</a:t>
            </a:r>
          </a:p>
          <a:p>
            <a:pPr lvl="1"/>
            <a:r>
              <a:rPr lang="en-US" dirty="0"/>
              <a:t>Requirement of calling to Power BI service API</a:t>
            </a:r>
          </a:p>
          <a:p>
            <a:pPr lvl="1"/>
            <a:r>
              <a:rPr lang="en-US" dirty="0"/>
              <a:t>Applications registered as Web app or Native app</a:t>
            </a:r>
          </a:p>
          <a:p>
            <a:pPr lvl="1"/>
            <a:r>
              <a:rPr lang="en-US" dirty="0"/>
              <a:t>Registered applications are assigned GUID for client ID</a:t>
            </a:r>
          </a:p>
          <a:p>
            <a:pPr lvl="1"/>
            <a:r>
              <a:rPr lang="en-US" dirty="0"/>
              <a:t>Application is configured with permissions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8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Azure AD Application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79953"/>
            <a:ext cx="2286000" cy="19480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286000"/>
            <a:ext cx="5105400" cy="235695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2667000"/>
            <a:ext cx="2459703" cy="30099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657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App Registration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https://app.powerbi.com/apps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5744"/>
            <a:ext cx="4162425" cy="458317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2854643"/>
            <a:ext cx="5534025" cy="24860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50840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Applications can be granted permissions to other applications</a:t>
            </a:r>
          </a:p>
          <a:p>
            <a:pPr lvl="1"/>
            <a:r>
              <a:rPr lang="en-US" sz="2000" dirty="0"/>
              <a:t>Application permissions are app-only permissions</a:t>
            </a:r>
          </a:p>
          <a:p>
            <a:pPr lvl="1"/>
            <a:r>
              <a:rPr lang="en-US" sz="2000" dirty="0"/>
              <a:t>Delegated permissions are (app + user) permissions</a:t>
            </a:r>
          </a:p>
          <a:p>
            <a:pPr lvl="1"/>
            <a:r>
              <a:rPr lang="en-US" sz="2000" dirty="0"/>
              <a:t>Delegated permissions requires 1-time consent from user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124200"/>
            <a:ext cx="4235741" cy="15728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4114800"/>
            <a:ext cx="3480340" cy="2667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Arrow: Left 7"/>
          <p:cNvSpPr/>
          <p:nvPr/>
        </p:nvSpPr>
        <p:spPr>
          <a:xfrm>
            <a:off x="2727470" y="3505200"/>
            <a:ext cx="5334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3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Client Credentials Grant Flow</a:t>
            </a:r>
            <a:r>
              <a:rPr lang="en-US" sz="1800" dirty="0"/>
              <a:t> </a:t>
            </a:r>
            <a:r>
              <a:rPr lang="en-US" sz="1800" i="1" dirty="0">
                <a:solidFill>
                  <a:srgbClr val="C00000"/>
                </a:solidFill>
              </a:rPr>
              <a:t>(confidential client)</a:t>
            </a:r>
            <a:endParaRPr lang="en-US" sz="2400" dirty="0"/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Authentication based on SSL certificate with public-private key pair</a:t>
            </a:r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Used to obtain access token when using app-only permissions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en-US" sz="2400" dirty="0"/>
              <a:t>Authorization Code Grant Flow</a:t>
            </a:r>
            <a:r>
              <a:rPr lang="en-US" sz="1800" dirty="0"/>
              <a:t> </a:t>
            </a:r>
            <a:r>
              <a:rPr lang="en-US" sz="1800" i="1" dirty="0">
                <a:solidFill>
                  <a:srgbClr val="C00000"/>
                </a:solidFill>
              </a:rPr>
              <a:t>(confidential client)</a:t>
            </a:r>
            <a:endParaRPr lang="en-US" sz="1800" dirty="0"/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first obtains authorization code then access token</a:t>
            </a:r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Server-side application code never sees user’s password</a:t>
            </a:r>
          </a:p>
          <a:p>
            <a:pPr>
              <a:defRPr/>
            </a:pPr>
            <a:r>
              <a:rPr lang="en-US" sz="2400" dirty="0"/>
              <a:t>Implicit Grant Flow</a:t>
            </a:r>
            <a:r>
              <a:rPr lang="en-US" sz="1800" dirty="0"/>
              <a:t> </a:t>
            </a:r>
            <a:r>
              <a:rPr lang="en-US" sz="1800" i="1" dirty="0">
                <a:solidFill>
                  <a:srgbClr val="C00000"/>
                </a:solidFill>
              </a:rPr>
              <a:t>(public client)</a:t>
            </a:r>
            <a:endParaRPr lang="en-US" sz="1800" dirty="0"/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Used in SPAs built with JavaScript and AngularJS</a:t>
            </a:r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 obtains access token w/o acquiring authorization code</a:t>
            </a:r>
          </a:p>
          <a:p>
            <a:pPr>
              <a:defRPr/>
            </a:pPr>
            <a:r>
              <a:rPr lang="en-US" sz="2400" dirty="0"/>
              <a:t>User Credentials Flow</a:t>
            </a:r>
            <a:r>
              <a:rPr lang="en-US" sz="1600" dirty="0"/>
              <a:t> </a:t>
            </a:r>
            <a:r>
              <a:rPr lang="en-US" sz="1600" i="1" dirty="0">
                <a:solidFill>
                  <a:srgbClr val="C00000"/>
                </a:solidFill>
              </a:rPr>
              <a:t>(public client)</a:t>
            </a:r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Used in Native clients to obtain access code </a:t>
            </a:r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Requires passing user name and password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70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1</a:t>
            </a:r>
            <a:r>
              <a:rPr lang="en-US" sz="2700" baseline="30000" dirty="0"/>
              <a:t>st</a:t>
            </a:r>
            <a:r>
              <a:rPr lang="en-US" sz="2700" dirty="0"/>
              <a:t> Party Embedding vs 3</a:t>
            </a:r>
            <a:r>
              <a:rPr lang="en-US" sz="2700" baseline="30000" dirty="0"/>
              <a:t>rd</a:t>
            </a:r>
            <a:r>
              <a:rPr lang="en-US" sz="2700" dirty="0"/>
              <a:t> Party Embedding</a:t>
            </a:r>
          </a:p>
        </p:txBody>
      </p:sp>
      <p:graphicFrame>
        <p:nvGraphicFramePr>
          <p:cNvPr id="5" name="Table Placeholder 4"/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1412731052"/>
              </p:ext>
            </p:extLst>
          </p:nvPr>
        </p:nvGraphicFramePr>
        <p:xfrm>
          <a:off x="381000" y="1600200"/>
          <a:ext cx="8077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2223">
                  <a:extLst>
                    <a:ext uri="{9D8B030D-6E8A-4147-A177-3AD203B41FA5}">
                      <a16:colId xmlns:a16="http://schemas.microsoft.com/office/drawing/2014/main" val="3869438709"/>
                    </a:ext>
                  </a:extLst>
                </a:gridCol>
                <a:gridCol w="2777577">
                  <a:extLst>
                    <a:ext uri="{9D8B030D-6E8A-4147-A177-3AD203B41FA5}">
                      <a16:colId xmlns:a16="http://schemas.microsoft.com/office/drawing/2014/main" val="40361456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164080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1st Part Embedding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3rd Party Embedding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26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Authentication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Authentication Code Grant Flow or Implicit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 User Credentials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1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</a:t>
                      </a:r>
                      <a:r>
                        <a:rPr lang="en-US" sz="1400" baseline="0" dirty="0"/>
                        <a:t>dentity used to call Power BI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Current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Master User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2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Access to personal workspace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07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Access to app workspaces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15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Ability</a:t>
                      </a:r>
                      <a:r>
                        <a:rPr lang="en-US" sz="1400" baseline="0" dirty="0"/>
                        <a:t> to reach non-licensed users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78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Supported Power BI Capacity SKUs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P* and EM* SKUs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P*, EM* and A* SKUs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849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609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an App with Azure AD</a:t>
            </a:r>
          </a:p>
        </p:txBody>
      </p:sp>
    </p:spTree>
    <p:extLst>
      <p:ext uri="{BB962C8B-B14F-4D97-AF65-F5344CB8AC3E}">
        <p14:creationId xmlns:p14="http://schemas.microsoft.com/office/powerpoint/2010/main" val="182380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PbiEmbeddingManger</a:t>
            </a:r>
            <a:r>
              <a:rPr lang="en-US" dirty="0"/>
              <a:t> Class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PbiEmbeddingManger</a:t>
            </a:r>
            <a:r>
              <a:rPr lang="en-US" sz="2400" dirty="0"/>
              <a:t> Class responsibilities</a:t>
            </a:r>
          </a:p>
          <a:p>
            <a:pPr lvl="1"/>
            <a:r>
              <a:rPr lang="en-US" sz="2000" dirty="0"/>
              <a:t>Get access tokens from Azure AD</a:t>
            </a:r>
          </a:p>
          <a:p>
            <a:pPr lvl="1"/>
            <a:r>
              <a:rPr lang="en-US" sz="2000" dirty="0"/>
              <a:t>Retrieve embedding data from Power BI service</a:t>
            </a:r>
          </a:p>
          <a:p>
            <a:pPr lvl="1"/>
            <a:r>
              <a:rPr lang="en-US" sz="2000" dirty="0"/>
              <a:t>Pass embedding data to browser using MVC view models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8" y="3276600"/>
            <a:ext cx="8174183" cy="3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40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Power BI Embedding Fundamentals</a:t>
            </a:r>
          </a:p>
          <a:p>
            <a:r>
              <a:rPr lang="en-US" dirty="0"/>
              <a:t>App Workspaces and Dedicated Capacities</a:t>
            </a:r>
          </a:p>
          <a:p>
            <a:r>
              <a:rPr lang="en-US" dirty="0"/>
              <a:t>Authentication with Azure Active Directory</a:t>
            </a:r>
          </a:p>
          <a:p>
            <a:r>
              <a:rPr lang="en-US" dirty="0"/>
              <a:t>Programming with Power BI Service API</a:t>
            </a:r>
          </a:p>
          <a:p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3928283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Required for AAD Authentication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06455"/>
            <a:ext cx="5943600" cy="1704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581400"/>
            <a:ext cx="7613515" cy="27011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0869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Getting an Access Token for the Master User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447800"/>
            <a:ext cx="8140051" cy="2209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83222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Dedicated Capacities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Programming with Power BI Service API</a:t>
            </a:r>
          </a:p>
          <a:p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540311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HelloPowerBiServiceApi</a:t>
            </a:r>
            <a:r>
              <a:rPr lang="en-US" dirty="0"/>
              <a:t> Demo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Let’s get started with a simple C# console app</a:t>
            </a:r>
          </a:p>
          <a:p>
            <a:pPr lvl="1"/>
            <a:r>
              <a:rPr lang="en-US" sz="2000" dirty="0" err="1"/>
              <a:t>NuGet</a:t>
            </a:r>
            <a:r>
              <a:rPr lang="en-US" sz="2000" dirty="0"/>
              <a:t> packages added for ADAL and Power BI Service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2438400"/>
            <a:ext cx="3143250" cy="2133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845" y="2438400"/>
            <a:ext cx="4757928" cy="252898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344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BI Service API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82" y="1447800"/>
            <a:ext cx="2940666" cy="472578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638" y="1447800"/>
            <a:ext cx="4778580" cy="4800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3046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 Instance of </a:t>
            </a:r>
            <a:r>
              <a:rPr lang="en-US" dirty="0" err="1"/>
              <a:t>PowerBIClient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PowerBIClient</a:t>
            </a:r>
            <a:r>
              <a:rPr lang="en-US" dirty="0"/>
              <a:t> object serves as top-level object</a:t>
            </a:r>
          </a:p>
          <a:p>
            <a:pPr lvl="1"/>
            <a:r>
              <a:rPr lang="en-US" dirty="0"/>
              <a:t>Used to execute calls against Power BI Service</a:t>
            </a:r>
          </a:p>
          <a:p>
            <a:pPr lvl="1"/>
            <a:r>
              <a:rPr lang="en-US" dirty="0"/>
              <a:t>Initialized with function to retrieve AAD access token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48000"/>
            <a:ext cx="7026687" cy="3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6065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Programming the Power BI Service API</a:t>
            </a:r>
          </a:p>
        </p:txBody>
      </p:sp>
    </p:spTree>
    <p:extLst>
      <p:ext uri="{BB962C8B-B14F-4D97-AF65-F5344CB8AC3E}">
        <p14:creationId xmlns:p14="http://schemas.microsoft.com/office/powerpoint/2010/main" val="4250920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Controllers and Views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374110"/>
            <a:ext cx="4495800" cy="13450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065584"/>
            <a:ext cx="4381500" cy="330092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700" y="5122984"/>
            <a:ext cx="4686300" cy="159372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343" y="1631156"/>
            <a:ext cx="2037335" cy="26812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297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</a:t>
            </a:r>
            <a:r>
              <a:rPr lang="en-US" dirty="0" err="1"/>
              <a:t>DailyReporterPro</a:t>
            </a:r>
            <a:r>
              <a:rPr lang="en-US" dirty="0"/>
              <a:t> Application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3782568" cy="132308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124200"/>
            <a:ext cx="7821168" cy="24568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6" name="Group 5"/>
          <p:cNvGrpSpPr/>
          <p:nvPr/>
        </p:nvGrpSpPr>
        <p:grpSpPr>
          <a:xfrm>
            <a:off x="2895600" y="5090415"/>
            <a:ext cx="5715000" cy="1143000"/>
            <a:chOff x="1219200" y="2743200"/>
            <a:chExt cx="5715000" cy="1371600"/>
          </a:xfrm>
        </p:grpSpPr>
        <p:sp>
          <p:nvSpPr>
            <p:cNvPr id="7" name="Rectangle 6"/>
            <p:cNvSpPr/>
            <p:nvPr/>
          </p:nvSpPr>
          <p:spPr>
            <a:xfrm>
              <a:off x="1219200" y="2743200"/>
              <a:ext cx="5715000" cy="1371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24000" y="3000636"/>
              <a:ext cx="175727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App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029200" y="3000635"/>
              <a:ext cx="163175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Power BI Service</a:t>
              </a:r>
            </a:p>
          </p:txBody>
        </p:sp>
        <p:cxnSp>
          <p:nvCxnSpPr>
            <p:cNvPr id="10" name="Straight Arrow Connector 9"/>
            <p:cNvCxnSpPr>
              <a:stCxn id="8" idx="3"/>
            </p:cNvCxnSpPr>
            <p:nvPr/>
          </p:nvCxnSpPr>
          <p:spPr>
            <a:xfrm flipV="1">
              <a:off x="3281278" y="3450692"/>
              <a:ext cx="1671722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403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View Models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8" y="1295400"/>
            <a:ext cx="3124200" cy="33598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76" t="47326" b="8503"/>
          <a:stretch/>
        </p:blipFill>
        <p:spPr>
          <a:xfrm>
            <a:off x="338328" y="4953000"/>
            <a:ext cx="8686800" cy="1447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687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BI Service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Provides cloud-based foundation for Power BI platform</a:t>
            </a:r>
          </a:p>
          <a:p>
            <a:pPr lvl="1"/>
            <a:r>
              <a:rPr lang="en-US" sz="2000" dirty="0"/>
              <a:t>Accessible with browser through </a:t>
            </a:r>
            <a:r>
              <a:rPr lang="en-US" sz="2000" dirty="0">
                <a:hlinkClick r:id="rId3"/>
              </a:rPr>
              <a:t>https://app.powerbi.com</a:t>
            </a:r>
            <a:endParaRPr lang="en-US" sz="2000" dirty="0"/>
          </a:p>
          <a:p>
            <a:pPr lvl="1"/>
            <a:r>
              <a:rPr lang="en-US" sz="2000" dirty="0"/>
              <a:t>Accessible through Power BI mobile apps</a:t>
            </a:r>
          </a:p>
          <a:p>
            <a:pPr lvl="1"/>
            <a:r>
              <a:rPr lang="en-US" sz="2000" dirty="0"/>
              <a:t>Accessible to developers through Power BI Service API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124200"/>
            <a:ext cx="6100739" cy="3429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755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Dedicated Capacities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with Power BI Service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28539341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Embeddable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Reports</a:t>
            </a:r>
          </a:p>
          <a:p>
            <a:pPr marL="849312" lvl="1" indent="-514350">
              <a:buFont typeface="Wingdings" panose="05000000000000000000" pitchFamily="2" charset="2"/>
              <a:buChar char="§"/>
            </a:pPr>
            <a:r>
              <a:rPr lang="en-US" dirty="0"/>
              <a:t>Provides user with full interactive experience</a:t>
            </a:r>
          </a:p>
          <a:p>
            <a:pPr marL="849312" lvl="1" indent="-514350">
              <a:buFont typeface="Wingdings" panose="05000000000000000000" pitchFamily="2" charset="2"/>
              <a:buChar char="§"/>
            </a:pPr>
            <a:r>
              <a:rPr lang="en-US" dirty="0"/>
              <a:t>Allows editing existing reports &amp; creating new reports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Dashboards</a:t>
            </a:r>
          </a:p>
          <a:p>
            <a:pPr marL="849312" lvl="1" indent="-514350">
              <a:buFont typeface="Wingdings" panose="05000000000000000000" pitchFamily="2" charset="2"/>
              <a:buChar char="§"/>
            </a:pPr>
            <a:r>
              <a:rPr lang="en-US" dirty="0"/>
              <a:t>Provides user with limited interactive experience</a:t>
            </a:r>
          </a:p>
          <a:p>
            <a:pPr marL="849312" lvl="1" indent="-514350">
              <a:buFont typeface="Wingdings" panose="05000000000000000000" pitchFamily="2" charset="2"/>
              <a:buChar char="§"/>
            </a:pPr>
            <a:r>
              <a:rPr lang="en-US" dirty="0"/>
              <a:t>Provides support for real-time dashboards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Dashboard Tiles</a:t>
            </a:r>
          </a:p>
          <a:p>
            <a:pPr marL="849312" lvl="1" indent="-514350">
              <a:buFont typeface="Wingdings" panose="05000000000000000000" pitchFamily="2" charset="2"/>
              <a:buChar char="§"/>
            </a:pPr>
            <a:r>
              <a:rPr lang="en-US" dirty="0"/>
              <a:t>Provides flexibility to embed selected tiles</a:t>
            </a:r>
          </a:p>
          <a:p>
            <a:pPr marL="849312" lvl="1" indent="-514350">
              <a:buFont typeface="Wingdings" panose="05000000000000000000" pitchFamily="2" charset="2"/>
              <a:buChar char="§"/>
            </a:pPr>
            <a:r>
              <a:rPr lang="en-US" dirty="0"/>
              <a:t>No support for tiles which receive real-time updates</a:t>
            </a:r>
          </a:p>
        </p:txBody>
      </p:sp>
    </p:spTree>
    <p:extLst>
      <p:ext uri="{BB962C8B-B14F-4D97-AF65-F5344CB8AC3E}">
        <p14:creationId xmlns:p14="http://schemas.microsoft.com/office/powerpoint/2010/main" val="76241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and Dataset Info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 data required for an existing report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Embed data for dataset required to create new report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4019"/>
          <a:stretch/>
        </p:blipFill>
        <p:spPr>
          <a:xfrm>
            <a:off x="862584" y="2057400"/>
            <a:ext cx="6629400" cy="19008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20261"/>
            <a:ext cx="4415664" cy="9563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599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You can embed reports using master user AAD token, but…</a:t>
            </a:r>
          </a:p>
          <a:p>
            <a:pPr lvl="1"/>
            <a:r>
              <a:rPr lang="en-US" sz="1800" dirty="0"/>
              <a:t>You might want embed resource using more restricted tokens</a:t>
            </a:r>
          </a:p>
          <a:p>
            <a:pPr lvl="1"/>
            <a:r>
              <a:rPr lang="en-US" sz="1800" dirty="0"/>
              <a:t>You might want stay within the bounds of Power BI licensing terms</a:t>
            </a:r>
          </a:p>
          <a:p>
            <a:pPr lvl="1"/>
            <a:endParaRPr lang="en-US" sz="1800" dirty="0"/>
          </a:p>
          <a:p>
            <a:r>
              <a:rPr lang="en-US" sz="2000" dirty="0"/>
              <a:t>Power BI service supports generating embed tokens</a:t>
            </a:r>
          </a:p>
          <a:p>
            <a:pPr lvl="1"/>
            <a:r>
              <a:rPr lang="en-US" sz="1800" dirty="0"/>
              <a:t>Embed token provides restrictions on whether user can view or edit</a:t>
            </a:r>
          </a:p>
          <a:p>
            <a:pPr lvl="1"/>
            <a:r>
              <a:rPr lang="en-US" sz="1800" dirty="0"/>
              <a:t>Each embed token created for one specific resource</a:t>
            </a:r>
          </a:p>
          <a:p>
            <a:pPr lvl="1"/>
            <a:r>
              <a:rPr lang="en-US" sz="1800" dirty="0"/>
              <a:t>Embed token can only be generated inside Power BI Premium capacity</a:t>
            </a:r>
          </a:p>
          <a:p>
            <a:pPr lvl="1"/>
            <a:r>
              <a:rPr lang="en-US" sz="1800" dirty="0"/>
              <a:t>Supports generating tokens using row-level security (RLS)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953000"/>
            <a:ext cx="7848600" cy="110911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585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Model with Embed Data for Report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5981700" cy="3276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83791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Dedicated Capacities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with Power BI Service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Working with Embeddable Resources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7134359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8B15-BCBA-475F-89FB-33E18E01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JavaScript API Wiki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462C5-579B-411F-AA41-143AA8892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https://github.com/Microsoft/PowerBI-JavaScript/wiki</a:t>
            </a:r>
            <a:r>
              <a:rPr lang="en-US" sz="2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4FA20-9198-4F19-8462-91F23AB1E5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" t="1111" r="9501" b="23333"/>
          <a:stretch/>
        </p:blipFill>
        <p:spPr>
          <a:xfrm>
            <a:off x="838200" y="2067821"/>
            <a:ext cx="7137400" cy="45615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65599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Data in MVC View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49561"/>
            <a:ext cx="7848600" cy="28634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4648200"/>
            <a:ext cx="4057650" cy="19812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2514600" y="2743200"/>
            <a:ext cx="2743200" cy="2590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87168" y="4060288"/>
            <a:ext cx="2694432" cy="16547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97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44D3-369A-4BA8-A638-DAED681B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an Embedded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74216-49A6-4AFB-96D0-BECA7F4CD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4" y="1371600"/>
            <a:ext cx="8566272" cy="5105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41265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44D3-369A-4BA8-A638-DAED681B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Report Options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74216-49A6-4AFB-96D0-BECA7F4CD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51" r="37101" b="7462"/>
          <a:stretch/>
        </p:blipFill>
        <p:spPr>
          <a:xfrm>
            <a:off x="124690" y="1955800"/>
            <a:ext cx="5049826" cy="29995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4843649-D660-444C-8D8E-171E5432F6CA}"/>
              </a:ext>
            </a:extLst>
          </p:cNvPr>
          <p:cNvGrpSpPr/>
          <p:nvPr/>
        </p:nvGrpSpPr>
        <p:grpSpPr>
          <a:xfrm>
            <a:off x="4267200" y="2537690"/>
            <a:ext cx="4588163" cy="1066800"/>
            <a:chOff x="4267200" y="2537690"/>
            <a:chExt cx="4588163" cy="10668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B2C5A5-1834-4047-9C08-4EA1D4B109B7}"/>
                </a:ext>
              </a:extLst>
            </p:cNvPr>
            <p:cNvSpPr/>
            <p:nvPr/>
          </p:nvSpPr>
          <p:spPr>
            <a:xfrm>
              <a:off x="4932218" y="2537690"/>
              <a:ext cx="3923145" cy="1066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rgbClr val="8745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87451D"/>
                  </a:solidFill>
                </a:rPr>
                <a:t>Read: </a:t>
              </a:r>
              <a:r>
                <a:rPr lang="en-US" sz="1200" dirty="0">
                  <a:solidFill>
                    <a:srgbClr val="87451D"/>
                  </a:solidFill>
                </a:rPr>
                <a:t>Allows view report only.</a:t>
              </a:r>
            </a:p>
            <a:p>
              <a:r>
                <a:rPr lang="en-US" sz="1200" b="1" dirty="0" err="1">
                  <a:solidFill>
                    <a:srgbClr val="87451D"/>
                  </a:solidFill>
                </a:rPr>
                <a:t>ReadWrite</a:t>
              </a:r>
              <a:r>
                <a:rPr lang="en-US" sz="1200" b="1" dirty="0">
                  <a:solidFill>
                    <a:srgbClr val="87451D"/>
                  </a:solidFill>
                </a:rPr>
                <a:t>: </a:t>
              </a:r>
              <a:r>
                <a:rPr lang="en-US" sz="1200" dirty="0">
                  <a:solidFill>
                    <a:srgbClr val="87451D"/>
                  </a:solidFill>
                </a:rPr>
                <a:t>Allows view, Edit and Save report.</a:t>
              </a:r>
            </a:p>
            <a:p>
              <a:r>
                <a:rPr lang="en-US" sz="1200" b="1" dirty="0">
                  <a:solidFill>
                    <a:srgbClr val="87451D"/>
                  </a:solidFill>
                </a:rPr>
                <a:t>Copy:</a:t>
              </a:r>
              <a:r>
                <a:rPr lang="en-US" sz="1200" dirty="0">
                  <a:solidFill>
                    <a:srgbClr val="87451D"/>
                  </a:solidFill>
                </a:rPr>
                <a:t> Allows Save a copy of a report using Save As.</a:t>
              </a:r>
            </a:p>
            <a:p>
              <a:r>
                <a:rPr lang="en-US" sz="1200" b="1" dirty="0">
                  <a:solidFill>
                    <a:srgbClr val="87451D"/>
                  </a:solidFill>
                </a:rPr>
                <a:t>Create:</a:t>
              </a:r>
              <a:r>
                <a:rPr lang="en-US" sz="1200" dirty="0">
                  <a:solidFill>
                    <a:srgbClr val="87451D"/>
                  </a:solidFill>
                </a:rPr>
                <a:t> Allows creating a new report.</a:t>
              </a:r>
            </a:p>
            <a:p>
              <a:r>
                <a:rPr lang="en-US" sz="1200" b="1" dirty="0">
                  <a:solidFill>
                    <a:srgbClr val="87451D"/>
                  </a:solidFill>
                </a:rPr>
                <a:t>All:</a:t>
              </a:r>
              <a:r>
                <a:rPr lang="en-US" sz="1200" dirty="0">
                  <a:solidFill>
                    <a:srgbClr val="87451D"/>
                  </a:solidFill>
                </a:rPr>
                <a:t> Allows everything.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81F6FC5-FA72-4EA0-9700-6BEB4148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200" y="3186546"/>
              <a:ext cx="554182" cy="2678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21ACC4-CF2F-4A5B-BC12-C677AC1DD075}"/>
              </a:ext>
            </a:extLst>
          </p:cNvPr>
          <p:cNvGrpSpPr/>
          <p:nvPr/>
        </p:nvGrpSpPr>
        <p:grpSpPr>
          <a:xfrm>
            <a:off x="3703782" y="3703782"/>
            <a:ext cx="4570845" cy="607290"/>
            <a:chOff x="3703782" y="3703782"/>
            <a:chExt cx="4570845" cy="607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8710D3-0989-4BF5-ABD2-3D8E892D835C}"/>
                </a:ext>
              </a:extLst>
            </p:cNvPr>
            <p:cNvSpPr/>
            <p:nvPr/>
          </p:nvSpPr>
          <p:spPr>
            <a:xfrm>
              <a:off x="5379027" y="3777672"/>
              <a:ext cx="28956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rgbClr val="8745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87451D"/>
                  </a:solidFill>
                </a:rPr>
                <a:t>View</a:t>
              </a:r>
              <a:r>
                <a:rPr lang="en-US" sz="1200" dirty="0">
                  <a:solidFill>
                    <a:srgbClr val="87451D"/>
                  </a:solidFill>
                </a:rPr>
                <a:t> - Opens report in View mode.</a:t>
              </a:r>
            </a:p>
            <a:p>
              <a:r>
                <a:rPr lang="en-US" sz="1200" b="1" dirty="0">
                  <a:solidFill>
                    <a:srgbClr val="87451D"/>
                  </a:solidFill>
                </a:rPr>
                <a:t>Edit</a:t>
              </a:r>
              <a:r>
                <a:rPr lang="en-US" sz="1200" dirty="0">
                  <a:solidFill>
                    <a:srgbClr val="87451D"/>
                  </a:solidFill>
                </a:rPr>
                <a:t> - Opens report in Edit mode.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CC0950A-EAD5-49AF-9D15-5CCB261E94FC}"/>
                </a:ext>
              </a:extLst>
            </p:cNvPr>
            <p:cNvCxnSpPr>
              <a:cxnSpLocks/>
            </p:cNvCxnSpPr>
            <p:nvPr/>
          </p:nvCxnSpPr>
          <p:spPr>
            <a:xfrm>
              <a:off x="3703782" y="3703782"/>
              <a:ext cx="1616363" cy="3325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673153-1132-4390-9255-4EDDE0C6AEDC}"/>
              </a:ext>
            </a:extLst>
          </p:cNvPr>
          <p:cNvGrpSpPr/>
          <p:nvPr/>
        </p:nvGrpSpPr>
        <p:grpSpPr>
          <a:xfrm>
            <a:off x="2950442" y="3878117"/>
            <a:ext cx="5981121" cy="1383147"/>
            <a:chOff x="2950442" y="3878117"/>
            <a:chExt cx="5981121" cy="13831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018F36-5B09-4CDC-815F-BA523FD28336}"/>
                </a:ext>
              </a:extLst>
            </p:cNvPr>
            <p:cNvSpPr/>
            <p:nvPr/>
          </p:nvSpPr>
          <p:spPr>
            <a:xfrm>
              <a:off x="5410200" y="4495800"/>
              <a:ext cx="3521363" cy="7654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rgbClr val="8745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err="1">
                  <a:solidFill>
                    <a:srgbClr val="87451D"/>
                  </a:solidFill>
                </a:rPr>
                <a:t>fitToWidth</a:t>
              </a:r>
              <a:r>
                <a:rPr lang="en-US" sz="1200" b="1" dirty="0">
                  <a:solidFill>
                    <a:srgbClr val="87451D"/>
                  </a:solidFill>
                </a:rPr>
                <a:t>:</a:t>
              </a:r>
              <a:r>
                <a:rPr lang="en-US" sz="1200" dirty="0">
                  <a:solidFill>
                    <a:srgbClr val="87451D"/>
                  </a:solidFill>
                </a:rPr>
                <a:t> Fit to width of host HTML element.</a:t>
              </a:r>
            </a:p>
            <a:p>
              <a:r>
                <a:rPr lang="en-US" sz="1200" b="1" dirty="0" err="1">
                  <a:solidFill>
                    <a:srgbClr val="87451D"/>
                  </a:solidFill>
                </a:rPr>
                <a:t>oneColumn</a:t>
              </a:r>
              <a:r>
                <a:rPr lang="en-US" sz="1200" b="1" dirty="0">
                  <a:solidFill>
                    <a:srgbClr val="87451D"/>
                  </a:solidFill>
                </a:rPr>
                <a:t>: </a:t>
              </a:r>
              <a:r>
                <a:rPr lang="en-US" sz="1200" dirty="0">
                  <a:solidFill>
                    <a:srgbClr val="87451D"/>
                  </a:solidFill>
                </a:rPr>
                <a:t>Opens in single column.</a:t>
              </a:r>
            </a:p>
            <a:p>
              <a:r>
                <a:rPr lang="en-US" sz="1200" b="1" dirty="0" err="1">
                  <a:solidFill>
                    <a:srgbClr val="87451D"/>
                  </a:solidFill>
                </a:rPr>
                <a:t>actualSize</a:t>
              </a:r>
              <a:r>
                <a:rPr lang="en-US" sz="1200" dirty="0">
                  <a:solidFill>
                    <a:srgbClr val="87451D"/>
                  </a:solidFill>
                </a:rPr>
                <a:t>: Actual size as designed in report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5622DCD-4B41-4F0A-AE98-7341847B80D1}"/>
                </a:ext>
              </a:extLst>
            </p:cNvPr>
            <p:cNvCxnSpPr>
              <a:cxnSpLocks/>
            </p:cNvCxnSpPr>
            <p:nvPr/>
          </p:nvCxnSpPr>
          <p:spPr>
            <a:xfrm>
              <a:off x="2950442" y="3878117"/>
              <a:ext cx="2406649" cy="8878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19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BI Service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Power BI Service API goes by other names</a:t>
            </a:r>
          </a:p>
          <a:p>
            <a:pPr lvl="1"/>
            <a:r>
              <a:rPr lang="en-US" sz="2000" dirty="0"/>
              <a:t>The Power BI REST API</a:t>
            </a:r>
          </a:p>
          <a:p>
            <a:pPr lvl="1"/>
            <a:r>
              <a:rPr lang="en-US" sz="2000" dirty="0"/>
              <a:t>The Power BI API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Using the Power BI Service API</a:t>
            </a:r>
          </a:p>
          <a:p>
            <a:pPr lvl="1"/>
            <a:r>
              <a:rPr lang="en-US" sz="2000" dirty="0"/>
              <a:t>Accessible by making direct REST calls against service</a:t>
            </a:r>
          </a:p>
          <a:p>
            <a:pPr lvl="1"/>
            <a:r>
              <a:rPr lang="en-US" sz="2000" dirty="0"/>
              <a:t>Accessible by using Assembly DLL that abstracts away REST calls</a:t>
            </a:r>
          </a:p>
          <a:p>
            <a:pPr lvl="1"/>
            <a:r>
              <a:rPr lang="en-US" sz="2000" dirty="0"/>
              <a:t>Assembly DLL is named </a:t>
            </a:r>
            <a:r>
              <a:rPr lang="en-US" sz="2000" b="1" dirty="0"/>
              <a:t>Microsoft.PowerBI.Api.dll</a:t>
            </a:r>
          </a:p>
          <a:p>
            <a:pPr lvl="1"/>
            <a:r>
              <a:rPr lang="en-US" sz="2000" dirty="0"/>
              <a:t>Assembly DLL part of </a:t>
            </a:r>
            <a:r>
              <a:rPr lang="en-US" sz="2000" dirty="0" err="1"/>
              <a:t>NuGet</a:t>
            </a:r>
            <a:r>
              <a:rPr lang="en-US" sz="2000" dirty="0"/>
              <a:t> package (</a:t>
            </a:r>
            <a:r>
              <a:rPr lang="en-US" sz="2000" b="1" dirty="0" err="1"/>
              <a:t>Microsoft.PowerBI.Api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Calling service requires authentication with Azure Active Directory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143000" y="2819400"/>
            <a:ext cx="5715000" cy="1143000"/>
            <a:chOff x="1219200" y="2743200"/>
            <a:chExt cx="5715000" cy="1371600"/>
          </a:xfrm>
        </p:grpSpPr>
        <p:sp>
          <p:nvSpPr>
            <p:cNvPr id="4" name="Rectangle 3"/>
            <p:cNvSpPr/>
            <p:nvPr/>
          </p:nvSpPr>
          <p:spPr>
            <a:xfrm>
              <a:off x="1219200" y="2743200"/>
              <a:ext cx="5715000" cy="1371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4000" y="3000636"/>
              <a:ext cx="175727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App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029200" y="3000635"/>
              <a:ext cx="163175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Power BI Service</a:t>
              </a:r>
            </a:p>
          </p:txBody>
        </p:sp>
        <p:cxnSp>
          <p:nvCxnSpPr>
            <p:cNvPr id="11" name="Straight Arrow Connector 10"/>
            <p:cNvCxnSpPr>
              <a:stCxn id="6" idx="3"/>
            </p:cNvCxnSpPr>
            <p:nvPr/>
          </p:nvCxnSpPr>
          <p:spPr>
            <a:xfrm flipV="1">
              <a:off x="3281278" y="3450692"/>
              <a:ext cx="1671722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56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Programming the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16446730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Dedicated Capacities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with Power BI Service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Working with Embeddable Resources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16032423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651" y="76200"/>
            <a:ext cx="7815349" cy="838200"/>
          </a:xfrm>
        </p:spPr>
        <p:txBody>
          <a:bodyPr/>
          <a:lstStyle/>
          <a:p>
            <a:r>
              <a:rPr lang="en-US" sz="3200" dirty="0"/>
              <a:t>Critical Path Training</a:t>
            </a:r>
            <a:br>
              <a:rPr lang="en-US" sz="3200" dirty="0"/>
            </a:b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https://www.CriticalPathTrainig.com </a:t>
            </a:r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</a:rPr>
              <a:t>PBI365: Power BI Boot Camp </a:t>
            </a:r>
            <a:r>
              <a:rPr lang="en-US" dirty="0">
                <a:solidFill>
                  <a:schemeClr val="tx2"/>
                </a:solidFill>
              </a:rPr>
              <a:t>– 4 Days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Audience is Business Users, Analysts and Data Professionals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Provides hands-on introduction to the Power BI platform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Focuses on build solutions using Power BI Desktop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Query design, data modeling and report and dashboard design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Apps and App Workspaces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Learn about “import” vs “connect to” with Excel workbooks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</a:rPr>
              <a:t>PBD365: Power BI Developer Boot Camp </a:t>
            </a:r>
            <a:r>
              <a:rPr lang="en-US" dirty="0">
                <a:solidFill>
                  <a:schemeClr val="tx2"/>
                </a:solidFill>
              </a:rPr>
              <a:t>– 4 Days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Audience is Professional Developers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developing custom visuals with TypeScript and D3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R programming and integrating R with Power BI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programming with the Power BI APIs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developing with Power BI Embedded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3" y="152237"/>
            <a:ext cx="626389" cy="62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5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BI Embedding – The Big Picture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55600" y="1265259"/>
            <a:ext cx="8559800" cy="5181600"/>
          </a:xfrm>
        </p:spPr>
        <p:txBody>
          <a:bodyPr>
            <a:normAutofit/>
          </a:bodyPr>
          <a:lstStyle/>
          <a:p>
            <a:pPr marL="45720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User launches your app using a browser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App authenticates with Azure Active Directory and obtains access token 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App uses access token to call to Power BI Service API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App retrieves data for embedded resource and passes it to browser.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Client-side code uses Power BI JavaScript API to create embedded resource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Embedded resource session created between browser and Power BI service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1000" y="3429000"/>
            <a:ext cx="7924800" cy="33051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3545" y="3886201"/>
            <a:ext cx="1631758" cy="1060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  <a:endParaRPr lang="en-US" sz="2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2486499" y="4990029"/>
            <a:ext cx="2873212" cy="1125817"/>
            <a:chOff x="2486499" y="4990029"/>
            <a:chExt cx="2873212" cy="1125817"/>
          </a:xfrm>
        </p:grpSpPr>
        <p:sp>
          <p:nvSpPr>
            <p:cNvPr id="30" name="Rectangle 29"/>
            <p:cNvSpPr/>
            <p:nvPr/>
          </p:nvSpPr>
          <p:spPr>
            <a:xfrm>
              <a:off x="3602433" y="5215733"/>
              <a:ext cx="175727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App 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486499" y="4990029"/>
              <a:ext cx="1034737" cy="6757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2917740" y="5237681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9F002D"/>
                  </a:solidFill>
                </a:rPr>
                <a:t>1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417536" y="5698001"/>
            <a:ext cx="2734402" cy="944040"/>
            <a:chOff x="5417536" y="5698001"/>
            <a:chExt cx="2734402" cy="944040"/>
          </a:xfrm>
        </p:grpSpPr>
        <p:sp>
          <p:nvSpPr>
            <p:cNvPr id="33" name="Rectangle 32"/>
            <p:cNvSpPr/>
            <p:nvPr/>
          </p:nvSpPr>
          <p:spPr>
            <a:xfrm>
              <a:off x="6520180" y="5741928"/>
              <a:ext cx="163175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Azure AD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5430838" y="5698001"/>
              <a:ext cx="1048477" cy="3803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5417536" y="5840517"/>
              <a:ext cx="1035040" cy="3826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5800697" y="5800297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9F002D"/>
                  </a:solidFill>
                </a:rPr>
                <a:t>2</a:t>
              </a:r>
            </a:p>
          </p:txBody>
        </p:sp>
      </p:grpSp>
      <p:sp>
        <p:nvSpPr>
          <p:cNvPr id="31" name="Rectangle 30"/>
          <p:cNvSpPr/>
          <p:nvPr/>
        </p:nvSpPr>
        <p:spPr>
          <a:xfrm>
            <a:off x="6577193" y="3686436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BI Service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410200" y="4794767"/>
            <a:ext cx="1085797" cy="732441"/>
            <a:chOff x="5410200" y="4794767"/>
            <a:chExt cx="1085797" cy="732441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5410200" y="4794767"/>
              <a:ext cx="1085797" cy="7324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6009258" y="4867206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9F002D"/>
                  </a:solidFill>
                </a:rPr>
                <a:t>3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56825" y="4536026"/>
            <a:ext cx="3895752" cy="813163"/>
            <a:chOff x="2556825" y="4536026"/>
            <a:chExt cx="3895752" cy="813163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5417536" y="4536026"/>
              <a:ext cx="1035041" cy="718216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5579841" y="4883169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 flipV="1">
              <a:off x="2556825" y="4714350"/>
              <a:ext cx="978467" cy="634839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2782811" y="4809055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710103" y="4148154"/>
            <a:ext cx="3742473" cy="304800"/>
            <a:chOff x="2797848" y="4148154"/>
            <a:chExt cx="3654728" cy="304800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2797848" y="4274088"/>
              <a:ext cx="3654728" cy="529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4171828" y="4148154"/>
              <a:ext cx="304801" cy="30480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9F002D"/>
                  </a:solidFill>
                </a:rPr>
                <a:t>6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14600" y="3516763"/>
            <a:ext cx="565843" cy="608466"/>
            <a:chOff x="2398265" y="3516763"/>
            <a:chExt cx="565843" cy="608466"/>
          </a:xfrm>
        </p:grpSpPr>
        <p:sp>
          <p:nvSpPr>
            <p:cNvPr id="19" name="Freeform: Shape 18"/>
            <p:cNvSpPr/>
            <p:nvPr/>
          </p:nvSpPr>
          <p:spPr>
            <a:xfrm>
              <a:off x="2398265" y="3686436"/>
              <a:ext cx="540443" cy="438793"/>
            </a:xfrm>
            <a:custGeom>
              <a:avLst/>
              <a:gdLst>
                <a:gd name="connsiteX0" fmla="*/ 0 w 244776"/>
                <a:gd name="connsiteY0" fmla="*/ 126439 h 222795"/>
                <a:gd name="connsiteX1" fmla="*/ 46593 w 244776"/>
                <a:gd name="connsiteY1" fmla="*/ 15779 h 222795"/>
                <a:gd name="connsiteX2" fmla="*/ 157253 w 244776"/>
                <a:gd name="connsiteY2" fmla="*/ 9955 h 222795"/>
                <a:gd name="connsiteX3" fmla="*/ 244616 w 244776"/>
                <a:gd name="connsiteY3" fmla="*/ 103142 h 222795"/>
                <a:gd name="connsiteX4" fmla="*/ 180550 w 244776"/>
                <a:gd name="connsiteY4" fmla="*/ 207977 h 222795"/>
                <a:gd name="connsiteX5" fmla="*/ 168902 w 244776"/>
                <a:gd name="connsiteY5" fmla="*/ 219626 h 22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776" h="222795">
                  <a:moveTo>
                    <a:pt x="0" y="126439"/>
                  </a:moveTo>
                  <a:cubicBezTo>
                    <a:pt x="10192" y="80816"/>
                    <a:pt x="20384" y="35193"/>
                    <a:pt x="46593" y="15779"/>
                  </a:cubicBezTo>
                  <a:cubicBezTo>
                    <a:pt x="72802" y="-3635"/>
                    <a:pt x="124249" y="-4605"/>
                    <a:pt x="157253" y="9955"/>
                  </a:cubicBezTo>
                  <a:cubicBezTo>
                    <a:pt x="190257" y="24515"/>
                    <a:pt x="240733" y="70138"/>
                    <a:pt x="244616" y="103142"/>
                  </a:cubicBezTo>
                  <a:cubicBezTo>
                    <a:pt x="248499" y="136146"/>
                    <a:pt x="180550" y="207977"/>
                    <a:pt x="180550" y="207977"/>
                  </a:cubicBezTo>
                  <a:cubicBezTo>
                    <a:pt x="167931" y="227391"/>
                    <a:pt x="168416" y="223508"/>
                    <a:pt x="168902" y="219626"/>
                  </a:cubicBezTo>
                </a:path>
              </a:pathLst>
            </a:custGeom>
            <a:noFill/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2659307" y="3516763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5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024303" y="3985763"/>
            <a:ext cx="685800" cy="6296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iFrame</a:t>
            </a:r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2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Party Embedding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authenticates current user with Azure AD</a:t>
            </a:r>
          </a:p>
          <a:p>
            <a:pPr lvl="1"/>
            <a:r>
              <a:rPr lang="en-US" dirty="0"/>
              <a:t>Your code accesses Power BI Service as current user</a:t>
            </a:r>
          </a:p>
          <a:p>
            <a:pPr lvl="1"/>
            <a:r>
              <a:rPr lang="en-US" dirty="0"/>
              <a:t>Embedding requires Azure AD access token for user</a:t>
            </a:r>
          </a:p>
          <a:p>
            <a:pPr lvl="1"/>
            <a:r>
              <a:rPr lang="en-US" dirty="0"/>
              <a:t>User requires Azure AD account and Power BI license</a:t>
            </a:r>
          </a:p>
          <a:p>
            <a:pPr lvl="1"/>
            <a:r>
              <a:rPr lang="en-US" dirty="0"/>
              <a:t>Your code has access to whatever user has access to</a:t>
            </a:r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3922349"/>
            <a:ext cx="7924800" cy="26955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5141549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6724879" y="5163110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BI Service</a:t>
            </a:r>
          </a:p>
        </p:txBody>
      </p:sp>
      <p:cxnSp>
        <p:nvCxnSpPr>
          <p:cNvPr id="32" name="Straight Arrow Connector 31"/>
          <p:cNvCxnSpPr>
            <a:stCxn id="37" idx="3"/>
          </p:cNvCxnSpPr>
          <p:nvPr/>
        </p:nvCxnSpPr>
        <p:spPr>
          <a:xfrm>
            <a:off x="3200400" y="5751149"/>
            <a:ext cx="33882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70500" y="5370149"/>
            <a:ext cx="8299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iFrame</a:t>
            </a:r>
            <a:endParaRPr lang="en-US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71800" y="4150949"/>
            <a:ext cx="32004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Embed URL for Power BI resource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Access Token for current user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048000" y="4760549"/>
            <a:ext cx="381000" cy="50489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35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Embedding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181600"/>
          </a:xfrm>
        </p:spPr>
        <p:txBody>
          <a:bodyPr/>
          <a:lstStyle/>
          <a:p>
            <a:r>
              <a:rPr lang="en-US" dirty="0"/>
              <a:t>App authenticates using Master User Account</a:t>
            </a:r>
          </a:p>
          <a:p>
            <a:pPr lvl="1"/>
            <a:r>
              <a:rPr lang="en-US" dirty="0"/>
              <a:t>Your code accesses Power BI Service as master user</a:t>
            </a:r>
          </a:p>
          <a:p>
            <a:pPr lvl="1"/>
            <a:r>
              <a:rPr lang="en-US" dirty="0"/>
              <a:t>Embedding uses embed token instead of access token</a:t>
            </a:r>
          </a:p>
          <a:p>
            <a:pPr lvl="1"/>
            <a:r>
              <a:rPr lang="en-US" dirty="0"/>
              <a:t>Users don’t need AAD accounts and Power BI licenses</a:t>
            </a:r>
          </a:p>
          <a:p>
            <a:pPr lvl="1"/>
            <a:r>
              <a:rPr lang="en-US" dirty="0"/>
              <a:t>Your code has access to whatever master has access to</a:t>
            </a:r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3922349"/>
            <a:ext cx="7924800" cy="26955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5141549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6724879" y="5163110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BI Service</a:t>
            </a:r>
          </a:p>
        </p:txBody>
      </p:sp>
      <p:cxnSp>
        <p:nvCxnSpPr>
          <p:cNvPr id="32" name="Straight Arrow Connector 31"/>
          <p:cNvCxnSpPr>
            <a:stCxn id="37" idx="3"/>
          </p:cNvCxnSpPr>
          <p:nvPr/>
        </p:nvCxnSpPr>
        <p:spPr>
          <a:xfrm>
            <a:off x="3200400" y="5751149"/>
            <a:ext cx="33882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70500" y="5370149"/>
            <a:ext cx="8299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iFrame</a:t>
            </a:r>
            <a:endParaRPr lang="en-US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71800" y="4150949"/>
            <a:ext cx="42672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Embed URL for Power BI resource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Embed Token created with master user account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048000" y="4760549"/>
            <a:ext cx="381000" cy="50489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3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0F09-B86A-4B07-A6A0-36C14DED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Premium vs. Power BI Embedded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F060E-73A0-4D62-83EF-14B29FC19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 BI Premium purchases using Office SKU</a:t>
            </a:r>
          </a:p>
          <a:p>
            <a:pPr lvl="1"/>
            <a:r>
              <a:rPr lang="en-US" sz="2000" dirty="0"/>
              <a:t>Entry level is $5000/month</a:t>
            </a:r>
          </a:p>
          <a:p>
            <a:pPr lvl="1"/>
            <a:endParaRPr lang="en-US" sz="2000" dirty="0"/>
          </a:p>
          <a:p>
            <a:r>
              <a:rPr lang="en-US" sz="2400" dirty="0"/>
              <a:t>Power Embedded is Azure Service created On-demand</a:t>
            </a:r>
          </a:p>
        </p:txBody>
      </p:sp>
    </p:spTree>
    <p:extLst>
      <p:ext uri="{BB962C8B-B14F-4D97-AF65-F5344CB8AC3E}">
        <p14:creationId xmlns:p14="http://schemas.microsoft.com/office/powerpoint/2010/main" val="4216784597"/>
      </p:ext>
    </p:extLst>
  </p:cSld>
  <p:clrMapOvr>
    <a:masterClrMapping/>
  </p:clrMapOvr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3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5547237-B119-45CA-BEFC-A2DA2BDB03E7}">
  <ds:schemaRefs>
    <ds:schemaRef ds:uri="http://schemas.microsoft.com/office/2006/metadata/properties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27242</TotalTime>
  <Words>1949</Words>
  <Application>Microsoft Office PowerPoint</Application>
  <PresentationFormat>On-screen Show (4:3)</PresentationFormat>
  <Paragraphs>342</Paragraphs>
  <Slides>52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Arial Black</vt:lpstr>
      <vt:lpstr>Calibri</vt:lpstr>
      <vt:lpstr>Lucida Console</vt:lpstr>
      <vt:lpstr>Wingdings</vt:lpstr>
      <vt:lpstr>CPT_Wave15</vt:lpstr>
      <vt:lpstr>Power BI Embedded The April 2018 Update</vt:lpstr>
      <vt:lpstr>Code and Slides for this Session</vt:lpstr>
      <vt:lpstr>Agenda</vt:lpstr>
      <vt:lpstr>The Power BI Service</vt:lpstr>
      <vt:lpstr>The Power BI Service API</vt:lpstr>
      <vt:lpstr>Power BI Embedding – The Big Picture</vt:lpstr>
      <vt:lpstr>First Party Embedding</vt:lpstr>
      <vt:lpstr>Third Party Embedding</vt:lpstr>
      <vt:lpstr>Power BI Premium vs. Power BI Embedded</vt:lpstr>
      <vt:lpstr>First Party vs Third Party Embedding</vt:lpstr>
      <vt:lpstr>NuGet Packages Required in MVC Project</vt:lpstr>
      <vt:lpstr>The Daily Reporter Pro Sample App</vt:lpstr>
      <vt:lpstr>Agenda</vt:lpstr>
      <vt:lpstr>Understanding App Workspaces</vt:lpstr>
      <vt:lpstr>Dedicated Capacities</vt:lpstr>
      <vt:lpstr>P SKUs (P is for Premium)</vt:lpstr>
      <vt:lpstr>EM SKUs (EM is for Embedded)</vt:lpstr>
      <vt:lpstr>A SKUs (A is for Azure) </vt:lpstr>
      <vt:lpstr>PBI Capacity SKU Decoder Ring</vt:lpstr>
      <vt:lpstr>Great Blog Explanation by John White</vt:lpstr>
      <vt:lpstr>Agenda</vt:lpstr>
      <vt:lpstr>Tenants and Organizational Accounts</vt:lpstr>
      <vt:lpstr>Creating an Azure AD Application</vt:lpstr>
      <vt:lpstr>Power BI App Registration Page</vt:lpstr>
      <vt:lpstr>Application Permissions</vt:lpstr>
      <vt:lpstr>Authentication Flows</vt:lpstr>
      <vt:lpstr>1st Party Embedding vs 3rd Party Embedding</vt:lpstr>
      <vt:lpstr>Registering an App with Azure AD</vt:lpstr>
      <vt:lpstr>PbiEmbeddingManger Class</vt:lpstr>
      <vt:lpstr>Data Required for AAD Authentication</vt:lpstr>
      <vt:lpstr>Getting an Access Token for the Master User</vt:lpstr>
      <vt:lpstr>Agenda</vt:lpstr>
      <vt:lpstr>HelloPowerBiServiceApi Demo </vt:lpstr>
      <vt:lpstr>The Power BI Service API</vt:lpstr>
      <vt:lpstr>Initializing a Instance of PowerBIClient</vt:lpstr>
      <vt:lpstr>Programming the Power BI Service API</vt:lpstr>
      <vt:lpstr>MVC Controllers and Views</vt:lpstr>
      <vt:lpstr>Back to the DailyReporterPro Application</vt:lpstr>
      <vt:lpstr>MVC View Models</vt:lpstr>
      <vt:lpstr>Agenda</vt:lpstr>
      <vt:lpstr>Embeddable Resources</vt:lpstr>
      <vt:lpstr>Report and Dataset Info</vt:lpstr>
      <vt:lpstr>Embed Tokens</vt:lpstr>
      <vt:lpstr>View Model with Embed Data for Report</vt:lpstr>
      <vt:lpstr>Agenda</vt:lpstr>
      <vt:lpstr>Power BI JavaScript API Wiki</vt:lpstr>
      <vt:lpstr>Embedding Data in MVC View</vt:lpstr>
      <vt:lpstr>Loading an Embedded Report</vt:lpstr>
      <vt:lpstr>Embedded Report Options</vt:lpstr>
      <vt:lpstr>Programming the Power BI JavaScript API</vt:lpstr>
      <vt:lpstr>Summary</vt:lpstr>
      <vt:lpstr>Critical Path Training https://www.CriticalPathTrainig.com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Developer Roadmap</dc:title>
  <dc:creator>Ted Pattison</dc:creator>
  <cp:lastModifiedBy>Ted Pattison</cp:lastModifiedBy>
  <cp:revision>517</cp:revision>
  <dcterms:created xsi:type="dcterms:W3CDTF">2012-04-13T19:17:02Z</dcterms:created>
  <dcterms:modified xsi:type="dcterms:W3CDTF">2018-04-05T11:48:06Z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