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9"/>
  </p:notesMasterIdLst>
  <p:handoutMasterIdLst>
    <p:handoutMasterId r:id="rId60"/>
  </p:handoutMasterIdLst>
  <p:sldIdLst>
    <p:sldId id="279" r:id="rId6"/>
    <p:sldId id="599" r:id="rId7"/>
    <p:sldId id="554" r:id="rId8"/>
    <p:sldId id="523" r:id="rId9"/>
    <p:sldId id="600" r:id="rId10"/>
    <p:sldId id="538" r:id="rId11"/>
    <p:sldId id="588" r:id="rId12"/>
    <p:sldId id="526" r:id="rId13"/>
    <p:sldId id="583" r:id="rId14"/>
    <p:sldId id="584" r:id="rId15"/>
    <p:sldId id="609" r:id="rId16"/>
    <p:sldId id="625" r:id="rId17"/>
    <p:sldId id="613" r:id="rId18"/>
    <p:sldId id="601" r:id="rId19"/>
    <p:sldId id="607" r:id="rId20"/>
    <p:sldId id="578" r:id="rId21"/>
    <p:sldId id="641" r:id="rId22"/>
    <p:sldId id="640" r:id="rId23"/>
    <p:sldId id="639" r:id="rId24"/>
    <p:sldId id="642" r:id="rId25"/>
    <p:sldId id="643" r:id="rId26"/>
    <p:sldId id="602" r:id="rId27"/>
    <p:sldId id="614" r:id="rId28"/>
    <p:sldId id="632" r:id="rId29"/>
    <p:sldId id="633" r:id="rId30"/>
    <p:sldId id="631" r:id="rId31"/>
    <p:sldId id="610" r:id="rId32"/>
    <p:sldId id="611" r:id="rId33"/>
    <p:sldId id="630" r:id="rId34"/>
    <p:sldId id="616" r:id="rId35"/>
    <p:sldId id="618" r:id="rId36"/>
    <p:sldId id="619" r:id="rId37"/>
    <p:sldId id="603" r:id="rId38"/>
    <p:sldId id="624" r:id="rId39"/>
    <p:sldId id="620" r:id="rId40"/>
    <p:sldId id="623" r:id="rId41"/>
    <p:sldId id="634" r:id="rId42"/>
    <p:sldId id="626" r:id="rId43"/>
    <p:sldId id="622" r:id="rId44"/>
    <p:sldId id="617" r:id="rId45"/>
    <p:sldId id="604" r:id="rId46"/>
    <p:sldId id="582" r:id="rId47"/>
    <p:sldId id="627" r:id="rId48"/>
    <p:sldId id="628" r:id="rId49"/>
    <p:sldId id="629" r:id="rId50"/>
    <p:sldId id="605" r:id="rId51"/>
    <p:sldId id="636" r:id="rId52"/>
    <p:sldId id="589" r:id="rId53"/>
    <p:sldId id="637" r:id="rId54"/>
    <p:sldId id="638" r:id="rId55"/>
    <p:sldId id="635" r:id="rId56"/>
    <p:sldId id="606" r:id="rId57"/>
    <p:sldId id="574" r:id="rId5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451D"/>
    <a:srgbClr val="9F002D"/>
    <a:srgbClr val="461E64"/>
    <a:srgbClr val="FF0000"/>
    <a:srgbClr val="FFFFCC"/>
    <a:srgbClr val="74001E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1" autoAdjust="0"/>
    <p:restoredTop sz="95628" autoAdjust="0"/>
  </p:normalViewPr>
  <p:slideViewPr>
    <p:cSldViewPr>
      <p:cViewPr varScale="1">
        <p:scale>
          <a:sx n="111" d="100"/>
          <a:sy n="111" d="100"/>
        </p:scale>
        <p:origin x="1651" y="8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7464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can think of the Power BI service as the heart and sole of the </a:t>
            </a:r>
            <a:r>
              <a:rPr lang="en-US" sz="2000" dirty="0"/>
              <a:t>Power BI platform. Subscribed</a:t>
            </a:r>
            <a:r>
              <a:rPr lang="en-US" sz="2000" baseline="0" dirty="0"/>
              <a:t> users</a:t>
            </a:r>
            <a:r>
              <a:rPr lang="en-US" sz="2000" dirty="0"/>
              <a:t> access the</a:t>
            </a:r>
            <a:r>
              <a:rPr lang="en-US" sz="2000" baseline="0" dirty="0"/>
              <a:t> Power BI service using any modern browser </a:t>
            </a:r>
            <a:r>
              <a:rPr lang="en-US" sz="2000" dirty="0"/>
              <a:t>through its primary URL which is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. Once a user</a:t>
            </a:r>
            <a:r>
              <a:rPr lang="en-US" sz="2000" baseline="0" dirty="0"/>
              <a:t> has been authenticated against the common endpoint of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, the users is then connected to the Azure data center which</a:t>
            </a:r>
            <a:r>
              <a:rPr lang="en-US" sz="2000" baseline="0" dirty="0"/>
              <a:t> hosts the user’s Power BI workspaces.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the browser, a Power BI</a:t>
            </a:r>
            <a:r>
              <a:rPr lang="en-US" sz="2000" baseline="0" dirty="0"/>
              <a:t> subscriber can view dashboard and interactive reports. The browser-based experience of the Power BI service also provides </a:t>
            </a:r>
            <a:r>
              <a:rPr lang="en-US" sz="2000" dirty="0"/>
              <a:t>support to import datasets and to create reports and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0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5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riticalPathTraining/PowerBiEmbedd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hitepages.unlimitedviz.com/2017/09/understanding-the-power-bi-capacity-based-sku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p.powerbi.com/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763000" cy="14478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Power BI Embedded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/>
              <a:t>Reports of My Death are Greatly Exaggerated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r>
              <a:rPr lang="en-US" dirty="0"/>
              <a:t>App authenticates using Master User Account</a:t>
            </a:r>
          </a:p>
          <a:p>
            <a:pPr lvl="1"/>
            <a:r>
              <a:rPr lang="en-US" dirty="0"/>
              <a:t>Your code accesses Power BI Service as master user</a:t>
            </a:r>
          </a:p>
          <a:p>
            <a:pPr lvl="1"/>
            <a:r>
              <a:rPr lang="en-US" dirty="0"/>
              <a:t>Embedding uses embed token instead of access token</a:t>
            </a:r>
          </a:p>
          <a:p>
            <a:pPr lvl="1"/>
            <a:r>
              <a:rPr lang="en-US" dirty="0"/>
              <a:t>Users don’t need AAD accounts and Power BI licenses</a:t>
            </a:r>
          </a:p>
          <a:p>
            <a:pPr lvl="1"/>
            <a:r>
              <a:rPr lang="en-US" dirty="0"/>
              <a:t>Your code has access to whatever master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4267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Token created with master user account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vs Third Party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scenarios use first party embedding?</a:t>
            </a:r>
          </a:p>
          <a:p>
            <a:pPr lvl="1"/>
            <a:r>
              <a:rPr lang="en-US" dirty="0"/>
              <a:t>Organizations where users have Power BI licenses</a:t>
            </a:r>
          </a:p>
          <a:p>
            <a:pPr lvl="1"/>
            <a:r>
              <a:rPr lang="en-US" dirty="0"/>
              <a:t>Embedding Power BI reports in SharePoint and Teams</a:t>
            </a:r>
          </a:p>
          <a:p>
            <a:pPr lvl="1"/>
            <a:r>
              <a:rPr lang="en-US" dirty="0"/>
              <a:t>Development should go beyond out-of-box experience</a:t>
            </a:r>
          </a:p>
          <a:p>
            <a:pPr lvl="1"/>
            <a:endParaRPr lang="en-US" dirty="0"/>
          </a:p>
          <a:p>
            <a:r>
              <a:rPr lang="en-US" dirty="0"/>
              <a:t>What scenarios use third party embedding?</a:t>
            </a:r>
          </a:p>
          <a:p>
            <a:pPr lvl="1"/>
            <a:r>
              <a:rPr lang="en-US" dirty="0"/>
              <a:t>Scenarios where users don’t have Power BI licenses</a:t>
            </a:r>
          </a:p>
          <a:p>
            <a:pPr lvl="1"/>
            <a:r>
              <a:rPr lang="en-US" dirty="0"/>
              <a:t>Applications which have custom identity providers</a:t>
            </a:r>
          </a:p>
          <a:p>
            <a:pPr lvl="1"/>
            <a:r>
              <a:rPr lang="en-US" dirty="0"/>
              <a:t>Applications which use identity provider other than AAD</a:t>
            </a:r>
          </a:p>
        </p:txBody>
      </p:sp>
    </p:spTree>
    <p:extLst>
      <p:ext uri="{BB962C8B-B14F-4D97-AF65-F5344CB8AC3E}">
        <p14:creationId xmlns:p14="http://schemas.microsoft.com/office/powerpoint/2010/main" val="1133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 Required in MVC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NuGet</a:t>
            </a:r>
            <a:r>
              <a:rPr lang="en-US" sz="2400" dirty="0"/>
              <a:t> Packages used in </a:t>
            </a:r>
            <a:r>
              <a:rPr lang="en-US" sz="2400" dirty="0" err="1"/>
              <a:t>DailyReporterPro</a:t>
            </a:r>
            <a:r>
              <a:rPr lang="en-US" sz="2400" dirty="0"/>
              <a:t> sample app</a:t>
            </a:r>
          </a:p>
          <a:p>
            <a:pPr lvl="1"/>
            <a:r>
              <a:rPr lang="en-US" sz="2000" dirty="0"/>
              <a:t>Azure Active Directory Library (ADAL) for .NET</a:t>
            </a:r>
          </a:p>
          <a:p>
            <a:pPr lvl="1"/>
            <a:r>
              <a:rPr lang="en-US" sz="2000" dirty="0"/>
              <a:t>Power BI Service API</a:t>
            </a:r>
          </a:p>
          <a:p>
            <a:pPr lvl="1"/>
            <a:r>
              <a:rPr lang="en-US" sz="2000" dirty="0"/>
              <a:t>Power BI JavaScript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4" y="3048000"/>
            <a:ext cx="2438400" cy="30819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618" b="15419"/>
          <a:stretch/>
        </p:blipFill>
        <p:spPr>
          <a:xfrm>
            <a:off x="2362200" y="4114800"/>
            <a:ext cx="6159848" cy="2514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76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Daily Reporter Pro Sample App</a:t>
            </a:r>
          </a:p>
        </p:txBody>
      </p:sp>
    </p:spTree>
    <p:extLst>
      <p:ext uri="{BB962C8B-B14F-4D97-AF65-F5344CB8AC3E}">
        <p14:creationId xmlns:p14="http://schemas.microsoft.com/office/powerpoint/2010/main" val="273160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41626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App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 workspaces used to deploy custom solutions</a:t>
            </a:r>
          </a:p>
          <a:p>
            <a:pPr lvl="1"/>
            <a:r>
              <a:rPr lang="en-US" sz="2000" dirty="0"/>
              <a:t>App workspaces required for team-based development</a:t>
            </a:r>
          </a:p>
          <a:p>
            <a:pPr lvl="1"/>
            <a:r>
              <a:rPr lang="en-US" sz="2000" dirty="0"/>
              <a:t>App workspace can be secured using private membership</a:t>
            </a:r>
          </a:p>
          <a:p>
            <a:pPr lvl="1"/>
            <a:r>
              <a:rPr lang="en-US" sz="2000" dirty="0"/>
              <a:t>App workspace used to publish apps for licensed users</a:t>
            </a:r>
          </a:p>
          <a:p>
            <a:r>
              <a:rPr lang="en-US" sz="2400" dirty="0"/>
              <a:t>App workspaces required for 3</a:t>
            </a:r>
            <a:r>
              <a:rPr lang="en-US" sz="2400" baseline="30000" dirty="0"/>
              <a:t>rd</a:t>
            </a:r>
            <a:r>
              <a:rPr lang="en-US" sz="2400" dirty="0"/>
              <a:t> party embedding</a:t>
            </a:r>
          </a:p>
          <a:p>
            <a:pPr lvl="1"/>
            <a:r>
              <a:rPr lang="en-US" sz="2000" dirty="0"/>
              <a:t>App workspace must be added to premium capacity</a:t>
            </a:r>
          </a:p>
          <a:p>
            <a:pPr lvl="1"/>
            <a:r>
              <a:rPr lang="en-US" sz="2000" dirty="0"/>
              <a:t>Master user account must be configured as app workspace admin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9"/>
          <a:stretch/>
        </p:blipFill>
        <p:spPr bwMode="auto">
          <a:xfrm>
            <a:off x="1143000" y="4495800"/>
            <a:ext cx="2884098" cy="1584012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5800"/>
            <a:ext cx="1676400" cy="22032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07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workspaces run in two possible environments</a:t>
            </a:r>
          </a:p>
          <a:p>
            <a:pPr lvl="1"/>
            <a:r>
              <a:rPr lang="en-US" sz="2000" dirty="0"/>
              <a:t>Shared Capacities</a:t>
            </a:r>
          </a:p>
          <a:p>
            <a:pPr lvl="1"/>
            <a:r>
              <a:rPr lang="en-US" sz="2000" dirty="0"/>
              <a:t>Dedicated Capacities</a:t>
            </a:r>
          </a:p>
          <a:p>
            <a:pPr lvl="2"/>
            <a:r>
              <a:rPr lang="en-US" sz="1600" dirty="0"/>
              <a:t>Power BI Premium Capacities</a:t>
            </a:r>
          </a:p>
          <a:p>
            <a:pPr lvl="2"/>
            <a:r>
              <a:rPr lang="en-US" sz="1600" dirty="0"/>
              <a:t>Power BI Embedded Capacities</a:t>
            </a:r>
          </a:p>
          <a:p>
            <a:pPr lvl="1"/>
            <a:endParaRPr lang="en-US" sz="2400" dirty="0"/>
          </a:p>
          <a:p>
            <a:r>
              <a:rPr lang="en-US" sz="2400" dirty="0"/>
              <a:t>Dedicated capacity acts as dedicated resource </a:t>
            </a:r>
          </a:p>
          <a:p>
            <a:pPr lvl="1"/>
            <a:r>
              <a:rPr lang="en-US" sz="2000" dirty="0"/>
              <a:t>Dedicated capacity only used by single organization</a:t>
            </a:r>
          </a:p>
          <a:p>
            <a:pPr lvl="1"/>
            <a:r>
              <a:rPr lang="en-US" sz="2000" dirty="0"/>
              <a:t>PBIX file uploads not limited to 1GB</a:t>
            </a:r>
          </a:p>
          <a:p>
            <a:pPr lvl="1"/>
            <a:r>
              <a:rPr lang="en-US" sz="2000" dirty="0"/>
              <a:t>Data refresh frequency can exceed 8 times per day</a:t>
            </a:r>
          </a:p>
          <a:p>
            <a:pPr lvl="1"/>
            <a:r>
              <a:rPr lang="en-US" sz="2000" dirty="0"/>
              <a:t>Each dedicated capacity defines its own set of admins</a:t>
            </a:r>
          </a:p>
        </p:txBody>
      </p:sp>
    </p:spTree>
    <p:extLst>
      <p:ext uri="{BB962C8B-B14F-4D97-AF65-F5344CB8AC3E}">
        <p14:creationId xmlns:p14="http://schemas.microsoft.com/office/powerpoint/2010/main" val="420030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8FDE-0628-4C54-92C9-8728B943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SKUs (P is for Premium)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09B1-A21E-4039-9104-DF69FF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All-in version which allows greatest flexibility</a:t>
            </a:r>
          </a:p>
          <a:p>
            <a:pPr lvl="1"/>
            <a:r>
              <a:rPr lang="en-US" sz="2000" dirty="0"/>
              <a:t>Used to provide free users with access to apps</a:t>
            </a:r>
          </a:p>
          <a:p>
            <a:pPr lvl="1"/>
            <a:r>
              <a:rPr lang="en-US" sz="2000" dirty="0"/>
              <a:t>Used to provide free users with access to shared dashboards</a:t>
            </a:r>
          </a:p>
          <a:p>
            <a:pPr lvl="1"/>
            <a:r>
              <a:rPr lang="en-US" sz="2000" dirty="0"/>
              <a:t>Supports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It's also by far the most expensive starting point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EB305-3AD8-47AB-810C-E79C1065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81400"/>
            <a:ext cx="783918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A097-BB11-4FB2-B95C-6A80C3C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SKUs (EM is for Embedded)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F8D1-53FA-4060-8B9C-9F9BC999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SKUs for embedding into SaaS Applications</a:t>
            </a:r>
          </a:p>
          <a:p>
            <a:pPr lvl="1"/>
            <a:r>
              <a:rPr lang="en-US" sz="2000" dirty="0"/>
              <a:t>SaaS applications include SharePoint and Teams</a:t>
            </a:r>
          </a:p>
          <a:p>
            <a:pPr lvl="1"/>
            <a:r>
              <a:rPr lang="en-US" sz="2000" dirty="0"/>
              <a:t>Supports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Does not provide user with access to PowerBI.com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FC588-569E-4707-8038-9C1F6DA4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6124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556E-AF7A-4CEB-A1C3-3450071C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SKUs (A is for Azure)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79D3-B485-4DDC-867C-A5E0874D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SKU is a Platform-as-a-Service</a:t>
            </a:r>
          </a:p>
          <a:p>
            <a:pPr lvl="1"/>
            <a:r>
              <a:rPr lang="en-US" sz="2000" dirty="0"/>
              <a:t>Used by ISVs as the data visualization layer</a:t>
            </a:r>
          </a:p>
          <a:p>
            <a:pPr lvl="1"/>
            <a:r>
              <a:rPr lang="en-US" sz="2000" dirty="0"/>
              <a:t>Allows for PBI Embedding into Custom Applications</a:t>
            </a:r>
          </a:p>
          <a:p>
            <a:pPr lvl="1"/>
            <a:r>
              <a:rPr lang="en-US" sz="2000" dirty="0"/>
              <a:t>Only supports 3</a:t>
            </a:r>
            <a:r>
              <a:rPr lang="en-US" sz="2000" baseline="30000" dirty="0"/>
              <a:t>rd</a:t>
            </a:r>
            <a:r>
              <a:rPr lang="en-US" sz="2000" dirty="0"/>
              <a:t> party embedding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 App-Owns-Data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1A63F-5976-437C-8877-58C3717A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6229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Slides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https://github.com/CriticalPathTraining/PowerBiEmbedded</a:t>
            </a:r>
            <a:r>
              <a:rPr lang="en-US" sz="22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4035"/>
          <a:stretch/>
        </p:blipFill>
        <p:spPr>
          <a:xfrm>
            <a:off x="824027" y="2057400"/>
            <a:ext cx="7267346" cy="3733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FE76-2FC0-49E3-B623-0447D0E4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 Capacity SKU Decoder 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1ABE2-9DF4-4A60-A9EC-08018E7B8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58319"/>
              </p:ext>
            </p:extLst>
          </p:nvPr>
        </p:nvGraphicFramePr>
        <p:xfrm>
          <a:off x="228600" y="1676400"/>
          <a:ext cx="8305800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656">
                  <a:extLst>
                    <a:ext uri="{9D8B030D-6E8A-4147-A177-3AD203B41FA5}">
                      <a16:colId xmlns:a16="http://schemas.microsoft.com/office/drawing/2014/main" val="2326602452"/>
                    </a:ext>
                  </a:extLst>
                </a:gridCol>
                <a:gridCol w="1323048">
                  <a:extLst>
                    <a:ext uri="{9D8B030D-6E8A-4147-A177-3AD203B41FA5}">
                      <a16:colId xmlns:a16="http://schemas.microsoft.com/office/drawing/2014/main" val="4081626261"/>
                    </a:ext>
                  </a:extLst>
                </a:gridCol>
                <a:gridCol w="1249545">
                  <a:extLst>
                    <a:ext uri="{9D8B030D-6E8A-4147-A177-3AD203B41FA5}">
                      <a16:colId xmlns:a16="http://schemas.microsoft.com/office/drawing/2014/main" val="3871841051"/>
                    </a:ext>
                  </a:extLst>
                </a:gridCol>
                <a:gridCol w="1396551">
                  <a:extLst>
                    <a:ext uri="{9D8B030D-6E8A-4147-A177-3AD203B41FA5}">
                      <a16:colId xmlns:a16="http://schemas.microsoft.com/office/drawing/2014/main" val="388477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Embed content in custom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6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Share content with free PBI users outside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44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 content with free PBI users inside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9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Monthly/Yearly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Turn it off when your not using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9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3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606E-DD37-4748-9702-6F324E62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Blog Explanation by John White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6A66-398C-4377-AA05-0CA19CEF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https://whitepages.unlimitedviz.com/2017/09/understanding-the-power-bi-capacity-based-skus/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8D0B9-6713-47F6-82B4-CCB9BAA9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8437343" cy="4724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03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839884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and Organizational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 used to authenticate users and apps</a:t>
            </a:r>
          </a:p>
          <a:p>
            <a:pPr lvl="1"/>
            <a:r>
              <a:rPr lang="en-US" dirty="0"/>
              <a:t>PBI licenses are assigned to Azure AD user accounts</a:t>
            </a:r>
          </a:p>
          <a:p>
            <a:pPr lvl="1"/>
            <a:r>
              <a:rPr lang="en-US" dirty="0"/>
              <a:t>Organization owns a tenant (i.e. directory)</a:t>
            </a:r>
          </a:p>
          <a:p>
            <a:pPr lvl="1"/>
            <a:r>
              <a:rPr lang="en-US" dirty="0"/>
              <a:t>AAD tenant contains user accounts and groups</a:t>
            </a:r>
          </a:p>
          <a:p>
            <a:pPr lvl="1"/>
            <a:r>
              <a:rPr lang="en-US" dirty="0"/>
              <a:t>AAD tenant contains set of registered applications</a:t>
            </a:r>
          </a:p>
          <a:p>
            <a:pPr lvl="1"/>
            <a:endParaRPr lang="en-US" dirty="0"/>
          </a:p>
          <a:p>
            <a:r>
              <a:rPr lang="en-US" dirty="0"/>
              <a:t>You must register your application with Azure AD</a:t>
            </a:r>
          </a:p>
          <a:p>
            <a:pPr lvl="1"/>
            <a:r>
              <a:rPr lang="en-US" dirty="0"/>
              <a:t>Requirement of calling to Power BI service API</a:t>
            </a:r>
          </a:p>
          <a:p>
            <a:pPr lvl="1"/>
            <a:r>
              <a:rPr lang="en-US" dirty="0"/>
              <a:t>Applications registered as Web app or Native app</a:t>
            </a:r>
          </a:p>
          <a:p>
            <a:pPr lvl="1"/>
            <a:r>
              <a:rPr lang="en-US" dirty="0"/>
              <a:t>Registered applications are assigned GUID for client ID</a:t>
            </a:r>
          </a:p>
          <a:p>
            <a:pPr lvl="1"/>
            <a:r>
              <a:rPr lang="en-US" dirty="0"/>
              <a:t>Application is configured with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Azure AD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9953"/>
            <a:ext cx="2286000" cy="194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0"/>
            <a:ext cx="5105400" cy="235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667000"/>
            <a:ext cx="2459703" cy="3009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App Registration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https://app.powerbi.com/apps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5744"/>
            <a:ext cx="4162425" cy="458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54643"/>
            <a:ext cx="5534025" cy="24860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0840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Applications can be granted permissions to other applications</a:t>
            </a:r>
          </a:p>
          <a:p>
            <a:pPr lvl="1"/>
            <a:r>
              <a:rPr lang="en-US" sz="2000" dirty="0"/>
              <a:t>Application permissions are app-only permissions</a:t>
            </a:r>
          </a:p>
          <a:p>
            <a:pPr lvl="1"/>
            <a:r>
              <a:rPr lang="en-US" sz="2000" dirty="0"/>
              <a:t>Delegated permissions are (app + user) permissions</a:t>
            </a:r>
          </a:p>
          <a:p>
            <a:pPr lvl="1"/>
            <a:r>
              <a:rPr lang="en-US" sz="2000" dirty="0"/>
              <a:t>Delegated permissions requires 1-time consent from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4235741" cy="157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3480340" cy="2667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Arrow: Left 7"/>
          <p:cNvSpPr/>
          <p:nvPr/>
        </p:nvSpPr>
        <p:spPr>
          <a:xfrm>
            <a:off x="2727470" y="35052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Client Credentials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24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Authentication based on SSL certificate with public-private key pair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to obtain access token when using app-only permissions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Authorization Code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first obtains authorization code then access token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 application code never sees user’s password</a:t>
            </a:r>
          </a:p>
          <a:p>
            <a:pPr>
              <a:defRPr/>
            </a:pPr>
            <a:r>
              <a:rPr lang="en-US" sz="2400" dirty="0"/>
              <a:t>Implicit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(public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SPAs built with JavaScript and AngularJS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obtains access token w/o acquiring authorization code</a:t>
            </a:r>
          </a:p>
          <a:p>
            <a:pPr>
              <a:defRPr/>
            </a:pPr>
            <a:r>
              <a:rPr lang="en-US" sz="2400" dirty="0"/>
              <a:t>User Credentials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Native clients to obtain access code 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 passing user name and password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1</a:t>
            </a:r>
            <a:r>
              <a:rPr lang="en-US" sz="2700" baseline="30000" dirty="0"/>
              <a:t>st</a:t>
            </a:r>
            <a:r>
              <a:rPr lang="en-US" sz="2700" dirty="0"/>
              <a:t> Party Embedding vs 3</a:t>
            </a:r>
            <a:r>
              <a:rPr lang="en-US" sz="2700" baseline="30000" dirty="0"/>
              <a:t>rd</a:t>
            </a:r>
            <a:r>
              <a:rPr lang="en-US" sz="2700" dirty="0"/>
              <a:t> Party Embedding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058980776"/>
              </p:ext>
            </p:extLst>
          </p:nvPr>
        </p:nvGraphicFramePr>
        <p:xfrm>
          <a:off x="381000" y="1600200"/>
          <a:ext cx="789247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73">
                  <a:extLst>
                    <a:ext uri="{9D8B030D-6E8A-4147-A177-3AD203B41FA5}">
                      <a16:colId xmlns:a16="http://schemas.microsoft.com/office/drawing/2014/main" val="386943870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361456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4080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Part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3rd Party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Code Flow or Implicit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User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US" sz="1400" baseline="0" dirty="0"/>
                        <a:t>dentity used to call Power BI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Master User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2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personal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app workspaces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Ability</a:t>
                      </a:r>
                      <a:r>
                        <a:rPr lang="en-US" sz="1400" baseline="0" dirty="0"/>
                        <a:t> to reach non-licensed users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Supported Power BI Capacity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 and EM*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P*, EM* and A*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4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0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App with Azure AD</a:t>
            </a:r>
          </a:p>
        </p:txBody>
      </p:sp>
    </p:spTree>
    <p:extLst>
      <p:ext uri="{BB962C8B-B14F-4D97-AF65-F5344CB8AC3E}">
        <p14:creationId xmlns:p14="http://schemas.microsoft.com/office/powerpoint/2010/main" val="18238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BI Embedding Fundamentals</a:t>
            </a:r>
          </a:p>
          <a:p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92828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PbiEmbeddingManger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PbiEmbeddingManger</a:t>
            </a:r>
            <a:r>
              <a:rPr lang="en-US" sz="2400" dirty="0"/>
              <a:t> Class responsibilities</a:t>
            </a:r>
          </a:p>
          <a:p>
            <a:pPr lvl="1"/>
            <a:r>
              <a:rPr lang="en-US" sz="2000" dirty="0"/>
              <a:t>Get access tokens from Azure AD</a:t>
            </a:r>
          </a:p>
          <a:p>
            <a:pPr lvl="1"/>
            <a:r>
              <a:rPr lang="en-US" sz="2000" dirty="0"/>
              <a:t>Retrieve embedding data from Power BI service</a:t>
            </a:r>
          </a:p>
          <a:p>
            <a:pPr lvl="1"/>
            <a:r>
              <a:rPr lang="en-US" sz="2000" dirty="0"/>
              <a:t>Pass embedding data to browser using 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3276600"/>
            <a:ext cx="8174183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0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 for AAD Authentication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06455"/>
            <a:ext cx="5943600" cy="1704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7613515" cy="2701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869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Getting an Access Token for the Master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47800"/>
            <a:ext cx="8140051" cy="2209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222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540311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HelloPowerBiServiceApi</a:t>
            </a:r>
            <a:r>
              <a:rPr lang="en-US" dirty="0"/>
              <a:t> Demo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get started with a simple C# console app</a:t>
            </a:r>
          </a:p>
          <a:p>
            <a:pPr lvl="1"/>
            <a:r>
              <a:rPr lang="en-US" sz="2000" dirty="0" err="1"/>
              <a:t>NuGet</a:t>
            </a:r>
            <a:r>
              <a:rPr lang="en-US" sz="2000" dirty="0"/>
              <a:t> packages added for ADAL and Power BI Service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438400"/>
            <a:ext cx="3143250" cy="2133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45" y="2438400"/>
            <a:ext cx="4757928" cy="25289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344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1447800"/>
            <a:ext cx="2940666" cy="4725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38" y="1447800"/>
            <a:ext cx="4778580" cy="480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Instance of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object serves as top-level object</a:t>
            </a:r>
          </a:p>
          <a:p>
            <a:pPr lvl="1"/>
            <a:r>
              <a:rPr lang="en-US" dirty="0"/>
              <a:t>Used to execute calls against Power BI Service</a:t>
            </a:r>
          </a:p>
          <a:p>
            <a:pPr lvl="1"/>
            <a:r>
              <a:rPr lang="en-US" dirty="0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Programming the Power BI Service API</a:t>
            </a:r>
          </a:p>
        </p:txBody>
      </p:sp>
    </p:spTree>
    <p:extLst>
      <p:ext uri="{BB962C8B-B14F-4D97-AF65-F5344CB8AC3E}">
        <p14:creationId xmlns:p14="http://schemas.microsoft.com/office/powerpoint/2010/main" val="4250920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4110"/>
            <a:ext cx="4495800" cy="13450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65584"/>
            <a:ext cx="4381500" cy="3300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5122984"/>
            <a:ext cx="4686300" cy="15937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343" y="1631156"/>
            <a:ext cx="2037335" cy="26812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9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</a:t>
            </a:r>
            <a:r>
              <a:rPr lang="en-US" dirty="0" err="1"/>
              <a:t>DailyReporterPro</a:t>
            </a:r>
            <a:r>
              <a:rPr lang="en-US" dirty="0"/>
              <a:t>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782568" cy="1323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7821168" cy="245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2895600" y="5090415"/>
            <a:ext cx="5715000" cy="1143000"/>
            <a:chOff x="1219200" y="2743200"/>
            <a:chExt cx="5715000" cy="1371600"/>
          </a:xfrm>
        </p:grpSpPr>
        <p:sp>
          <p:nvSpPr>
            <p:cNvPr id="7" name="Rectangle 6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cloud-based foundation for Power BI platform</a:t>
            </a:r>
          </a:p>
          <a:p>
            <a:pPr lvl="1"/>
            <a:r>
              <a:rPr lang="en-US" sz="2000" dirty="0"/>
              <a:t>Accessible with browser through </a:t>
            </a:r>
            <a:r>
              <a:rPr lang="en-US" sz="2000" dirty="0">
                <a:hlinkClick r:id="rId3"/>
              </a:rPr>
              <a:t>https://app.powerbi.com</a:t>
            </a:r>
            <a:endParaRPr lang="en-US" sz="2000" dirty="0"/>
          </a:p>
          <a:p>
            <a:pPr lvl="1"/>
            <a:r>
              <a:rPr lang="en-US" sz="2000" dirty="0"/>
              <a:t>Accessible through Power BI mobile apps</a:t>
            </a:r>
          </a:p>
          <a:p>
            <a:pPr lvl="1"/>
            <a:r>
              <a:rPr lang="en-US" sz="2000" dirty="0"/>
              <a:t>Accessible to developers through Power BI Service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24200"/>
            <a:ext cx="6100739" cy="342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295400"/>
            <a:ext cx="3124200" cy="3359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6" t="47326" b="8503"/>
          <a:stretch/>
        </p:blipFill>
        <p:spPr>
          <a:xfrm>
            <a:off x="338328" y="4953000"/>
            <a:ext cx="8686800" cy="1447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873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853934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full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Allows editing existing reports &amp; creating new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limited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support for real-time dashboards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flexibility to embed selected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No support for tiles which receive real-time updates</a:t>
            </a:r>
          </a:p>
        </p:txBody>
      </p:sp>
    </p:spTree>
    <p:extLst>
      <p:ext uri="{BB962C8B-B14F-4D97-AF65-F5344CB8AC3E}">
        <p14:creationId xmlns:p14="http://schemas.microsoft.com/office/powerpoint/2010/main" val="762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and Dataset Info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data required for an existing 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 data for dataset required to create new report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019"/>
          <a:stretch/>
        </p:blipFill>
        <p:spPr>
          <a:xfrm>
            <a:off x="862584" y="2057400"/>
            <a:ext cx="6629400" cy="19008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261"/>
            <a:ext cx="4415664" cy="9563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9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embed reports using master user AAD token, but…</a:t>
            </a:r>
          </a:p>
          <a:p>
            <a:pPr lvl="1"/>
            <a:r>
              <a:rPr lang="en-US" sz="1800" dirty="0"/>
              <a:t>You might want embed resource using more restricted tokens</a:t>
            </a:r>
          </a:p>
          <a:p>
            <a:pPr lvl="1"/>
            <a:r>
              <a:rPr lang="en-US" sz="1800" dirty="0"/>
              <a:t>You might want stay within the bounds of Power BI licensing terms</a:t>
            </a:r>
          </a:p>
          <a:p>
            <a:pPr lvl="1"/>
            <a:endParaRPr lang="en-US" sz="1800" dirty="0"/>
          </a:p>
          <a:p>
            <a:r>
              <a:rPr lang="en-US" sz="2000" dirty="0"/>
              <a:t>Power BI service supports generating embed tokens</a:t>
            </a:r>
          </a:p>
          <a:p>
            <a:pPr lvl="1"/>
            <a:r>
              <a:rPr lang="en-US" sz="1800" dirty="0"/>
              <a:t>Embed token provides restrictions on whether user can view or edit</a:t>
            </a:r>
          </a:p>
          <a:p>
            <a:pPr lvl="1"/>
            <a:r>
              <a:rPr lang="en-US" sz="1800" dirty="0"/>
              <a:t>Each embed token created for one specific resource</a:t>
            </a:r>
          </a:p>
          <a:p>
            <a:pPr lvl="1"/>
            <a:r>
              <a:rPr lang="en-US" sz="1800" dirty="0"/>
              <a:t>Embed token can only be generated inside Power BI Premium capacity</a:t>
            </a:r>
          </a:p>
          <a:p>
            <a:pPr lvl="1"/>
            <a:r>
              <a:rPr lang="en-US" sz="1800" dirty="0"/>
              <a:t>Supports generating tokens using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0"/>
            <a:ext cx="7848600" cy="11091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 with Embed Data for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981700" cy="3276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379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713435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JavaScript API 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2C5-579B-411F-AA41-143AA889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https://github.com/Microsoft/PowerBI-JavaScript/wiki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11" r="9501" b="23333"/>
          <a:stretch/>
        </p:blipFill>
        <p:spPr>
          <a:xfrm>
            <a:off x="838200" y="2067821"/>
            <a:ext cx="7137400" cy="45615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6559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in MVC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9561"/>
            <a:ext cx="7848600" cy="2863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48200"/>
            <a:ext cx="4057650" cy="1981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743200"/>
            <a:ext cx="27432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7168" y="4060288"/>
            <a:ext cx="2694432" cy="165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 Embedded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4" y="1371600"/>
            <a:ext cx="8566272" cy="5105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12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BI Service API goes by other names</a:t>
            </a:r>
          </a:p>
          <a:p>
            <a:pPr lvl="1"/>
            <a:r>
              <a:rPr lang="en-US" sz="2000" dirty="0"/>
              <a:t>The Power BI REST API</a:t>
            </a:r>
          </a:p>
          <a:p>
            <a:pPr lvl="1"/>
            <a:r>
              <a:rPr lang="en-US" sz="2000" dirty="0"/>
              <a:t>The Power BI API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Using the Power BI Service API</a:t>
            </a:r>
          </a:p>
          <a:p>
            <a:pPr lvl="1"/>
            <a:r>
              <a:rPr lang="en-US" sz="2000" dirty="0"/>
              <a:t>Accessible by making direct REST calls against service</a:t>
            </a:r>
          </a:p>
          <a:p>
            <a:pPr lvl="1"/>
            <a:r>
              <a:rPr lang="en-US" sz="2000" dirty="0"/>
              <a:t>Accessible by using Assembly DLL that abstracts away REST calls</a:t>
            </a:r>
          </a:p>
          <a:p>
            <a:pPr lvl="1"/>
            <a:r>
              <a:rPr lang="en-US" sz="2000" dirty="0"/>
              <a:t>Assembly DLL is named </a:t>
            </a:r>
            <a:r>
              <a:rPr lang="en-US" sz="2000" b="1" dirty="0"/>
              <a:t>Microsoft.PowerBI.Api.dll</a:t>
            </a:r>
          </a:p>
          <a:p>
            <a:pPr lvl="1"/>
            <a:r>
              <a:rPr lang="en-US" sz="2000" dirty="0"/>
              <a:t>Assembly DLL part of </a:t>
            </a:r>
            <a:r>
              <a:rPr lang="en-US" sz="2000" dirty="0" err="1"/>
              <a:t>NuGet</a:t>
            </a:r>
            <a:r>
              <a:rPr lang="en-US" sz="2000" dirty="0"/>
              <a:t> package (</a:t>
            </a:r>
            <a:r>
              <a:rPr lang="en-US" sz="2000" b="1" dirty="0" err="1"/>
              <a:t>Microsoft.PowerBI.Api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Calling service requires authentication with Azure Active Directory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2819400"/>
            <a:ext cx="5715000" cy="1143000"/>
            <a:chOff x="1219200" y="2743200"/>
            <a:chExt cx="5715000" cy="1371600"/>
          </a:xfrm>
        </p:grpSpPr>
        <p:sp>
          <p:nvSpPr>
            <p:cNvPr id="4" name="Rectangle 3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Report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1" r="37101" b="7462"/>
          <a:stretch/>
        </p:blipFill>
        <p:spPr>
          <a:xfrm>
            <a:off x="124690" y="1955800"/>
            <a:ext cx="5049826" cy="29995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43649-D660-444C-8D8E-171E5432F6CA}"/>
              </a:ext>
            </a:extLst>
          </p:cNvPr>
          <p:cNvGrpSpPr/>
          <p:nvPr/>
        </p:nvGrpSpPr>
        <p:grpSpPr>
          <a:xfrm>
            <a:off x="4267200" y="2537690"/>
            <a:ext cx="4588163" cy="1066800"/>
            <a:chOff x="4267200" y="2537690"/>
            <a:chExt cx="4588163" cy="1066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B2C5A5-1834-4047-9C08-4EA1D4B109B7}"/>
                </a:ext>
              </a:extLst>
            </p:cNvPr>
            <p:cNvSpPr/>
            <p:nvPr/>
          </p:nvSpPr>
          <p:spPr>
            <a:xfrm>
              <a:off x="4932218" y="2537690"/>
              <a:ext cx="3923145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Read: </a:t>
              </a:r>
              <a:r>
                <a:rPr lang="en-US" sz="1200" dirty="0">
                  <a:solidFill>
                    <a:srgbClr val="87451D"/>
                  </a:solidFill>
                </a:rPr>
                <a:t>Allows view report only.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ReadWrite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Allows view, Edit and Save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Copy:</a:t>
              </a:r>
              <a:r>
                <a:rPr lang="en-US" sz="1200" dirty="0">
                  <a:solidFill>
                    <a:srgbClr val="87451D"/>
                  </a:solidFill>
                </a:rPr>
                <a:t> Allows Save a copy of a report using Save As.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Create:</a:t>
              </a:r>
              <a:r>
                <a:rPr lang="en-US" sz="1200" dirty="0">
                  <a:solidFill>
                    <a:srgbClr val="87451D"/>
                  </a:solidFill>
                </a:rPr>
                <a:t> Allows creating a new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All:</a:t>
              </a:r>
              <a:r>
                <a:rPr lang="en-US" sz="1200" dirty="0">
                  <a:solidFill>
                    <a:srgbClr val="87451D"/>
                  </a:solidFill>
                </a:rPr>
                <a:t> Allows everything.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1F6FC5-FA72-4EA0-9700-6BEB4148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3186546"/>
              <a:ext cx="554182" cy="2678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1ACC4-CF2F-4A5B-BC12-C677AC1DD075}"/>
              </a:ext>
            </a:extLst>
          </p:cNvPr>
          <p:cNvGrpSpPr/>
          <p:nvPr/>
        </p:nvGrpSpPr>
        <p:grpSpPr>
          <a:xfrm>
            <a:off x="3703782" y="3703782"/>
            <a:ext cx="4570845" cy="607290"/>
            <a:chOff x="3703782" y="3703782"/>
            <a:chExt cx="4570845" cy="607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8710D3-0989-4BF5-ABD2-3D8E892D835C}"/>
                </a:ext>
              </a:extLst>
            </p:cNvPr>
            <p:cNvSpPr/>
            <p:nvPr/>
          </p:nvSpPr>
          <p:spPr>
            <a:xfrm>
              <a:off x="5379027" y="3777672"/>
              <a:ext cx="28956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View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View mode.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Edit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Edit mode.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C0950A-EAD5-49AF-9D15-5CCB261E94FC}"/>
                </a:ext>
              </a:extLst>
            </p:cNvPr>
            <p:cNvCxnSpPr>
              <a:cxnSpLocks/>
            </p:cNvCxnSpPr>
            <p:nvPr/>
          </p:nvCxnSpPr>
          <p:spPr>
            <a:xfrm>
              <a:off x="3703782" y="3703782"/>
              <a:ext cx="1616363" cy="3325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673153-1132-4390-9255-4EDDE0C6AEDC}"/>
              </a:ext>
            </a:extLst>
          </p:cNvPr>
          <p:cNvGrpSpPr/>
          <p:nvPr/>
        </p:nvGrpSpPr>
        <p:grpSpPr>
          <a:xfrm>
            <a:off x="2950442" y="3878117"/>
            <a:ext cx="5981121" cy="1383147"/>
            <a:chOff x="2950442" y="3878117"/>
            <a:chExt cx="5981121" cy="13831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18F36-5B09-4CDC-815F-BA523FD28336}"/>
                </a:ext>
              </a:extLst>
            </p:cNvPr>
            <p:cNvSpPr/>
            <p:nvPr/>
          </p:nvSpPr>
          <p:spPr>
            <a:xfrm>
              <a:off x="5410200" y="4495800"/>
              <a:ext cx="3521363" cy="7654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rgbClr val="87451D"/>
                  </a:solidFill>
                </a:rPr>
                <a:t>fitToWidth</a:t>
              </a:r>
              <a:r>
                <a:rPr lang="en-US" sz="1200" b="1" dirty="0">
                  <a:solidFill>
                    <a:srgbClr val="87451D"/>
                  </a:solidFill>
                </a:rPr>
                <a:t>:</a:t>
              </a:r>
              <a:r>
                <a:rPr lang="en-US" sz="1200" dirty="0">
                  <a:solidFill>
                    <a:srgbClr val="87451D"/>
                  </a:solidFill>
                </a:rPr>
                <a:t> Fit to width of host HTML element.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oneColumn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Opens in single column.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actualSize</a:t>
              </a:r>
              <a:r>
                <a:rPr lang="en-US" sz="1200" dirty="0">
                  <a:solidFill>
                    <a:srgbClr val="87451D"/>
                  </a:solidFill>
                </a:rPr>
                <a:t>: Actual size as designed in report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622DCD-4B41-4F0A-AE98-7341847B80D1}"/>
                </a:ext>
              </a:extLst>
            </p:cNvPr>
            <p:cNvCxnSpPr>
              <a:cxnSpLocks/>
            </p:cNvCxnSpPr>
            <p:nvPr/>
          </p:nvCxnSpPr>
          <p:spPr>
            <a:xfrm>
              <a:off x="2950442" y="3878117"/>
              <a:ext cx="2406649" cy="8878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Programming the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44673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03242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Learn about “import” vs “connect to” with Excel workbooks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strike="sngStrike" dirty="0">
                <a:solidFill>
                  <a:srgbClr val="FF0000"/>
                </a:solidFill>
              </a:rPr>
              <a:t>is</a:t>
            </a:r>
            <a:r>
              <a:rPr lang="en-US" dirty="0"/>
              <a:t> was Power BI Embedded V1?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Power BI Embedded V1 is an Azure Service</a:t>
            </a:r>
          </a:p>
          <a:p>
            <a:pPr lvl="1"/>
            <a:r>
              <a:rPr lang="en-US" sz="2000" dirty="0"/>
              <a:t>PBI Embedded service that was provisioned on-demand</a:t>
            </a:r>
          </a:p>
          <a:p>
            <a:pPr lvl="1"/>
            <a:r>
              <a:rPr lang="en-US" sz="2000" dirty="0"/>
              <a:t>Service provisioned in terms of workspace collections</a:t>
            </a:r>
          </a:p>
          <a:p>
            <a:pPr lvl="1"/>
            <a:r>
              <a:rPr lang="en-US" sz="2000" dirty="0"/>
              <a:t>Pricing model based on number of report sessions</a:t>
            </a:r>
          </a:p>
          <a:p>
            <a:pPr lvl="1"/>
            <a:r>
              <a:rPr lang="en-US" sz="2000" dirty="0"/>
              <a:t>Power BI Embedded was Sunset-</a:t>
            </a:r>
            <a:r>
              <a:rPr lang="en-US" sz="2000" dirty="0" err="1"/>
              <a:t>ed</a:t>
            </a:r>
            <a:r>
              <a:rPr lang="en-US" sz="2000" dirty="0"/>
              <a:t> Beginning in May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5704186" cy="304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84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Embedded 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Power BI Embedded V2 has same good points as V1</a:t>
            </a:r>
          </a:p>
          <a:p>
            <a:pPr lvl="1"/>
            <a:r>
              <a:rPr lang="en-US" sz="1800" dirty="0"/>
              <a:t>It eliminates need for Power BI license for each user</a:t>
            </a:r>
          </a:p>
          <a:p>
            <a:pPr lvl="1"/>
            <a:r>
              <a:rPr lang="en-US" sz="1800" dirty="0"/>
              <a:t>It opens up PBI platform to commercial applications</a:t>
            </a:r>
          </a:p>
          <a:p>
            <a:r>
              <a:rPr lang="en-US" sz="2000" dirty="0"/>
              <a:t>Power BI Embedded V2 significantly improves upon V1</a:t>
            </a:r>
          </a:p>
          <a:p>
            <a:pPr lvl="1"/>
            <a:r>
              <a:rPr lang="en-US" sz="1800" dirty="0"/>
              <a:t>Created as on-demand service using Azure subscription</a:t>
            </a:r>
          </a:p>
          <a:p>
            <a:pPr lvl="1"/>
            <a:r>
              <a:rPr lang="en-US" sz="1800" dirty="0"/>
              <a:t>Service can be scaled up, scaled down or stopped</a:t>
            </a:r>
          </a:p>
          <a:p>
            <a:pPr lvl="1"/>
            <a:r>
              <a:rPr lang="en-US" sz="1800" dirty="0"/>
              <a:t>Embedding features available through Power BI Service API</a:t>
            </a:r>
          </a:p>
          <a:p>
            <a:pPr lvl="1"/>
            <a:r>
              <a:rPr lang="en-US" sz="1800" dirty="0"/>
              <a:t>Standard PBI UX used to upload and manage PBIX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2B298-E154-4F2C-959C-9D418C89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56956"/>
            <a:ext cx="6477000" cy="23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55600" y="1265259"/>
            <a:ext cx="8559800" cy="5181600"/>
          </a:xfrm>
        </p:spPr>
        <p:txBody>
          <a:bodyPr>
            <a:normAutofit/>
          </a:bodyPr>
          <a:lstStyle/>
          <a:p>
            <a:pPr marL="45720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User launches your app using a browser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authenticates with Azure Active Directory and obtains access token 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uses access token to call to Power BI Service API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retrieves data for embedded resource and passes it to browser.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Client-side code uses Power BI JavaScript API to create embedded resource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429000"/>
            <a:ext cx="7924800" cy="3305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545" y="3886201"/>
            <a:ext cx="1631758" cy="106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86499" y="4990029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7536" y="5698001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577193" y="3686436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10200" y="4794767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6825" y="4536026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0103" y="4148154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14600" y="3516763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24303" y="3985763"/>
            <a:ext cx="685800" cy="629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authenticates current user with Azure AD</a:t>
            </a:r>
          </a:p>
          <a:p>
            <a:pPr lvl="1"/>
            <a:r>
              <a:rPr lang="en-US" dirty="0"/>
              <a:t>Your code accesses Power BI Service as current user</a:t>
            </a:r>
          </a:p>
          <a:p>
            <a:pPr lvl="1"/>
            <a:r>
              <a:rPr lang="en-US" dirty="0"/>
              <a:t>Embedding requires Azure AD access token for user</a:t>
            </a:r>
          </a:p>
          <a:p>
            <a:pPr lvl="1"/>
            <a:r>
              <a:rPr lang="en-US" dirty="0"/>
              <a:t>User requires Azure AD account and Power BI license</a:t>
            </a:r>
          </a:p>
          <a:p>
            <a:pPr lvl="1"/>
            <a:r>
              <a:rPr lang="en-US" dirty="0"/>
              <a:t>Your code has access to whatever user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3200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Access Token for current user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27237</TotalTime>
  <Words>2042</Words>
  <Application>Microsoft Office PowerPoint</Application>
  <PresentationFormat>On-screen Show (4:3)</PresentationFormat>
  <Paragraphs>352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Black</vt:lpstr>
      <vt:lpstr>Calibri</vt:lpstr>
      <vt:lpstr>Lucida Console</vt:lpstr>
      <vt:lpstr>Wingdings</vt:lpstr>
      <vt:lpstr>CPT_Wave15</vt:lpstr>
      <vt:lpstr>Power BI Embedded Reports of My Death are Greatly Exaggerated</vt:lpstr>
      <vt:lpstr>Code and Slides for this Session</vt:lpstr>
      <vt:lpstr>Agenda</vt:lpstr>
      <vt:lpstr>The Power BI Service</vt:lpstr>
      <vt:lpstr>The Power BI Service API</vt:lpstr>
      <vt:lpstr>What is was Power BI Embedded V1?</vt:lpstr>
      <vt:lpstr>Power BI Embedded Version 2</vt:lpstr>
      <vt:lpstr>Power BI Embedding – The Big Picture</vt:lpstr>
      <vt:lpstr>First Party Embedding</vt:lpstr>
      <vt:lpstr>Third Party Embedding</vt:lpstr>
      <vt:lpstr>First Party vs Third Party Embedding</vt:lpstr>
      <vt:lpstr>NuGet Packages Required in MVC Project</vt:lpstr>
      <vt:lpstr>The Daily Reporter Pro Sample App</vt:lpstr>
      <vt:lpstr>Agenda</vt:lpstr>
      <vt:lpstr>Understanding App Workspaces</vt:lpstr>
      <vt:lpstr>Dedicated Capacities</vt:lpstr>
      <vt:lpstr>P SKUs (P is for Premium)</vt:lpstr>
      <vt:lpstr>EM SKUs (EM is for Embedded)</vt:lpstr>
      <vt:lpstr>A SKUs (A is for Azure) </vt:lpstr>
      <vt:lpstr>PBI Capacity SKU Decoder Ring</vt:lpstr>
      <vt:lpstr>Great Blog Explanation by John White</vt:lpstr>
      <vt:lpstr>Agenda</vt:lpstr>
      <vt:lpstr>Tenants and Organizational Accounts</vt:lpstr>
      <vt:lpstr>Creating an Azure AD Application</vt:lpstr>
      <vt:lpstr>Power BI App Registration Page</vt:lpstr>
      <vt:lpstr>Application Permissions</vt:lpstr>
      <vt:lpstr>Authentication Flows</vt:lpstr>
      <vt:lpstr>1st Party Embedding vs 3rd Party Embedding</vt:lpstr>
      <vt:lpstr>Registering an App with Azure AD</vt:lpstr>
      <vt:lpstr>PbiEmbeddingManger Class</vt:lpstr>
      <vt:lpstr>Data Required for AAD Authentication</vt:lpstr>
      <vt:lpstr>Getting an Access Token for the Master User</vt:lpstr>
      <vt:lpstr>Agenda</vt:lpstr>
      <vt:lpstr>HelloPowerBiServiceApi Demo </vt:lpstr>
      <vt:lpstr>The Power BI Service API</vt:lpstr>
      <vt:lpstr>Initializing a Instance of PowerBIClient</vt:lpstr>
      <vt:lpstr>Programming the Power BI Service API</vt:lpstr>
      <vt:lpstr>MVC Controllers and Views</vt:lpstr>
      <vt:lpstr>Back to the DailyReporterPro Application</vt:lpstr>
      <vt:lpstr>MVC View Models</vt:lpstr>
      <vt:lpstr>Agenda</vt:lpstr>
      <vt:lpstr>Embeddable Resources</vt:lpstr>
      <vt:lpstr>Report and Dataset Info</vt:lpstr>
      <vt:lpstr>Embed Tokens</vt:lpstr>
      <vt:lpstr>View Model with Embed Data for Report</vt:lpstr>
      <vt:lpstr>Agenda</vt:lpstr>
      <vt:lpstr>Power BI JavaScript API Wiki</vt:lpstr>
      <vt:lpstr>Embedding Data in MVC View</vt:lpstr>
      <vt:lpstr>Loading an Embedded Report</vt:lpstr>
      <vt:lpstr>Embedded Report Options</vt:lpstr>
      <vt:lpstr>Programming the Power BI JavaScript API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Developer Roadmap</dc:title>
  <dc:creator>Ted Pattison</dc:creator>
  <cp:lastModifiedBy>Ted Pattison</cp:lastModifiedBy>
  <cp:revision>514</cp:revision>
  <dcterms:created xsi:type="dcterms:W3CDTF">2012-04-13T19:17:02Z</dcterms:created>
  <dcterms:modified xsi:type="dcterms:W3CDTF">2017-12-21T17:46:22Z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