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5"/>
  </p:notesMasterIdLst>
  <p:handoutMasterIdLst>
    <p:handoutMasterId r:id="rId46"/>
  </p:handoutMasterIdLst>
  <p:sldIdLst>
    <p:sldId id="279" r:id="rId6"/>
    <p:sldId id="278" r:id="rId7"/>
    <p:sldId id="281" r:id="rId8"/>
    <p:sldId id="282" r:id="rId9"/>
    <p:sldId id="283" r:id="rId10"/>
    <p:sldId id="280" r:id="rId11"/>
    <p:sldId id="284" r:id="rId12"/>
    <p:sldId id="311" r:id="rId13"/>
    <p:sldId id="312" r:id="rId14"/>
    <p:sldId id="288" r:id="rId15"/>
    <p:sldId id="298" r:id="rId16"/>
    <p:sldId id="315" r:id="rId17"/>
    <p:sldId id="316" r:id="rId18"/>
    <p:sldId id="285" r:id="rId19"/>
    <p:sldId id="286" r:id="rId20"/>
    <p:sldId id="287" r:id="rId21"/>
    <p:sldId id="293" r:id="rId22"/>
    <p:sldId id="289" r:id="rId23"/>
    <p:sldId id="310" r:id="rId24"/>
    <p:sldId id="290" r:id="rId25"/>
    <p:sldId id="292" r:id="rId26"/>
    <p:sldId id="291" r:id="rId27"/>
    <p:sldId id="294" r:id="rId28"/>
    <p:sldId id="302" r:id="rId29"/>
    <p:sldId id="299" r:id="rId30"/>
    <p:sldId id="300" r:id="rId31"/>
    <p:sldId id="301" r:id="rId32"/>
    <p:sldId id="303" r:id="rId33"/>
    <p:sldId id="295" r:id="rId34"/>
    <p:sldId id="309" r:id="rId35"/>
    <p:sldId id="313" r:id="rId36"/>
    <p:sldId id="314" r:id="rId37"/>
    <p:sldId id="304" r:id="rId38"/>
    <p:sldId id="305" r:id="rId39"/>
    <p:sldId id="306" r:id="rId40"/>
    <p:sldId id="296" r:id="rId41"/>
    <p:sldId id="307" r:id="rId42"/>
    <p:sldId id="308" r:id="rId43"/>
    <p:sldId id="297"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FFFFCC"/>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7" autoAdjust="0"/>
    <p:restoredTop sz="86374" autoAdjust="0"/>
  </p:normalViewPr>
  <p:slideViewPr>
    <p:cSldViewPr>
      <p:cViewPr varScale="1">
        <p:scale>
          <a:sx n="99" d="100"/>
          <a:sy n="99" d="100"/>
        </p:scale>
        <p:origin x="1566" y="78"/>
      </p:cViewPr>
      <p:guideLst>
        <p:guide orient="horz" pos="2160"/>
        <p:guide pos="2880"/>
      </p:guideLst>
    </p:cSldViewPr>
  </p:slideViewPr>
  <p:outlineViewPr>
    <p:cViewPr>
      <p:scale>
        <a:sx n="33" d="100"/>
        <a:sy n="33" d="100"/>
      </p:scale>
      <p:origin x="0" y="-11448"/>
    </p:cViewPr>
  </p:outlineViewPr>
  <p:notesTextViewPr>
    <p:cViewPr>
      <p:scale>
        <a:sx n="150" d="100"/>
        <a:sy n="150" d="100"/>
      </p:scale>
      <p:origin x="0" y="0"/>
    </p:cViewPr>
  </p:notesTextViewPr>
  <p:sorterViewPr>
    <p:cViewPr varScale="1">
      <p:scale>
        <a:sx n="1" d="1"/>
        <a:sy n="1" d="1"/>
      </p:scale>
      <p:origin x="0" y="-1992"/>
    </p:cViewPr>
  </p:sorterViewPr>
  <p:notesViewPr>
    <p:cSldViewPr>
      <p:cViewPr>
        <p:scale>
          <a:sx n="90" d="100"/>
          <a:sy n="90" d="100"/>
        </p:scale>
        <p:origin x="2685" y="-43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a:t>v1.0</a:t>
            </a:r>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0015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699151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179928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10478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400" dirty="0"/>
              <a:t>Power BI is a c</a:t>
            </a:r>
            <a:r>
              <a:rPr lang="en-US" sz="2000" dirty="0"/>
              <a:t>loud-based subscription service from which provides business users</a:t>
            </a:r>
            <a:r>
              <a:rPr lang="en-US" sz="2000" baseline="0" dirty="0"/>
              <a:t> with an e</a:t>
            </a:r>
            <a:r>
              <a:rPr lang="en-US" sz="2000" dirty="0"/>
              <a:t>nvironment participate in self-service BI.</a:t>
            </a:r>
            <a:r>
              <a:rPr lang="en-US" sz="2000" baseline="0" dirty="0"/>
              <a:t> For ad-hoc scenarios is provides an end user with a straight-forward manner to import and analyze and to visualize insights from that data. To system integrators and data professionals, Power BI represents a p</a:t>
            </a:r>
            <a:r>
              <a:rPr lang="en-US" sz="2000" dirty="0"/>
              <a:t>latform for creating business solutions that assists with data analysis and insight visualization.</a:t>
            </a:r>
          </a:p>
          <a:p>
            <a:endParaRPr lang="en-US" sz="2400" dirty="0"/>
          </a:p>
          <a:p>
            <a:r>
              <a:rPr lang="en-US" sz="2400" dirty="0"/>
              <a:t>Because Power BI benefits is a cloud-based service, a new user can subscribe</a:t>
            </a:r>
            <a:r>
              <a:rPr lang="en-US" sz="2400" baseline="0" dirty="0"/>
              <a:t> in under a minute. Another important goal of the Power BI team at Microsoft was to remove dependencies so that new users can quickly begin importing data and creating visuals using nothing more than the browser. </a:t>
            </a:r>
            <a:endParaRPr lang="en-US" sz="2400" dirty="0"/>
          </a:p>
          <a:p>
            <a:pPr lvl="1"/>
            <a:endParaRPr lang="en-US" sz="2000" dirty="0"/>
          </a:p>
          <a:p>
            <a:r>
              <a:rPr lang="en-US" sz="2400" dirty="0"/>
              <a:t>As of March</a:t>
            </a:r>
            <a:r>
              <a:rPr lang="en-US" sz="2400" baseline="0" dirty="0"/>
              <a:t> 2016, the </a:t>
            </a:r>
            <a:r>
              <a:rPr lang="en-US" sz="2400" dirty="0"/>
              <a:t>Power BI service has experience strong</a:t>
            </a:r>
            <a:r>
              <a:rPr lang="en-US" sz="2400" baseline="0" dirty="0"/>
              <a:t> a</a:t>
            </a:r>
            <a:r>
              <a:rPr lang="en-US" sz="2400" dirty="0"/>
              <a:t>doption numbers. The Power BI service has surpassed </a:t>
            </a:r>
            <a:r>
              <a:rPr lang="en-US" sz="2000" dirty="0"/>
              <a:t>5 million subscribers who come from over 200,000 different organizations. The Power BI service subscribers come from many different countries and take advantage of the fact that the Power BI service has been localized for over 40 different</a:t>
            </a:r>
            <a:r>
              <a:rPr lang="en-US" sz="2000" baseline="0" dirty="0"/>
              <a:t> languages.</a:t>
            </a:r>
            <a:endParaRPr lang="en-US" sz="2000" dirty="0"/>
          </a:p>
        </p:txBody>
      </p:sp>
    </p:spTree>
    <p:extLst>
      <p:ext uri="{BB962C8B-B14F-4D97-AF65-F5344CB8AC3E}">
        <p14:creationId xmlns:p14="http://schemas.microsoft.com/office/powerpoint/2010/main" val="337511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You can think of the Power BI service as the heart and sole of the </a:t>
            </a:r>
            <a:r>
              <a:rPr lang="en-US" sz="2000" dirty="0"/>
              <a:t>Power BI platform. Subscribed</a:t>
            </a:r>
            <a:r>
              <a:rPr lang="en-US" sz="2000" baseline="0" dirty="0"/>
              <a:t> users</a:t>
            </a:r>
            <a:r>
              <a:rPr lang="en-US" sz="2000" dirty="0"/>
              <a:t> access the</a:t>
            </a:r>
            <a:r>
              <a:rPr lang="en-US" sz="2000" baseline="0" dirty="0"/>
              <a:t> Power BI service using any modern browser </a:t>
            </a:r>
            <a:r>
              <a:rPr lang="en-US" sz="2000" dirty="0"/>
              <a:t>through its primary URL which is </a:t>
            </a:r>
            <a:r>
              <a:rPr lang="en-US" sz="2000" dirty="0">
                <a:hlinkClick r:id="rId3"/>
              </a:rPr>
              <a:t>https://app.powerbi.com</a:t>
            </a:r>
            <a:r>
              <a:rPr lang="en-US" sz="2000" dirty="0"/>
              <a:t>. Once a user</a:t>
            </a:r>
            <a:r>
              <a:rPr lang="en-US" sz="2000" baseline="0" dirty="0"/>
              <a:t> has been authenticated against the common endpoint of </a:t>
            </a:r>
            <a:r>
              <a:rPr lang="en-US" sz="2000" dirty="0">
                <a:hlinkClick r:id="rId3"/>
              </a:rPr>
              <a:t>https://app.powerbi.com</a:t>
            </a:r>
            <a:r>
              <a:rPr lang="en-US" sz="2000" dirty="0"/>
              <a:t>, the users is then connected to the Azure data center which</a:t>
            </a:r>
            <a:r>
              <a:rPr lang="en-US" sz="2000" baseline="0" dirty="0"/>
              <a:t> hosts the user’s Power BI workspaces. </a:t>
            </a:r>
            <a:endParaRPr lang="en-US" sz="2000" dirty="0"/>
          </a:p>
          <a:p>
            <a:endParaRPr lang="en-US" sz="2000" dirty="0"/>
          </a:p>
          <a:p>
            <a:r>
              <a:rPr lang="en-US" sz="2000" dirty="0"/>
              <a:t>Using the browser, a Power BI</a:t>
            </a:r>
            <a:r>
              <a:rPr lang="en-US" sz="2000" baseline="0" dirty="0"/>
              <a:t> subscriber can view dashboard and interactive reports. The browser-based experience of the Power BI service also provides </a:t>
            </a:r>
            <a:r>
              <a:rPr lang="en-US" sz="2000" dirty="0"/>
              <a:t>support to import datasets and to create reports and dashboards.</a:t>
            </a:r>
          </a:p>
          <a:p>
            <a:endParaRPr lang="en-US" dirty="0"/>
          </a:p>
        </p:txBody>
      </p:sp>
    </p:spTree>
    <p:extLst>
      <p:ext uri="{BB962C8B-B14F-4D97-AF65-F5344CB8AC3E}">
        <p14:creationId xmlns:p14="http://schemas.microsoft.com/office/powerpoint/2010/main" val="184869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BI is a platform</a:t>
            </a:r>
            <a:r>
              <a:rPr lang="en-US" baseline="0" dirty="0"/>
              <a:t> that can be used to perform ad-hoc data analytics and reporting. It is also a platform that </a:t>
            </a:r>
            <a:r>
              <a:rPr lang="en-US" dirty="0"/>
              <a:t>caters to BI solution authors and the consumers of those BI solutions.</a:t>
            </a:r>
          </a:p>
          <a:p>
            <a:pPr lvl="0"/>
            <a:endParaRPr lang="en-US" dirty="0"/>
          </a:p>
          <a:p>
            <a:pPr lvl="0"/>
            <a:r>
              <a:rPr lang="en-US" dirty="0"/>
              <a:t>BI solution authors can choose between authoring tools including the browser, Power BI Desktop and Microsoft Excel. Microsoft positions Power BI Desktop as the premiere tool for authoring BI solutions due to its powerful</a:t>
            </a:r>
            <a:r>
              <a:rPr lang="en-US" baseline="0" dirty="0"/>
              <a:t> features of Power Query and Power Pivot. Note that it is also possible for application developers to automate the creation of a BI solution in the Power BI service using the Power BI REST API.</a:t>
            </a:r>
            <a:endParaRPr lang="en-US" dirty="0"/>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powerful aspect of the BI platform is that BI solutions consumers can use wide range of devices to access dashboard and reports in the Power BI service. Dashboards and reports are</a:t>
            </a:r>
            <a:r>
              <a:rPr lang="en-US" baseline="0" dirty="0"/>
              <a:t> fully accessible across recent versions of the industry's most popular browsers including Internet Explorer, Edge, Chrome, </a:t>
            </a:r>
            <a:r>
              <a:rPr lang="en-US" baseline="0" dirty="0" err="1"/>
              <a:t>FireFox</a:t>
            </a:r>
            <a:r>
              <a:rPr lang="en-US" baseline="0" dirty="0"/>
              <a:t>, Opera and Safari. The Power BI platform also provides a Power BI consumer app on devices including iPhones, iPad, Android, Windows surface and Windows 10 phone. It is also possible for application developers to embed Reports and Dashboard tiles from Power BI into external applications and websites.</a:t>
            </a:r>
            <a:endParaRPr lang="en-US" dirty="0"/>
          </a:p>
        </p:txBody>
      </p:sp>
    </p:spTree>
    <p:extLst>
      <p:ext uri="{BB962C8B-B14F-4D97-AF65-F5344CB8AC3E}">
        <p14:creationId xmlns:p14="http://schemas.microsoft.com/office/powerpoint/2010/main" val="339423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182709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a:t>
            </a:r>
            <a:r>
              <a:rPr lang="en-US" baseline="0" dirty="0"/>
              <a:t> BI Desktop doesn’t do everything. Instead, it focuses on the first four phases of creating a custom BI solution.</a:t>
            </a:r>
          </a:p>
          <a:p>
            <a:endParaRPr lang="en-US" baseline="0" dirty="0"/>
          </a:p>
          <a:p>
            <a:pPr lvl="0"/>
            <a:r>
              <a:rPr lang="en-US" dirty="0"/>
              <a:t>When you begin</a:t>
            </a:r>
            <a:r>
              <a:rPr lang="en-US" baseline="0" dirty="0"/>
              <a:t> a project in the data discovery phase, Power BI Desktop is an excellent tool to begin inspecting different forms of data and to assess how useable and useful that data might be to the project. Once you have determined what data you need to work with, the powerful and easy-to-use query features of Power BI Desktop will take you through the ETL phase. Power BI Desktop also provides a rich set of features for modeling data and designing reports.</a:t>
            </a:r>
          </a:p>
          <a:p>
            <a:pPr lvl="0"/>
            <a:endParaRPr lang="en-US" baseline="0" dirty="0"/>
          </a:p>
          <a:p>
            <a:pPr lvl="0"/>
            <a:r>
              <a:rPr lang="en-US" baseline="0" dirty="0"/>
              <a:t>Currently, Power BI Desktop provides no support for designing dashboards. Once you have designed a data model and a report in a local Power BI Desktop project and then you have published the project to the Power BI service, you will use a browser to complete the final steps of designing a dashboard and deploying all your work using dashboard sharing or an organizational content pack.</a:t>
            </a:r>
            <a:endParaRPr lang="en-US" dirty="0"/>
          </a:p>
        </p:txBody>
      </p:sp>
    </p:spTree>
    <p:extLst>
      <p:ext uri="{BB962C8B-B14F-4D97-AF65-F5344CB8AC3E}">
        <p14:creationId xmlns:p14="http://schemas.microsoft.com/office/powerpoint/2010/main" val="381643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Power BI Desktop projects are</a:t>
            </a:r>
            <a:r>
              <a:rPr lang="en-US" baseline="0" dirty="0"/>
              <a:t> </a:t>
            </a:r>
            <a:r>
              <a:rPr lang="en-US" dirty="0"/>
              <a:t>saved, loaded and published using PBIX files. A PBIX file is a ZIP</a:t>
            </a:r>
            <a:r>
              <a:rPr lang="en-US" baseline="0" dirty="0"/>
              <a:t> archive created using the Open Packaging Convention </a:t>
            </a:r>
            <a:r>
              <a:rPr lang="en-US" dirty="0"/>
              <a:t>format just like </a:t>
            </a:r>
            <a:r>
              <a:rPr lang="en-US" baseline="0" dirty="0"/>
              <a:t>common Office documents such as DOCX files and XLSX files. The files for datasets that are stored inside and loaded from a PBIX file are managed internally by Power BI Desktop using Microsoft’s </a:t>
            </a:r>
            <a:r>
              <a:rPr lang="en-US" baseline="0" dirty="0" err="1"/>
              <a:t>xVelocity</a:t>
            </a:r>
            <a:r>
              <a:rPr lang="en-US" baseline="0" dirty="0"/>
              <a:t> Tabular database engine.</a:t>
            </a:r>
          </a:p>
          <a:p>
            <a:endParaRPr lang="en-US" baseline="0" dirty="0"/>
          </a:p>
          <a:p>
            <a:r>
              <a:rPr lang="en-US" baseline="0" dirty="0"/>
              <a:t>Each project created using Power BI Desktop is stored as a single PBIX file. Just about everything you create and configure when using Power BI Desktop is stored inside the PBIX file for one specific project. A PBIX file stores </a:t>
            </a:r>
            <a:r>
              <a:rPr lang="en-US" dirty="0"/>
              <a:t>data source definitions</a:t>
            </a:r>
            <a:r>
              <a:rPr lang="en-US" baseline="0" dirty="0"/>
              <a:t> and </a:t>
            </a:r>
            <a:r>
              <a:rPr lang="en-US" dirty="0"/>
              <a:t>query definitions as well as tables of data which are populated and refreshed when queries are executed. A PBIX files also includes all the work you have</a:t>
            </a:r>
            <a:r>
              <a:rPr lang="en-US" baseline="0" dirty="0"/>
              <a:t> done with </a:t>
            </a:r>
            <a:r>
              <a:rPr lang="en-US" dirty="0"/>
              <a:t>data modeling and report design.</a:t>
            </a:r>
          </a:p>
          <a:p>
            <a:endParaRPr lang="en-US" dirty="0"/>
          </a:p>
          <a:p>
            <a:r>
              <a:rPr lang="en-US" dirty="0"/>
              <a:t>From a project</a:t>
            </a:r>
            <a:r>
              <a:rPr lang="en-US" baseline="0" dirty="0"/>
              <a:t> management perspective, it’s important to understand that a PBIX file represents a single project which contains exactly one dataset and exactly one report. You cannot add a second report to a Power BI Desktop project. However, you can add as many pages as you would like to a project’s one and only report.</a:t>
            </a:r>
          </a:p>
          <a:p>
            <a:endParaRPr lang="en-US" baseline="0" dirty="0"/>
          </a:p>
          <a:p>
            <a:r>
              <a:rPr lang="en-US" baseline="0" dirty="0"/>
              <a:t>You should take note that Power BI Desktop will never store data source credentials in a PBIX file. For example, PBIX files never contain the user name and password required to access a secured resource such as a Online service or an on-premises SQL server database. Instead, Power BI Desktop provides the convenience of storing data source credentials in a local cache so you are not required to continually log into the same data source when working with Power BI Desktop. But these credentials are never published along with a PBIX file. After you publish a Power BI Desktop project by uploading its PBIX file, you will be required to configure data source credentials separately using the browser or by using some other automated technique.</a:t>
            </a:r>
          </a:p>
          <a:p>
            <a:endParaRPr lang="en-US" baseline="0" dirty="0"/>
          </a:p>
          <a:p>
            <a:endParaRPr lang="en-US" baseline="0" dirty="0"/>
          </a:p>
        </p:txBody>
      </p:sp>
    </p:spTree>
    <p:extLst>
      <p:ext uri="{BB962C8B-B14F-4D97-AF65-F5344CB8AC3E}">
        <p14:creationId xmlns:p14="http://schemas.microsoft.com/office/powerpoint/2010/main" val="71328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060127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763000" cy="1295400"/>
          </a:xfrm>
        </p:spPr>
        <p:txBody>
          <a:bodyPr/>
          <a:lstStyle/>
          <a:p>
            <a:pPr algn="ctr"/>
            <a:r>
              <a:rPr lang="en-US" dirty="0"/>
              <a:t>Developing Custom Applications using</a:t>
            </a:r>
            <a:br>
              <a:rPr lang="en-US" dirty="0"/>
            </a:br>
            <a:r>
              <a:rPr lang="en-US" sz="4400" dirty="0"/>
              <a:t>Power BI Embedded</a:t>
            </a:r>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Picture for Power BI Embedded</a:t>
            </a:r>
          </a:p>
        </p:txBody>
      </p:sp>
      <p:sp>
        <p:nvSpPr>
          <p:cNvPr id="3" name="Content Placeholder 2"/>
          <p:cNvSpPr>
            <a:spLocks noGrp="1"/>
          </p:cNvSpPr>
          <p:nvPr>
            <p:ph idx="1"/>
          </p:nvPr>
        </p:nvSpPr>
        <p:spPr/>
        <p:txBody>
          <a:bodyPr>
            <a:normAutofit/>
          </a:bodyPr>
          <a:lstStyle/>
          <a:p>
            <a:r>
              <a:rPr lang="en-US" sz="2400" dirty="0"/>
              <a:t>Create/Design/Test PBIX project locally</a:t>
            </a:r>
          </a:p>
          <a:p>
            <a:pPr lvl="1"/>
            <a:r>
              <a:rPr lang="en-US" sz="2000" dirty="0"/>
              <a:t>Done using Power BI Desktop</a:t>
            </a:r>
          </a:p>
          <a:p>
            <a:r>
              <a:rPr lang="en-US" sz="2400" dirty="0"/>
              <a:t>Provision Azure resources for Power BI Embedded</a:t>
            </a:r>
          </a:p>
          <a:p>
            <a:pPr lvl="1"/>
            <a:r>
              <a:rPr lang="en-US" sz="2000" dirty="0"/>
              <a:t>Create Power BI workspace collection</a:t>
            </a:r>
          </a:p>
          <a:p>
            <a:pPr lvl="1"/>
            <a:r>
              <a:rPr lang="en-US" sz="2000" dirty="0"/>
              <a:t>Create Power BI workspace</a:t>
            </a:r>
          </a:p>
          <a:p>
            <a:r>
              <a:rPr lang="en-US" sz="2400" dirty="0"/>
              <a:t>Upload PBIX file to workspace</a:t>
            </a:r>
          </a:p>
          <a:p>
            <a:pPr lvl="1"/>
            <a:r>
              <a:rPr lang="en-US" sz="2000" dirty="0"/>
              <a:t>Use PowerShell, Power BI CLI or Azure REST API</a:t>
            </a:r>
          </a:p>
          <a:p>
            <a:r>
              <a:rPr lang="en-US" sz="2400" dirty="0"/>
              <a:t>Develop Web App with Embedded Report</a:t>
            </a:r>
          </a:p>
          <a:p>
            <a:pPr lvl="1"/>
            <a:r>
              <a:rPr lang="en-US" sz="2000" dirty="0"/>
              <a:t>Most easily accomplished using ASP.NET MVC</a:t>
            </a:r>
          </a:p>
        </p:txBody>
      </p:sp>
    </p:spTree>
    <p:extLst>
      <p:ext uri="{BB962C8B-B14F-4D97-AF65-F5344CB8AC3E}">
        <p14:creationId xmlns:p14="http://schemas.microsoft.com/office/powerpoint/2010/main" val="1974889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Ø"/>
            </a:pPr>
            <a:r>
              <a:rPr lang="en-US" dirty="0"/>
              <a:t>Working with PBIX Project Files</a:t>
            </a:r>
          </a:p>
          <a:p>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129637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Power BI Desktop</a:t>
            </a:r>
          </a:p>
        </p:txBody>
      </p:sp>
      <p:sp>
        <p:nvSpPr>
          <p:cNvPr id="3" name="Content Placeholder 2"/>
          <p:cNvSpPr>
            <a:spLocks noGrp="1"/>
          </p:cNvSpPr>
          <p:nvPr>
            <p:ph idx="1"/>
          </p:nvPr>
        </p:nvSpPr>
        <p:spPr/>
        <p:txBody>
          <a:bodyPr/>
          <a:lstStyle/>
          <a:p>
            <a:r>
              <a:rPr lang="en-US" dirty="0"/>
              <a:t>Power BI Desktop focuses on first four phases</a:t>
            </a:r>
          </a:p>
          <a:p>
            <a:pPr lvl="1"/>
            <a:r>
              <a:rPr lang="en-US" dirty="0"/>
              <a:t>Query features for Data Discovery</a:t>
            </a:r>
          </a:p>
          <a:p>
            <a:pPr lvl="1"/>
            <a:r>
              <a:rPr lang="en-US" dirty="0"/>
              <a:t>Query features for ETL</a:t>
            </a:r>
          </a:p>
          <a:p>
            <a:pPr lvl="1"/>
            <a:r>
              <a:rPr lang="en-US" dirty="0"/>
              <a:t>Design features and DAX language for data modeling</a:t>
            </a:r>
          </a:p>
          <a:p>
            <a:pPr lvl="1"/>
            <a:r>
              <a:rPr lang="en-US" dirty="0"/>
              <a:t>Report design using a visual report designer</a:t>
            </a:r>
          </a:p>
          <a:p>
            <a:pPr lvl="1"/>
            <a:r>
              <a:rPr lang="en-US" dirty="0"/>
              <a:t>No support for designing dashboards</a:t>
            </a:r>
          </a:p>
          <a:p>
            <a:pPr lvl="1"/>
            <a:r>
              <a:rPr lang="en-US" dirty="0"/>
              <a:t>No support for packaging an entire solution</a:t>
            </a:r>
          </a:p>
        </p:txBody>
      </p:sp>
      <p:grpSp>
        <p:nvGrpSpPr>
          <p:cNvPr id="11" name="Group 10"/>
          <p:cNvGrpSpPr/>
          <p:nvPr/>
        </p:nvGrpSpPr>
        <p:grpSpPr>
          <a:xfrm>
            <a:off x="762000" y="4800600"/>
            <a:ext cx="7505700" cy="1371600"/>
            <a:chOff x="408495" y="3810000"/>
            <a:chExt cx="8202105" cy="1371600"/>
          </a:xfrm>
        </p:grpSpPr>
        <p:sp>
          <p:nvSpPr>
            <p:cNvPr id="4" name="Rectangle 3"/>
            <p:cNvSpPr/>
            <p:nvPr/>
          </p:nvSpPr>
          <p:spPr>
            <a:xfrm>
              <a:off x="408495" y="3810000"/>
              <a:ext cx="5555887" cy="1371600"/>
            </a:xfrm>
            <a:prstGeom prst="rect">
              <a:avLst/>
            </a:prstGeom>
            <a:solidFill>
              <a:schemeClr val="accent4">
                <a:lumMod val="20000"/>
                <a:lumOff val="80000"/>
              </a:schemeClr>
            </a:solidFill>
            <a:ln w="6350">
              <a:solidFill>
                <a:schemeClr val="tx2">
                  <a:lumMod val="90000"/>
                  <a:lumOff val="1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400" dirty="0">
                  <a:solidFill>
                    <a:schemeClr val="tx2"/>
                  </a:solidFill>
                </a:rPr>
                <a:t>Assistance from Power BI Desktop</a:t>
              </a:r>
            </a:p>
          </p:txBody>
        </p:sp>
        <p:sp>
          <p:nvSpPr>
            <p:cNvPr id="5" name="Rectangle 4"/>
            <p:cNvSpPr/>
            <p:nvPr/>
          </p:nvSpPr>
          <p:spPr>
            <a:xfrm>
              <a:off x="658305"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Discovery</a:t>
              </a:r>
            </a:p>
          </p:txBody>
        </p:sp>
        <p:sp>
          <p:nvSpPr>
            <p:cNvPr id="6" name="Rectangle 5"/>
            <p:cNvSpPr/>
            <p:nvPr/>
          </p:nvSpPr>
          <p:spPr>
            <a:xfrm>
              <a:off x="19812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ELT</a:t>
              </a:r>
              <a:endParaRPr lang="en-US" sz="1200" b="1" dirty="0"/>
            </a:p>
          </p:txBody>
        </p:sp>
        <p:sp>
          <p:nvSpPr>
            <p:cNvPr id="7" name="Rectangle 6"/>
            <p:cNvSpPr/>
            <p:nvPr/>
          </p:nvSpPr>
          <p:spPr>
            <a:xfrm>
              <a:off x="3318164"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Data Modeling</a:t>
              </a:r>
            </a:p>
          </p:txBody>
        </p:sp>
        <p:sp>
          <p:nvSpPr>
            <p:cNvPr id="8" name="Rectangle 7"/>
            <p:cNvSpPr/>
            <p:nvPr/>
          </p:nvSpPr>
          <p:spPr>
            <a:xfrm>
              <a:off x="4655128"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Reports</a:t>
              </a:r>
            </a:p>
          </p:txBody>
        </p:sp>
        <p:sp>
          <p:nvSpPr>
            <p:cNvPr id="9" name="Rectangle 8"/>
            <p:cNvSpPr/>
            <p:nvPr/>
          </p:nvSpPr>
          <p:spPr>
            <a:xfrm>
              <a:off x="6054436"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Design Dashboards</a:t>
              </a:r>
            </a:p>
          </p:txBody>
        </p:sp>
        <p:sp>
          <p:nvSpPr>
            <p:cNvPr id="10" name="Rectangle 9"/>
            <p:cNvSpPr/>
            <p:nvPr/>
          </p:nvSpPr>
          <p:spPr>
            <a:xfrm>
              <a:off x="7391400" y="4191000"/>
              <a:ext cx="1219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Deploy Dashboards</a:t>
              </a:r>
            </a:p>
          </p:txBody>
        </p:sp>
      </p:grpSp>
    </p:spTree>
    <p:extLst>
      <p:ext uri="{BB962C8B-B14F-4D97-AF65-F5344CB8AC3E}">
        <p14:creationId xmlns:p14="http://schemas.microsoft.com/office/powerpoint/2010/main" val="129917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and PBIX Files</a:t>
            </a:r>
          </a:p>
        </p:txBody>
      </p:sp>
      <p:sp>
        <p:nvSpPr>
          <p:cNvPr id="3" name="Content Placeholder 2"/>
          <p:cNvSpPr>
            <a:spLocks noGrp="1"/>
          </p:cNvSpPr>
          <p:nvPr>
            <p:ph idx="1"/>
          </p:nvPr>
        </p:nvSpPr>
        <p:spPr/>
        <p:txBody>
          <a:bodyPr/>
          <a:lstStyle/>
          <a:p>
            <a:r>
              <a:rPr lang="en-US" dirty="0"/>
              <a:t>Power BI Desktop projects saved using PBIX files</a:t>
            </a:r>
          </a:p>
          <a:p>
            <a:pPr lvl="1"/>
            <a:r>
              <a:rPr lang="en-US" dirty="0"/>
              <a:t>PBIX file contains data source definitions</a:t>
            </a:r>
          </a:p>
          <a:p>
            <a:pPr lvl="1"/>
            <a:r>
              <a:rPr lang="en-US" dirty="0"/>
              <a:t>PBIX file contains query definitions</a:t>
            </a:r>
          </a:p>
          <a:p>
            <a:pPr lvl="1"/>
            <a:r>
              <a:rPr lang="en-US" dirty="0"/>
              <a:t>PBIX file contains data imported from queries</a:t>
            </a:r>
          </a:p>
          <a:p>
            <a:pPr lvl="1"/>
            <a:r>
              <a:rPr lang="en-US" dirty="0"/>
              <a:t>PBIX file contains exactly one data model definition</a:t>
            </a:r>
          </a:p>
          <a:p>
            <a:pPr lvl="1"/>
            <a:r>
              <a:rPr lang="en-US" dirty="0"/>
              <a:t>PBIX file contains exactly one report</a:t>
            </a:r>
          </a:p>
          <a:p>
            <a:pPr lvl="1"/>
            <a:r>
              <a:rPr lang="en-US" dirty="0"/>
              <a:t>PBIX file never contains data source credentials</a:t>
            </a:r>
          </a:p>
        </p:txBody>
      </p:sp>
      <p:pic>
        <p:nvPicPr>
          <p:cNvPr id="4" name="Picture 3"/>
          <p:cNvPicPr>
            <a:picLocks noChangeAspect="1"/>
          </p:cNvPicPr>
          <p:nvPr/>
        </p:nvPicPr>
        <p:blipFill>
          <a:blip r:embed="rId3"/>
          <a:stretch>
            <a:fillRect/>
          </a:stretch>
        </p:blipFill>
        <p:spPr>
          <a:xfrm>
            <a:off x="906215" y="4800600"/>
            <a:ext cx="1164790" cy="1464077"/>
          </a:xfrm>
          <a:prstGeom prst="rect">
            <a:avLst/>
          </a:prstGeom>
          <a:ln>
            <a:solidFill>
              <a:schemeClr val="tx1">
                <a:lumMod val="50000"/>
                <a:lumOff val="50000"/>
              </a:schemeClr>
            </a:solidFill>
          </a:ln>
        </p:spPr>
      </p:pic>
      <p:pic>
        <p:nvPicPr>
          <p:cNvPr id="5" name="Picture 4"/>
          <p:cNvPicPr>
            <a:picLocks noChangeAspect="1"/>
          </p:cNvPicPr>
          <p:nvPr/>
        </p:nvPicPr>
        <p:blipFill>
          <a:blip r:embed="rId4"/>
          <a:stretch>
            <a:fillRect/>
          </a:stretch>
        </p:blipFill>
        <p:spPr>
          <a:xfrm>
            <a:off x="2514600" y="4800600"/>
            <a:ext cx="6104378" cy="1419099"/>
          </a:xfrm>
          <a:prstGeom prst="rect">
            <a:avLst/>
          </a:prstGeom>
          <a:ln>
            <a:solidFill>
              <a:schemeClr val="tx1">
                <a:lumMod val="50000"/>
                <a:lumOff val="50000"/>
              </a:schemeClr>
            </a:solidFill>
          </a:ln>
        </p:spPr>
      </p:pic>
    </p:spTree>
    <p:extLst>
      <p:ext uri="{BB962C8B-B14F-4D97-AF65-F5344CB8AC3E}">
        <p14:creationId xmlns:p14="http://schemas.microsoft.com/office/powerpoint/2010/main" val="292096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Desktop and PBIX Project Files</a:t>
            </a:r>
          </a:p>
        </p:txBody>
      </p:sp>
      <p:sp>
        <p:nvSpPr>
          <p:cNvPr id="3" name="Content Placeholder 2"/>
          <p:cNvSpPr>
            <a:spLocks noGrp="1"/>
          </p:cNvSpPr>
          <p:nvPr>
            <p:ph idx="1"/>
          </p:nvPr>
        </p:nvSpPr>
        <p:spPr/>
        <p:txBody>
          <a:bodyPr>
            <a:normAutofit/>
          </a:bodyPr>
          <a:lstStyle/>
          <a:p>
            <a:r>
              <a:rPr lang="en-US" sz="2400" dirty="0"/>
              <a:t>PBIX is project file type for Power BI Desktop</a:t>
            </a:r>
          </a:p>
          <a:p>
            <a:pPr lvl="1"/>
            <a:r>
              <a:rPr lang="en-US" sz="2000" dirty="0"/>
              <a:t>PBIX stores queries, data model and report</a:t>
            </a:r>
          </a:p>
          <a:p>
            <a:pPr lvl="1"/>
            <a:r>
              <a:rPr lang="en-US" sz="2000" dirty="0"/>
              <a:t>PBIX file used by PowerBI.com and Power BI Embedded</a:t>
            </a:r>
          </a:p>
          <a:p>
            <a:pPr lvl="1"/>
            <a:r>
              <a:rPr lang="en-US" sz="2000" dirty="0"/>
              <a:t>PBIX file soon to become preferred report file format for SSRS</a:t>
            </a:r>
          </a:p>
        </p:txBody>
      </p:sp>
    </p:spTree>
    <p:extLst>
      <p:ext uri="{BB962C8B-B14F-4D97-AF65-F5344CB8AC3E}">
        <p14:creationId xmlns:p14="http://schemas.microsoft.com/office/powerpoint/2010/main" val="238730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PBIX Data Source Types</a:t>
            </a:r>
          </a:p>
        </p:txBody>
      </p:sp>
      <p:sp>
        <p:nvSpPr>
          <p:cNvPr id="3" name="Content Placeholder 2"/>
          <p:cNvSpPr>
            <a:spLocks noGrp="1"/>
          </p:cNvSpPr>
          <p:nvPr>
            <p:ph idx="1"/>
          </p:nvPr>
        </p:nvSpPr>
        <p:spPr/>
        <p:txBody>
          <a:bodyPr/>
          <a:lstStyle/>
          <a:p>
            <a:r>
              <a:rPr lang="en-US" dirty="0"/>
              <a:t>Data Source Types</a:t>
            </a:r>
          </a:p>
          <a:p>
            <a:pPr lvl="1"/>
            <a:r>
              <a:rPr lang="en-US" dirty="0"/>
              <a:t>Imported</a:t>
            </a:r>
          </a:p>
          <a:p>
            <a:pPr lvl="1"/>
            <a:r>
              <a:rPr lang="en-US" dirty="0"/>
              <a:t>Direct Query</a:t>
            </a:r>
          </a:p>
        </p:txBody>
      </p:sp>
    </p:spTree>
    <p:extLst>
      <p:ext uri="{BB962C8B-B14F-4D97-AF65-F5344CB8AC3E}">
        <p14:creationId xmlns:p14="http://schemas.microsoft.com/office/powerpoint/2010/main" val="39724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NorthwindRetro.pbix</a:t>
            </a:r>
            <a:endParaRPr lang="en-US" dirty="0"/>
          </a:p>
        </p:txBody>
      </p:sp>
      <p:sp>
        <p:nvSpPr>
          <p:cNvPr id="3" name="Content Placeholder 2"/>
          <p:cNvSpPr>
            <a:spLocks noGrp="1"/>
          </p:cNvSpPr>
          <p:nvPr>
            <p:ph idx="1"/>
          </p:nvPr>
        </p:nvSpPr>
        <p:spPr/>
        <p:txBody>
          <a:bodyPr/>
          <a:lstStyle/>
          <a:p>
            <a:r>
              <a:rPr lang="en-US" dirty="0"/>
              <a:t>Queries and Data Sources</a:t>
            </a:r>
          </a:p>
          <a:p>
            <a:r>
              <a:rPr lang="en-US" dirty="0"/>
              <a:t>Data Model</a:t>
            </a:r>
          </a:p>
          <a:p>
            <a:r>
              <a:rPr lang="en-US" dirty="0"/>
              <a:t>Report</a:t>
            </a:r>
          </a:p>
        </p:txBody>
      </p:sp>
    </p:spTree>
    <p:extLst>
      <p:ext uri="{BB962C8B-B14F-4D97-AF65-F5344CB8AC3E}">
        <p14:creationId xmlns:p14="http://schemas.microsoft.com/office/powerpoint/2010/main" val="116675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Ø"/>
            </a:pPr>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128754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Embedded Service in Azure</a:t>
            </a:r>
          </a:p>
        </p:txBody>
      </p:sp>
      <p:sp>
        <p:nvSpPr>
          <p:cNvPr id="3" name="Content Placeholder 2"/>
          <p:cNvSpPr>
            <a:spLocks noGrp="1"/>
          </p:cNvSpPr>
          <p:nvPr>
            <p:ph idx="1"/>
          </p:nvPr>
        </p:nvSpPr>
        <p:spPr/>
        <p:txBody>
          <a:bodyPr/>
          <a:lstStyle/>
          <a:p>
            <a:r>
              <a:rPr lang="en-US" dirty="0"/>
              <a:t>Create Power BI workspace collection</a:t>
            </a:r>
          </a:p>
          <a:p>
            <a:pPr lvl="1"/>
            <a:r>
              <a:rPr lang="en-US" dirty="0"/>
              <a:t>Can be done by hand in Azure portal</a:t>
            </a:r>
          </a:p>
          <a:p>
            <a:pPr lvl="1"/>
            <a:r>
              <a:rPr lang="en-US" dirty="0"/>
              <a:t>Can be done with PowerShell and Power BI CLI utility</a:t>
            </a:r>
          </a:p>
          <a:p>
            <a:pPr lvl="1"/>
            <a:r>
              <a:rPr lang="en-US" dirty="0"/>
              <a:t>Can be done using C# and Azure ARM APIs</a:t>
            </a:r>
          </a:p>
        </p:txBody>
      </p:sp>
      <p:pic>
        <p:nvPicPr>
          <p:cNvPr id="4" name="Picture 3"/>
          <p:cNvPicPr>
            <a:picLocks noChangeAspect="1"/>
          </p:cNvPicPr>
          <p:nvPr/>
        </p:nvPicPr>
        <p:blipFill>
          <a:blip r:embed="rId2"/>
          <a:stretch>
            <a:fillRect/>
          </a:stretch>
        </p:blipFill>
        <p:spPr>
          <a:xfrm>
            <a:off x="1600200" y="3332274"/>
            <a:ext cx="6459370" cy="32971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475610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Workspace Collection</a:t>
            </a:r>
          </a:p>
        </p:txBody>
      </p:sp>
      <p:sp>
        <p:nvSpPr>
          <p:cNvPr id="3" name="Content Placeholder 2"/>
          <p:cNvSpPr>
            <a:spLocks noGrp="1"/>
          </p:cNvSpPr>
          <p:nvPr>
            <p:ph idx="1"/>
          </p:nvPr>
        </p:nvSpPr>
        <p:spPr/>
        <p:txBody>
          <a:bodyPr/>
          <a:lstStyle/>
          <a:p>
            <a:r>
              <a:rPr lang="en-US" dirty="0"/>
              <a:t>Top-level container for workspaces</a:t>
            </a:r>
          </a:p>
          <a:p>
            <a:r>
              <a:rPr lang="en-US" dirty="0"/>
              <a:t>Managing Workspace Collection</a:t>
            </a:r>
          </a:p>
          <a:p>
            <a:pPr lvl="1"/>
            <a:r>
              <a:rPr lang="en-US" dirty="0"/>
              <a:t>Access Keys</a:t>
            </a:r>
          </a:p>
          <a:p>
            <a:pPr lvl="2"/>
            <a:r>
              <a:rPr lang="en-US" dirty="0"/>
              <a:t>Keys used when securely calling the Power BI APIs</a:t>
            </a:r>
          </a:p>
          <a:p>
            <a:pPr lvl="1"/>
            <a:r>
              <a:rPr lang="en-US" dirty="0"/>
              <a:t>Users</a:t>
            </a:r>
          </a:p>
          <a:p>
            <a:pPr lvl="2"/>
            <a:r>
              <a:rPr lang="en-US" dirty="0"/>
              <a:t>Azure Active Directory (AAD) users that have administrator rights to manage the Power BI Workspace Collection through the Azure portal or ARM API.</a:t>
            </a:r>
          </a:p>
          <a:p>
            <a:pPr lvl="1"/>
            <a:r>
              <a:rPr lang="en-US" dirty="0"/>
              <a:t>Region </a:t>
            </a:r>
          </a:p>
          <a:p>
            <a:pPr lvl="2"/>
            <a:r>
              <a:rPr lang="en-US" dirty="0"/>
              <a:t>As part of provisioning a Workspace Collection Workspace Collection, you can select a region to be provisioned in. For more information, see Azure Regions.</a:t>
            </a:r>
          </a:p>
        </p:txBody>
      </p:sp>
    </p:spTree>
    <p:extLst>
      <p:ext uri="{BB962C8B-B14F-4D97-AF65-F5344CB8AC3E}">
        <p14:creationId xmlns:p14="http://schemas.microsoft.com/office/powerpoint/2010/main" val="36642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Power BI Embedded Overview</a:t>
            </a:r>
          </a:p>
          <a:p>
            <a:r>
              <a:rPr lang="en-US" dirty="0"/>
              <a:t>Working with PBIX Project Files</a:t>
            </a:r>
          </a:p>
          <a:p>
            <a:r>
              <a:rPr lang="en-US" dirty="0"/>
              <a:t>Provisioning Workspaces in Azure</a:t>
            </a:r>
          </a:p>
          <a:p>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Create-Workspace-Collection.ps1</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90662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CLI</a:t>
            </a:r>
          </a:p>
        </p:txBody>
      </p:sp>
      <p:sp>
        <p:nvSpPr>
          <p:cNvPr id="3" name="Content Placeholder 2"/>
          <p:cNvSpPr>
            <a:spLocks noGrp="1"/>
          </p:cNvSpPr>
          <p:nvPr>
            <p:ph idx="1"/>
          </p:nvPr>
        </p:nvSpPr>
        <p:spPr/>
        <p:txBody>
          <a:bodyPr/>
          <a:lstStyle/>
          <a:p>
            <a:r>
              <a:rPr lang="en-US" dirty="0"/>
              <a:t>Command-line tool</a:t>
            </a:r>
          </a:p>
          <a:p>
            <a:pPr lvl="1"/>
            <a:r>
              <a:rPr lang="en-US" dirty="0"/>
              <a:t>Supported on Windows, Mac and Linux</a:t>
            </a:r>
          </a:p>
        </p:txBody>
      </p:sp>
    </p:spTree>
    <p:extLst>
      <p:ext uri="{BB962C8B-B14F-4D97-AF65-F5344CB8AC3E}">
        <p14:creationId xmlns:p14="http://schemas.microsoft.com/office/powerpoint/2010/main" val="409557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Import-PBIX-Into-Workspace.ps1</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78083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Ø"/>
            </a:pPr>
            <a:r>
              <a:rPr lang="en-US" dirty="0"/>
              <a:t>Embedding Reports in a MVC Application</a:t>
            </a:r>
          </a:p>
          <a:p>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4240705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 Internals</a:t>
            </a:r>
          </a:p>
        </p:txBody>
      </p:sp>
      <p:sp>
        <p:nvSpPr>
          <p:cNvPr id="3" name="Content Placeholder 2"/>
          <p:cNvSpPr>
            <a:spLocks noGrp="1"/>
          </p:cNvSpPr>
          <p:nvPr>
            <p:ph idx="1"/>
          </p:nvPr>
        </p:nvSpPr>
        <p:spPr/>
        <p:txBody>
          <a:bodyPr/>
          <a:lstStyle/>
          <a:p>
            <a:r>
              <a:rPr lang="en-US" dirty="0"/>
              <a:t>It’s an </a:t>
            </a:r>
            <a:r>
              <a:rPr lang="en-US" dirty="0" err="1"/>
              <a:t>iFrame</a:t>
            </a:r>
            <a:r>
              <a:rPr lang="en-US" dirty="0"/>
              <a:t> </a:t>
            </a:r>
          </a:p>
          <a:p>
            <a:r>
              <a:rPr lang="en-US" dirty="0"/>
              <a:t>It requires an embed token</a:t>
            </a:r>
          </a:p>
        </p:txBody>
      </p:sp>
    </p:spTree>
    <p:extLst>
      <p:ext uri="{BB962C8B-B14F-4D97-AF65-F5344CB8AC3E}">
        <p14:creationId xmlns:p14="http://schemas.microsoft.com/office/powerpoint/2010/main" val="2619977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ASP.NET MVC Application</a:t>
            </a:r>
          </a:p>
        </p:txBody>
      </p:sp>
      <p:sp>
        <p:nvSpPr>
          <p:cNvPr id="3" name="Content Placeholder 2"/>
          <p:cNvSpPr>
            <a:spLocks noGrp="1"/>
          </p:cNvSpPr>
          <p:nvPr>
            <p:ph idx="1"/>
          </p:nvPr>
        </p:nvSpPr>
        <p:spPr/>
        <p:txBody>
          <a:bodyPr/>
          <a:lstStyle/>
          <a:p>
            <a:r>
              <a:rPr lang="en-US" dirty="0" err="1"/>
              <a:t>Nuget</a:t>
            </a:r>
            <a:r>
              <a:rPr lang="en-US" dirty="0"/>
              <a:t> Packages</a:t>
            </a:r>
          </a:p>
          <a:p>
            <a:pPr lvl="1"/>
            <a:r>
              <a:rPr lang="en-US" dirty="0"/>
              <a:t>X</a:t>
            </a:r>
          </a:p>
          <a:p>
            <a:pPr lvl="1"/>
            <a:r>
              <a:rPr lang="en-US" dirty="0"/>
              <a:t>Y</a:t>
            </a:r>
          </a:p>
          <a:p>
            <a:pPr lvl="1"/>
            <a:r>
              <a:rPr lang="en-US" dirty="0"/>
              <a:t>z</a:t>
            </a:r>
          </a:p>
        </p:txBody>
      </p:sp>
    </p:spTree>
    <p:extLst>
      <p:ext uri="{BB962C8B-B14F-4D97-AF65-F5344CB8AC3E}">
        <p14:creationId xmlns:p14="http://schemas.microsoft.com/office/powerpoint/2010/main" val="937699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Helper Classes</a:t>
            </a:r>
          </a:p>
        </p:txBody>
      </p:sp>
      <p:sp>
        <p:nvSpPr>
          <p:cNvPr id="3" name="Content Placeholder 2"/>
          <p:cNvSpPr>
            <a:spLocks noGrp="1"/>
          </p:cNvSpPr>
          <p:nvPr>
            <p:ph idx="1"/>
          </p:nvPr>
        </p:nvSpPr>
        <p:spPr/>
        <p:txBody>
          <a:bodyPr/>
          <a:lstStyle/>
          <a:p>
            <a:r>
              <a:rPr lang="en-US" dirty="0"/>
              <a:t>@HTML</a:t>
            </a:r>
          </a:p>
          <a:p>
            <a:r>
              <a:rPr lang="en-US" dirty="0"/>
              <a:t>Here’s the code on in the MVC view</a:t>
            </a:r>
          </a:p>
          <a:p>
            <a:endParaRPr lang="en-US" dirty="0"/>
          </a:p>
          <a:p>
            <a:endParaRPr lang="en-US" dirty="0"/>
          </a:p>
          <a:p>
            <a:endParaRPr lang="en-US" dirty="0"/>
          </a:p>
          <a:p>
            <a:r>
              <a:rPr lang="en-US" dirty="0"/>
              <a:t>Here’s the output on the web page</a:t>
            </a:r>
          </a:p>
        </p:txBody>
      </p:sp>
    </p:spTree>
    <p:extLst>
      <p:ext uri="{BB962C8B-B14F-4D97-AF65-F5344CB8AC3E}">
        <p14:creationId xmlns:p14="http://schemas.microsoft.com/office/powerpoint/2010/main" val="56420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JavaScript API</a:t>
            </a:r>
          </a:p>
        </p:txBody>
      </p:sp>
      <p:sp>
        <p:nvSpPr>
          <p:cNvPr id="3" name="Content Placeholder 2"/>
          <p:cNvSpPr>
            <a:spLocks noGrp="1"/>
          </p:cNvSpPr>
          <p:nvPr>
            <p:ph idx="1"/>
          </p:nvPr>
        </p:nvSpPr>
        <p:spPr/>
        <p:txBody>
          <a:bodyPr/>
          <a:lstStyle/>
          <a:p>
            <a:r>
              <a:rPr lang="en-US" dirty="0"/>
              <a:t>Used to embed</a:t>
            </a:r>
          </a:p>
          <a:p>
            <a:pPr lvl="1"/>
            <a:r>
              <a:rPr lang="en-US" dirty="0"/>
              <a:t>JavaScript code creates an </a:t>
            </a:r>
            <a:r>
              <a:rPr lang="en-US" dirty="0" err="1"/>
              <a:t>iFrame</a:t>
            </a:r>
            <a:endParaRPr lang="en-US" dirty="0"/>
          </a:p>
          <a:p>
            <a:pPr lvl="1"/>
            <a:endParaRPr lang="en-US" dirty="0"/>
          </a:p>
          <a:p>
            <a:pPr lvl="1"/>
            <a:endParaRPr lang="en-US" dirty="0"/>
          </a:p>
          <a:p>
            <a:pPr lvl="1"/>
            <a:r>
              <a:rPr lang="en-US" dirty="0"/>
              <a:t>Add code to show embed</a:t>
            </a:r>
          </a:p>
          <a:p>
            <a:pPr lvl="1"/>
            <a:endParaRPr lang="en-US" dirty="0"/>
          </a:p>
          <a:p>
            <a:pPr lvl="1"/>
            <a:r>
              <a:rPr lang="en-US" dirty="0"/>
              <a:t>Show code to display/hide </a:t>
            </a:r>
            <a:r>
              <a:rPr lang="en-US" dirty="0" err="1"/>
              <a:t>nav</a:t>
            </a:r>
            <a:r>
              <a:rPr lang="en-US" dirty="0"/>
              <a:t> and filter panel</a:t>
            </a:r>
          </a:p>
        </p:txBody>
      </p:sp>
    </p:spTree>
    <p:extLst>
      <p:ext uri="{BB962C8B-B14F-4D97-AF65-F5344CB8AC3E}">
        <p14:creationId xmlns:p14="http://schemas.microsoft.com/office/powerpoint/2010/main" val="2793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JavaScript API Object Model</a:t>
            </a:r>
          </a:p>
        </p:txBody>
      </p:sp>
      <p:sp>
        <p:nvSpPr>
          <p:cNvPr id="3" name="Content Placeholder 2"/>
          <p:cNvSpPr>
            <a:spLocks noGrp="1"/>
          </p:cNvSpPr>
          <p:nvPr>
            <p:ph idx="1"/>
          </p:nvPr>
        </p:nvSpPr>
        <p:spPr/>
        <p:txBody>
          <a:bodyPr/>
          <a:lstStyle/>
          <a:p>
            <a:r>
              <a:rPr lang="en-US" dirty="0"/>
              <a:t>Report events</a:t>
            </a:r>
          </a:p>
          <a:p>
            <a:endParaRPr lang="en-US" dirty="0"/>
          </a:p>
          <a:p>
            <a:endParaRPr lang="en-US" dirty="0"/>
          </a:p>
          <a:p>
            <a:r>
              <a:rPr lang="en-US" dirty="0"/>
              <a:t>Show code for navigation</a:t>
            </a:r>
          </a:p>
        </p:txBody>
      </p:sp>
    </p:spTree>
    <p:extLst>
      <p:ext uri="{BB962C8B-B14F-4D97-AF65-F5344CB8AC3E}">
        <p14:creationId xmlns:p14="http://schemas.microsoft.com/office/powerpoint/2010/main" val="96907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Ø"/>
            </a:pPr>
            <a:r>
              <a:rPr lang="en-US" dirty="0"/>
              <a:t>Configuring Datasets for </a:t>
            </a:r>
            <a:r>
              <a:rPr lang="en-US" dirty="0" err="1"/>
              <a:t>DirectQuery</a:t>
            </a:r>
            <a:r>
              <a:rPr lang="en-US" dirty="0"/>
              <a:t> Mode</a:t>
            </a:r>
          </a:p>
          <a:p>
            <a:r>
              <a:rPr lang="en-US" dirty="0"/>
              <a:t>Putting It All Together</a:t>
            </a:r>
          </a:p>
          <a:p>
            <a:endParaRPr lang="en-US" dirty="0"/>
          </a:p>
        </p:txBody>
      </p:sp>
    </p:spTree>
    <p:extLst>
      <p:ext uri="{BB962C8B-B14F-4D97-AF65-F5344CB8AC3E}">
        <p14:creationId xmlns:p14="http://schemas.microsoft.com/office/powerpoint/2010/main" val="444370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Power BI?</a:t>
            </a:r>
          </a:p>
        </p:txBody>
      </p:sp>
      <p:sp>
        <p:nvSpPr>
          <p:cNvPr id="4" name="Content Placeholder 3"/>
          <p:cNvSpPr>
            <a:spLocks noGrp="1"/>
          </p:cNvSpPr>
          <p:nvPr>
            <p:ph idx="1"/>
          </p:nvPr>
        </p:nvSpPr>
        <p:spPr/>
        <p:txBody>
          <a:bodyPr>
            <a:normAutofit lnSpcReduction="10000"/>
          </a:bodyPr>
          <a:lstStyle/>
          <a:p>
            <a:r>
              <a:rPr lang="en-US" sz="2400" dirty="0"/>
              <a:t>What is Power BI?</a:t>
            </a:r>
          </a:p>
          <a:p>
            <a:pPr lvl="1"/>
            <a:r>
              <a:rPr lang="en-US" sz="2000" dirty="0"/>
              <a:t>Cloud-based subscription service</a:t>
            </a:r>
          </a:p>
          <a:p>
            <a:pPr lvl="1"/>
            <a:r>
              <a:rPr lang="en-US" sz="2000" dirty="0"/>
              <a:t>Environment which promotes self-service BI </a:t>
            </a:r>
            <a:r>
              <a:rPr lang="en-US" sz="2000" i="1" dirty="0"/>
              <a:t>to the end user</a:t>
            </a:r>
          </a:p>
          <a:p>
            <a:pPr lvl="1"/>
            <a:r>
              <a:rPr lang="en-US" sz="2000" dirty="0"/>
              <a:t>BI Platform to assists with data import, analysis and visualization</a:t>
            </a:r>
          </a:p>
          <a:p>
            <a:pPr lvl="1"/>
            <a:endParaRPr lang="en-US" sz="2400" dirty="0"/>
          </a:p>
          <a:p>
            <a:r>
              <a:rPr lang="en-US" sz="2400" dirty="0"/>
              <a:t>Power BI benefits from being a cloud-based service</a:t>
            </a:r>
          </a:p>
          <a:p>
            <a:pPr lvl="1"/>
            <a:r>
              <a:rPr lang="en-US" sz="2000" dirty="0"/>
              <a:t>It takes only 5 seconds to subscribe to the Power BI service</a:t>
            </a:r>
          </a:p>
          <a:p>
            <a:pPr lvl="1"/>
            <a:r>
              <a:rPr lang="en-US" sz="2000" dirty="0"/>
              <a:t>New users can create something significant in 5 minutes or less</a:t>
            </a:r>
          </a:p>
          <a:p>
            <a:pPr lvl="1"/>
            <a:endParaRPr lang="en-US" sz="2000" dirty="0"/>
          </a:p>
          <a:p>
            <a:r>
              <a:rPr lang="en-US" sz="2400" dirty="0"/>
              <a:t>Power BI adoption numbers </a:t>
            </a:r>
            <a:r>
              <a:rPr lang="en-US" sz="1800" i="1" dirty="0">
                <a:solidFill>
                  <a:schemeClr val="tx1">
                    <a:lumMod val="50000"/>
                    <a:lumOff val="50000"/>
                  </a:schemeClr>
                </a:solidFill>
              </a:rPr>
              <a:t>(as of Q1 2016)</a:t>
            </a:r>
            <a:endParaRPr lang="en-US" sz="2400" i="1" dirty="0">
              <a:solidFill>
                <a:schemeClr val="tx1">
                  <a:lumMod val="50000"/>
                  <a:lumOff val="50000"/>
                </a:schemeClr>
              </a:solidFill>
            </a:endParaRPr>
          </a:p>
          <a:p>
            <a:pPr lvl="1"/>
            <a:r>
              <a:rPr lang="en-US" sz="2000" dirty="0"/>
              <a:t>5 million subscribers</a:t>
            </a:r>
          </a:p>
          <a:p>
            <a:pPr lvl="1"/>
            <a:r>
              <a:rPr lang="en-US" sz="2000" dirty="0"/>
              <a:t>200,000 organizations</a:t>
            </a:r>
          </a:p>
          <a:p>
            <a:pPr lvl="1"/>
            <a:r>
              <a:rPr lang="en-US" sz="2000" dirty="0"/>
              <a:t>40 different languages</a:t>
            </a:r>
          </a:p>
        </p:txBody>
      </p:sp>
    </p:spTree>
    <p:extLst>
      <p:ext uri="{BB962C8B-B14F-4D97-AF65-F5344CB8AC3E}">
        <p14:creationId xmlns:p14="http://schemas.microsoft.com/office/powerpoint/2010/main" val="127514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DirectQuery</a:t>
            </a:r>
            <a:r>
              <a:rPr lang="en-US" dirty="0"/>
              <a:t> Mode</a:t>
            </a:r>
          </a:p>
        </p:txBody>
      </p:sp>
      <p:sp>
        <p:nvSpPr>
          <p:cNvPr id="3" name="Content Placeholder 2"/>
          <p:cNvSpPr>
            <a:spLocks noGrp="1"/>
          </p:cNvSpPr>
          <p:nvPr>
            <p:ph idx="1"/>
          </p:nvPr>
        </p:nvSpPr>
        <p:spPr/>
        <p:txBody>
          <a:bodyPr/>
          <a:lstStyle/>
          <a:p>
            <a:r>
              <a:rPr lang="en-US" dirty="0" err="1"/>
              <a:t>zzz</a:t>
            </a:r>
            <a:endParaRPr lang="en-US" dirty="0"/>
          </a:p>
        </p:txBody>
      </p:sp>
      <p:pic>
        <p:nvPicPr>
          <p:cNvPr id="4" name="Picture 3"/>
          <p:cNvPicPr>
            <a:picLocks noChangeAspect="1"/>
          </p:cNvPicPr>
          <p:nvPr/>
        </p:nvPicPr>
        <p:blipFill>
          <a:blip r:embed="rId2"/>
          <a:stretch>
            <a:fillRect/>
          </a:stretch>
        </p:blipFill>
        <p:spPr>
          <a:xfrm>
            <a:off x="203010" y="2514601"/>
            <a:ext cx="8149374" cy="3581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475423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Data Sources</a:t>
            </a:r>
          </a:p>
        </p:txBody>
      </p:sp>
      <p:pic>
        <p:nvPicPr>
          <p:cNvPr id="3" name="Picture 2"/>
          <p:cNvPicPr>
            <a:picLocks noChangeAspect="1"/>
          </p:cNvPicPr>
          <p:nvPr/>
        </p:nvPicPr>
        <p:blipFill>
          <a:blip r:embed="rId2"/>
          <a:stretch>
            <a:fillRect/>
          </a:stretch>
        </p:blipFill>
        <p:spPr>
          <a:xfrm>
            <a:off x="257828" y="1447800"/>
            <a:ext cx="8399744" cy="5086350"/>
          </a:xfrm>
          <a:prstGeom prst="rect">
            <a:avLst/>
          </a:prstGeom>
          <a:ln>
            <a:solidFill>
              <a:schemeClr val="bg1">
                <a:lumMod val="50000"/>
              </a:schemeClr>
            </a:solidFill>
          </a:ln>
        </p:spPr>
      </p:pic>
    </p:spTree>
    <p:extLst>
      <p:ext uri="{BB962C8B-B14F-4D97-AF65-F5344CB8AC3E}">
        <p14:creationId xmlns:p14="http://schemas.microsoft.com/office/powerpoint/2010/main" val="2217862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DirectQuery</a:t>
            </a:r>
          </a:p>
        </p:txBody>
      </p:sp>
      <p:sp>
        <p:nvSpPr>
          <p:cNvPr id="3" name="Content Placeholder 2"/>
          <p:cNvSpPr>
            <a:spLocks noGrp="1"/>
          </p:cNvSpPr>
          <p:nvPr>
            <p:ph idx="1"/>
          </p:nvPr>
        </p:nvSpPr>
        <p:spPr/>
        <p:txBody>
          <a:bodyPr>
            <a:normAutofit/>
          </a:bodyPr>
          <a:lstStyle/>
          <a:p>
            <a:r>
              <a:rPr lang="en-US" dirty="0"/>
              <a:t>DirectQuery imposes the following limitations</a:t>
            </a:r>
          </a:p>
          <a:p>
            <a:pPr lvl="1"/>
            <a:r>
              <a:rPr lang="en-US" dirty="0"/>
              <a:t>All tables must come from a single database</a:t>
            </a:r>
          </a:p>
          <a:p>
            <a:pPr lvl="1"/>
            <a:r>
              <a:rPr lang="en-US" dirty="0"/>
              <a:t>Many types of query steps are not supported</a:t>
            </a:r>
          </a:p>
          <a:p>
            <a:pPr lvl="1"/>
            <a:r>
              <a:rPr lang="en-US" dirty="0"/>
              <a:t>Relationship filtering limited to single direction</a:t>
            </a:r>
          </a:p>
          <a:p>
            <a:pPr lvl="1"/>
            <a:r>
              <a:rPr lang="en-US" dirty="0"/>
              <a:t>Time intelligence capabilities are not available</a:t>
            </a:r>
          </a:p>
          <a:p>
            <a:pPr lvl="1"/>
            <a:r>
              <a:rPr lang="en-US" dirty="0"/>
              <a:t>No special treatment of date columns</a:t>
            </a:r>
          </a:p>
          <a:p>
            <a:pPr lvl="1"/>
            <a:r>
              <a:rPr lang="en-US" dirty="0"/>
              <a:t>Calculated columns not allowed</a:t>
            </a:r>
          </a:p>
          <a:p>
            <a:pPr lvl="1"/>
            <a:r>
              <a:rPr lang="en-US" dirty="0"/>
              <a:t>By default, limitations placed on DAX in measures</a:t>
            </a:r>
          </a:p>
        </p:txBody>
      </p:sp>
    </p:spTree>
    <p:extLst>
      <p:ext uri="{BB962C8B-B14F-4D97-AF65-F5344CB8AC3E}">
        <p14:creationId xmlns:p14="http://schemas.microsoft.com/office/powerpoint/2010/main" val="1565295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WingtipSalesDirectQuery.pbix</a:t>
            </a:r>
            <a:endParaRPr lang="en-US" dirty="0"/>
          </a:p>
        </p:txBody>
      </p:sp>
      <p:sp>
        <p:nvSpPr>
          <p:cNvPr id="3" name="Content Placeholder 2"/>
          <p:cNvSpPr>
            <a:spLocks noGrp="1"/>
          </p:cNvSpPr>
          <p:nvPr>
            <p:ph idx="1"/>
          </p:nvPr>
        </p:nvSpPr>
        <p:spPr/>
        <p:txBody>
          <a:bodyPr>
            <a:normAutofit/>
          </a:bodyPr>
          <a:lstStyle/>
          <a:p>
            <a:r>
              <a:rPr lang="en-US" sz="2400" dirty="0"/>
              <a:t>Power BI Embedded does not support dataset refresh</a:t>
            </a:r>
          </a:p>
          <a:p>
            <a:pPr lvl="1"/>
            <a:r>
              <a:rPr lang="en-US" sz="2000" dirty="0"/>
              <a:t>Now way to refresh imported dataset – different than PowerBI.com</a:t>
            </a:r>
          </a:p>
          <a:p>
            <a:pPr lvl="1"/>
            <a:r>
              <a:rPr lang="en-US" sz="2000" dirty="0"/>
              <a:t>Requires delete and reimporting updated PBIX project</a:t>
            </a:r>
          </a:p>
          <a:p>
            <a:pPr lvl="1"/>
            <a:r>
              <a:rPr lang="en-US" sz="2000" dirty="0" err="1"/>
              <a:t>DirectQuery</a:t>
            </a:r>
            <a:r>
              <a:rPr lang="en-US" sz="2000" dirty="0"/>
              <a:t> mode can be used to eliminate the refresh problem</a:t>
            </a:r>
          </a:p>
          <a:p>
            <a:pPr lvl="1"/>
            <a:endParaRPr lang="en-US" sz="2000" dirty="0"/>
          </a:p>
          <a:p>
            <a:endParaRPr lang="en-US" sz="2400" dirty="0"/>
          </a:p>
          <a:p>
            <a:endParaRPr lang="en-US" sz="2400" dirty="0"/>
          </a:p>
        </p:txBody>
      </p:sp>
    </p:spTree>
    <p:extLst>
      <p:ext uri="{BB962C8B-B14F-4D97-AF65-F5344CB8AC3E}">
        <p14:creationId xmlns:p14="http://schemas.microsoft.com/office/powerpoint/2010/main" val="4236877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with C# and Azure REST APIs</a:t>
            </a:r>
          </a:p>
        </p:txBody>
      </p:sp>
      <p:sp>
        <p:nvSpPr>
          <p:cNvPr id="3" name="Content Placeholder 2"/>
          <p:cNvSpPr>
            <a:spLocks noGrp="1"/>
          </p:cNvSpPr>
          <p:nvPr>
            <p:ph idx="1"/>
          </p:nvPr>
        </p:nvSpPr>
        <p:spPr/>
        <p:txBody>
          <a:bodyPr/>
          <a:lstStyle/>
          <a:p>
            <a:r>
              <a:rPr lang="en-US" dirty="0"/>
              <a:t>Show code to upload</a:t>
            </a:r>
          </a:p>
          <a:p>
            <a:pPr lvl="1"/>
            <a:r>
              <a:rPr lang="en-US" dirty="0"/>
              <a:t>What is </a:t>
            </a:r>
            <a:r>
              <a:rPr lang="en-US" dirty="0" err="1"/>
              <a:t>Nuget</a:t>
            </a:r>
            <a:r>
              <a:rPr lang="en-US" dirty="0"/>
              <a:t> package for </a:t>
            </a:r>
            <a:r>
              <a:rPr lang="en-US" dirty="0" err="1"/>
              <a:t>PowerBIClient</a:t>
            </a:r>
            <a:r>
              <a:rPr lang="en-US" dirty="0"/>
              <a:t>?</a:t>
            </a:r>
          </a:p>
          <a:p>
            <a:endParaRPr lang="en-US" dirty="0"/>
          </a:p>
          <a:p>
            <a:r>
              <a:rPr lang="en-US" dirty="0"/>
              <a:t>Dataset management is important</a:t>
            </a:r>
          </a:p>
          <a:p>
            <a:pPr lvl="1"/>
            <a:r>
              <a:rPr lang="en-US" dirty="0"/>
              <a:t>Credentials cannot be included in PBIX</a:t>
            </a:r>
          </a:p>
          <a:p>
            <a:pPr lvl="1"/>
            <a:r>
              <a:rPr lang="en-US" dirty="0"/>
              <a:t>Credentials must be configured after PBIX import</a:t>
            </a:r>
          </a:p>
          <a:p>
            <a:pPr lvl="1"/>
            <a:endParaRPr lang="en-US" dirty="0"/>
          </a:p>
          <a:p>
            <a:r>
              <a:rPr lang="en-US" dirty="0"/>
              <a:t>Terminology confusion</a:t>
            </a:r>
          </a:p>
          <a:p>
            <a:pPr lvl="1"/>
            <a:r>
              <a:rPr lang="en-US" dirty="0"/>
              <a:t>Remember that Import = Dataset = Report</a:t>
            </a:r>
          </a:p>
        </p:txBody>
      </p:sp>
    </p:spTree>
    <p:extLst>
      <p:ext uri="{BB962C8B-B14F-4D97-AF65-F5344CB8AC3E}">
        <p14:creationId xmlns:p14="http://schemas.microsoft.com/office/powerpoint/2010/main" val="4693642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Dataset for </a:t>
            </a:r>
            <a:r>
              <a:rPr lang="en-US" dirty="0" err="1"/>
              <a:t>DirectConnect</a:t>
            </a:r>
            <a:endParaRPr lang="en-US" dirty="0"/>
          </a:p>
        </p:txBody>
      </p:sp>
      <p:sp>
        <p:nvSpPr>
          <p:cNvPr id="3" name="Content Placeholder 2"/>
          <p:cNvSpPr>
            <a:spLocks noGrp="1"/>
          </p:cNvSpPr>
          <p:nvPr>
            <p:ph idx="1"/>
          </p:nvPr>
        </p:nvSpPr>
        <p:spPr/>
        <p:txBody>
          <a:bodyPr/>
          <a:lstStyle/>
          <a:p>
            <a:r>
              <a:rPr lang="en-US" dirty="0"/>
              <a:t>Import</a:t>
            </a:r>
          </a:p>
          <a:p>
            <a:r>
              <a:rPr lang="en-US" dirty="0"/>
              <a:t>Modify data source connection string</a:t>
            </a:r>
          </a:p>
          <a:p>
            <a:r>
              <a:rPr lang="en-US" dirty="0"/>
              <a:t>Patch Azure Database credentials</a:t>
            </a:r>
          </a:p>
        </p:txBody>
      </p:sp>
    </p:spTree>
    <p:extLst>
      <p:ext uri="{BB962C8B-B14F-4D97-AF65-F5344CB8AC3E}">
        <p14:creationId xmlns:p14="http://schemas.microsoft.com/office/powerpoint/2010/main" val="1807350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ü"/>
            </a:pPr>
            <a:r>
              <a:rPr lang="en-US" dirty="0"/>
              <a:t>Configuring Datasets for </a:t>
            </a:r>
            <a:r>
              <a:rPr lang="en-US" dirty="0" err="1"/>
              <a:t>DirectQuery</a:t>
            </a:r>
            <a:r>
              <a:rPr lang="en-US" dirty="0"/>
              <a:t> Mode</a:t>
            </a:r>
          </a:p>
          <a:p>
            <a:pPr>
              <a:buFont typeface="Wingdings" panose="05000000000000000000" pitchFamily="2" charset="2"/>
              <a:buChar char="Ø"/>
            </a:pPr>
            <a:r>
              <a:rPr lang="en-US" dirty="0"/>
              <a:t>Putting It All Together</a:t>
            </a:r>
          </a:p>
          <a:p>
            <a:endParaRPr lang="en-US" dirty="0"/>
          </a:p>
        </p:txBody>
      </p:sp>
    </p:spTree>
    <p:extLst>
      <p:ext uri="{BB962C8B-B14F-4D97-AF65-F5344CB8AC3E}">
        <p14:creationId xmlns:p14="http://schemas.microsoft.com/office/powerpoint/2010/main" val="735456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 and APIs used in this webinar</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592486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Path Training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7153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a:t>Power BI Embedded Overview</a:t>
            </a:r>
          </a:p>
          <a:p>
            <a:pPr>
              <a:buFont typeface="Wingdings" panose="05000000000000000000" pitchFamily="2" charset="2"/>
              <a:buChar char="ü"/>
            </a:pPr>
            <a:r>
              <a:rPr lang="en-US" dirty="0"/>
              <a:t>Working with PBIX Project Files</a:t>
            </a:r>
          </a:p>
          <a:p>
            <a:pPr>
              <a:buFont typeface="Wingdings" panose="05000000000000000000" pitchFamily="2" charset="2"/>
              <a:buChar char="ü"/>
            </a:pPr>
            <a:r>
              <a:rPr lang="en-US" dirty="0"/>
              <a:t>Provisioning Workspaces in Azure</a:t>
            </a:r>
          </a:p>
          <a:p>
            <a:pPr>
              <a:buFont typeface="Wingdings" panose="05000000000000000000" pitchFamily="2" charset="2"/>
              <a:buChar char="ü"/>
            </a:pPr>
            <a:r>
              <a:rPr lang="en-US" dirty="0"/>
              <a:t>Embedding Reports in a MVC Application</a:t>
            </a:r>
          </a:p>
          <a:p>
            <a:pPr>
              <a:buFont typeface="Wingdings" panose="05000000000000000000" pitchFamily="2" charset="2"/>
              <a:buChar char="ü"/>
            </a:pPr>
            <a:r>
              <a:rPr lang="en-US" dirty="0"/>
              <a:t>Configuring Datasets for </a:t>
            </a:r>
            <a:r>
              <a:rPr lang="en-US" dirty="0" err="1"/>
              <a:t>DirectQuery</a:t>
            </a:r>
            <a:r>
              <a:rPr lang="en-US" dirty="0"/>
              <a:t> Mode</a:t>
            </a:r>
          </a:p>
          <a:p>
            <a:pPr>
              <a:buFont typeface="Wingdings" panose="05000000000000000000" pitchFamily="2" charset="2"/>
              <a:buChar char="ü"/>
            </a:pPr>
            <a:r>
              <a:rPr lang="en-US" dirty="0"/>
              <a:t>Putting It All Together</a:t>
            </a:r>
          </a:p>
          <a:p>
            <a:endParaRPr lang="en-US" dirty="0"/>
          </a:p>
        </p:txBody>
      </p:sp>
    </p:spTree>
    <p:extLst>
      <p:ext uri="{BB962C8B-B14F-4D97-AF65-F5344CB8AC3E}">
        <p14:creationId xmlns:p14="http://schemas.microsoft.com/office/powerpoint/2010/main" val="135702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Power BI Service</a:t>
            </a:r>
          </a:p>
        </p:txBody>
      </p:sp>
      <p:sp>
        <p:nvSpPr>
          <p:cNvPr id="4" name="Content Placeholder 3"/>
          <p:cNvSpPr>
            <a:spLocks noGrp="1"/>
          </p:cNvSpPr>
          <p:nvPr>
            <p:ph idx="1"/>
          </p:nvPr>
        </p:nvSpPr>
        <p:spPr/>
        <p:txBody>
          <a:bodyPr>
            <a:normAutofit/>
          </a:bodyPr>
          <a:lstStyle/>
          <a:p>
            <a:r>
              <a:rPr lang="en-US" sz="2400" dirty="0"/>
              <a:t>The Power BI Service</a:t>
            </a:r>
          </a:p>
          <a:p>
            <a:pPr lvl="1"/>
            <a:r>
              <a:rPr lang="en-US" sz="2000" dirty="0"/>
              <a:t>Provides cloud-based foundation for Power BI platform</a:t>
            </a:r>
          </a:p>
          <a:p>
            <a:pPr lvl="1"/>
            <a:r>
              <a:rPr lang="en-US" sz="2000" dirty="0"/>
              <a:t>Accessible through browser at </a:t>
            </a:r>
            <a:r>
              <a:rPr lang="en-US" sz="2000" dirty="0">
                <a:hlinkClick r:id="rId3"/>
              </a:rPr>
              <a:t>https://app.powerbi.com</a:t>
            </a:r>
            <a:endParaRPr lang="en-US" sz="2000" dirty="0"/>
          </a:p>
        </p:txBody>
      </p:sp>
      <p:pic>
        <p:nvPicPr>
          <p:cNvPr id="5" name="Picture 4"/>
          <p:cNvPicPr>
            <a:picLocks noChangeAspect="1"/>
          </p:cNvPicPr>
          <p:nvPr/>
        </p:nvPicPr>
        <p:blipFill>
          <a:blip r:embed="rId4"/>
          <a:stretch>
            <a:fillRect/>
          </a:stretch>
        </p:blipFill>
        <p:spPr>
          <a:xfrm>
            <a:off x="1066800" y="2819400"/>
            <a:ext cx="6778600" cy="3810000"/>
          </a:xfrm>
          <a:prstGeom prst="rect">
            <a:avLst/>
          </a:prstGeom>
          <a:ln w="19050">
            <a:solidFill>
              <a:schemeClr val="tx1"/>
            </a:solidFill>
          </a:ln>
        </p:spPr>
      </p:pic>
    </p:spTree>
    <p:extLst>
      <p:ext uri="{BB962C8B-B14F-4D97-AF65-F5344CB8AC3E}">
        <p14:creationId xmlns:p14="http://schemas.microsoft.com/office/powerpoint/2010/main" val="315291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Service Architecture</a:t>
            </a:r>
          </a:p>
        </p:txBody>
      </p:sp>
      <p:sp>
        <p:nvSpPr>
          <p:cNvPr id="18" name="Content Placeholder 17"/>
          <p:cNvSpPr>
            <a:spLocks noGrp="1"/>
          </p:cNvSpPr>
          <p:nvPr>
            <p:ph idx="1"/>
          </p:nvPr>
        </p:nvSpPr>
        <p:spPr/>
        <p:txBody>
          <a:bodyPr/>
          <a:lstStyle/>
          <a:p>
            <a:r>
              <a:rPr lang="en-US" dirty="0"/>
              <a:t>Power BI support for authors and consumers</a:t>
            </a:r>
          </a:p>
          <a:p>
            <a:pPr lvl="1"/>
            <a:r>
              <a:rPr lang="en-US" dirty="0"/>
              <a:t>BI solution authors have a choice in authoring tools</a:t>
            </a:r>
          </a:p>
          <a:p>
            <a:pPr lvl="1"/>
            <a:r>
              <a:rPr lang="en-US" dirty="0"/>
              <a:t>BI solutions consumers can use wide range of devices</a:t>
            </a:r>
          </a:p>
        </p:txBody>
      </p:sp>
      <p:sp>
        <p:nvSpPr>
          <p:cNvPr id="3" name="Rectangle 2"/>
          <p:cNvSpPr/>
          <p:nvPr/>
        </p:nvSpPr>
        <p:spPr>
          <a:xfrm>
            <a:off x="2931166" y="3124200"/>
            <a:ext cx="2783834" cy="333816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algn="ctr"/>
            <a:r>
              <a:rPr lang="en-US" sz="1400" b="1" dirty="0"/>
              <a:t>Power BI Service</a:t>
            </a:r>
          </a:p>
        </p:txBody>
      </p:sp>
      <p:sp>
        <p:nvSpPr>
          <p:cNvPr id="4" name="Rectangle 3"/>
          <p:cNvSpPr/>
          <p:nvPr/>
        </p:nvSpPr>
        <p:spPr>
          <a:xfrm>
            <a:off x="284486" y="3124200"/>
            <a:ext cx="2531205" cy="333816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Authors</a:t>
            </a:r>
          </a:p>
        </p:txBody>
      </p:sp>
      <p:sp>
        <p:nvSpPr>
          <p:cNvPr id="5" name="Rectangle 4"/>
          <p:cNvSpPr/>
          <p:nvPr/>
        </p:nvSpPr>
        <p:spPr>
          <a:xfrm>
            <a:off x="5943600" y="3124200"/>
            <a:ext cx="2834054" cy="333816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91440" rtlCol="0" anchor="t" anchorCtr="0"/>
          <a:lstStyle/>
          <a:p>
            <a:pPr algn="ctr"/>
            <a:r>
              <a:rPr lang="en-US" sz="1400" dirty="0">
                <a:solidFill>
                  <a:schemeClr val="accent1"/>
                </a:solidFill>
              </a:rPr>
              <a:t>Power BI Solution Consumers</a:t>
            </a:r>
          </a:p>
        </p:txBody>
      </p:sp>
      <p:sp>
        <p:nvSpPr>
          <p:cNvPr id="11" name="Rectangle 10"/>
          <p:cNvSpPr/>
          <p:nvPr/>
        </p:nvSpPr>
        <p:spPr>
          <a:xfrm>
            <a:off x="6221440" y="358954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Browser</a:t>
            </a:r>
          </a:p>
        </p:txBody>
      </p:sp>
      <p:sp>
        <p:nvSpPr>
          <p:cNvPr id="12" name="Rectangle 11"/>
          <p:cNvSpPr/>
          <p:nvPr/>
        </p:nvSpPr>
        <p:spPr>
          <a:xfrm>
            <a:off x="6239830" y="4052200"/>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iPad App</a:t>
            </a:r>
          </a:p>
        </p:txBody>
      </p:sp>
      <p:sp>
        <p:nvSpPr>
          <p:cNvPr id="13" name="Rectangle 12"/>
          <p:cNvSpPr/>
          <p:nvPr/>
        </p:nvSpPr>
        <p:spPr>
          <a:xfrm>
            <a:off x="6239830" y="4977503"/>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Android App</a:t>
            </a:r>
          </a:p>
        </p:txBody>
      </p:sp>
      <p:sp>
        <p:nvSpPr>
          <p:cNvPr id="14" name="Rectangle 13"/>
          <p:cNvSpPr/>
          <p:nvPr/>
        </p:nvSpPr>
        <p:spPr>
          <a:xfrm>
            <a:off x="6236808" y="5440155"/>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Windows 10 Phone App</a:t>
            </a:r>
          </a:p>
        </p:txBody>
      </p:sp>
      <p:sp>
        <p:nvSpPr>
          <p:cNvPr id="16" name="Rectangle 15"/>
          <p:cNvSpPr/>
          <p:nvPr/>
        </p:nvSpPr>
        <p:spPr>
          <a:xfrm>
            <a:off x="6239830" y="4514851"/>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iPhone App</a:t>
            </a:r>
          </a:p>
        </p:txBody>
      </p:sp>
      <p:sp>
        <p:nvSpPr>
          <p:cNvPr id="22" name="Rectangle 21"/>
          <p:cNvSpPr/>
          <p:nvPr/>
        </p:nvSpPr>
        <p:spPr>
          <a:xfrm>
            <a:off x="6232523" y="5902808"/>
            <a:ext cx="2206803" cy="363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Custom Application</a:t>
            </a:r>
          </a:p>
        </p:txBody>
      </p:sp>
      <p:grpSp>
        <p:nvGrpSpPr>
          <p:cNvPr id="43" name="Group 42"/>
          <p:cNvGrpSpPr/>
          <p:nvPr/>
        </p:nvGrpSpPr>
        <p:grpSpPr>
          <a:xfrm>
            <a:off x="543408" y="3611753"/>
            <a:ext cx="4877228" cy="641276"/>
            <a:chOff x="533400" y="3463196"/>
            <a:chExt cx="4964744" cy="746556"/>
          </a:xfrm>
        </p:grpSpPr>
        <p:sp>
          <p:nvSpPr>
            <p:cNvPr id="6" name="Rectangle 5"/>
            <p:cNvSpPr/>
            <p:nvPr/>
          </p:nvSpPr>
          <p:spPr>
            <a:xfrm>
              <a:off x="533400" y="3463196"/>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Browser</a:t>
              </a:r>
            </a:p>
          </p:txBody>
        </p:sp>
        <p:sp>
          <p:nvSpPr>
            <p:cNvPr id="23" name="Rounded Rectangle 22"/>
            <p:cNvSpPr/>
            <p:nvPr/>
          </p:nvSpPr>
          <p:spPr>
            <a:xfrm>
              <a:off x="3348028" y="3676352"/>
              <a:ext cx="2150116" cy="533400"/>
            </a:xfrm>
            <a:prstGeom prst="roundRect">
              <a:avLst/>
            </a:prstGeom>
            <a:solidFill>
              <a:schemeClr val="accent2">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1</a:t>
              </a:r>
            </a:p>
          </p:txBody>
        </p:sp>
        <p:cxnSp>
          <p:nvCxnSpPr>
            <p:cNvPr id="28" name="Straight Arrow Connector 27"/>
            <p:cNvCxnSpPr>
              <a:stCxn id="6" idx="3"/>
              <a:endCxn id="23" idx="1"/>
            </p:cNvCxnSpPr>
            <p:nvPr/>
          </p:nvCxnSpPr>
          <p:spPr>
            <a:xfrm>
              <a:off x="2536441" y="3757713"/>
              <a:ext cx="811587" cy="18533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561798" y="4316552"/>
            <a:ext cx="4838171" cy="542014"/>
            <a:chOff x="552120" y="4283703"/>
            <a:chExt cx="4924986" cy="630998"/>
          </a:xfrm>
        </p:grpSpPr>
        <p:sp>
          <p:nvSpPr>
            <p:cNvPr id="24" name="Rounded Rectangle 23"/>
            <p:cNvSpPr/>
            <p:nvPr/>
          </p:nvSpPr>
          <p:spPr>
            <a:xfrm>
              <a:off x="3326990" y="4381301"/>
              <a:ext cx="2150116" cy="533400"/>
            </a:xfrm>
            <a:prstGeom prst="roundRect">
              <a:avLst/>
            </a:prstGeom>
            <a:solidFill>
              <a:schemeClr val="accent3">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2</a:t>
              </a:r>
            </a:p>
          </p:txBody>
        </p:sp>
        <p:sp>
          <p:nvSpPr>
            <p:cNvPr id="7" name="Rectangle 6"/>
            <p:cNvSpPr/>
            <p:nvPr/>
          </p:nvSpPr>
          <p:spPr>
            <a:xfrm>
              <a:off x="552120" y="4283703"/>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Power BI Desktop</a:t>
              </a:r>
            </a:p>
          </p:txBody>
        </p:sp>
        <p:cxnSp>
          <p:nvCxnSpPr>
            <p:cNvPr id="32" name="Straight Arrow Connector 31"/>
            <p:cNvCxnSpPr>
              <a:stCxn id="7" idx="3"/>
              <a:endCxn id="24" idx="1"/>
            </p:cNvCxnSpPr>
            <p:nvPr/>
          </p:nvCxnSpPr>
          <p:spPr>
            <a:xfrm>
              <a:off x="2555161" y="4578220"/>
              <a:ext cx="771829" cy="697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561798" y="5005924"/>
            <a:ext cx="4838171" cy="506061"/>
            <a:chOff x="552120" y="5086250"/>
            <a:chExt cx="4924986" cy="589142"/>
          </a:xfrm>
        </p:grpSpPr>
        <p:sp>
          <p:nvSpPr>
            <p:cNvPr id="25" name="Rounded Rectangle 24"/>
            <p:cNvSpPr/>
            <p:nvPr/>
          </p:nvSpPr>
          <p:spPr>
            <a:xfrm>
              <a:off x="3326990" y="5086250"/>
              <a:ext cx="2150116" cy="533400"/>
            </a:xfrm>
            <a:prstGeom prst="round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3</a:t>
              </a:r>
            </a:p>
          </p:txBody>
        </p:sp>
        <p:sp>
          <p:nvSpPr>
            <p:cNvPr id="8" name="Rectangle 7"/>
            <p:cNvSpPr/>
            <p:nvPr/>
          </p:nvSpPr>
          <p:spPr>
            <a:xfrm>
              <a:off x="552120" y="5086359"/>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Microsoft Excel 2016</a:t>
              </a:r>
            </a:p>
          </p:txBody>
        </p:sp>
        <p:cxnSp>
          <p:nvCxnSpPr>
            <p:cNvPr id="35" name="Straight Arrow Connector 34"/>
            <p:cNvCxnSpPr>
              <a:stCxn id="8" idx="3"/>
              <a:endCxn id="25" idx="1"/>
            </p:cNvCxnSpPr>
            <p:nvPr/>
          </p:nvCxnSpPr>
          <p:spPr>
            <a:xfrm flipV="1">
              <a:off x="2555161" y="5352950"/>
              <a:ext cx="771829" cy="279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558775" y="5611462"/>
            <a:ext cx="4841193" cy="589088"/>
            <a:chOff x="549043" y="5791200"/>
            <a:chExt cx="4928063" cy="685800"/>
          </a:xfrm>
        </p:grpSpPr>
        <p:sp>
          <p:nvSpPr>
            <p:cNvPr id="26" name="Rounded Rectangle 25"/>
            <p:cNvSpPr/>
            <p:nvPr/>
          </p:nvSpPr>
          <p:spPr>
            <a:xfrm>
              <a:off x="3326990" y="5791200"/>
              <a:ext cx="2150116" cy="533400"/>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bg2">
                      <a:lumMod val="25000"/>
                    </a:schemeClr>
                  </a:solidFill>
                </a:rPr>
                <a:t>Power BI Solution 4</a:t>
              </a:r>
            </a:p>
          </p:txBody>
        </p:sp>
        <p:sp>
          <p:nvSpPr>
            <p:cNvPr id="10" name="Rectangle 9"/>
            <p:cNvSpPr/>
            <p:nvPr/>
          </p:nvSpPr>
          <p:spPr>
            <a:xfrm>
              <a:off x="549043" y="5887967"/>
              <a:ext cx="2003041" cy="589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Custom Application</a:t>
              </a:r>
            </a:p>
          </p:txBody>
        </p:sp>
        <p:cxnSp>
          <p:nvCxnSpPr>
            <p:cNvPr id="36" name="Straight Arrow Connector 35"/>
            <p:cNvCxnSpPr>
              <a:stCxn id="10" idx="3"/>
              <a:endCxn id="26" idx="1"/>
            </p:cNvCxnSpPr>
            <p:nvPr/>
          </p:nvCxnSpPr>
          <p:spPr>
            <a:xfrm flipV="1">
              <a:off x="2552084" y="6057900"/>
              <a:ext cx="774906" cy="12458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840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3" grpId="0" animBg="1"/>
      <p:bldP spid="14" grpId="0" animBg="1"/>
      <p:bldP spid="16"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Power BI Embedded</a:t>
            </a:r>
          </a:p>
        </p:txBody>
      </p:sp>
      <p:sp>
        <p:nvSpPr>
          <p:cNvPr id="3" name="Content Placeholder 2"/>
          <p:cNvSpPr>
            <a:spLocks noGrp="1"/>
          </p:cNvSpPr>
          <p:nvPr>
            <p:ph idx="1"/>
          </p:nvPr>
        </p:nvSpPr>
        <p:spPr/>
        <p:txBody>
          <a:bodyPr/>
          <a:lstStyle/>
          <a:p>
            <a:r>
              <a:rPr lang="en-US" dirty="0"/>
              <a:t>An Azure Service – Provisioned on demand</a:t>
            </a:r>
          </a:p>
          <a:p>
            <a:r>
              <a:rPr lang="en-US" dirty="0"/>
              <a:t>Decouples user security from app security</a:t>
            </a:r>
          </a:p>
          <a:p>
            <a:r>
              <a:rPr lang="en-US" dirty="0"/>
              <a:t>Opens Power BI up to commercial applications</a:t>
            </a:r>
          </a:p>
          <a:p>
            <a:endParaRPr lang="en-US" dirty="0"/>
          </a:p>
        </p:txBody>
      </p:sp>
    </p:spTree>
    <p:extLst>
      <p:ext uri="{BB962C8B-B14F-4D97-AF65-F5344CB8AC3E}">
        <p14:creationId xmlns:p14="http://schemas.microsoft.com/office/powerpoint/2010/main" val="135630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PowerBI.com vs Power BI Embedded</a:t>
            </a:r>
          </a:p>
        </p:txBody>
      </p:sp>
      <p:sp>
        <p:nvSpPr>
          <p:cNvPr id="5" name="Rectangle 4"/>
          <p:cNvSpPr/>
          <p:nvPr/>
        </p:nvSpPr>
        <p:spPr>
          <a:xfrm>
            <a:off x="304800" y="2133600"/>
            <a:ext cx="4191000" cy="3119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PowerBI.com</a:t>
            </a:r>
          </a:p>
          <a:p>
            <a:pPr algn="ctr"/>
            <a:r>
              <a:rPr lang="en-US" sz="2000" dirty="0"/>
              <a:t>-----------------------</a:t>
            </a:r>
          </a:p>
          <a:p>
            <a:pPr marL="285750" indent="-285750">
              <a:buFont typeface="Arial" panose="020B0604020202020204" pitchFamily="34" charset="0"/>
              <a:buChar char="•"/>
            </a:pPr>
            <a:r>
              <a:rPr lang="en-US" sz="1600" dirty="0"/>
              <a:t>Accessed via https://app.powerbi.com</a:t>
            </a:r>
          </a:p>
          <a:p>
            <a:pPr marL="285750" indent="-285750">
              <a:buFont typeface="Arial" panose="020B0604020202020204" pitchFamily="34" charset="0"/>
              <a:buChar char="•"/>
            </a:pPr>
            <a:r>
              <a:rPr lang="en-US" sz="1600" dirty="0"/>
              <a:t>Requires Office 365 accounts</a:t>
            </a:r>
          </a:p>
          <a:p>
            <a:pPr marL="285750" indent="-285750">
              <a:buFont typeface="Arial" panose="020B0604020202020204" pitchFamily="34" charset="0"/>
              <a:buChar char="•"/>
            </a:pPr>
            <a:r>
              <a:rPr lang="en-US" sz="1600" dirty="0"/>
              <a:t>Requires Power BI License</a:t>
            </a:r>
          </a:p>
          <a:p>
            <a:pPr marL="285750" indent="-285750">
              <a:buFont typeface="Arial" panose="020B0604020202020204" pitchFamily="34" charset="0"/>
              <a:buChar char="•"/>
            </a:pPr>
            <a:r>
              <a:rPr lang="en-US" sz="1600" dirty="0"/>
              <a:t>Custom development not required</a:t>
            </a:r>
          </a:p>
          <a:p>
            <a:pPr marL="285750" indent="-285750">
              <a:buFont typeface="Arial" panose="020B0604020202020204" pitchFamily="34" charset="0"/>
              <a:buChar char="•"/>
            </a:pPr>
            <a:r>
              <a:rPr lang="en-US" sz="1600" dirty="0"/>
              <a:t>Azure subscription not required</a:t>
            </a:r>
          </a:p>
          <a:p>
            <a:pPr algn="ctr"/>
            <a:endParaRPr lang="en-US" sz="1600" dirty="0"/>
          </a:p>
        </p:txBody>
      </p:sp>
      <p:sp>
        <p:nvSpPr>
          <p:cNvPr id="6" name="Rectangle 5"/>
          <p:cNvSpPr/>
          <p:nvPr/>
        </p:nvSpPr>
        <p:spPr>
          <a:xfrm>
            <a:off x="4724400" y="2133600"/>
            <a:ext cx="4191000" cy="3119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a:t>Power BI Embedded</a:t>
            </a:r>
          </a:p>
          <a:p>
            <a:pPr algn="ctr"/>
            <a:r>
              <a:rPr lang="en-US" sz="2000" dirty="0"/>
              <a:t>-----------------------</a:t>
            </a:r>
          </a:p>
          <a:p>
            <a:pPr marL="285750" indent="-285750">
              <a:buFont typeface="Arial" panose="020B0604020202020204" pitchFamily="34" charset="0"/>
              <a:buChar char="•"/>
            </a:pPr>
            <a:r>
              <a:rPr lang="en-US" sz="1600" dirty="0"/>
              <a:t>Accessed via custom URL</a:t>
            </a:r>
          </a:p>
          <a:p>
            <a:pPr marL="285750" indent="-285750">
              <a:buFont typeface="Arial" panose="020B0604020202020204" pitchFamily="34" charset="0"/>
              <a:buChar char="•"/>
            </a:pPr>
            <a:r>
              <a:rPr lang="en-US" sz="1600" dirty="0"/>
              <a:t>No Office 365 accounts required</a:t>
            </a:r>
          </a:p>
          <a:p>
            <a:pPr marL="285750" indent="-285750">
              <a:buFont typeface="Arial" panose="020B0604020202020204" pitchFamily="34" charset="0"/>
              <a:buChar char="•"/>
            </a:pPr>
            <a:r>
              <a:rPr lang="en-US" sz="1600" dirty="0"/>
              <a:t>No Power BI user licenses required</a:t>
            </a:r>
          </a:p>
          <a:p>
            <a:pPr marL="285750" indent="-285750">
              <a:buFont typeface="Arial" panose="020B0604020202020204" pitchFamily="34" charset="0"/>
              <a:buChar char="•"/>
            </a:pPr>
            <a:r>
              <a:rPr lang="en-US" sz="1600" dirty="0"/>
              <a:t>Requires custom development</a:t>
            </a:r>
          </a:p>
          <a:p>
            <a:pPr marL="285750" indent="-285750">
              <a:buFont typeface="Arial" panose="020B0604020202020204" pitchFamily="34" charset="0"/>
              <a:buChar char="•"/>
            </a:pPr>
            <a:r>
              <a:rPr lang="en-US" sz="1600" dirty="0"/>
              <a:t>Requires Azure subscription</a:t>
            </a:r>
          </a:p>
          <a:p>
            <a:pPr algn="ctr"/>
            <a:endParaRPr lang="en-US" sz="1600" dirty="0"/>
          </a:p>
        </p:txBody>
      </p:sp>
    </p:spTree>
    <p:extLst>
      <p:ext uri="{BB962C8B-B14F-4D97-AF65-F5344CB8AC3E}">
        <p14:creationId xmlns:p14="http://schemas.microsoft.com/office/powerpoint/2010/main" val="331642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Security with Power BI Embedded</a:t>
            </a:r>
          </a:p>
        </p:txBody>
      </p:sp>
      <p:sp>
        <p:nvSpPr>
          <p:cNvPr id="5" name="Content Placeholder 4"/>
          <p:cNvSpPr>
            <a:spLocks noGrp="1"/>
          </p:cNvSpPr>
          <p:nvPr>
            <p:ph idx="1"/>
          </p:nvPr>
        </p:nvSpPr>
        <p:spPr/>
        <p:txBody>
          <a:bodyPr/>
          <a:lstStyle/>
          <a:p>
            <a:r>
              <a:rPr lang="en-US" dirty="0"/>
              <a:t>Microsoft Power BI Embedded defers to your application to perform all the necessary user authentication and authorization</a:t>
            </a:r>
          </a:p>
          <a:p>
            <a:endParaRPr lang="en-US" dirty="0"/>
          </a:p>
        </p:txBody>
      </p:sp>
      <p:pic>
        <p:nvPicPr>
          <p:cNvPr id="3" name="Content Placeholder 3"/>
          <p:cNvPicPr>
            <a:picLocks noChangeAspect="1"/>
          </p:cNvPicPr>
          <p:nvPr/>
        </p:nvPicPr>
        <p:blipFill>
          <a:blip r:embed="rId2"/>
          <a:stretch>
            <a:fillRect/>
          </a:stretch>
        </p:blipFill>
        <p:spPr>
          <a:xfrm>
            <a:off x="685800" y="3185506"/>
            <a:ext cx="7467600" cy="3416622"/>
          </a:xfrm>
          <a:prstGeom prst="rect">
            <a:avLst/>
          </a:prstGeom>
          <a:ln>
            <a:solidFill>
              <a:schemeClr val="tx1">
                <a:lumMod val="50000"/>
                <a:lumOff val="50000"/>
              </a:schemeClr>
            </a:solidFill>
          </a:ln>
        </p:spPr>
      </p:pic>
    </p:spTree>
    <p:extLst>
      <p:ext uri="{BB962C8B-B14F-4D97-AF65-F5344CB8AC3E}">
        <p14:creationId xmlns:p14="http://schemas.microsoft.com/office/powerpoint/2010/main" val="25859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Token Types</a:t>
            </a:r>
          </a:p>
        </p:txBody>
      </p:sp>
      <p:sp>
        <p:nvSpPr>
          <p:cNvPr id="3" name="Content Placeholder 2"/>
          <p:cNvSpPr>
            <a:spLocks noGrp="1"/>
          </p:cNvSpPr>
          <p:nvPr>
            <p:ph idx="1"/>
          </p:nvPr>
        </p:nvSpPr>
        <p:spPr/>
        <p:txBody>
          <a:bodyPr/>
          <a:lstStyle/>
          <a:p>
            <a:r>
              <a:rPr lang="en-US" dirty="0"/>
              <a:t>Azure Provisioning Tokens</a:t>
            </a:r>
          </a:p>
          <a:p>
            <a:pPr lvl="1"/>
            <a:r>
              <a:rPr lang="en-US" dirty="0"/>
              <a:t>Used when provisioning a new Workspace into Workspace Collection</a:t>
            </a:r>
          </a:p>
          <a:p>
            <a:r>
              <a:rPr lang="en-US" dirty="0"/>
              <a:t>Development Tokens</a:t>
            </a:r>
          </a:p>
          <a:p>
            <a:pPr lvl="1"/>
            <a:r>
              <a:rPr lang="en-US" dirty="0"/>
              <a:t>Used when making calls directly to the Power BI REST APIs Power BI</a:t>
            </a:r>
          </a:p>
          <a:p>
            <a:r>
              <a:rPr lang="en-US" dirty="0"/>
              <a:t>Embedding Tokens</a:t>
            </a:r>
          </a:p>
          <a:p>
            <a:pPr lvl="1"/>
            <a:r>
              <a:rPr lang="en-US" dirty="0"/>
              <a:t>Used when making calls to render a report in the embedded iframe</a:t>
            </a:r>
          </a:p>
        </p:txBody>
      </p:sp>
    </p:spTree>
    <p:extLst>
      <p:ext uri="{BB962C8B-B14F-4D97-AF65-F5344CB8AC3E}">
        <p14:creationId xmlns:p14="http://schemas.microsoft.com/office/powerpoint/2010/main" val="1333380184"/>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openxmlformats.org/package/2006/metadata/core-properties"/>
    <ds:schemaRef ds:uri="http://purl.org/dc/dcmitype/"/>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terms/"/>
  </ds:schemaRefs>
</ds:datastoreItem>
</file>

<file path=customXml/itemProps4.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CPT_Wave15</Template>
  <TotalTime>7655</TotalTime>
  <Words>2180</Words>
  <Application>Microsoft Office PowerPoint</Application>
  <PresentationFormat>On-screen Show (4:3)</PresentationFormat>
  <Paragraphs>269</Paragraphs>
  <Slides>39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Arial Black</vt:lpstr>
      <vt:lpstr>Calibri</vt:lpstr>
      <vt:lpstr>Lucida Console</vt:lpstr>
      <vt:lpstr>Wingdings</vt:lpstr>
      <vt:lpstr>CPT_Wave15</vt:lpstr>
      <vt:lpstr>Developing Custom Applications using Power BI Embedded</vt:lpstr>
      <vt:lpstr>Agenda</vt:lpstr>
      <vt:lpstr>What is Power BI?</vt:lpstr>
      <vt:lpstr>The Power BI Service</vt:lpstr>
      <vt:lpstr>Power BI Service Architecture</vt:lpstr>
      <vt:lpstr>What is Power BI Embedded</vt:lpstr>
      <vt:lpstr>PowerBI.com vs Power BI Embedded</vt:lpstr>
      <vt:lpstr>Security with Power BI Embedded</vt:lpstr>
      <vt:lpstr>Access Token Types</vt:lpstr>
      <vt:lpstr>The Big Picture for Power BI Embedded</vt:lpstr>
      <vt:lpstr>Agenda</vt:lpstr>
      <vt:lpstr>Working with Power BI Desktop</vt:lpstr>
      <vt:lpstr>Projects and PBIX Files</vt:lpstr>
      <vt:lpstr>Power BI Desktop and PBIX Project Files</vt:lpstr>
      <vt:lpstr>PBIX Data Source Types</vt:lpstr>
      <vt:lpstr>Demo: NorthwindRetro.pbix</vt:lpstr>
      <vt:lpstr>Agenda</vt:lpstr>
      <vt:lpstr>Power BI Embedded Service in Azure</vt:lpstr>
      <vt:lpstr>Workspace Collection</vt:lpstr>
      <vt:lpstr>Create-Workspace-Collection.ps1</vt:lpstr>
      <vt:lpstr>Power BI CLI</vt:lpstr>
      <vt:lpstr>Import-PBIX-Into-Workspace.ps1</vt:lpstr>
      <vt:lpstr>Agenda</vt:lpstr>
      <vt:lpstr>Embedding Internals</vt:lpstr>
      <vt:lpstr>Creating an ASP.NET MVC Application</vt:lpstr>
      <vt:lpstr>MVC Helper Classes</vt:lpstr>
      <vt:lpstr>Power BI JavaScript API</vt:lpstr>
      <vt:lpstr>Power BI JavaScript API Object Model</vt:lpstr>
      <vt:lpstr>Agenda</vt:lpstr>
      <vt:lpstr>DirectQuery Mode</vt:lpstr>
      <vt:lpstr>Supported Data Sources</vt:lpstr>
      <vt:lpstr>Limitations of DirectQuery</vt:lpstr>
      <vt:lpstr>Demo: WingtipSalesDirectQuery.pbix</vt:lpstr>
      <vt:lpstr>Provisioning with C# and Azure REST APIs</vt:lpstr>
      <vt:lpstr>Configuring a Dataset for DirectConnect</vt:lpstr>
      <vt:lpstr>Agenda</vt:lpstr>
      <vt:lpstr>Packages and APIs used in this webinar</vt:lpstr>
      <vt:lpstr>Critical Path Training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with Power BI</dc:title>
  <dc:creator>Ted Pattison</dc:creator>
  <cp:lastModifiedBy>TedP</cp:lastModifiedBy>
  <cp:revision>273</cp:revision>
  <dcterms:created xsi:type="dcterms:W3CDTF">2012-04-13T19:17:02Z</dcterms:created>
  <dcterms:modified xsi:type="dcterms:W3CDTF">2017-01-05T14:33:52Z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