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134" r:id="rId4"/>
    <p:sldId id="2135" r:id="rId5"/>
    <p:sldId id="2155" r:id="rId6"/>
    <p:sldId id="2103" r:id="rId7"/>
    <p:sldId id="2156" r:id="rId8"/>
    <p:sldId id="2157" r:id="rId9"/>
    <p:sldId id="2158" r:id="rId10"/>
    <p:sldId id="2159" r:id="rId11"/>
    <p:sldId id="2161" r:id="rId12"/>
    <p:sldId id="2160" r:id="rId13"/>
    <p:sldId id="2162" r:id="rId14"/>
    <p:sldId id="2163" r:id="rId15"/>
    <p:sldId id="2164" r:id="rId16"/>
    <p:sldId id="2165" r:id="rId17"/>
    <p:sldId id="2169" r:id="rId18"/>
    <p:sldId id="2170" r:id="rId19"/>
    <p:sldId id="213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52"/>
    <p:restoredTop sz="94643"/>
  </p:normalViewPr>
  <p:slideViewPr>
    <p:cSldViewPr snapToGrid="0">
      <p:cViewPr varScale="1">
        <p:scale>
          <a:sx n="83" d="100"/>
          <a:sy n="83" d="100"/>
        </p:scale>
        <p:origin x="3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50B044-2F85-4439-AF07-2F5DDB68A9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063C9D-ABE5-47AC-B46C-8DEF1D9C616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350B044-2F85-4439-AF07-2F5DDB68A9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063C9D-ABE5-47AC-B46C-8DEF1D9C616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350B044-2F85-4439-AF07-2F5DDB68A9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063C9D-ABE5-47AC-B46C-8DEF1D9C616A}"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50B044-2F85-4439-AF07-2F5DDB68A9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063C9D-ABE5-47AC-B46C-8DEF1D9C616A}"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350B044-2F85-4439-AF07-2F5DDB68A9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063C9D-ABE5-47AC-B46C-8DEF1D9C616A}"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50B044-2F85-4439-AF07-2F5DDB68A9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063C9D-ABE5-47AC-B46C-8DEF1D9C616A}"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350B044-2F85-4439-AF07-2F5DDB68A95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063C9D-ABE5-47AC-B46C-8DEF1D9C616A}"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350B044-2F85-4439-AF07-2F5DDB68A95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5063C9D-ABE5-47AC-B46C-8DEF1D9C616A}"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50B044-2F85-4439-AF07-2F5DDB68A95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5063C9D-ABE5-47AC-B46C-8DEF1D9C616A}"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50B044-2F85-4439-AF07-2F5DDB68A95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5063C9D-ABE5-47AC-B46C-8DEF1D9C616A}"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50B044-2F85-4439-AF07-2F5DDB68A95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063C9D-ABE5-47AC-B46C-8DEF1D9C616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350B044-2F85-4439-AF07-2F5DDB68A9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063C9D-ABE5-47AC-B46C-8DEF1D9C616A}"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50B044-2F85-4439-AF07-2F5DDB68A95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063C9D-ABE5-47AC-B46C-8DEF1D9C616A}"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350B044-2F85-4439-AF07-2F5DDB68A9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063C9D-ABE5-47AC-B46C-8DEF1D9C616A}"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350B044-2F85-4439-AF07-2F5DDB68A9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063C9D-ABE5-47AC-B46C-8DEF1D9C616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50B044-2F85-4439-AF07-2F5DDB68A9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063C9D-ABE5-47AC-B46C-8DEF1D9C616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350B044-2F85-4439-AF07-2F5DDB68A95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063C9D-ABE5-47AC-B46C-8DEF1D9C616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350B044-2F85-4439-AF07-2F5DDB68A95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5063C9D-ABE5-47AC-B46C-8DEF1D9C616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50B044-2F85-4439-AF07-2F5DDB68A95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5063C9D-ABE5-47AC-B46C-8DEF1D9C616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50B044-2F85-4439-AF07-2F5DDB68A95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5063C9D-ABE5-47AC-B46C-8DEF1D9C616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50B044-2F85-4439-AF07-2F5DDB68A95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063C9D-ABE5-47AC-B46C-8DEF1D9C616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50B044-2F85-4439-AF07-2F5DDB68A95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063C9D-ABE5-47AC-B46C-8DEF1D9C616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0B044-2F85-4439-AF07-2F5DDB68A95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63C9D-ABE5-47AC-B46C-8DEF1D9C616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0B044-2F85-4439-AF07-2F5DDB68A95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63C9D-ABE5-47AC-B46C-8DEF1D9C616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image" Target="../media/image19.jpeg"/><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image" Target="../media/image19.jpeg"/><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image" Target="../media/image19.jpeg"/><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2" Type="http://schemas.openxmlformats.org/officeDocument/2006/relationships/slideLayout" Target="../slideLayouts/slideLayout18.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p:nvPr/>
        </p:nvSpPr>
        <p:spPr>
          <a:xfrm>
            <a:off x="0" y="0"/>
            <a:ext cx="12192000" cy="6858000"/>
          </a:xfrm>
          <a:prstGeom prst="rect">
            <a:avLst/>
          </a:prstGeom>
          <a:blipFill>
            <a:blip r:embed="rId1"/>
            <a:srcRect/>
            <a:stretch>
              <a:fillRect t="-68518" b="-685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t>2023</a:t>
            </a:r>
            <a:r>
              <a:rPr kumimoji="1" lang="zh-CN" altLang="en-US"/>
              <a:t>。</a:t>
            </a:r>
            <a:r>
              <a:rPr kumimoji="1" lang="en-US" altLang="zh-CN"/>
              <a:t>12.18</a:t>
            </a:r>
            <a:endParaRPr kumimoji="1" lang="en-US" altLang="zh-CN"/>
          </a:p>
        </p:txBody>
      </p:sp>
      <p:sp>
        <p:nvSpPr>
          <p:cNvPr id="3" name="Pentagon 8"/>
          <p:cNvSpPr/>
          <p:nvPr/>
        </p:nvSpPr>
        <p:spPr>
          <a:xfrm rot="5400000">
            <a:off x="3741330" y="-2156218"/>
            <a:ext cx="4490900" cy="10531420"/>
          </a:xfrm>
          <a:prstGeom prst="homePlate">
            <a:avLst>
              <a:gd name="adj" fmla="val 29908"/>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th-TH" sz="1800" b="0" i="0" u="none" strike="noStrike" kern="1200" cap="none" spc="0" normalizeH="0" baseline="0" noProof="0">
              <a:ln>
                <a:noFill/>
              </a:ln>
              <a:solidFill>
                <a:srgbClr val="FBFBFB"/>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 name="Title 5"/>
          <p:cNvSpPr txBox="1"/>
          <p:nvPr/>
        </p:nvSpPr>
        <p:spPr>
          <a:xfrm>
            <a:off x="1819142" y="1881164"/>
            <a:ext cx="8553713" cy="7989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6600" spc="600" dirty="0">
              <a:solidFill>
                <a:schemeClr val="bg1"/>
              </a:solidFill>
              <a:latin typeface="FZQingKeBenYueSongS-R-GB" panose="02000000000000000000" pitchFamily="2" charset="-122"/>
              <a:ea typeface="FZQingKeBenYueSongS-R-GB" panose="02000000000000000000" pitchFamily="2" charset="-122"/>
              <a:cs typeface="+mn-ea"/>
              <a:sym typeface="+mn-lt"/>
            </a:endParaRPr>
          </a:p>
          <a:p>
            <a:pPr algn="ctr"/>
            <a:r>
              <a:rPr lang="en-US" sz="6600" spc="600" dirty="0">
                <a:solidFill>
                  <a:schemeClr val="bg1"/>
                </a:solidFill>
                <a:latin typeface="FZQingKeBenYueSongS-R-GB" panose="02000000000000000000" pitchFamily="2" charset="-122"/>
                <a:ea typeface="FZQingKeBenYueSongS-R-GB" panose="02000000000000000000" pitchFamily="2" charset="-122"/>
                <a:cs typeface="+mn-ea"/>
                <a:sym typeface="+mn-lt"/>
              </a:rPr>
              <a:t>01背包问题算法</a:t>
            </a:r>
            <a:endParaRPr lang="en-US" sz="6600" spc="600" dirty="0">
              <a:solidFill>
                <a:schemeClr val="bg1"/>
              </a:solidFill>
              <a:latin typeface="FZQingKeBenYueSongS-R-GB" panose="02000000000000000000" pitchFamily="2" charset="-122"/>
              <a:ea typeface="FZQingKeBenYueSongS-R-GB" panose="02000000000000000000" pitchFamily="2" charset="-122"/>
              <a:cs typeface="+mn-ea"/>
              <a:sym typeface="+mn-lt"/>
            </a:endParaRPr>
          </a:p>
          <a:p>
            <a:pPr algn="ctr"/>
            <a:r>
              <a:rPr lang="en-US" sz="6600" spc="600" dirty="0">
                <a:solidFill>
                  <a:schemeClr val="bg1"/>
                </a:solidFill>
                <a:latin typeface="FZQingKeBenYueSongS-R-GB" panose="02000000000000000000" pitchFamily="2" charset="-122"/>
                <a:ea typeface="FZQingKeBenYueSongS-R-GB" panose="02000000000000000000" pitchFamily="2" charset="-122"/>
                <a:cs typeface="+mn-ea"/>
                <a:sym typeface="+mn-lt"/>
              </a:rPr>
              <a:t>求解性能比较</a:t>
            </a:r>
            <a:endParaRPr lang="en-US" sz="6600" spc="600" dirty="0">
              <a:solidFill>
                <a:schemeClr val="bg1"/>
              </a:solidFill>
              <a:latin typeface="FZQingKeBenYueSongS-R-GB" panose="02000000000000000000" pitchFamily="2" charset="-122"/>
              <a:ea typeface="FZQingKeBenYueSongS-R-GB" panose="02000000000000000000" pitchFamily="2" charset="-122"/>
              <a:cs typeface="+mn-ea"/>
              <a:sym typeface="+mn-lt"/>
            </a:endParaRPr>
          </a:p>
        </p:txBody>
      </p:sp>
      <p:sp>
        <p:nvSpPr>
          <p:cNvPr id="7" name="Freeform 19"/>
          <p:cNvSpPr/>
          <p:nvPr/>
        </p:nvSpPr>
        <p:spPr bwMode="auto">
          <a:xfrm rot="5400000" flipH="1">
            <a:off x="4907006" y="-661857"/>
            <a:ext cx="2462075" cy="12276083"/>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4599305" cy="64516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04</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代码及结果：</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sym typeface="+mn-ea"/>
                </a:rPr>
                <a:t>分支限界法代码</a:t>
              </a:r>
              <a:endPar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endParaRPr>
            </a:p>
            <a:p>
              <a:pPr algn="l"/>
              <a:endPar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endParaRP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图片 1" descr="截屏2023-12-18 上午11.20.07"/>
          <p:cNvPicPr>
            <a:picLocks noChangeAspect="1"/>
          </p:cNvPicPr>
          <p:nvPr/>
        </p:nvPicPr>
        <p:blipFill>
          <a:blip r:embed="rId1"/>
          <a:stretch>
            <a:fillRect/>
          </a:stretch>
        </p:blipFill>
        <p:spPr>
          <a:xfrm>
            <a:off x="163830" y="879475"/>
            <a:ext cx="3366135" cy="5574030"/>
          </a:xfrm>
          <a:prstGeom prst="rect">
            <a:avLst/>
          </a:prstGeom>
        </p:spPr>
      </p:pic>
      <p:pic>
        <p:nvPicPr>
          <p:cNvPr id="3" name="图片 2" descr="截屏2023-12-18 上午11.20.50"/>
          <p:cNvPicPr>
            <a:picLocks noChangeAspect="1"/>
          </p:cNvPicPr>
          <p:nvPr/>
        </p:nvPicPr>
        <p:blipFill>
          <a:blip r:embed="rId2"/>
          <a:stretch>
            <a:fillRect/>
          </a:stretch>
        </p:blipFill>
        <p:spPr>
          <a:xfrm>
            <a:off x="2259965" y="879475"/>
            <a:ext cx="3366135" cy="5581015"/>
          </a:xfrm>
          <a:prstGeom prst="rect">
            <a:avLst/>
          </a:prstGeom>
        </p:spPr>
      </p:pic>
      <p:pic>
        <p:nvPicPr>
          <p:cNvPr id="4" name="图片 3" descr="截屏2023-12-18 上午11.21.24"/>
          <p:cNvPicPr>
            <a:picLocks noChangeAspect="1"/>
          </p:cNvPicPr>
          <p:nvPr/>
        </p:nvPicPr>
        <p:blipFill>
          <a:blip r:embed="rId3"/>
          <a:srcRect l="525" t="296"/>
          <a:stretch>
            <a:fillRect/>
          </a:stretch>
        </p:blipFill>
        <p:spPr>
          <a:xfrm>
            <a:off x="4735195" y="895985"/>
            <a:ext cx="3366135" cy="5557520"/>
          </a:xfrm>
          <a:prstGeom prst="rect">
            <a:avLst/>
          </a:prstGeom>
        </p:spPr>
      </p:pic>
      <p:pic>
        <p:nvPicPr>
          <p:cNvPr id="5" name="图片 4" descr="截屏2023-12-18 上午11.21.57"/>
          <p:cNvPicPr>
            <a:picLocks noChangeAspect="1"/>
          </p:cNvPicPr>
          <p:nvPr/>
        </p:nvPicPr>
        <p:blipFill>
          <a:blip r:embed="rId4"/>
          <a:srcRect l="806" t="578"/>
          <a:stretch>
            <a:fillRect/>
          </a:stretch>
        </p:blipFill>
        <p:spPr>
          <a:xfrm>
            <a:off x="7736840" y="895985"/>
            <a:ext cx="3515360" cy="557403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7037705" cy="36830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04</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代码及结果：分支限界法运行结果及</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复杂性分析</a:t>
              </a:r>
              <a:endPar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endParaRP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文本框 2"/>
          <p:cNvSpPr txBox="1"/>
          <p:nvPr/>
        </p:nvSpPr>
        <p:spPr>
          <a:xfrm>
            <a:off x="6012180" y="802640"/>
            <a:ext cx="5168900" cy="5631180"/>
          </a:xfrm>
          <a:prstGeom prst="rect">
            <a:avLst/>
          </a:prstGeom>
          <a:noFill/>
        </p:spPr>
        <p:txBody>
          <a:bodyPr wrap="square" rtlCol="0">
            <a:spAutoFit/>
          </a:bodyPr>
          <a:p>
            <a:r>
              <a:rPr lang="zh-CN" altLang="en-US"/>
              <a:t>分支限界法确实是比回溯法更简单，因为我们广度优先遍历，而且每次找优先级最高的，当达到叶结点时一定是最优的。算法的时间复杂度主要是在计算最优解的过程，这取决于我们达到叶结点的时候经过了多少节点，有可能我们没有遍历完一层，下一层的优先级更高，我们就会更进一层，所以取决于我们中间经历过的结点。树的结点数目为2^N。</a:t>
            </a:r>
            <a:endParaRPr lang="zh-CN" altLang="en-US"/>
          </a:p>
          <a:p>
            <a:r>
              <a:rPr lang="zh-CN" altLang="en-US"/>
              <a:t>但是由于最后一层我们只会找到一个结点，而最后一层的结点数目应该是2^(N-1)。</a:t>
            </a:r>
            <a:endParaRPr lang="zh-CN" altLang="en-US"/>
          </a:p>
          <a:p>
            <a:r>
              <a:rPr lang="zh-CN" altLang="en-US"/>
              <a:t>所以我们的最坏时间复杂度应为2^(N-1)(2^N-2^(N-1))，但基本不可能实现。因为这是一个非常松的上界，并且我们不难发现回溯法和分支限界法都比号称O(N^2)时间复杂度的动态规划快，这证明剪枝时剪去了非常多的枝条限界函数行之有效。</a:t>
            </a:r>
            <a:endParaRPr lang="zh-CN" altLang="en-US"/>
          </a:p>
          <a:p>
            <a:r>
              <a:rPr lang="zh-CN" altLang="en-US"/>
              <a:t>空间复杂度O(2^N)，这是个非常松的上界，因为我们剪去了很多树枝，事实上从运行空间大小来看，与回溯法相差无几，我们有理由相信经过剪枝后的分支限界法的运行空间在大多数情况下是接近O(N)的。</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4294505" cy="36830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04</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代码及结果：</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动态规划代码</a:t>
              </a:r>
              <a:endPar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endParaRP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图片 1" descr="截屏2023-12-18 上午11.25.36"/>
          <p:cNvPicPr>
            <a:picLocks noChangeAspect="1"/>
          </p:cNvPicPr>
          <p:nvPr/>
        </p:nvPicPr>
        <p:blipFill>
          <a:blip r:embed="rId1"/>
          <a:stretch>
            <a:fillRect/>
          </a:stretch>
        </p:blipFill>
        <p:spPr>
          <a:xfrm>
            <a:off x="113665" y="1045210"/>
            <a:ext cx="3253740" cy="5261610"/>
          </a:xfrm>
          <a:prstGeom prst="rect">
            <a:avLst/>
          </a:prstGeom>
        </p:spPr>
      </p:pic>
      <p:pic>
        <p:nvPicPr>
          <p:cNvPr id="3" name="图片 2" descr="截屏2023-12-18 上午11.26.06"/>
          <p:cNvPicPr>
            <a:picLocks noChangeAspect="1"/>
          </p:cNvPicPr>
          <p:nvPr/>
        </p:nvPicPr>
        <p:blipFill>
          <a:blip r:embed="rId2"/>
          <a:stretch>
            <a:fillRect/>
          </a:stretch>
        </p:blipFill>
        <p:spPr>
          <a:xfrm>
            <a:off x="3251835" y="1028700"/>
            <a:ext cx="3211195" cy="5299075"/>
          </a:xfrm>
          <a:prstGeom prst="rect">
            <a:avLst/>
          </a:prstGeom>
        </p:spPr>
      </p:pic>
      <p:pic>
        <p:nvPicPr>
          <p:cNvPr id="4" name="图片 3" descr="截屏2023-12-18 上午11.26.30"/>
          <p:cNvPicPr>
            <a:picLocks noChangeAspect="1"/>
          </p:cNvPicPr>
          <p:nvPr/>
        </p:nvPicPr>
        <p:blipFill>
          <a:blip r:embed="rId3"/>
          <a:stretch>
            <a:fillRect/>
          </a:stretch>
        </p:blipFill>
        <p:spPr>
          <a:xfrm>
            <a:off x="6449060" y="1028700"/>
            <a:ext cx="3190240" cy="5277485"/>
          </a:xfrm>
          <a:prstGeom prst="rect">
            <a:avLst/>
          </a:prstGeom>
        </p:spPr>
      </p:pic>
      <p:pic>
        <p:nvPicPr>
          <p:cNvPr id="5" name="图片 4" descr="截屏2023-12-18 上午11.27.12"/>
          <p:cNvPicPr>
            <a:picLocks noChangeAspect="1"/>
          </p:cNvPicPr>
          <p:nvPr/>
        </p:nvPicPr>
        <p:blipFill>
          <a:blip r:embed="rId4"/>
          <a:srcRect l="241" t="7802" r="-113" b="2088"/>
          <a:stretch>
            <a:fillRect/>
          </a:stretch>
        </p:blipFill>
        <p:spPr>
          <a:xfrm>
            <a:off x="8646795" y="1028700"/>
            <a:ext cx="3945890" cy="5207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7037705" cy="36830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04</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代码及结果：动态规划法运行结果及</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复杂性分析</a:t>
              </a:r>
              <a:endPar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endParaRP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文本框 1"/>
          <p:cNvSpPr txBox="1"/>
          <p:nvPr/>
        </p:nvSpPr>
        <p:spPr>
          <a:xfrm>
            <a:off x="6481445" y="1626870"/>
            <a:ext cx="4064000" cy="1753235"/>
          </a:xfrm>
          <a:prstGeom prst="rect">
            <a:avLst/>
          </a:prstGeom>
          <a:noFill/>
        </p:spPr>
        <p:txBody>
          <a:bodyPr wrap="square" rtlCol="0">
            <a:spAutoFit/>
          </a:bodyPr>
          <a:p>
            <a:r>
              <a:rPr lang="zh-CN" altLang="en-US"/>
              <a:t>时间复杂度O(NC)，两层循环，外层循环为N，内层循环为C，总时间复杂度为O(NC)。若利用滚动数组转化为一维则时间复杂度为O(N)。若利用课上的递归则最差时间复杂度为O(2^N)。</a:t>
            </a:r>
            <a:endParaRPr lang="zh-CN" altLang="en-US"/>
          </a:p>
          <a:p>
            <a:r>
              <a:rPr lang="zh-CN" altLang="en-US"/>
              <a:t>空间复杂度O(N)。</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2465705" cy="36830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04</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结果</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总结分析</a:t>
              </a:r>
              <a:endPar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endParaRP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4"/>
          <p:cNvSpPr/>
          <p:nvPr>
            <p:custDataLst>
              <p:tags r:id="rId1"/>
            </p:custDataLst>
          </p:nvPr>
        </p:nvSpPr>
        <p:spPr>
          <a:xfrm>
            <a:off x="7352060" y="590551"/>
            <a:ext cx="4229099" cy="5676900"/>
          </a:xfrm>
          <a:prstGeom prst="rect">
            <a:avLst/>
          </a:prstGeom>
          <a:blipFill>
            <a:blip r:embed="rId2"/>
            <a:stretch>
              <a:fillRect l="-46290" r="-46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id-ID">
              <a:latin typeface="Source Han Sans CN" panose="020B0500000000000000" pitchFamily="34" charset="-128"/>
              <a:ea typeface="Source Han Sans CN" panose="020B0500000000000000" pitchFamily="34" charset="-128"/>
            </a:endParaRPr>
          </a:p>
        </p:txBody>
      </p:sp>
      <p:sp>
        <p:nvSpPr>
          <p:cNvPr id="3" name="Freeform 5"/>
          <p:cNvSpPr/>
          <p:nvPr>
            <p:custDataLst>
              <p:tags r:id="rId3"/>
            </p:custDataLst>
          </p:nvPr>
        </p:nvSpPr>
        <p:spPr bwMode="auto">
          <a:xfrm flipH="1">
            <a:off x="8403858" y="-19051"/>
            <a:ext cx="3178542" cy="2074764"/>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2"/>
          </a:solidFill>
          <a:ln>
            <a:noFill/>
          </a:ln>
        </p:spPr>
        <p:txBody>
          <a:bodyPr vert="horz" wrap="square" lIns="91440" tIns="45720" rIns="91440" bIns="45720" numCol="1" anchor="t" anchorCtr="0" compatLnSpc="1"/>
          <a:p>
            <a:endParaRPr lang="id-ID"/>
          </a:p>
        </p:txBody>
      </p:sp>
      <p:sp>
        <p:nvSpPr>
          <p:cNvPr id="4" name="Freeform 5"/>
          <p:cNvSpPr/>
          <p:nvPr>
            <p:custDataLst>
              <p:tags r:id="rId4"/>
            </p:custDataLst>
          </p:nvPr>
        </p:nvSpPr>
        <p:spPr bwMode="auto">
          <a:xfrm rot="10800000" flipH="1">
            <a:off x="7363697" y="4783236"/>
            <a:ext cx="3178542" cy="2074764"/>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1"/>
          </a:solidFill>
          <a:ln>
            <a:noFill/>
          </a:ln>
        </p:spPr>
        <p:txBody>
          <a:bodyPr vert="horz" wrap="square" lIns="91440" tIns="45720" rIns="91440" bIns="45720" numCol="1" anchor="t" anchorCtr="0" compatLnSpc="1"/>
          <a:p>
            <a:endParaRPr lang="id-ID"/>
          </a:p>
        </p:txBody>
      </p:sp>
      <p:sp>
        <p:nvSpPr>
          <p:cNvPr id="5" name="文本框 4"/>
          <p:cNvSpPr txBox="1"/>
          <p:nvPr/>
        </p:nvSpPr>
        <p:spPr>
          <a:xfrm>
            <a:off x="196850" y="879475"/>
            <a:ext cx="6596380" cy="5387340"/>
          </a:xfrm>
          <a:prstGeom prst="rect">
            <a:avLst/>
          </a:prstGeom>
          <a:noFill/>
        </p:spPr>
        <p:txBody>
          <a:bodyPr wrap="square" rtlCol="0">
            <a:noAutofit/>
          </a:bodyPr>
          <a:p>
            <a:pPr algn="l">
              <a:lnSpc>
                <a:spcPct val="150000"/>
              </a:lnSpc>
            </a:pPr>
            <a:r>
              <a:rPr lang="zh-CN" altLang="en-US" dirty="0">
                <a:ln/>
                <a:solidFill>
                  <a:schemeClr val="accent1"/>
                </a:solidFill>
                <a:effectLst>
                  <a:outerShdw blurRad="38100" dist="25400" dir="5400000" algn="ctr" rotWithShape="0">
                    <a:srgbClr val="6E747A">
                      <a:alpha val="43000"/>
                      <a:alpha val="43000"/>
                    </a:srgbClr>
                  </a:outerShdw>
                </a:effectLst>
                <a:latin typeface="微软雅黑" panose="020B0503020204020204" pitchFamily="34" charset="-122"/>
                <a:ea typeface="微软雅黑" panose="020B0503020204020204" pitchFamily="34" charset="-122"/>
                <a:sym typeface="微软雅黑" panose="020B0503020204020204" pitchFamily="34" charset="-122"/>
              </a:rPr>
              <a:t>01.适用性</a:t>
            </a:r>
            <a:endParaRPr lang="zh-CN" altLang="en-US" dirty="0">
              <a:ln/>
              <a:solidFill>
                <a:schemeClr val="accent1"/>
              </a:solidFill>
              <a:effectLst>
                <a:outerShdw blurRad="38100" dist="25400" dir="5400000" algn="ctr" rotWithShape="0">
                  <a:srgbClr val="6E747A">
                    <a:alpha val="43000"/>
                    <a:alpha val="43000"/>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50000"/>
              </a:lnSpc>
            </a:pPr>
            <a:endParaRPr lang="zh-CN" altLang="en-US" dirty="0">
              <a:ln/>
              <a:solidFill>
                <a:schemeClr val="accent1"/>
              </a:solidFill>
              <a:effectLst>
                <a:outerShdw blurRad="38100" dist="25400" dir="5400000" algn="ctr" rotWithShape="0">
                  <a:srgbClr val="6E747A">
                    <a:alpha val="43000"/>
                    <a:alpha val="43000"/>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50000"/>
              </a:lnSpc>
            </a:pPr>
            <a:r>
              <a:rPr lang="zh-CN" altLang="en-US" dirty="0">
                <a:ln/>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动态规划可以解决的题目相对较少，需要题目满足最优子结构和重叠子问题两个条件。</a:t>
            </a:r>
            <a:endParaRPr lang="zh-CN" altLang="en-US" dirty="0">
              <a:ln/>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50000"/>
              </a:lnSpc>
            </a:pPr>
            <a:r>
              <a:rPr lang="zh-CN" altLang="en-US" dirty="0">
                <a:ln/>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回溯法和分支限界法都是通用求解方法，适用范围更广，可以用来求解NP问题。但是一般分支限界法会倾向于去求解最优解问题，当然也可以用来求解所有可行解，但是此时我们会更倾向于使用回溯法</a:t>
            </a:r>
            <a:endParaRPr lang="zh-CN" altLang="en-US" dirty="0">
              <a:ln/>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dirty="0">
              <a:ln/>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2465705" cy="36830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04</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结果</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总结分析</a:t>
              </a:r>
              <a:endPar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endParaRP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4"/>
          <p:cNvSpPr/>
          <p:nvPr>
            <p:custDataLst>
              <p:tags r:id="rId1"/>
            </p:custDataLst>
          </p:nvPr>
        </p:nvSpPr>
        <p:spPr>
          <a:xfrm>
            <a:off x="7352060" y="590551"/>
            <a:ext cx="4229099" cy="5676900"/>
          </a:xfrm>
          <a:prstGeom prst="rect">
            <a:avLst/>
          </a:prstGeom>
          <a:blipFill>
            <a:blip r:embed="rId2"/>
            <a:stretch>
              <a:fillRect l="-46290" r="-46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id-ID">
              <a:latin typeface="Source Han Sans CN" panose="020B0500000000000000" pitchFamily="34" charset="-128"/>
              <a:ea typeface="Source Han Sans CN" panose="020B0500000000000000" pitchFamily="34" charset="-128"/>
            </a:endParaRPr>
          </a:p>
        </p:txBody>
      </p:sp>
      <p:sp>
        <p:nvSpPr>
          <p:cNvPr id="3" name="Freeform 5"/>
          <p:cNvSpPr/>
          <p:nvPr>
            <p:custDataLst>
              <p:tags r:id="rId3"/>
            </p:custDataLst>
          </p:nvPr>
        </p:nvSpPr>
        <p:spPr bwMode="auto">
          <a:xfrm flipH="1">
            <a:off x="8403858" y="-19051"/>
            <a:ext cx="3178542" cy="2074764"/>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2"/>
          </a:solidFill>
          <a:ln>
            <a:noFill/>
          </a:ln>
        </p:spPr>
        <p:txBody>
          <a:bodyPr vert="horz" wrap="square" lIns="91440" tIns="45720" rIns="91440" bIns="45720" numCol="1" anchor="t" anchorCtr="0" compatLnSpc="1"/>
          <a:p>
            <a:endParaRPr lang="id-ID"/>
          </a:p>
        </p:txBody>
      </p:sp>
      <p:sp>
        <p:nvSpPr>
          <p:cNvPr id="4" name="Freeform 5"/>
          <p:cNvSpPr/>
          <p:nvPr>
            <p:custDataLst>
              <p:tags r:id="rId4"/>
            </p:custDataLst>
          </p:nvPr>
        </p:nvSpPr>
        <p:spPr bwMode="auto">
          <a:xfrm rot="10800000" flipH="1">
            <a:off x="7363697" y="4783236"/>
            <a:ext cx="3178542" cy="2074764"/>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1"/>
          </a:solidFill>
          <a:ln>
            <a:noFill/>
          </a:ln>
        </p:spPr>
        <p:txBody>
          <a:bodyPr vert="horz" wrap="square" lIns="91440" tIns="45720" rIns="91440" bIns="45720" numCol="1" anchor="t" anchorCtr="0" compatLnSpc="1"/>
          <a:p>
            <a:endParaRPr lang="id-ID"/>
          </a:p>
        </p:txBody>
      </p:sp>
      <p:sp>
        <p:nvSpPr>
          <p:cNvPr id="5" name="文本框 4"/>
          <p:cNvSpPr txBox="1"/>
          <p:nvPr/>
        </p:nvSpPr>
        <p:spPr>
          <a:xfrm>
            <a:off x="196850" y="971550"/>
            <a:ext cx="6596380" cy="5387340"/>
          </a:xfrm>
          <a:prstGeom prst="rect">
            <a:avLst/>
          </a:prstGeom>
          <a:noFill/>
        </p:spPr>
        <p:txBody>
          <a:bodyPr wrap="square" rtlCol="0">
            <a:noAutofit/>
          </a:bodyPr>
          <a:p>
            <a:pPr marL="0" marR="0" lvl="0" indent="0" algn="l" defTabSz="914400" rtl="0" eaLnBrk="1" fontAlgn="auto" latinLnBrk="0" hangingPunct="1">
              <a:lnSpc>
                <a:spcPct val="100000"/>
              </a:lnSpc>
              <a:spcBef>
                <a:spcPts val="0"/>
              </a:spcBef>
              <a:spcAft>
                <a:spcPts val="0"/>
              </a:spcAft>
              <a:buClrTx/>
              <a:buSzTx/>
              <a:buFontTx/>
              <a:buNone/>
              <a:defRPr/>
            </a:pPr>
            <a:r>
              <a:rPr lang="en-US" altLang="zh-CN" b="1" noProof="0" dirty="0">
                <a:solidFill>
                  <a:schemeClr val="accent1"/>
                </a:solidFill>
                <a:effectLst>
                  <a:outerShdw blurRad="38100" dist="25400" dir="5400000" algn="ctr" rotWithShape="0">
                    <a:srgbClr val="6E747A">
                      <a:alpha val="43000"/>
                      <a:alpha val="43000"/>
                    </a:srgbClr>
                  </a:outerShdw>
                </a:effectLst>
                <a:uLnTx/>
                <a:uFillTx/>
                <a:latin typeface="宋体" charset="0"/>
                <a:ea typeface="宋体" charset="0"/>
                <a:cs typeface="宋体" charset="0"/>
                <a:sym typeface="+mn-ea"/>
              </a:rPr>
              <a:t>02.</a:t>
            </a:r>
            <a:r>
              <a:rPr lang="zh-CN" altLang="en-US" b="1" noProof="0" dirty="0">
                <a:solidFill>
                  <a:schemeClr val="accent1"/>
                </a:solidFill>
                <a:effectLst>
                  <a:outerShdw blurRad="38100" dist="25400" dir="5400000" algn="ctr" rotWithShape="0">
                    <a:srgbClr val="6E747A">
                      <a:alpha val="43000"/>
                      <a:alpha val="43000"/>
                    </a:srgbClr>
                  </a:outerShdw>
                </a:effectLst>
                <a:uLnTx/>
                <a:uFillTx/>
                <a:latin typeface="宋体" charset="0"/>
                <a:ea typeface="宋体" charset="0"/>
                <a:cs typeface="宋体" charset="0"/>
                <a:sym typeface="+mn-ea"/>
              </a:rPr>
              <a:t>使用难度</a:t>
            </a:r>
            <a:endParaRPr lang="zh-CN" altLang="en-US" b="1" noProof="0" dirty="0">
              <a:solidFill>
                <a:schemeClr val="accent1"/>
              </a:solidFill>
              <a:effectLst>
                <a:outerShdw blurRad="38100" dist="25400" dir="5400000" algn="ctr" rotWithShape="0">
                  <a:srgbClr val="6E747A">
                    <a:alpha val="43000"/>
                    <a:alpha val="43000"/>
                  </a:srgbClr>
                </a:outerShdw>
              </a:effectLst>
              <a:uLnTx/>
              <a:uFillTx/>
              <a:latin typeface="宋体" charset="0"/>
              <a:ea typeface="宋体" charset="0"/>
              <a:cs typeface="宋体"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solidFill>
                <a:schemeClr val="accent1"/>
              </a:solidFill>
              <a:effectLst>
                <a:outerShdw blurRad="38100" dist="25400" dir="5400000" algn="ctr" rotWithShape="0">
                  <a:srgbClr val="6E747A">
                    <a:alpha val="43000"/>
                    <a:alpha val="43000"/>
                  </a:srgbClr>
                </a:outerShdw>
              </a:effectLst>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动态规划涉及到最优子结构和重叠子问题的证明，状态的定义，状态转移方程的构造等。想要设计一个正确的动态规划算法难度较大。</a:t>
            </a:r>
            <a:endParaRPr kumimoji="0" lang="zh-CN" altLang="en-US"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rPr>
              <a:t>回溯法和分支限界法的编写难度较低，只需对解空间树进行搜索即可。但是约束函数和限界函数的编写的好坏对算法的效率影响非常大，如果不进行优化，这两个算法的时间和空间花费是不可接受的。剪枝是一个技巧性很强的操作，想要写出一个高效的回溯法或者分支限界法难度也较高。回溯法和分支限界法应该属于易学难精的算法，但是如果真的写出了优秀的回溯法或者分支限界法，它们的效率会非常高。</a:t>
            </a:r>
            <a:endParaRPr kumimoji="0" lang="zh-CN" altLang="en-US"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cs typeface="Open Sans" pitchFamily="34" charset="0"/>
              <a:sym typeface="+mn-ea"/>
            </a:endParaRPr>
          </a:p>
          <a:p>
            <a:endParaRPr lang="zh-CN" altLang="en-US" dirty="0">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2465705" cy="36830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04</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结果</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总结分析</a:t>
              </a:r>
              <a:endPar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endParaRP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4"/>
          <p:cNvSpPr/>
          <p:nvPr>
            <p:custDataLst>
              <p:tags r:id="rId1"/>
            </p:custDataLst>
          </p:nvPr>
        </p:nvSpPr>
        <p:spPr>
          <a:xfrm>
            <a:off x="7352060" y="590551"/>
            <a:ext cx="4229099" cy="5676900"/>
          </a:xfrm>
          <a:prstGeom prst="rect">
            <a:avLst/>
          </a:prstGeom>
          <a:blipFill>
            <a:blip r:embed="rId2"/>
            <a:stretch>
              <a:fillRect l="-46290" r="-46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id-ID">
              <a:latin typeface="Source Han Sans CN" panose="020B0500000000000000" pitchFamily="34" charset="-128"/>
              <a:ea typeface="Source Han Sans CN" panose="020B0500000000000000" pitchFamily="34" charset="-128"/>
            </a:endParaRPr>
          </a:p>
        </p:txBody>
      </p:sp>
      <p:sp>
        <p:nvSpPr>
          <p:cNvPr id="3" name="Freeform 5"/>
          <p:cNvSpPr/>
          <p:nvPr>
            <p:custDataLst>
              <p:tags r:id="rId3"/>
            </p:custDataLst>
          </p:nvPr>
        </p:nvSpPr>
        <p:spPr bwMode="auto">
          <a:xfrm flipH="1">
            <a:off x="8403858" y="-19051"/>
            <a:ext cx="3178542" cy="2074764"/>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2"/>
          </a:solidFill>
          <a:ln>
            <a:noFill/>
          </a:ln>
        </p:spPr>
        <p:txBody>
          <a:bodyPr vert="horz" wrap="square" lIns="91440" tIns="45720" rIns="91440" bIns="45720" numCol="1" anchor="t" anchorCtr="0" compatLnSpc="1"/>
          <a:p>
            <a:endParaRPr lang="id-ID"/>
          </a:p>
        </p:txBody>
      </p:sp>
      <p:sp>
        <p:nvSpPr>
          <p:cNvPr id="4" name="Freeform 5"/>
          <p:cNvSpPr/>
          <p:nvPr>
            <p:custDataLst>
              <p:tags r:id="rId4"/>
            </p:custDataLst>
          </p:nvPr>
        </p:nvSpPr>
        <p:spPr bwMode="auto">
          <a:xfrm rot="10800000" flipH="1">
            <a:off x="7363697" y="4783236"/>
            <a:ext cx="3178542" cy="2074764"/>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1"/>
          </a:solidFill>
          <a:ln>
            <a:noFill/>
          </a:ln>
        </p:spPr>
        <p:txBody>
          <a:bodyPr vert="horz" wrap="square" lIns="91440" tIns="45720" rIns="91440" bIns="45720" numCol="1" anchor="t" anchorCtr="0" compatLnSpc="1"/>
          <a:p>
            <a:endParaRPr lang="id-ID"/>
          </a:p>
        </p:txBody>
      </p:sp>
      <p:sp>
        <p:nvSpPr>
          <p:cNvPr id="5" name="文本框 4"/>
          <p:cNvSpPr txBox="1"/>
          <p:nvPr/>
        </p:nvSpPr>
        <p:spPr>
          <a:xfrm>
            <a:off x="196850" y="879475"/>
            <a:ext cx="6596380" cy="5387340"/>
          </a:xfrm>
          <a:prstGeom prst="rect">
            <a:avLst/>
          </a:prstGeom>
          <a:noFill/>
        </p:spPr>
        <p:txBody>
          <a:bodyPr wrap="square" rtlCol="0">
            <a:noAutofit/>
          </a:bodyPr>
          <a:p>
            <a:pPr algn="l">
              <a:lnSpc>
                <a:spcPct val="150000"/>
              </a:lnSpc>
            </a:pPr>
            <a:r>
              <a:rPr lang="zh-CN" altLang="en-US" dirty="0">
                <a:solidFill>
                  <a:schemeClr val="accent1"/>
                </a:solidFill>
                <a:effectLst>
                  <a:outerShdw blurRad="38100" dist="25400" dir="5400000" algn="ctr" rotWithShape="0">
                    <a:srgbClr val="6E747A">
                      <a:alpha val="43000"/>
                      <a:alpha val="43000"/>
                    </a:srgbClr>
                  </a:outerShdw>
                </a:effectLst>
                <a:latin typeface="微软雅黑" panose="020B0503020204020204" pitchFamily="34" charset="-122"/>
                <a:ea typeface="微软雅黑" panose="020B0503020204020204" pitchFamily="34" charset="-122"/>
                <a:sym typeface="微软雅黑" panose="020B0503020204020204" pitchFamily="34" charset="-122"/>
              </a:rPr>
              <a:t>03.算法效率</a:t>
            </a:r>
            <a:endParaRPr lang="zh-CN" altLang="en-US" dirty="0">
              <a:solidFill>
                <a:schemeClr val="accent1"/>
              </a:solidFill>
              <a:effectLst>
                <a:outerShdw blurRad="38100" dist="25400" dir="5400000" algn="ctr" rotWithShape="0">
                  <a:srgbClr val="6E747A">
                    <a:alpha val="43000"/>
                    <a:alpha val="43000"/>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50000"/>
              </a:lnSpc>
            </a:pPr>
            <a:endParaRPr lang="zh-CN" altLang="en-US" dirty="0">
              <a:solidFill>
                <a:schemeClr val="accent1"/>
              </a:solidFill>
              <a:effectLst>
                <a:outerShdw blurRad="38100" dist="25400" dir="5400000" algn="ctr" rotWithShape="0">
                  <a:srgbClr val="6E747A">
                    <a:alpha val="43000"/>
                    <a:alpha val="43000"/>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50000"/>
              </a:lnSpc>
            </a:pPr>
            <a:r>
              <a:rPr lang="zh-CN" altLang="en-US" dirty="0">
                <a:ln/>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动态规划的时间复杂度和空间复杂度一般都是多项式级别的，相对于一般的暴力解法会高效很多。</a:t>
            </a:r>
            <a:endParaRPr lang="zh-CN" altLang="en-US" dirty="0">
              <a:ln/>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50000"/>
              </a:lnSpc>
            </a:pPr>
            <a:r>
              <a:rPr lang="zh-CN" altLang="en-US" dirty="0">
                <a:ln/>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rPr>
              <a:t>回溯法和分支限界法的时间复杂度上界虽      然很大，但是经过剪枝可以达到非常高效但是到底效率能达到多高与剪枝的方法息息相关，一个好的剪枝方案可以带来优越的算法，而一个差的剪枝方案会带来一个没有实用性的算法。也就是说虽然回溯法和分支限界法的效率的上限很高，但是下限也很低。</a:t>
            </a:r>
            <a:endParaRPr lang="zh-CN" altLang="en-US" dirty="0">
              <a:ln/>
              <a:solidFill>
                <a:schemeClr val="tx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p:nvPr/>
        </p:nvSpPr>
        <p:spPr>
          <a:xfrm>
            <a:off x="0" y="0"/>
            <a:ext cx="12192000" cy="6858000"/>
          </a:xfrm>
          <a:prstGeom prst="rect">
            <a:avLst/>
          </a:prstGeom>
          <a:blipFill>
            <a:blip r:embed="rId1"/>
            <a:srcRect/>
            <a:stretch>
              <a:fillRect t="-68518" b="-685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Pentagon 8"/>
          <p:cNvSpPr/>
          <p:nvPr/>
        </p:nvSpPr>
        <p:spPr>
          <a:xfrm rot="5400000">
            <a:off x="3850550" y="-2309066"/>
            <a:ext cx="4490900" cy="10531420"/>
          </a:xfrm>
          <a:prstGeom prst="homePlate">
            <a:avLst>
              <a:gd name="adj" fmla="val 29908"/>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th-TH" sz="1800" b="0" i="0" u="none" strike="noStrike" kern="1200" cap="none" spc="0" normalizeH="0" baseline="0" noProof="0">
              <a:ln>
                <a:noFill/>
              </a:ln>
              <a:solidFill>
                <a:srgbClr val="FBFBFB"/>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 name="Title 5"/>
          <p:cNvSpPr txBox="1"/>
          <p:nvPr/>
        </p:nvSpPr>
        <p:spPr>
          <a:xfrm>
            <a:off x="1819142" y="1827376"/>
            <a:ext cx="8553713" cy="7989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spc="600" dirty="0">
                <a:solidFill>
                  <a:schemeClr val="bg1"/>
                </a:solidFill>
                <a:latin typeface="FZQingKeBenYueSongS-R-GB" panose="02000000000000000000" pitchFamily="2" charset="-122"/>
                <a:ea typeface="FZQingKeBenYueSongS-R-GB" panose="02000000000000000000" pitchFamily="2" charset="-122"/>
                <a:cs typeface="+mn-ea"/>
                <a:sym typeface="+mn-lt"/>
              </a:rPr>
              <a:t>感谢各位老师</a:t>
            </a:r>
            <a:r>
              <a:rPr lang="zh-CN" altLang="en-US" sz="6600" spc="600" dirty="0">
                <a:solidFill>
                  <a:schemeClr val="bg1"/>
                </a:solidFill>
                <a:latin typeface="FZQingKeBenYueSongS-R-GB" panose="02000000000000000000" pitchFamily="2" charset="-122"/>
                <a:ea typeface="FZQingKeBenYueSongS-R-GB" panose="02000000000000000000" pitchFamily="2" charset="-122"/>
                <a:cs typeface="+mn-ea"/>
                <a:sym typeface="+mn-lt"/>
              </a:rPr>
              <a:t>观看</a:t>
            </a:r>
            <a:endParaRPr lang="zh-CN" altLang="en-US" sz="6600" spc="600" dirty="0">
              <a:solidFill>
                <a:schemeClr val="bg1"/>
              </a:solidFill>
              <a:latin typeface="FZQingKeBenYueSongS-R-GB" panose="02000000000000000000" pitchFamily="2" charset="-122"/>
              <a:ea typeface="FZQingKeBenYueSongS-R-GB" panose="02000000000000000000" pitchFamily="2" charset="-122"/>
              <a:cs typeface="+mn-ea"/>
              <a:sym typeface="+mn-lt"/>
            </a:endParaRPr>
          </a:p>
        </p:txBody>
      </p:sp>
      <p:sp>
        <p:nvSpPr>
          <p:cNvPr id="5" name="文本框 6"/>
          <p:cNvSpPr txBox="1"/>
          <p:nvPr/>
        </p:nvSpPr>
        <p:spPr>
          <a:xfrm>
            <a:off x="2089350" y="3316312"/>
            <a:ext cx="8097388" cy="645160"/>
          </a:xfrm>
          <a:prstGeom prst="rect">
            <a:avLst/>
          </a:prstGeom>
          <a:solidFill>
            <a:schemeClr val="tx1">
              <a:alpha val="0"/>
            </a:schemeClr>
          </a:solidFill>
          <a:effectLst/>
        </p:spPr>
        <p:txBody>
          <a:bodyPr wrap="square" rtlCol="0">
            <a:spAutoFit/>
          </a:bodyPr>
          <a:lstStyle>
            <a:defPPr>
              <a:defRPr lang="zh-CN"/>
            </a:defPPr>
            <a:lvl1pPr>
              <a:defRPr sz="4800">
                <a:solidFill>
                  <a:schemeClr val="bg1"/>
                </a:solidFill>
                <a:latin typeface="思源黑体 CN Heavy" panose="020B0A00000000000000" pitchFamily="34" charset="-122"/>
                <a:ea typeface="思源黑体 CN Heavy" panose="020B0A00000000000000" pitchFamily="34" charset="-122"/>
              </a:defRPr>
            </a:lvl1pPr>
          </a:lstStyle>
          <a:p>
            <a:pPr algn="ctr"/>
            <a:r>
              <a:rPr lang="en-US" altLang="zh-CN" sz="3600" b="1" dirty="0">
                <a:latin typeface="Microsoft YaHei Light" panose="020B0502040204020203" pitchFamily="34" charset="-122"/>
                <a:ea typeface="Microsoft YaHei Light" panose="020B0502040204020203" pitchFamily="34" charset="-122"/>
                <a:cs typeface="+mn-ea"/>
                <a:sym typeface="+mn-lt"/>
              </a:rPr>
              <a:t>THANKYOUFORYOURLISTENING</a:t>
            </a:r>
            <a:endParaRPr lang="en-US" altLang="zh-CN" sz="3600" b="1" dirty="0">
              <a:latin typeface="Microsoft YaHei Light" panose="020B0502040204020203" pitchFamily="34" charset="-122"/>
              <a:ea typeface="Microsoft YaHei Light" panose="020B0502040204020203" pitchFamily="34" charset="-122"/>
              <a:cs typeface="+mn-ea"/>
              <a:sym typeface="+mn-lt"/>
            </a:endParaRPr>
          </a:p>
        </p:txBody>
      </p:sp>
      <p:sp>
        <p:nvSpPr>
          <p:cNvPr id="7" name="Freeform 19"/>
          <p:cNvSpPr/>
          <p:nvPr/>
        </p:nvSpPr>
        <p:spPr bwMode="auto">
          <a:xfrm rot="5400000" flipH="1">
            <a:off x="4907006" y="-715645"/>
            <a:ext cx="2462075" cy="12276083"/>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7799" y="4445"/>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nvGrpSpPr>
          <p:cNvPr id="4" name="18310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7983"/>
            <a:ext cx="12192000" cy="2860920"/>
            <a:chOff x="0" y="-7983"/>
            <a:chExt cx="12192000" cy="2860920"/>
          </a:xfrm>
        </p:grpSpPr>
        <p:sp useBgFill="1">
          <p:nvSpPr>
            <p:cNvPr id="22" name="í$ḷïḑé"/>
            <p:cNvSpPr/>
            <p:nvPr/>
          </p:nvSpPr>
          <p:spPr>
            <a:xfrm>
              <a:off x="0" y="4589"/>
              <a:ext cx="12192000" cy="2848347"/>
            </a:xfrm>
            <a:prstGeom prst="roundRect">
              <a:avLst>
                <a:gd name="adj" fmla="val 0"/>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dirty="0">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3" name="ïS1íḍè"/>
            <p:cNvSpPr/>
            <p:nvPr/>
          </p:nvSpPr>
          <p:spPr>
            <a:xfrm>
              <a:off x="669925" y="-7983"/>
              <a:ext cx="10851358" cy="2860920"/>
            </a:xfrm>
            <a:prstGeom prst="rect">
              <a:avLst/>
            </a:prstGeom>
            <a:solidFill>
              <a:schemeClr val="accent1"/>
            </a:solidFill>
            <a:ln>
              <a:noFill/>
            </a:ln>
            <a:effectLst>
              <a:outerShdw blurRad="63500" sx="102000" sy="102000" algn="c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4" name="ïşlîḓé"/>
            <p:cNvSpPr txBox="1"/>
            <p:nvPr/>
          </p:nvSpPr>
          <p:spPr>
            <a:xfrm>
              <a:off x="669925" y="1285201"/>
              <a:ext cx="10851357" cy="956309"/>
            </a:xfrm>
            <a:prstGeom prst="rect">
              <a:avLst/>
            </a:prstGeom>
          </p:spPr>
          <p:txBody>
            <a:bodyPr vert="horz" wrap="square" lIns="91440" tIns="45720" rIns="91440" bIns="45720" rtlCol="0" anchor="b">
              <a:noAutofit/>
            </a:bodyPr>
            <a:lstStyle>
              <a:lvl1pPr algn="l" defTabSz="914400" rtl="0" eaLnBrk="1" latinLnBrk="0" hangingPunct="1">
                <a:lnSpc>
                  <a:spcPct val="100000"/>
                </a:lnSpc>
                <a:spcBef>
                  <a:spcPct val="0"/>
                </a:spcBef>
                <a:buNone/>
                <a:defRPr sz="2800" b="1" kern="1200">
                  <a:solidFill>
                    <a:schemeClr val="tx1"/>
                  </a:solidFill>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800" u="none" strike="noStrike" kern="1200" cap="none" spc="600" normalizeH="0" baseline="0" noProof="0" dirty="0">
                  <a:ln>
                    <a:noFill/>
                  </a:ln>
                  <a:solidFill>
                    <a:schemeClr val="bg1"/>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rPr>
                <a:t>CONTENTS</a:t>
              </a:r>
              <a:endParaRPr kumimoji="0" lang="zh-CN" altLang="en-US" sz="6000" u="none" strike="noStrike" kern="1200" cap="none" spc="600" normalizeH="0" baseline="0" noProof="0" dirty="0">
                <a:ln>
                  <a:noFill/>
                </a:ln>
                <a:solidFill>
                  <a:schemeClr val="bg1"/>
                </a:solidFill>
                <a:effectLst/>
                <a:uLnTx/>
                <a:uFillTx/>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33" name="ïşlîḓé"/>
            <p:cNvSpPr txBox="1"/>
            <p:nvPr/>
          </p:nvSpPr>
          <p:spPr>
            <a:xfrm>
              <a:off x="669925" y="471106"/>
              <a:ext cx="10851357" cy="956309"/>
            </a:xfrm>
            <a:prstGeom prst="rect">
              <a:avLst/>
            </a:prstGeom>
          </p:spPr>
          <p:txBody>
            <a:bodyPr vert="horz" wrap="square" lIns="91440" tIns="45720" rIns="91440" bIns="45720" rtlCol="0" anchor="b">
              <a:noAutofit/>
            </a:bodyPr>
            <a:lstStyle>
              <a:lvl1pPr algn="l" defTabSz="914400" rtl="0" eaLnBrk="1" latinLnBrk="0" hangingPunct="1">
                <a:lnSpc>
                  <a:spcPct val="100000"/>
                </a:lnSpc>
                <a:spcBef>
                  <a:spcPct val="0"/>
                </a:spcBef>
                <a:buNone/>
                <a:defRPr sz="2800" b="1" kern="1200">
                  <a:solidFill>
                    <a:schemeClr val="tx1"/>
                  </a:solidFill>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5400" b="0" u="none" strike="noStrike" kern="1200" cap="none" spc="600" normalizeH="0" baseline="0" noProof="0" dirty="0">
                  <a:ln>
                    <a:noFill/>
                  </a:ln>
                  <a:solidFill>
                    <a:schemeClr val="bg1"/>
                  </a:solidFill>
                  <a:effectLst/>
                  <a:uLnTx/>
                  <a:uFillTx/>
                  <a:latin typeface="FZQingKeBenYueSongS-R-GB" panose="02000000000000000000" pitchFamily="2" charset="-122"/>
                  <a:ea typeface="FZQingKeBenYueSongS-R-GB" panose="02000000000000000000" pitchFamily="2" charset="-122"/>
                  <a:cs typeface="+mn-ea"/>
                  <a:sym typeface="思源黑体" panose="020B0500000000000000" pitchFamily="34" charset="-122"/>
                </a:rPr>
                <a:t>目录</a:t>
              </a:r>
              <a:endParaRPr kumimoji="0" lang="zh-CN" altLang="en-US" sz="6600" b="0" u="none" strike="noStrike" kern="1200" cap="none" spc="600" normalizeH="0" baseline="0" noProof="0" dirty="0">
                <a:ln>
                  <a:noFill/>
                </a:ln>
                <a:solidFill>
                  <a:schemeClr val="bg1"/>
                </a:solidFill>
                <a:effectLst/>
                <a:uLnTx/>
                <a:uFillTx/>
                <a:latin typeface="FZQingKeBenYueSongS-R-GB" panose="02000000000000000000" pitchFamily="2" charset="-122"/>
                <a:ea typeface="FZQingKeBenYueSongS-R-GB" panose="02000000000000000000" pitchFamily="2" charset="-122"/>
                <a:cs typeface="+mn-ea"/>
                <a:sym typeface="思源黑体" panose="020B0500000000000000" pitchFamily="34" charset="-122"/>
              </a:endParaRPr>
            </a:p>
          </p:txBody>
        </p:sp>
      </p:grpSp>
      <p:grpSp>
        <p:nvGrpSpPr>
          <p:cNvPr id="5" name="组合 4"/>
          <p:cNvGrpSpPr/>
          <p:nvPr/>
        </p:nvGrpSpPr>
        <p:grpSpPr>
          <a:xfrm>
            <a:off x="419717" y="3639706"/>
            <a:ext cx="11354025" cy="2552640"/>
            <a:chOff x="499727" y="2919616"/>
            <a:chExt cx="11354025" cy="2552640"/>
          </a:xfrm>
        </p:grpSpPr>
        <p:grpSp>
          <p:nvGrpSpPr>
            <p:cNvPr id="6" name="iṧľîḑè"/>
            <p:cNvGrpSpPr/>
            <p:nvPr/>
          </p:nvGrpSpPr>
          <p:grpSpPr>
            <a:xfrm>
              <a:off x="499727" y="3902596"/>
              <a:ext cx="2803525" cy="1569660"/>
              <a:chOff x="1199456" y="1249730"/>
              <a:chExt cx="2803525" cy="1569660"/>
            </a:xfrm>
          </p:grpSpPr>
          <p:sp>
            <p:nvSpPr>
              <p:cNvPr id="19" name="iṥľîďê"/>
              <p:cNvSpPr/>
              <p:nvPr/>
            </p:nvSpPr>
            <p:spPr>
              <a:xfrm>
                <a:off x="1199456" y="1556792"/>
                <a:ext cx="864096" cy="8640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0" name="íŝliďé"/>
              <p:cNvSpPr txBox="1"/>
              <p:nvPr/>
            </p:nvSpPr>
            <p:spPr>
              <a:xfrm>
                <a:off x="1319466" y="1249730"/>
                <a:ext cx="869149" cy="1569660"/>
              </a:xfrm>
              <a:prstGeom prst="rect">
                <a:avLst/>
              </a:prstGeom>
              <a:noFill/>
            </p:spPr>
            <p:txBody>
              <a:bodyPr wrap="square" lIns="91440" tIns="45720" rIns="91440" bIns="45720">
                <a:normAutofit/>
              </a:bodyPr>
              <a:lstStyle/>
              <a:p>
                <a:r>
                  <a:rPr lang="en-US" altLang="zh-CN" sz="9600" b="1"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rPr>
                  <a:t>1</a:t>
                </a:r>
                <a:endParaRPr lang="en-US" altLang="zh-CN" sz="9600" b="1"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1" name="íşḷïďê"/>
              <p:cNvSpPr/>
              <p:nvPr/>
            </p:nvSpPr>
            <p:spPr>
              <a:xfrm>
                <a:off x="2062421" y="1557070"/>
                <a:ext cx="1940560" cy="661670"/>
              </a:xfrm>
              <a:prstGeom prst="rect">
                <a:avLst/>
              </a:prstGeom>
            </p:spPr>
            <p:txBody>
              <a:bodyPr wrap="square" lIns="91440" tIns="45720" rIns="91440" bIns="45720" anchor="b">
                <a:noAutofit/>
              </a:bodyPr>
              <a:lstStyle/>
              <a:p>
                <a:r>
                  <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rPr>
                  <a:t>选题题目</a:t>
                </a:r>
                <a:endPar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grpSp>
          <p:nvGrpSpPr>
            <p:cNvPr id="7" name="îślíḋè"/>
            <p:cNvGrpSpPr/>
            <p:nvPr/>
          </p:nvGrpSpPr>
          <p:grpSpPr>
            <a:xfrm>
              <a:off x="3349894" y="2919616"/>
              <a:ext cx="2804062" cy="1569660"/>
              <a:chOff x="1199456" y="266750"/>
              <a:chExt cx="2804062" cy="1569660"/>
            </a:xfrm>
          </p:grpSpPr>
          <p:sp>
            <p:nvSpPr>
              <p:cNvPr id="16" name="iṩlíḍe"/>
              <p:cNvSpPr/>
              <p:nvPr/>
            </p:nvSpPr>
            <p:spPr>
              <a:xfrm>
                <a:off x="1199456" y="573812"/>
                <a:ext cx="864096"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7" name="îśļiḓe"/>
              <p:cNvSpPr txBox="1"/>
              <p:nvPr/>
            </p:nvSpPr>
            <p:spPr>
              <a:xfrm>
                <a:off x="1322235" y="266750"/>
                <a:ext cx="869149" cy="1569660"/>
              </a:xfrm>
              <a:prstGeom prst="rect">
                <a:avLst/>
              </a:prstGeom>
              <a:noFill/>
            </p:spPr>
            <p:txBody>
              <a:bodyPr wrap="square" lIns="91440" tIns="45720" rIns="91440" bIns="45720">
                <a:normAutofit/>
              </a:bodyPr>
              <a:lstStyle/>
              <a:p>
                <a:r>
                  <a:rPr lang="en-US" altLang="zh-CN" sz="9600" b="1"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rPr>
                  <a:t>2</a:t>
                </a:r>
                <a:endParaRPr lang="en-US" altLang="zh-CN" sz="9600" b="1"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8" name="iṩļiḑe"/>
              <p:cNvSpPr/>
              <p:nvPr/>
            </p:nvSpPr>
            <p:spPr>
              <a:xfrm>
                <a:off x="2062650" y="814477"/>
                <a:ext cx="1940868" cy="382013"/>
              </a:xfrm>
              <a:prstGeom prst="rect">
                <a:avLst/>
              </a:prstGeom>
            </p:spPr>
            <p:txBody>
              <a:bodyPr wrap="square" lIns="91440" tIns="45720" rIns="91440" bIns="45720" anchor="b">
                <a:noAutofit/>
              </a:bodyPr>
              <a:lstStyle/>
              <a:p>
                <a:r>
                  <a:rPr lang="zh-CN" altLang="en-US" sz="2400" b="1" spc="6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思源黑体" panose="020B0500000000000000" pitchFamily="34" charset="-122"/>
                  </a:rPr>
                  <a:t>组员分工</a:t>
                </a:r>
                <a:endParaRPr lang="zh-CN" altLang="en-US" sz="2400" b="1" spc="6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grpSp>
          <p:nvGrpSpPr>
            <p:cNvPr id="8" name="íSḷîḓè"/>
            <p:cNvGrpSpPr/>
            <p:nvPr/>
          </p:nvGrpSpPr>
          <p:grpSpPr>
            <a:xfrm>
              <a:off x="6200061" y="3902596"/>
              <a:ext cx="2803525" cy="1569660"/>
              <a:chOff x="1199456" y="1249730"/>
              <a:chExt cx="2803525" cy="1569660"/>
            </a:xfrm>
          </p:grpSpPr>
          <p:sp>
            <p:nvSpPr>
              <p:cNvPr id="13" name="íṡlïdé"/>
              <p:cNvSpPr/>
              <p:nvPr/>
            </p:nvSpPr>
            <p:spPr>
              <a:xfrm>
                <a:off x="1199456" y="1556792"/>
                <a:ext cx="864096" cy="8640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4" name="îš1ïḍè"/>
              <p:cNvSpPr txBox="1"/>
              <p:nvPr/>
            </p:nvSpPr>
            <p:spPr>
              <a:xfrm>
                <a:off x="1319465" y="1249730"/>
                <a:ext cx="869149" cy="1569660"/>
              </a:xfrm>
              <a:prstGeom prst="rect">
                <a:avLst/>
              </a:prstGeom>
              <a:noFill/>
            </p:spPr>
            <p:txBody>
              <a:bodyPr wrap="square" lIns="91440" tIns="45720" rIns="91440" bIns="45720">
                <a:normAutofit/>
              </a:bodyPr>
              <a:lstStyle/>
              <a:p>
                <a:r>
                  <a:rPr lang="en-US" altLang="zh-CN" sz="9600" b="1">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rPr>
                  <a:t>3</a:t>
                </a:r>
                <a:endParaRPr lang="en-US" altLang="zh-CN" sz="9600" b="1"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5" name="îSlíḍé"/>
              <p:cNvSpPr/>
              <p:nvPr/>
            </p:nvSpPr>
            <p:spPr>
              <a:xfrm>
                <a:off x="2062421" y="1557070"/>
                <a:ext cx="1940560" cy="862965"/>
              </a:xfrm>
              <a:prstGeom prst="rect">
                <a:avLst/>
              </a:prstGeom>
            </p:spPr>
            <p:txBody>
              <a:bodyPr wrap="square" lIns="91440" tIns="45720" rIns="91440" bIns="45720" anchor="b">
                <a:noAutofit/>
              </a:bodyPr>
              <a:lstStyle/>
              <a:p>
                <a:endPar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a:p>
                <a:endPar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a:p>
                <a:endPar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a:p>
                <a:endPar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a:p>
                <a:endPar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a:p>
                <a:endPar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a:p>
                <a:r>
                  <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rPr>
                  <a:t>问题描述及</a:t>
                </a:r>
                <a:r>
                  <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rPr>
                  <a:t>分析</a:t>
                </a:r>
                <a:endParaRPr lang="zh-CN" altLang="en-US" sz="2400" b="1" spc="600" dirty="0">
                  <a:solidFill>
                    <a:schemeClr val="accent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grpSp>
          <p:nvGrpSpPr>
            <p:cNvPr id="9" name="组合 8"/>
            <p:cNvGrpSpPr/>
            <p:nvPr/>
          </p:nvGrpSpPr>
          <p:grpSpPr>
            <a:xfrm>
              <a:off x="9050227" y="2919616"/>
              <a:ext cx="2803525" cy="1569660"/>
              <a:chOff x="10087735" y="2919616"/>
              <a:chExt cx="2803525" cy="1569660"/>
            </a:xfrm>
          </p:grpSpPr>
          <p:sp>
            <p:nvSpPr>
              <p:cNvPr id="10" name="í$ḷïḋé"/>
              <p:cNvSpPr/>
              <p:nvPr/>
            </p:nvSpPr>
            <p:spPr>
              <a:xfrm>
                <a:off x="10087735" y="3226678"/>
                <a:ext cx="864096"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1" name="ïsḻíde"/>
              <p:cNvSpPr txBox="1"/>
              <p:nvPr/>
            </p:nvSpPr>
            <p:spPr>
              <a:xfrm>
                <a:off x="10181996" y="2919616"/>
                <a:ext cx="869149" cy="1569660"/>
              </a:xfrm>
              <a:prstGeom prst="rect">
                <a:avLst/>
              </a:prstGeom>
              <a:noFill/>
            </p:spPr>
            <p:txBody>
              <a:bodyPr wrap="square" lIns="91440" tIns="45720" rIns="91440" bIns="45720">
                <a:normAutofit/>
              </a:bodyPr>
              <a:lstStyle/>
              <a:p>
                <a:r>
                  <a:rPr lang="en-US" altLang="zh-CN" sz="9600" b="1">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rPr>
                  <a:t>4</a:t>
                </a:r>
                <a:endParaRPr lang="en-US" altLang="zh-CN" sz="9600" b="1"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2" name="ïṧlïḑê"/>
              <p:cNvSpPr/>
              <p:nvPr/>
            </p:nvSpPr>
            <p:spPr>
              <a:xfrm>
                <a:off x="10950700" y="3226956"/>
                <a:ext cx="1940560" cy="1098550"/>
              </a:xfrm>
              <a:prstGeom prst="rect">
                <a:avLst/>
              </a:prstGeom>
            </p:spPr>
            <p:txBody>
              <a:bodyPr wrap="square" lIns="91440" tIns="45720" rIns="91440" bIns="45720" anchor="b">
                <a:noAutofit/>
              </a:bodyPr>
              <a:lstStyle/>
              <a:p>
                <a:r>
                  <a:rPr lang="zh-CN" altLang="en-US" sz="2400" b="1" spc="6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思源黑体" panose="020B0500000000000000" pitchFamily="34" charset="-122"/>
                  </a:rPr>
                  <a:t>代码与实验结果</a:t>
                </a:r>
                <a:r>
                  <a:rPr lang="zh-CN" altLang="en-US" sz="2400" b="1" spc="6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思源黑体" panose="020B0500000000000000" pitchFamily="34" charset="-122"/>
                  </a:rPr>
                  <a:t>及分析</a:t>
                </a:r>
                <a:endParaRPr lang="zh-CN" altLang="en-US" sz="2400" b="1" spc="600"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8535670" cy="36830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01:</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选题</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题目：对01背包问题利用三种方法求解并分析优缺点</a:t>
              </a:r>
              <a:endPar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endParaRP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264761" descr="OQAAAB+LCAAAAAAABACrVlIpqSxIVbJSCs5NLCpxyUxML0rM9SxJzVXSUfJMUbLKK83J0VFyysxLycxLdy/KLy0oVrKKjq0FALpUkis5AAAA" title="iSlide™ 版权声明  COPYRIGHT NOTICE"/>
          <p:cNvGrpSpPr>
            <a:grpSpLocks noChangeAspect="1"/>
          </p:cNvGrpSpPr>
          <p:nvPr/>
        </p:nvGrpSpPr>
        <p:grpSpPr>
          <a:xfrm>
            <a:off x="1402715" y="1390650"/>
            <a:ext cx="9386570" cy="4147874"/>
            <a:chOff x="2522098" y="1184890"/>
            <a:chExt cx="10760701" cy="4755157"/>
          </a:xfrm>
        </p:grpSpPr>
        <p:sp>
          <p:nvSpPr>
            <p:cNvPr id="35" name="iŝlíḋè"/>
            <p:cNvSpPr/>
            <p:nvPr>
              <p:custDataLst>
                <p:tags r:id="rId1"/>
              </p:custDataLst>
            </p:nvPr>
          </p:nvSpPr>
          <p:spPr>
            <a:xfrm>
              <a:off x="2522098" y="2550775"/>
              <a:ext cx="1849120" cy="1849120"/>
            </a:xfrm>
            <a:prstGeom prst="ellipse">
              <a:avLst/>
            </a:prstGeom>
            <a:solidFill>
              <a:srgbClr val="FFFFFF"/>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椭圆1"/>
            <p:cNvSpPr/>
            <p:nvPr>
              <p:custDataLst>
                <p:tags r:id="rId2"/>
              </p:custDataLst>
            </p:nvPr>
          </p:nvSpPr>
          <p:spPr bwMode="auto">
            <a:xfrm>
              <a:off x="2656718" y="2710160"/>
              <a:ext cx="1548130" cy="1550670"/>
            </a:xfrm>
            <a:prstGeom prst="ellipse">
              <a:avLst/>
            </a:prstGeom>
            <a:solidFill>
              <a:schemeClr val="accent1"/>
            </a:solidFill>
            <a:ln w="12700">
              <a:solidFill>
                <a:schemeClr val="bg1">
                  <a:lumMod val="95000"/>
                </a:schemeClr>
              </a:solidFill>
            </a:ln>
          </p:spPr>
          <p:txBody>
            <a:bodyPr vert="horz" wrap="square" lIns="91440" tIns="45720" rIns="91440" bIns="45720" numCol="1" anchor="ctr"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01</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背包</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椭圆2"/>
            <p:cNvSpPr/>
            <p:nvPr>
              <p:custDataLst>
                <p:tags r:id="rId3"/>
              </p:custDataLst>
            </p:nvPr>
          </p:nvSpPr>
          <p:spPr bwMode="auto">
            <a:xfrm>
              <a:off x="5162428" y="2822555"/>
              <a:ext cx="1384935" cy="1387475"/>
            </a:xfrm>
            <a:prstGeom prst="ellipse">
              <a:avLst/>
            </a:prstGeom>
            <a:pattFill prst="pct5">
              <a:fgClr>
                <a:srgbClr val="E4E6EA"/>
              </a:fgClr>
              <a:bgClr>
                <a:srgbClr val="ADB5BF"/>
              </a:bgClr>
            </a:pattFill>
            <a:ln w="127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ko-KR" sz="1600">
                  <a:solidFill>
                    <a:schemeClr val="lt1"/>
                  </a:solidFill>
                  <a:latin typeface="微软雅黑" panose="020B0503020204020204" pitchFamily="34" charset="-122"/>
                  <a:sym typeface="微软雅黑" panose="020B0503020204020204" pitchFamily="34" charset="-122"/>
                </a:rPr>
                <a:t>回溯法</a:t>
              </a:r>
              <a:endParaRPr lang="zh-CN" altLang="ko-KR" sz="1600">
                <a:solidFill>
                  <a:schemeClr val="lt1"/>
                </a:solidFill>
                <a:latin typeface="微软雅黑" panose="020B0503020204020204" pitchFamily="34" charset="-122"/>
                <a:sym typeface="微软雅黑" panose="020B0503020204020204" pitchFamily="34" charset="-122"/>
              </a:endParaRPr>
            </a:p>
          </p:txBody>
        </p:sp>
        <p:sp>
          <p:nvSpPr>
            <p:cNvPr id="33" name="椭圆3"/>
            <p:cNvSpPr/>
            <p:nvPr>
              <p:custDataLst>
                <p:tags r:id="rId4"/>
              </p:custDataLst>
            </p:nvPr>
          </p:nvSpPr>
          <p:spPr bwMode="auto">
            <a:xfrm>
              <a:off x="4335023" y="4272537"/>
              <a:ext cx="1664335" cy="1667510"/>
            </a:xfrm>
            <a:prstGeom prst="ellipse">
              <a:avLst/>
            </a:prstGeom>
            <a:pattFill prst="pct5">
              <a:fgClr>
                <a:srgbClr val="E4E6EA"/>
              </a:fgClr>
              <a:bgClr>
                <a:srgbClr val="ADB5BF"/>
              </a:bgClr>
            </a:pattFill>
            <a:ln w="127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4572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ko-KR" sz="1600">
                  <a:solidFill>
                    <a:schemeClr val="lt1"/>
                  </a:solidFill>
                  <a:latin typeface="微软雅黑" panose="020B0503020204020204" pitchFamily="34" charset="-122"/>
                  <a:sym typeface="微软雅黑" panose="020B0503020204020204" pitchFamily="34" charset="-122"/>
                </a:rPr>
                <a:t>分支限界法</a:t>
              </a:r>
              <a:endParaRPr lang="zh-CN" altLang="ko-KR" sz="1600">
                <a:solidFill>
                  <a:schemeClr val="lt1"/>
                </a:solidFill>
                <a:latin typeface="微软雅黑" panose="020B0503020204020204" pitchFamily="34" charset="-122"/>
                <a:sym typeface="微软雅黑" panose="020B0503020204020204" pitchFamily="34" charset="-122"/>
              </a:endParaRPr>
            </a:p>
          </p:txBody>
        </p:sp>
        <p:sp>
          <p:nvSpPr>
            <p:cNvPr id="34" name="椭圆4"/>
            <p:cNvSpPr/>
            <p:nvPr>
              <p:custDataLst>
                <p:tags r:id="rId5"/>
              </p:custDataLst>
            </p:nvPr>
          </p:nvSpPr>
          <p:spPr bwMode="auto">
            <a:xfrm>
              <a:off x="4335023" y="1184890"/>
              <a:ext cx="1664970" cy="1668780"/>
            </a:xfrm>
            <a:prstGeom prst="ellipse">
              <a:avLst/>
            </a:prstGeom>
            <a:pattFill prst="pct5">
              <a:fgClr>
                <a:srgbClr val="E4E6EA"/>
              </a:fgClr>
              <a:bgClr>
                <a:srgbClr val="ADB5BF"/>
              </a:bgClr>
            </a:pattFill>
            <a:ln w="12700" cap="flat" cmpd="sng" algn="ctr">
              <a:solidFill>
                <a:schemeClr val="bg1">
                  <a:lumMod val="9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zh-CN" altLang="en-US" sz="1600">
                  <a:solidFill>
                    <a:schemeClr val="lt1"/>
                  </a:solidFill>
                  <a:latin typeface="微软雅黑" panose="020B0503020204020204" pitchFamily="34" charset="-122"/>
                  <a:sym typeface="微软雅黑" panose="020B0503020204020204" pitchFamily="34" charset="-122"/>
                </a:rPr>
                <a:t>动态规划法</a:t>
              </a:r>
              <a:endParaRPr lang="zh-CN" altLang="en-US" sz="1600">
                <a:solidFill>
                  <a:schemeClr val="lt1"/>
                </a:solidFill>
                <a:latin typeface="微软雅黑" panose="020B0503020204020204" pitchFamily="34" charset="-122"/>
                <a:sym typeface="微软雅黑" panose="020B0503020204020204" pitchFamily="34" charset="-122"/>
              </a:endParaRPr>
            </a:p>
          </p:txBody>
        </p:sp>
        <p:sp>
          <p:nvSpPr>
            <p:cNvPr id="37" name="ïSḷíḓe"/>
            <p:cNvSpPr/>
            <p:nvPr>
              <p:custDataLst>
                <p:tags r:id="rId6"/>
              </p:custDataLst>
            </p:nvPr>
          </p:nvSpPr>
          <p:spPr bwMode="auto">
            <a:xfrm>
              <a:off x="4076465" y="3474651"/>
              <a:ext cx="1084852" cy="315096"/>
            </a:xfrm>
            <a:custGeom>
              <a:avLst/>
              <a:gdLst>
                <a:gd name="T0" fmla="*/ 881 w 881"/>
                <a:gd name="T1" fmla="*/ 129 h 257"/>
                <a:gd name="T2" fmla="*/ 711 w 881"/>
                <a:gd name="T3" fmla="*/ 0 h 257"/>
                <a:gd name="T4" fmla="*/ 711 w 881"/>
                <a:gd name="T5" fmla="*/ 79 h 257"/>
                <a:gd name="T6" fmla="*/ 50 w 881"/>
                <a:gd name="T7" fmla="*/ 79 h 257"/>
                <a:gd name="T8" fmla="*/ 0 w 881"/>
                <a:gd name="T9" fmla="*/ 129 h 257"/>
                <a:gd name="T10" fmla="*/ 50 w 881"/>
                <a:gd name="T11" fmla="*/ 178 h 257"/>
                <a:gd name="T12" fmla="*/ 711 w 881"/>
                <a:gd name="T13" fmla="*/ 178 h 257"/>
                <a:gd name="T14" fmla="*/ 711 w 881"/>
                <a:gd name="T15" fmla="*/ 257 h 257"/>
                <a:gd name="T16" fmla="*/ 881 w 881"/>
                <a:gd name="T17" fmla="*/ 12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1" h="257">
                  <a:moveTo>
                    <a:pt x="881" y="129"/>
                  </a:moveTo>
                  <a:cubicBezTo>
                    <a:pt x="711" y="0"/>
                    <a:pt x="711" y="0"/>
                    <a:pt x="711" y="0"/>
                  </a:cubicBezTo>
                  <a:cubicBezTo>
                    <a:pt x="711" y="79"/>
                    <a:pt x="711" y="79"/>
                    <a:pt x="711" y="79"/>
                  </a:cubicBezTo>
                  <a:cubicBezTo>
                    <a:pt x="50" y="79"/>
                    <a:pt x="50" y="79"/>
                    <a:pt x="50" y="79"/>
                  </a:cubicBezTo>
                  <a:cubicBezTo>
                    <a:pt x="21" y="79"/>
                    <a:pt x="0" y="100"/>
                    <a:pt x="0" y="129"/>
                  </a:cubicBezTo>
                  <a:cubicBezTo>
                    <a:pt x="0" y="153"/>
                    <a:pt x="20" y="178"/>
                    <a:pt x="50" y="178"/>
                  </a:cubicBezTo>
                  <a:cubicBezTo>
                    <a:pt x="711" y="178"/>
                    <a:pt x="711" y="178"/>
                    <a:pt x="711" y="178"/>
                  </a:cubicBezTo>
                  <a:cubicBezTo>
                    <a:pt x="711" y="257"/>
                    <a:pt x="711" y="257"/>
                    <a:pt x="711" y="257"/>
                  </a:cubicBezTo>
                  <a:lnTo>
                    <a:pt x="881" y="129"/>
                  </a:lnTo>
                  <a:close/>
                </a:path>
              </a:pathLst>
            </a:custGeom>
            <a:solidFill>
              <a:schemeClr val="accent1"/>
            </a:solidFill>
            <a:ln w="38100">
              <a:solidFill>
                <a:schemeClr val="bg1"/>
              </a:solidFill>
              <a:round/>
            </a:ln>
          </p:spPr>
          <p:txBody>
            <a:bodyPr vert="horz" wrap="square" lIns="91440" tIns="45720" rIns="91440" bIns="45720" numCol="1" anchor="t" anchorCtr="0" compatLnSpc="1">
              <a:normAutofit fontScale="62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işḻîďe"/>
            <p:cNvSpPr/>
            <p:nvPr>
              <p:custDataLst>
                <p:tags r:id="rId7"/>
              </p:custDataLst>
            </p:nvPr>
          </p:nvSpPr>
          <p:spPr bwMode="auto">
            <a:xfrm>
              <a:off x="3863623" y="4152578"/>
              <a:ext cx="513650" cy="507176"/>
            </a:xfrm>
            <a:custGeom>
              <a:avLst/>
              <a:gdLst>
                <a:gd name="T0" fmla="*/ 330 w 417"/>
                <a:gd name="T1" fmla="*/ 259 h 413"/>
                <a:gd name="T2" fmla="*/ 87 w 417"/>
                <a:gd name="T3" fmla="*/ 20 h 413"/>
                <a:gd name="T4" fmla="*/ 16 w 417"/>
                <a:gd name="T5" fmla="*/ 20 h 413"/>
                <a:gd name="T6" fmla="*/ 0 w 417"/>
                <a:gd name="T7" fmla="*/ 52 h 413"/>
                <a:gd name="T8" fmla="*/ 16 w 417"/>
                <a:gd name="T9" fmla="*/ 91 h 413"/>
                <a:gd name="T10" fmla="*/ 258 w 417"/>
                <a:gd name="T11" fmla="*/ 329 h 413"/>
                <a:gd name="T12" fmla="*/ 204 w 417"/>
                <a:gd name="T13" fmla="*/ 383 h 413"/>
                <a:gd name="T14" fmla="*/ 417 w 417"/>
                <a:gd name="T15" fmla="*/ 413 h 413"/>
                <a:gd name="T16" fmla="*/ 387 w 417"/>
                <a:gd name="T17" fmla="*/ 203 h 413"/>
                <a:gd name="T18" fmla="*/ 330 w 417"/>
                <a:gd name="T19" fmla="*/ 2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3">
                  <a:moveTo>
                    <a:pt x="330" y="259"/>
                  </a:moveTo>
                  <a:cubicBezTo>
                    <a:pt x="87" y="20"/>
                    <a:pt x="87" y="20"/>
                    <a:pt x="87" y="20"/>
                  </a:cubicBezTo>
                  <a:cubicBezTo>
                    <a:pt x="66" y="0"/>
                    <a:pt x="37" y="0"/>
                    <a:pt x="16" y="20"/>
                  </a:cubicBezTo>
                  <a:cubicBezTo>
                    <a:pt x="7" y="27"/>
                    <a:pt x="1" y="39"/>
                    <a:pt x="0" y="52"/>
                  </a:cubicBezTo>
                  <a:cubicBezTo>
                    <a:pt x="0" y="66"/>
                    <a:pt x="5" y="80"/>
                    <a:pt x="16" y="91"/>
                  </a:cubicBezTo>
                  <a:cubicBezTo>
                    <a:pt x="258" y="329"/>
                    <a:pt x="258" y="329"/>
                    <a:pt x="258" y="329"/>
                  </a:cubicBezTo>
                  <a:cubicBezTo>
                    <a:pt x="204" y="383"/>
                    <a:pt x="204" y="383"/>
                    <a:pt x="204" y="383"/>
                  </a:cubicBezTo>
                  <a:cubicBezTo>
                    <a:pt x="417" y="413"/>
                    <a:pt x="417" y="413"/>
                    <a:pt x="417" y="413"/>
                  </a:cubicBezTo>
                  <a:cubicBezTo>
                    <a:pt x="387" y="203"/>
                    <a:pt x="387" y="203"/>
                    <a:pt x="387" y="203"/>
                  </a:cubicBezTo>
                  <a:lnTo>
                    <a:pt x="330" y="259"/>
                  </a:lnTo>
                  <a:close/>
                </a:path>
              </a:pathLst>
            </a:custGeom>
            <a:solidFill>
              <a:schemeClr val="accent1"/>
            </a:solidFill>
            <a:ln w="38100">
              <a:solidFill>
                <a:schemeClr val="bg1"/>
              </a:solidFill>
              <a:round/>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ïṥlîḓè"/>
            <p:cNvSpPr/>
            <p:nvPr>
              <p:custDataLst>
                <p:tags r:id="rId8"/>
              </p:custDataLst>
            </p:nvPr>
          </p:nvSpPr>
          <p:spPr bwMode="auto">
            <a:xfrm>
              <a:off x="3873783" y="2564007"/>
              <a:ext cx="513650" cy="507176"/>
            </a:xfrm>
            <a:custGeom>
              <a:avLst/>
              <a:gdLst>
                <a:gd name="T0" fmla="*/ 50 w 417"/>
                <a:gd name="T1" fmla="*/ 411 h 411"/>
                <a:gd name="T2" fmla="*/ 87 w 417"/>
                <a:gd name="T3" fmla="*/ 398 h 411"/>
                <a:gd name="T4" fmla="*/ 330 w 417"/>
                <a:gd name="T5" fmla="*/ 157 h 411"/>
                <a:gd name="T6" fmla="*/ 387 w 417"/>
                <a:gd name="T7" fmla="*/ 210 h 411"/>
                <a:gd name="T8" fmla="*/ 417 w 417"/>
                <a:gd name="T9" fmla="*/ 0 h 411"/>
                <a:gd name="T10" fmla="*/ 205 w 417"/>
                <a:gd name="T11" fmla="*/ 30 h 411"/>
                <a:gd name="T12" fmla="*/ 259 w 417"/>
                <a:gd name="T13" fmla="*/ 86 h 411"/>
                <a:gd name="T14" fmla="*/ 16 w 417"/>
                <a:gd name="T15" fmla="*/ 327 h 411"/>
                <a:gd name="T16" fmla="*/ 0 w 417"/>
                <a:gd name="T17" fmla="*/ 363 h 411"/>
                <a:gd name="T18" fmla="*/ 16 w 417"/>
                <a:gd name="T19" fmla="*/ 398 h 411"/>
                <a:gd name="T20" fmla="*/ 50 w 417"/>
                <a:gd name="T21"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1">
                  <a:moveTo>
                    <a:pt x="50" y="411"/>
                  </a:moveTo>
                  <a:cubicBezTo>
                    <a:pt x="66" y="411"/>
                    <a:pt x="78" y="407"/>
                    <a:pt x="87" y="398"/>
                  </a:cubicBezTo>
                  <a:cubicBezTo>
                    <a:pt x="330" y="157"/>
                    <a:pt x="330" y="157"/>
                    <a:pt x="330" y="157"/>
                  </a:cubicBezTo>
                  <a:cubicBezTo>
                    <a:pt x="387" y="210"/>
                    <a:pt x="387" y="210"/>
                    <a:pt x="387" y="210"/>
                  </a:cubicBezTo>
                  <a:cubicBezTo>
                    <a:pt x="417" y="0"/>
                    <a:pt x="417" y="0"/>
                    <a:pt x="417" y="0"/>
                  </a:cubicBezTo>
                  <a:cubicBezTo>
                    <a:pt x="205" y="30"/>
                    <a:pt x="205" y="30"/>
                    <a:pt x="205" y="30"/>
                  </a:cubicBezTo>
                  <a:cubicBezTo>
                    <a:pt x="259" y="86"/>
                    <a:pt x="259" y="86"/>
                    <a:pt x="259" y="86"/>
                  </a:cubicBezTo>
                  <a:cubicBezTo>
                    <a:pt x="16" y="327"/>
                    <a:pt x="16" y="327"/>
                    <a:pt x="16" y="327"/>
                  </a:cubicBezTo>
                  <a:cubicBezTo>
                    <a:pt x="6" y="337"/>
                    <a:pt x="0" y="350"/>
                    <a:pt x="0" y="363"/>
                  </a:cubicBezTo>
                  <a:cubicBezTo>
                    <a:pt x="0" y="376"/>
                    <a:pt x="6" y="388"/>
                    <a:pt x="16" y="398"/>
                  </a:cubicBezTo>
                  <a:cubicBezTo>
                    <a:pt x="24" y="406"/>
                    <a:pt x="37" y="411"/>
                    <a:pt x="50" y="411"/>
                  </a:cubicBezTo>
                  <a:close/>
                </a:path>
              </a:pathLst>
            </a:custGeom>
            <a:solidFill>
              <a:schemeClr val="accent1"/>
            </a:solidFill>
            <a:ln w="38100">
              <a:solidFill>
                <a:schemeClr val="bg1"/>
              </a:solidFill>
              <a:round/>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í$ļîḓe"/>
            <p:cNvSpPr/>
            <p:nvPr>
              <p:custDataLst>
                <p:tags r:id="rId9"/>
              </p:custDataLst>
            </p:nvPr>
          </p:nvSpPr>
          <p:spPr bwMode="auto">
            <a:xfrm>
              <a:off x="5956612" y="1519756"/>
              <a:ext cx="7222816" cy="930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dirty="0">
                  <a:latin typeface="微软雅黑" panose="020B0503020204020204" pitchFamily="34" charset="-122"/>
                  <a:ea typeface="微软雅黑" panose="020B0503020204020204" pitchFamily="34" charset="-122"/>
                  <a:sym typeface="微软雅黑" panose="020B0503020204020204" pitchFamily="34" charset="-122"/>
                </a:rPr>
                <a:t>是一种通过把原问题分解为相对简单的子问题的方式求解复杂问题的方法，常常适用于有重叠子问题和最优子结构性质的问题。</a:t>
              </a:r>
              <a:endParaRPr lang="zh-CN" altLang="en-US"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îś1íḓè"/>
            <p:cNvSpPr/>
            <p:nvPr>
              <p:custDataLst>
                <p:tags r:id="rId10"/>
              </p:custDataLst>
            </p:nvPr>
          </p:nvSpPr>
          <p:spPr bwMode="auto">
            <a:xfrm>
              <a:off x="6548443" y="3071058"/>
              <a:ext cx="6630257" cy="79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400" dirty="0">
                  <a:latin typeface="微软雅黑" panose="020B0503020204020204" pitchFamily="34" charset="-122"/>
                  <a:ea typeface="微软雅黑" panose="020B0503020204020204" pitchFamily="34" charset="-122"/>
                  <a:sym typeface="微软雅黑" panose="020B0503020204020204" pitchFamily="34" charset="-122"/>
                </a:rPr>
                <a:t>是一种优先搜索法，按选优条件向前搜索，以达到目标，但当探索到某一步时，发现原先选择并不最优，就退回一步重新选择。</a:t>
              </a:r>
              <a:endParaRPr lang="zh-CN" altLang="en-US"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išľiḓè"/>
            <p:cNvSpPr/>
            <p:nvPr>
              <p:custDataLst>
                <p:tags r:id="rId11"/>
              </p:custDataLst>
            </p:nvPr>
          </p:nvSpPr>
          <p:spPr bwMode="auto">
            <a:xfrm>
              <a:off x="5956612" y="4423624"/>
              <a:ext cx="7326187" cy="79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300" dirty="0">
                  <a:latin typeface="微软雅黑" panose="020B0503020204020204" pitchFamily="34" charset="-122"/>
                  <a:ea typeface="微软雅黑" panose="020B0503020204020204" pitchFamily="34" charset="-122"/>
                  <a:sym typeface="微软雅黑" panose="020B0503020204020204" pitchFamily="34" charset="-122"/>
                </a:rPr>
                <a:t>为在满足约束条件的解中找到最优解，先探索解空间树，在遍历中判断活结点是否可以扩展，一旦活结点成为扩展结点就会一次性产生其所有儿子节点，随后判断儿子节点是否可行，不可行则舍弃，可行则加入活结点表，重复此过程直到活结点表为空</a:t>
              </a:r>
              <a:endParaRPr lang="zh-CN" altLang="en-US" sz="13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4"/>
          <p:cNvSpPr/>
          <p:nvPr/>
        </p:nvSpPr>
        <p:spPr>
          <a:xfrm flipV="1">
            <a:off x="0" y="0"/>
            <a:ext cx="7778187" cy="6858000"/>
          </a:xfrm>
          <a:custGeom>
            <a:avLst/>
            <a:gdLst>
              <a:gd name="connsiteX0" fmla="*/ 0 w 7778187"/>
              <a:gd name="connsiteY0" fmla="*/ 6858000 h 6858000"/>
              <a:gd name="connsiteX1" fmla="*/ 4099076 w 7778187"/>
              <a:gd name="connsiteY1" fmla="*/ 6858000 h 6858000"/>
              <a:gd name="connsiteX2" fmla="*/ 7778187 w 7778187"/>
              <a:gd name="connsiteY2" fmla="*/ 0 h 6858000"/>
              <a:gd name="connsiteX3" fmla="*/ 2394321 w 7778187"/>
              <a:gd name="connsiteY3" fmla="*/ 0 h 6858000"/>
              <a:gd name="connsiteX4" fmla="*/ 0 w 7778187"/>
              <a:gd name="connsiteY4" fmla="*/ 4463104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8187" h="6858000">
                <a:moveTo>
                  <a:pt x="0" y="6858000"/>
                </a:moveTo>
                <a:lnTo>
                  <a:pt x="4099076" y="6858000"/>
                </a:lnTo>
                <a:lnTo>
                  <a:pt x="7778187" y="0"/>
                </a:lnTo>
                <a:lnTo>
                  <a:pt x="2394321" y="0"/>
                </a:lnTo>
                <a:lnTo>
                  <a:pt x="0" y="446310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42"/>
          <p:cNvSpPr/>
          <p:nvPr/>
        </p:nvSpPr>
        <p:spPr>
          <a:xfrm>
            <a:off x="8432962" y="3468916"/>
            <a:ext cx="662321" cy="662321"/>
          </a:xfrm>
          <a:prstGeom prst="roundRect">
            <a:avLst>
              <a:gd name="adj" fmla="val 50000"/>
            </a:avLst>
          </a:prstGeom>
          <a:solidFill>
            <a:schemeClr val="accent1"/>
          </a:solidFill>
          <a:ln w="12700">
            <a:noFill/>
          </a:ln>
          <a:effectLst>
            <a:outerShdw blurRad="1778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Freeform 177"/>
          <p:cNvSpPr>
            <a:spLocks noEditPoints="1"/>
          </p:cNvSpPr>
          <p:nvPr/>
        </p:nvSpPr>
        <p:spPr bwMode="auto">
          <a:xfrm>
            <a:off x="8580001" y="3618599"/>
            <a:ext cx="368243" cy="362953"/>
          </a:xfrm>
          <a:custGeom>
            <a:avLst/>
            <a:gdLst>
              <a:gd name="T0" fmla="*/ 127 w 147"/>
              <a:gd name="T1" fmla="*/ 38 h 145"/>
              <a:gd name="T2" fmla="*/ 106 w 147"/>
              <a:gd name="T3" fmla="*/ 14 h 145"/>
              <a:gd name="T4" fmla="*/ 59 w 147"/>
              <a:gd name="T5" fmla="*/ 3 h 145"/>
              <a:gd name="T6" fmla="*/ 23 w 147"/>
              <a:gd name="T7" fmla="*/ 38 h 145"/>
              <a:gd name="T8" fmla="*/ 0 w 147"/>
              <a:gd name="T9" fmla="*/ 45 h 145"/>
              <a:gd name="T10" fmla="*/ 6 w 147"/>
              <a:gd name="T11" fmla="*/ 65 h 145"/>
              <a:gd name="T12" fmla="*/ 13 w 147"/>
              <a:gd name="T13" fmla="*/ 138 h 145"/>
              <a:gd name="T14" fmla="*/ 127 w 147"/>
              <a:gd name="T15" fmla="*/ 145 h 145"/>
              <a:gd name="T16" fmla="*/ 133 w 147"/>
              <a:gd name="T17" fmla="*/ 65 h 145"/>
              <a:gd name="T18" fmla="*/ 147 w 147"/>
              <a:gd name="T19" fmla="*/ 58 h 145"/>
              <a:gd name="T20" fmla="*/ 140 w 147"/>
              <a:gd name="T21" fmla="*/ 38 h 145"/>
              <a:gd name="T22" fmla="*/ 116 w 147"/>
              <a:gd name="T23" fmla="*/ 25 h 145"/>
              <a:gd name="T24" fmla="*/ 119 w 147"/>
              <a:gd name="T25" fmla="*/ 38 h 145"/>
              <a:gd name="T26" fmla="*/ 112 w 147"/>
              <a:gd name="T27" fmla="*/ 33 h 145"/>
              <a:gd name="T28" fmla="*/ 103 w 147"/>
              <a:gd name="T29" fmla="*/ 28 h 145"/>
              <a:gd name="T30" fmla="*/ 96 w 147"/>
              <a:gd name="T31" fmla="*/ 25 h 145"/>
              <a:gd name="T32" fmla="*/ 108 w 147"/>
              <a:gd name="T33" fmla="*/ 20 h 145"/>
              <a:gd name="T34" fmla="*/ 62 w 147"/>
              <a:gd name="T35" fmla="*/ 38 h 145"/>
              <a:gd name="T36" fmla="*/ 106 w 147"/>
              <a:gd name="T37" fmla="*/ 38 h 145"/>
              <a:gd name="T38" fmla="*/ 55 w 147"/>
              <a:gd name="T39" fmla="*/ 9 h 145"/>
              <a:gd name="T40" fmla="*/ 54 w 147"/>
              <a:gd name="T41" fmla="*/ 38 h 145"/>
              <a:gd name="T42" fmla="*/ 39 w 147"/>
              <a:gd name="T43" fmla="*/ 38 h 145"/>
              <a:gd name="T44" fmla="*/ 31 w 147"/>
              <a:gd name="T45" fmla="*/ 38 h 145"/>
              <a:gd name="T46" fmla="*/ 127 w 147"/>
              <a:gd name="T47" fmla="*/ 138 h 145"/>
              <a:gd name="T48" fmla="*/ 20 w 147"/>
              <a:gd name="T49" fmla="*/ 65 h 145"/>
              <a:gd name="T50" fmla="*/ 127 w 147"/>
              <a:gd name="T51" fmla="*/ 138 h 145"/>
              <a:gd name="T52" fmla="*/ 6 w 147"/>
              <a:gd name="T53" fmla="*/ 58 h 145"/>
              <a:gd name="T54" fmla="*/ 140 w 147"/>
              <a:gd name="T55" fmla="*/ 45 h 145"/>
              <a:gd name="T56" fmla="*/ 58 w 147"/>
              <a:gd name="T57" fmla="*/ 18 h 145"/>
              <a:gd name="T58" fmla="*/ 49 w 147"/>
              <a:gd name="T59" fmla="*/ 21 h 145"/>
              <a:gd name="T60" fmla="*/ 58 w 147"/>
              <a:gd name="T61" fmla="*/ 18 h 145"/>
              <a:gd name="T62" fmla="*/ 45 w 147"/>
              <a:gd name="T63" fmla="*/ 26 h 145"/>
              <a:gd name="T64" fmla="*/ 48 w 147"/>
              <a:gd name="T65" fmla="*/ 35 h 145"/>
              <a:gd name="T66" fmla="*/ 53 w 147"/>
              <a:gd name="T67" fmla="*/ 98 h 145"/>
              <a:gd name="T68" fmla="*/ 100 w 147"/>
              <a:gd name="T69" fmla="*/ 92 h 145"/>
              <a:gd name="T70" fmla="*/ 93 w 147"/>
              <a:gd name="T71" fmla="*/ 78 h 145"/>
              <a:gd name="T72" fmla="*/ 47 w 147"/>
              <a:gd name="T73" fmla="*/ 85 h 145"/>
              <a:gd name="T74" fmla="*/ 53 w 147"/>
              <a:gd name="T75" fmla="*/ 98 h 145"/>
              <a:gd name="T76" fmla="*/ 93 w 147"/>
              <a:gd name="T77" fmla="*/ 85 h 145"/>
              <a:gd name="T78" fmla="*/ 53 w 147"/>
              <a:gd name="T79" fmla="*/ 9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 h="145">
                <a:moveTo>
                  <a:pt x="140" y="38"/>
                </a:moveTo>
                <a:cubicBezTo>
                  <a:pt x="127" y="38"/>
                  <a:pt x="127" y="38"/>
                  <a:pt x="127" y="38"/>
                </a:cubicBezTo>
                <a:cubicBezTo>
                  <a:pt x="123" y="23"/>
                  <a:pt x="123" y="23"/>
                  <a:pt x="123" y="23"/>
                </a:cubicBezTo>
                <a:cubicBezTo>
                  <a:pt x="121" y="16"/>
                  <a:pt x="114" y="12"/>
                  <a:pt x="106" y="14"/>
                </a:cubicBezTo>
                <a:cubicBezTo>
                  <a:pt x="86" y="19"/>
                  <a:pt x="86" y="19"/>
                  <a:pt x="86" y="19"/>
                </a:cubicBezTo>
                <a:cubicBezTo>
                  <a:pt x="59" y="3"/>
                  <a:pt x="59" y="3"/>
                  <a:pt x="59" y="3"/>
                </a:cubicBezTo>
                <a:cubicBezTo>
                  <a:pt x="52" y="0"/>
                  <a:pt x="44" y="2"/>
                  <a:pt x="40" y="8"/>
                </a:cubicBezTo>
                <a:cubicBezTo>
                  <a:pt x="23" y="38"/>
                  <a:pt x="23" y="38"/>
                  <a:pt x="23" y="38"/>
                </a:cubicBezTo>
                <a:cubicBezTo>
                  <a:pt x="6" y="38"/>
                  <a:pt x="6" y="38"/>
                  <a:pt x="6" y="38"/>
                </a:cubicBezTo>
                <a:cubicBezTo>
                  <a:pt x="3" y="38"/>
                  <a:pt x="0" y="41"/>
                  <a:pt x="0" y="45"/>
                </a:cubicBezTo>
                <a:cubicBezTo>
                  <a:pt x="0" y="58"/>
                  <a:pt x="0" y="58"/>
                  <a:pt x="0" y="58"/>
                </a:cubicBezTo>
                <a:cubicBezTo>
                  <a:pt x="0" y="62"/>
                  <a:pt x="3" y="65"/>
                  <a:pt x="6" y="65"/>
                </a:cubicBezTo>
                <a:cubicBezTo>
                  <a:pt x="13" y="65"/>
                  <a:pt x="13" y="65"/>
                  <a:pt x="13" y="65"/>
                </a:cubicBezTo>
                <a:cubicBezTo>
                  <a:pt x="13" y="138"/>
                  <a:pt x="13" y="138"/>
                  <a:pt x="13" y="138"/>
                </a:cubicBezTo>
                <a:cubicBezTo>
                  <a:pt x="13" y="142"/>
                  <a:pt x="16" y="145"/>
                  <a:pt x="20" y="145"/>
                </a:cubicBezTo>
                <a:cubicBezTo>
                  <a:pt x="127" y="145"/>
                  <a:pt x="127" y="145"/>
                  <a:pt x="127" y="145"/>
                </a:cubicBezTo>
                <a:cubicBezTo>
                  <a:pt x="130" y="145"/>
                  <a:pt x="133" y="142"/>
                  <a:pt x="133" y="138"/>
                </a:cubicBezTo>
                <a:cubicBezTo>
                  <a:pt x="133" y="65"/>
                  <a:pt x="133" y="65"/>
                  <a:pt x="133" y="65"/>
                </a:cubicBezTo>
                <a:cubicBezTo>
                  <a:pt x="140" y="65"/>
                  <a:pt x="140" y="65"/>
                  <a:pt x="140" y="65"/>
                </a:cubicBezTo>
                <a:cubicBezTo>
                  <a:pt x="144" y="65"/>
                  <a:pt x="147" y="62"/>
                  <a:pt x="147" y="58"/>
                </a:cubicBezTo>
                <a:cubicBezTo>
                  <a:pt x="147" y="45"/>
                  <a:pt x="147" y="45"/>
                  <a:pt x="147" y="45"/>
                </a:cubicBezTo>
                <a:cubicBezTo>
                  <a:pt x="147" y="41"/>
                  <a:pt x="144" y="38"/>
                  <a:pt x="140" y="38"/>
                </a:cubicBezTo>
                <a:close/>
                <a:moveTo>
                  <a:pt x="108" y="20"/>
                </a:moveTo>
                <a:cubicBezTo>
                  <a:pt x="112" y="19"/>
                  <a:pt x="115" y="21"/>
                  <a:pt x="116" y="25"/>
                </a:cubicBezTo>
                <a:cubicBezTo>
                  <a:pt x="120" y="38"/>
                  <a:pt x="120" y="38"/>
                  <a:pt x="120" y="38"/>
                </a:cubicBezTo>
                <a:cubicBezTo>
                  <a:pt x="119" y="38"/>
                  <a:pt x="119" y="38"/>
                  <a:pt x="119" y="38"/>
                </a:cubicBezTo>
                <a:cubicBezTo>
                  <a:pt x="111" y="33"/>
                  <a:pt x="111" y="33"/>
                  <a:pt x="111" y="33"/>
                </a:cubicBezTo>
                <a:cubicBezTo>
                  <a:pt x="112" y="33"/>
                  <a:pt x="112" y="33"/>
                  <a:pt x="112" y="33"/>
                </a:cubicBezTo>
                <a:cubicBezTo>
                  <a:pt x="110" y="26"/>
                  <a:pt x="110" y="26"/>
                  <a:pt x="110" y="26"/>
                </a:cubicBezTo>
                <a:cubicBezTo>
                  <a:pt x="103" y="28"/>
                  <a:pt x="103" y="28"/>
                  <a:pt x="103" y="28"/>
                </a:cubicBezTo>
                <a:cubicBezTo>
                  <a:pt x="104" y="29"/>
                  <a:pt x="104" y="29"/>
                  <a:pt x="104" y="29"/>
                </a:cubicBezTo>
                <a:cubicBezTo>
                  <a:pt x="96" y="25"/>
                  <a:pt x="96" y="25"/>
                  <a:pt x="96" y="25"/>
                </a:cubicBezTo>
                <a:cubicBezTo>
                  <a:pt x="95" y="23"/>
                  <a:pt x="95" y="23"/>
                  <a:pt x="95" y="23"/>
                </a:cubicBezTo>
                <a:lnTo>
                  <a:pt x="108" y="20"/>
                </a:lnTo>
                <a:close/>
                <a:moveTo>
                  <a:pt x="106" y="38"/>
                </a:moveTo>
                <a:cubicBezTo>
                  <a:pt x="62" y="38"/>
                  <a:pt x="62" y="38"/>
                  <a:pt x="62" y="38"/>
                </a:cubicBezTo>
                <a:cubicBezTo>
                  <a:pt x="73" y="19"/>
                  <a:pt x="73" y="19"/>
                  <a:pt x="73" y="19"/>
                </a:cubicBezTo>
                <a:lnTo>
                  <a:pt x="106" y="38"/>
                </a:lnTo>
                <a:close/>
                <a:moveTo>
                  <a:pt x="46" y="11"/>
                </a:moveTo>
                <a:cubicBezTo>
                  <a:pt x="48" y="8"/>
                  <a:pt x="52" y="7"/>
                  <a:pt x="55" y="9"/>
                </a:cubicBezTo>
                <a:cubicBezTo>
                  <a:pt x="67" y="16"/>
                  <a:pt x="67" y="16"/>
                  <a:pt x="67" y="16"/>
                </a:cubicBezTo>
                <a:cubicBezTo>
                  <a:pt x="54" y="38"/>
                  <a:pt x="54" y="38"/>
                  <a:pt x="54" y="38"/>
                </a:cubicBezTo>
                <a:cubicBezTo>
                  <a:pt x="39" y="38"/>
                  <a:pt x="39" y="38"/>
                  <a:pt x="39" y="38"/>
                </a:cubicBezTo>
                <a:cubicBezTo>
                  <a:pt x="39" y="38"/>
                  <a:pt x="39" y="38"/>
                  <a:pt x="39" y="38"/>
                </a:cubicBezTo>
                <a:cubicBezTo>
                  <a:pt x="38" y="38"/>
                  <a:pt x="38" y="38"/>
                  <a:pt x="38" y="38"/>
                </a:cubicBezTo>
                <a:cubicBezTo>
                  <a:pt x="31" y="38"/>
                  <a:pt x="31" y="38"/>
                  <a:pt x="31" y="38"/>
                </a:cubicBezTo>
                <a:lnTo>
                  <a:pt x="46" y="11"/>
                </a:lnTo>
                <a:close/>
                <a:moveTo>
                  <a:pt x="127" y="138"/>
                </a:moveTo>
                <a:cubicBezTo>
                  <a:pt x="20" y="138"/>
                  <a:pt x="20" y="138"/>
                  <a:pt x="20" y="138"/>
                </a:cubicBezTo>
                <a:cubicBezTo>
                  <a:pt x="20" y="65"/>
                  <a:pt x="20" y="65"/>
                  <a:pt x="20" y="65"/>
                </a:cubicBezTo>
                <a:cubicBezTo>
                  <a:pt x="127" y="65"/>
                  <a:pt x="127" y="65"/>
                  <a:pt x="127" y="65"/>
                </a:cubicBezTo>
                <a:lnTo>
                  <a:pt x="127" y="138"/>
                </a:lnTo>
                <a:close/>
                <a:moveTo>
                  <a:pt x="140" y="58"/>
                </a:moveTo>
                <a:cubicBezTo>
                  <a:pt x="6" y="58"/>
                  <a:pt x="6" y="58"/>
                  <a:pt x="6" y="58"/>
                </a:cubicBezTo>
                <a:cubicBezTo>
                  <a:pt x="6" y="45"/>
                  <a:pt x="6" y="45"/>
                  <a:pt x="6" y="45"/>
                </a:cubicBezTo>
                <a:cubicBezTo>
                  <a:pt x="140" y="45"/>
                  <a:pt x="140" y="45"/>
                  <a:pt x="140" y="45"/>
                </a:cubicBezTo>
                <a:lnTo>
                  <a:pt x="140" y="58"/>
                </a:lnTo>
                <a:close/>
                <a:moveTo>
                  <a:pt x="58" y="18"/>
                </a:moveTo>
                <a:cubicBezTo>
                  <a:pt x="52" y="15"/>
                  <a:pt x="52" y="15"/>
                  <a:pt x="52" y="15"/>
                </a:cubicBezTo>
                <a:cubicBezTo>
                  <a:pt x="49" y="21"/>
                  <a:pt x="49" y="21"/>
                  <a:pt x="49" y="21"/>
                </a:cubicBezTo>
                <a:cubicBezTo>
                  <a:pt x="54" y="24"/>
                  <a:pt x="54" y="24"/>
                  <a:pt x="54" y="24"/>
                </a:cubicBezTo>
                <a:lnTo>
                  <a:pt x="58" y="18"/>
                </a:lnTo>
                <a:close/>
                <a:moveTo>
                  <a:pt x="51" y="30"/>
                </a:moveTo>
                <a:cubicBezTo>
                  <a:pt x="45" y="26"/>
                  <a:pt x="45" y="26"/>
                  <a:pt x="45" y="26"/>
                </a:cubicBezTo>
                <a:cubicBezTo>
                  <a:pt x="42" y="32"/>
                  <a:pt x="42" y="32"/>
                  <a:pt x="42" y="32"/>
                </a:cubicBezTo>
                <a:cubicBezTo>
                  <a:pt x="48" y="35"/>
                  <a:pt x="48" y="35"/>
                  <a:pt x="48" y="35"/>
                </a:cubicBezTo>
                <a:lnTo>
                  <a:pt x="51" y="30"/>
                </a:lnTo>
                <a:close/>
                <a:moveTo>
                  <a:pt x="53" y="98"/>
                </a:moveTo>
                <a:cubicBezTo>
                  <a:pt x="93" y="98"/>
                  <a:pt x="93" y="98"/>
                  <a:pt x="93" y="98"/>
                </a:cubicBezTo>
                <a:cubicBezTo>
                  <a:pt x="97" y="98"/>
                  <a:pt x="100" y="95"/>
                  <a:pt x="100" y="92"/>
                </a:cubicBezTo>
                <a:cubicBezTo>
                  <a:pt x="100" y="85"/>
                  <a:pt x="100" y="85"/>
                  <a:pt x="100" y="85"/>
                </a:cubicBezTo>
                <a:cubicBezTo>
                  <a:pt x="100" y="81"/>
                  <a:pt x="97" y="78"/>
                  <a:pt x="93" y="78"/>
                </a:cubicBezTo>
                <a:cubicBezTo>
                  <a:pt x="53" y="78"/>
                  <a:pt x="53" y="78"/>
                  <a:pt x="53" y="78"/>
                </a:cubicBezTo>
                <a:cubicBezTo>
                  <a:pt x="50" y="78"/>
                  <a:pt x="47" y="81"/>
                  <a:pt x="47" y="85"/>
                </a:cubicBezTo>
                <a:cubicBezTo>
                  <a:pt x="47" y="92"/>
                  <a:pt x="47" y="92"/>
                  <a:pt x="47" y="92"/>
                </a:cubicBezTo>
                <a:cubicBezTo>
                  <a:pt x="47" y="95"/>
                  <a:pt x="50" y="98"/>
                  <a:pt x="53" y="98"/>
                </a:cubicBezTo>
                <a:close/>
                <a:moveTo>
                  <a:pt x="53" y="85"/>
                </a:moveTo>
                <a:cubicBezTo>
                  <a:pt x="93" y="85"/>
                  <a:pt x="93" y="85"/>
                  <a:pt x="93" y="85"/>
                </a:cubicBezTo>
                <a:cubicBezTo>
                  <a:pt x="93" y="92"/>
                  <a:pt x="93" y="92"/>
                  <a:pt x="93" y="92"/>
                </a:cubicBezTo>
                <a:cubicBezTo>
                  <a:pt x="53" y="92"/>
                  <a:pt x="53" y="92"/>
                  <a:pt x="53" y="92"/>
                </a:cubicBezTo>
                <a:lnTo>
                  <a:pt x="53" y="85"/>
                </a:lnTo>
                <a:close/>
              </a:path>
            </a:pathLst>
          </a:custGeom>
          <a:solidFill>
            <a:schemeClr val="bg1"/>
          </a:solidFill>
          <a:ln>
            <a:noFill/>
          </a:ln>
        </p:spPr>
        <p:txBody>
          <a:bodyPr vert="horz" wrap="square" lIns="60951" tIns="30475" rIns="60951" bIns="30475" numCol="1" anchor="t" anchorCtr="0" compatLnSpc="1"/>
          <a:lstStyle/>
          <a:p>
            <a:endParaRPr lang="en-US" sz="1200" dirty="0"/>
          </a:p>
        </p:txBody>
      </p:sp>
      <p:sp>
        <p:nvSpPr>
          <p:cNvPr id="23" name="Rounded Rectangle 142"/>
          <p:cNvSpPr/>
          <p:nvPr/>
        </p:nvSpPr>
        <p:spPr>
          <a:xfrm>
            <a:off x="10326891" y="3447876"/>
            <a:ext cx="662321" cy="662322"/>
          </a:xfrm>
          <a:prstGeom prst="roundRect">
            <a:avLst>
              <a:gd name="adj" fmla="val 50000"/>
            </a:avLst>
          </a:prstGeom>
          <a:solidFill>
            <a:schemeClr val="accent2"/>
          </a:solidFill>
          <a:ln w="12700">
            <a:noFill/>
          </a:ln>
          <a:effectLst>
            <a:outerShdw blurRad="177800" sx="102000" sy="102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5" name="Freeform 177"/>
          <p:cNvSpPr>
            <a:spLocks noEditPoints="1"/>
          </p:cNvSpPr>
          <p:nvPr/>
        </p:nvSpPr>
        <p:spPr bwMode="auto">
          <a:xfrm>
            <a:off x="10473930" y="3597559"/>
            <a:ext cx="368243" cy="362954"/>
          </a:xfrm>
          <a:custGeom>
            <a:avLst/>
            <a:gdLst>
              <a:gd name="T0" fmla="*/ 127 w 147"/>
              <a:gd name="T1" fmla="*/ 38 h 145"/>
              <a:gd name="T2" fmla="*/ 106 w 147"/>
              <a:gd name="T3" fmla="*/ 14 h 145"/>
              <a:gd name="T4" fmla="*/ 59 w 147"/>
              <a:gd name="T5" fmla="*/ 3 h 145"/>
              <a:gd name="T6" fmla="*/ 23 w 147"/>
              <a:gd name="T7" fmla="*/ 38 h 145"/>
              <a:gd name="T8" fmla="*/ 0 w 147"/>
              <a:gd name="T9" fmla="*/ 45 h 145"/>
              <a:gd name="T10" fmla="*/ 6 w 147"/>
              <a:gd name="T11" fmla="*/ 65 h 145"/>
              <a:gd name="T12" fmla="*/ 13 w 147"/>
              <a:gd name="T13" fmla="*/ 138 h 145"/>
              <a:gd name="T14" fmla="*/ 127 w 147"/>
              <a:gd name="T15" fmla="*/ 145 h 145"/>
              <a:gd name="T16" fmla="*/ 133 w 147"/>
              <a:gd name="T17" fmla="*/ 65 h 145"/>
              <a:gd name="T18" fmla="*/ 147 w 147"/>
              <a:gd name="T19" fmla="*/ 58 h 145"/>
              <a:gd name="T20" fmla="*/ 140 w 147"/>
              <a:gd name="T21" fmla="*/ 38 h 145"/>
              <a:gd name="T22" fmla="*/ 116 w 147"/>
              <a:gd name="T23" fmla="*/ 25 h 145"/>
              <a:gd name="T24" fmla="*/ 119 w 147"/>
              <a:gd name="T25" fmla="*/ 38 h 145"/>
              <a:gd name="T26" fmla="*/ 112 w 147"/>
              <a:gd name="T27" fmla="*/ 33 h 145"/>
              <a:gd name="T28" fmla="*/ 103 w 147"/>
              <a:gd name="T29" fmla="*/ 28 h 145"/>
              <a:gd name="T30" fmla="*/ 96 w 147"/>
              <a:gd name="T31" fmla="*/ 25 h 145"/>
              <a:gd name="T32" fmla="*/ 108 w 147"/>
              <a:gd name="T33" fmla="*/ 20 h 145"/>
              <a:gd name="T34" fmla="*/ 62 w 147"/>
              <a:gd name="T35" fmla="*/ 38 h 145"/>
              <a:gd name="T36" fmla="*/ 106 w 147"/>
              <a:gd name="T37" fmla="*/ 38 h 145"/>
              <a:gd name="T38" fmla="*/ 55 w 147"/>
              <a:gd name="T39" fmla="*/ 9 h 145"/>
              <a:gd name="T40" fmla="*/ 54 w 147"/>
              <a:gd name="T41" fmla="*/ 38 h 145"/>
              <a:gd name="T42" fmla="*/ 39 w 147"/>
              <a:gd name="T43" fmla="*/ 38 h 145"/>
              <a:gd name="T44" fmla="*/ 31 w 147"/>
              <a:gd name="T45" fmla="*/ 38 h 145"/>
              <a:gd name="T46" fmla="*/ 127 w 147"/>
              <a:gd name="T47" fmla="*/ 138 h 145"/>
              <a:gd name="T48" fmla="*/ 20 w 147"/>
              <a:gd name="T49" fmla="*/ 65 h 145"/>
              <a:gd name="T50" fmla="*/ 127 w 147"/>
              <a:gd name="T51" fmla="*/ 138 h 145"/>
              <a:gd name="T52" fmla="*/ 6 w 147"/>
              <a:gd name="T53" fmla="*/ 58 h 145"/>
              <a:gd name="T54" fmla="*/ 140 w 147"/>
              <a:gd name="T55" fmla="*/ 45 h 145"/>
              <a:gd name="T56" fmla="*/ 58 w 147"/>
              <a:gd name="T57" fmla="*/ 18 h 145"/>
              <a:gd name="T58" fmla="*/ 49 w 147"/>
              <a:gd name="T59" fmla="*/ 21 h 145"/>
              <a:gd name="T60" fmla="*/ 58 w 147"/>
              <a:gd name="T61" fmla="*/ 18 h 145"/>
              <a:gd name="T62" fmla="*/ 45 w 147"/>
              <a:gd name="T63" fmla="*/ 26 h 145"/>
              <a:gd name="T64" fmla="*/ 48 w 147"/>
              <a:gd name="T65" fmla="*/ 35 h 145"/>
              <a:gd name="T66" fmla="*/ 53 w 147"/>
              <a:gd name="T67" fmla="*/ 98 h 145"/>
              <a:gd name="T68" fmla="*/ 100 w 147"/>
              <a:gd name="T69" fmla="*/ 92 h 145"/>
              <a:gd name="T70" fmla="*/ 93 w 147"/>
              <a:gd name="T71" fmla="*/ 78 h 145"/>
              <a:gd name="T72" fmla="*/ 47 w 147"/>
              <a:gd name="T73" fmla="*/ 85 h 145"/>
              <a:gd name="T74" fmla="*/ 53 w 147"/>
              <a:gd name="T75" fmla="*/ 98 h 145"/>
              <a:gd name="T76" fmla="*/ 93 w 147"/>
              <a:gd name="T77" fmla="*/ 85 h 145"/>
              <a:gd name="T78" fmla="*/ 53 w 147"/>
              <a:gd name="T79" fmla="*/ 9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 h="145">
                <a:moveTo>
                  <a:pt x="140" y="38"/>
                </a:moveTo>
                <a:cubicBezTo>
                  <a:pt x="127" y="38"/>
                  <a:pt x="127" y="38"/>
                  <a:pt x="127" y="38"/>
                </a:cubicBezTo>
                <a:cubicBezTo>
                  <a:pt x="123" y="23"/>
                  <a:pt x="123" y="23"/>
                  <a:pt x="123" y="23"/>
                </a:cubicBezTo>
                <a:cubicBezTo>
                  <a:pt x="121" y="16"/>
                  <a:pt x="114" y="12"/>
                  <a:pt x="106" y="14"/>
                </a:cubicBezTo>
                <a:cubicBezTo>
                  <a:pt x="86" y="19"/>
                  <a:pt x="86" y="19"/>
                  <a:pt x="86" y="19"/>
                </a:cubicBezTo>
                <a:cubicBezTo>
                  <a:pt x="59" y="3"/>
                  <a:pt x="59" y="3"/>
                  <a:pt x="59" y="3"/>
                </a:cubicBezTo>
                <a:cubicBezTo>
                  <a:pt x="52" y="0"/>
                  <a:pt x="44" y="2"/>
                  <a:pt x="40" y="8"/>
                </a:cubicBezTo>
                <a:cubicBezTo>
                  <a:pt x="23" y="38"/>
                  <a:pt x="23" y="38"/>
                  <a:pt x="23" y="38"/>
                </a:cubicBezTo>
                <a:cubicBezTo>
                  <a:pt x="6" y="38"/>
                  <a:pt x="6" y="38"/>
                  <a:pt x="6" y="38"/>
                </a:cubicBezTo>
                <a:cubicBezTo>
                  <a:pt x="3" y="38"/>
                  <a:pt x="0" y="41"/>
                  <a:pt x="0" y="45"/>
                </a:cubicBezTo>
                <a:cubicBezTo>
                  <a:pt x="0" y="58"/>
                  <a:pt x="0" y="58"/>
                  <a:pt x="0" y="58"/>
                </a:cubicBezTo>
                <a:cubicBezTo>
                  <a:pt x="0" y="62"/>
                  <a:pt x="3" y="65"/>
                  <a:pt x="6" y="65"/>
                </a:cubicBezTo>
                <a:cubicBezTo>
                  <a:pt x="13" y="65"/>
                  <a:pt x="13" y="65"/>
                  <a:pt x="13" y="65"/>
                </a:cubicBezTo>
                <a:cubicBezTo>
                  <a:pt x="13" y="138"/>
                  <a:pt x="13" y="138"/>
                  <a:pt x="13" y="138"/>
                </a:cubicBezTo>
                <a:cubicBezTo>
                  <a:pt x="13" y="142"/>
                  <a:pt x="16" y="145"/>
                  <a:pt x="20" y="145"/>
                </a:cubicBezTo>
                <a:cubicBezTo>
                  <a:pt x="127" y="145"/>
                  <a:pt x="127" y="145"/>
                  <a:pt x="127" y="145"/>
                </a:cubicBezTo>
                <a:cubicBezTo>
                  <a:pt x="130" y="145"/>
                  <a:pt x="133" y="142"/>
                  <a:pt x="133" y="138"/>
                </a:cubicBezTo>
                <a:cubicBezTo>
                  <a:pt x="133" y="65"/>
                  <a:pt x="133" y="65"/>
                  <a:pt x="133" y="65"/>
                </a:cubicBezTo>
                <a:cubicBezTo>
                  <a:pt x="140" y="65"/>
                  <a:pt x="140" y="65"/>
                  <a:pt x="140" y="65"/>
                </a:cubicBezTo>
                <a:cubicBezTo>
                  <a:pt x="144" y="65"/>
                  <a:pt x="147" y="62"/>
                  <a:pt x="147" y="58"/>
                </a:cubicBezTo>
                <a:cubicBezTo>
                  <a:pt x="147" y="45"/>
                  <a:pt x="147" y="45"/>
                  <a:pt x="147" y="45"/>
                </a:cubicBezTo>
                <a:cubicBezTo>
                  <a:pt x="147" y="41"/>
                  <a:pt x="144" y="38"/>
                  <a:pt x="140" y="38"/>
                </a:cubicBezTo>
                <a:close/>
                <a:moveTo>
                  <a:pt x="108" y="20"/>
                </a:moveTo>
                <a:cubicBezTo>
                  <a:pt x="112" y="19"/>
                  <a:pt x="115" y="21"/>
                  <a:pt x="116" y="25"/>
                </a:cubicBezTo>
                <a:cubicBezTo>
                  <a:pt x="120" y="38"/>
                  <a:pt x="120" y="38"/>
                  <a:pt x="120" y="38"/>
                </a:cubicBezTo>
                <a:cubicBezTo>
                  <a:pt x="119" y="38"/>
                  <a:pt x="119" y="38"/>
                  <a:pt x="119" y="38"/>
                </a:cubicBezTo>
                <a:cubicBezTo>
                  <a:pt x="111" y="33"/>
                  <a:pt x="111" y="33"/>
                  <a:pt x="111" y="33"/>
                </a:cubicBezTo>
                <a:cubicBezTo>
                  <a:pt x="112" y="33"/>
                  <a:pt x="112" y="33"/>
                  <a:pt x="112" y="33"/>
                </a:cubicBezTo>
                <a:cubicBezTo>
                  <a:pt x="110" y="26"/>
                  <a:pt x="110" y="26"/>
                  <a:pt x="110" y="26"/>
                </a:cubicBezTo>
                <a:cubicBezTo>
                  <a:pt x="103" y="28"/>
                  <a:pt x="103" y="28"/>
                  <a:pt x="103" y="28"/>
                </a:cubicBezTo>
                <a:cubicBezTo>
                  <a:pt x="104" y="29"/>
                  <a:pt x="104" y="29"/>
                  <a:pt x="104" y="29"/>
                </a:cubicBezTo>
                <a:cubicBezTo>
                  <a:pt x="96" y="25"/>
                  <a:pt x="96" y="25"/>
                  <a:pt x="96" y="25"/>
                </a:cubicBezTo>
                <a:cubicBezTo>
                  <a:pt x="95" y="23"/>
                  <a:pt x="95" y="23"/>
                  <a:pt x="95" y="23"/>
                </a:cubicBezTo>
                <a:lnTo>
                  <a:pt x="108" y="20"/>
                </a:lnTo>
                <a:close/>
                <a:moveTo>
                  <a:pt x="106" y="38"/>
                </a:moveTo>
                <a:cubicBezTo>
                  <a:pt x="62" y="38"/>
                  <a:pt x="62" y="38"/>
                  <a:pt x="62" y="38"/>
                </a:cubicBezTo>
                <a:cubicBezTo>
                  <a:pt x="73" y="19"/>
                  <a:pt x="73" y="19"/>
                  <a:pt x="73" y="19"/>
                </a:cubicBezTo>
                <a:lnTo>
                  <a:pt x="106" y="38"/>
                </a:lnTo>
                <a:close/>
                <a:moveTo>
                  <a:pt x="46" y="11"/>
                </a:moveTo>
                <a:cubicBezTo>
                  <a:pt x="48" y="8"/>
                  <a:pt x="52" y="7"/>
                  <a:pt x="55" y="9"/>
                </a:cubicBezTo>
                <a:cubicBezTo>
                  <a:pt x="67" y="16"/>
                  <a:pt x="67" y="16"/>
                  <a:pt x="67" y="16"/>
                </a:cubicBezTo>
                <a:cubicBezTo>
                  <a:pt x="54" y="38"/>
                  <a:pt x="54" y="38"/>
                  <a:pt x="54" y="38"/>
                </a:cubicBezTo>
                <a:cubicBezTo>
                  <a:pt x="39" y="38"/>
                  <a:pt x="39" y="38"/>
                  <a:pt x="39" y="38"/>
                </a:cubicBezTo>
                <a:cubicBezTo>
                  <a:pt x="39" y="38"/>
                  <a:pt x="39" y="38"/>
                  <a:pt x="39" y="38"/>
                </a:cubicBezTo>
                <a:cubicBezTo>
                  <a:pt x="38" y="38"/>
                  <a:pt x="38" y="38"/>
                  <a:pt x="38" y="38"/>
                </a:cubicBezTo>
                <a:cubicBezTo>
                  <a:pt x="31" y="38"/>
                  <a:pt x="31" y="38"/>
                  <a:pt x="31" y="38"/>
                </a:cubicBezTo>
                <a:lnTo>
                  <a:pt x="46" y="11"/>
                </a:lnTo>
                <a:close/>
                <a:moveTo>
                  <a:pt x="127" y="138"/>
                </a:moveTo>
                <a:cubicBezTo>
                  <a:pt x="20" y="138"/>
                  <a:pt x="20" y="138"/>
                  <a:pt x="20" y="138"/>
                </a:cubicBezTo>
                <a:cubicBezTo>
                  <a:pt x="20" y="65"/>
                  <a:pt x="20" y="65"/>
                  <a:pt x="20" y="65"/>
                </a:cubicBezTo>
                <a:cubicBezTo>
                  <a:pt x="127" y="65"/>
                  <a:pt x="127" y="65"/>
                  <a:pt x="127" y="65"/>
                </a:cubicBezTo>
                <a:lnTo>
                  <a:pt x="127" y="138"/>
                </a:lnTo>
                <a:close/>
                <a:moveTo>
                  <a:pt x="140" y="58"/>
                </a:moveTo>
                <a:cubicBezTo>
                  <a:pt x="6" y="58"/>
                  <a:pt x="6" y="58"/>
                  <a:pt x="6" y="58"/>
                </a:cubicBezTo>
                <a:cubicBezTo>
                  <a:pt x="6" y="45"/>
                  <a:pt x="6" y="45"/>
                  <a:pt x="6" y="45"/>
                </a:cubicBezTo>
                <a:cubicBezTo>
                  <a:pt x="140" y="45"/>
                  <a:pt x="140" y="45"/>
                  <a:pt x="140" y="45"/>
                </a:cubicBezTo>
                <a:lnTo>
                  <a:pt x="140" y="58"/>
                </a:lnTo>
                <a:close/>
                <a:moveTo>
                  <a:pt x="58" y="18"/>
                </a:moveTo>
                <a:cubicBezTo>
                  <a:pt x="52" y="15"/>
                  <a:pt x="52" y="15"/>
                  <a:pt x="52" y="15"/>
                </a:cubicBezTo>
                <a:cubicBezTo>
                  <a:pt x="49" y="21"/>
                  <a:pt x="49" y="21"/>
                  <a:pt x="49" y="21"/>
                </a:cubicBezTo>
                <a:cubicBezTo>
                  <a:pt x="54" y="24"/>
                  <a:pt x="54" y="24"/>
                  <a:pt x="54" y="24"/>
                </a:cubicBezTo>
                <a:lnTo>
                  <a:pt x="58" y="18"/>
                </a:lnTo>
                <a:close/>
                <a:moveTo>
                  <a:pt x="51" y="30"/>
                </a:moveTo>
                <a:cubicBezTo>
                  <a:pt x="45" y="26"/>
                  <a:pt x="45" y="26"/>
                  <a:pt x="45" y="26"/>
                </a:cubicBezTo>
                <a:cubicBezTo>
                  <a:pt x="42" y="32"/>
                  <a:pt x="42" y="32"/>
                  <a:pt x="42" y="32"/>
                </a:cubicBezTo>
                <a:cubicBezTo>
                  <a:pt x="48" y="35"/>
                  <a:pt x="48" y="35"/>
                  <a:pt x="48" y="35"/>
                </a:cubicBezTo>
                <a:lnTo>
                  <a:pt x="51" y="30"/>
                </a:lnTo>
                <a:close/>
                <a:moveTo>
                  <a:pt x="53" y="98"/>
                </a:moveTo>
                <a:cubicBezTo>
                  <a:pt x="93" y="98"/>
                  <a:pt x="93" y="98"/>
                  <a:pt x="93" y="98"/>
                </a:cubicBezTo>
                <a:cubicBezTo>
                  <a:pt x="97" y="98"/>
                  <a:pt x="100" y="95"/>
                  <a:pt x="100" y="92"/>
                </a:cubicBezTo>
                <a:cubicBezTo>
                  <a:pt x="100" y="85"/>
                  <a:pt x="100" y="85"/>
                  <a:pt x="100" y="85"/>
                </a:cubicBezTo>
                <a:cubicBezTo>
                  <a:pt x="100" y="81"/>
                  <a:pt x="97" y="78"/>
                  <a:pt x="93" y="78"/>
                </a:cubicBezTo>
                <a:cubicBezTo>
                  <a:pt x="53" y="78"/>
                  <a:pt x="53" y="78"/>
                  <a:pt x="53" y="78"/>
                </a:cubicBezTo>
                <a:cubicBezTo>
                  <a:pt x="50" y="78"/>
                  <a:pt x="47" y="81"/>
                  <a:pt x="47" y="85"/>
                </a:cubicBezTo>
                <a:cubicBezTo>
                  <a:pt x="47" y="92"/>
                  <a:pt x="47" y="92"/>
                  <a:pt x="47" y="92"/>
                </a:cubicBezTo>
                <a:cubicBezTo>
                  <a:pt x="47" y="95"/>
                  <a:pt x="50" y="98"/>
                  <a:pt x="53" y="98"/>
                </a:cubicBezTo>
                <a:close/>
                <a:moveTo>
                  <a:pt x="53" y="85"/>
                </a:moveTo>
                <a:cubicBezTo>
                  <a:pt x="93" y="85"/>
                  <a:pt x="93" y="85"/>
                  <a:pt x="93" y="85"/>
                </a:cubicBezTo>
                <a:cubicBezTo>
                  <a:pt x="93" y="92"/>
                  <a:pt x="93" y="92"/>
                  <a:pt x="93" y="92"/>
                </a:cubicBezTo>
                <a:cubicBezTo>
                  <a:pt x="53" y="92"/>
                  <a:pt x="53" y="92"/>
                  <a:pt x="53" y="92"/>
                </a:cubicBezTo>
                <a:lnTo>
                  <a:pt x="53" y="85"/>
                </a:lnTo>
                <a:close/>
              </a:path>
            </a:pathLst>
          </a:custGeom>
          <a:solidFill>
            <a:schemeClr val="bg1"/>
          </a:solidFill>
          <a:ln>
            <a:noFill/>
          </a:ln>
        </p:spPr>
        <p:txBody>
          <a:bodyPr vert="horz" wrap="square" lIns="60951" tIns="30475" rIns="60951" bIns="30475" numCol="1" anchor="t" anchorCtr="0" compatLnSpc="1"/>
          <a:lstStyle/>
          <a:p>
            <a:endParaRPr lang="en-US" sz="1200" dirty="0"/>
          </a:p>
        </p:txBody>
      </p:sp>
      <p:sp>
        <p:nvSpPr>
          <p:cNvPr id="26" name="Picture Placeholder 2"/>
          <p:cNvSpPr txBox="1"/>
          <p:nvPr/>
        </p:nvSpPr>
        <p:spPr>
          <a:xfrm>
            <a:off x="1037129" y="638629"/>
            <a:ext cx="2518227" cy="2830286"/>
          </a:xfrm>
          <a:custGeom>
            <a:avLst/>
            <a:gdLst>
              <a:gd name="connsiteX0" fmla="*/ 0 w 2939143"/>
              <a:gd name="connsiteY0" fmla="*/ 0 h 5805714"/>
              <a:gd name="connsiteX1" fmla="*/ 2939143 w 2939143"/>
              <a:gd name="connsiteY1" fmla="*/ 0 h 5805714"/>
              <a:gd name="connsiteX2" fmla="*/ 2939143 w 2939143"/>
              <a:gd name="connsiteY2" fmla="*/ 5805714 h 5805714"/>
              <a:gd name="connsiteX3" fmla="*/ 0 w 2939143"/>
              <a:gd name="connsiteY3" fmla="*/ 5805714 h 5805714"/>
            </a:gdLst>
            <a:ahLst/>
            <a:cxnLst>
              <a:cxn ang="0">
                <a:pos x="connsiteX0" y="connsiteY0"/>
              </a:cxn>
              <a:cxn ang="0">
                <a:pos x="connsiteX1" y="connsiteY1"/>
              </a:cxn>
              <a:cxn ang="0">
                <a:pos x="connsiteX2" y="connsiteY2"/>
              </a:cxn>
              <a:cxn ang="0">
                <a:pos x="connsiteX3" y="connsiteY3"/>
              </a:cxn>
            </a:cxnLst>
            <a:rect l="l" t="t" r="r" b="b"/>
            <a:pathLst>
              <a:path w="2939143" h="5805714">
                <a:moveTo>
                  <a:pt x="0" y="0"/>
                </a:moveTo>
                <a:lnTo>
                  <a:pt x="2939143" y="0"/>
                </a:lnTo>
                <a:lnTo>
                  <a:pt x="2939143" y="5805714"/>
                </a:lnTo>
                <a:lnTo>
                  <a:pt x="0" y="5805714"/>
                </a:lnTo>
                <a:close/>
              </a:path>
            </a:pathLst>
          </a:custGeom>
          <a:blipFill>
            <a:blip r:embed="rId1"/>
            <a:stretch>
              <a:fillRect l="-34252" r="-34252"/>
            </a:stretch>
          </a:blipFill>
        </p:spPr>
      </p:sp>
      <p:sp>
        <p:nvSpPr>
          <p:cNvPr id="27" name="Picture Placeholder 4"/>
          <p:cNvSpPr txBox="1"/>
          <p:nvPr/>
        </p:nvSpPr>
        <p:spPr>
          <a:xfrm>
            <a:off x="2034986" y="2053772"/>
            <a:ext cx="2518227" cy="2830286"/>
          </a:xfrm>
          <a:custGeom>
            <a:avLst/>
            <a:gdLst>
              <a:gd name="connsiteX0" fmla="*/ 0 w 2939143"/>
              <a:gd name="connsiteY0" fmla="*/ 0 h 5805714"/>
              <a:gd name="connsiteX1" fmla="*/ 2939143 w 2939143"/>
              <a:gd name="connsiteY1" fmla="*/ 0 h 5805714"/>
              <a:gd name="connsiteX2" fmla="*/ 2939143 w 2939143"/>
              <a:gd name="connsiteY2" fmla="*/ 5805714 h 5805714"/>
              <a:gd name="connsiteX3" fmla="*/ 0 w 2939143"/>
              <a:gd name="connsiteY3" fmla="*/ 5805714 h 5805714"/>
            </a:gdLst>
            <a:ahLst/>
            <a:cxnLst>
              <a:cxn ang="0">
                <a:pos x="connsiteX0" y="connsiteY0"/>
              </a:cxn>
              <a:cxn ang="0">
                <a:pos x="connsiteX1" y="connsiteY1"/>
              </a:cxn>
              <a:cxn ang="0">
                <a:pos x="connsiteX2" y="connsiteY2"/>
              </a:cxn>
              <a:cxn ang="0">
                <a:pos x="connsiteX3" y="connsiteY3"/>
              </a:cxn>
            </a:cxnLst>
            <a:rect l="l" t="t" r="r" b="b"/>
            <a:pathLst>
              <a:path w="2939143" h="5805714">
                <a:moveTo>
                  <a:pt x="0" y="0"/>
                </a:moveTo>
                <a:lnTo>
                  <a:pt x="2939143" y="0"/>
                </a:lnTo>
                <a:lnTo>
                  <a:pt x="2939143" y="5805714"/>
                </a:lnTo>
                <a:lnTo>
                  <a:pt x="0" y="5805714"/>
                </a:lnTo>
                <a:close/>
              </a:path>
            </a:pathLst>
          </a:custGeom>
          <a:blipFill>
            <a:blip r:embed="rId2"/>
            <a:stretch>
              <a:fillRect l="-34294" r="-34294"/>
            </a:stretch>
          </a:blipFill>
        </p:spPr>
      </p:sp>
      <p:sp>
        <p:nvSpPr>
          <p:cNvPr id="28" name="Picture Placeholder 15"/>
          <p:cNvSpPr txBox="1"/>
          <p:nvPr/>
        </p:nvSpPr>
        <p:spPr>
          <a:xfrm>
            <a:off x="3032843" y="3468915"/>
            <a:ext cx="2518227" cy="2830286"/>
          </a:xfrm>
          <a:custGeom>
            <a:avLst/>
            <a:gdLst>
              <a:gd name="connsiteX0" fmla="*/ 0 w 2939143"/>
              <a:gd name="connsiteY0" fmla="*/ 0 h 5805714"/>
              <a:gd name="connsiteX1" fmla="*/ 2939143 w 2939143"/>
              <a:gd name="connsiteY1" fmla="*/ 0 h 5805714"/>
              <a:gd name="connsiteX2" fmla="*/ 2939143 w 2939143"/>
              <a:gd name="connsiteY2" fmla="*/ 5805714 h 5805714"/>
              <a:gd name="connsiteX3" fmla="*/ 0 w 2939143"/>
              <a:gd name="connsiteY3" fmla="*/ 5805714 h 5805714"/>
            </a:gdLst>
            <a:ahLst/>
            <a:cxnLst>
              <a:cxn ang="0">
                <a:pos x="connsiteX0" y="connsiteY0"/>
              </a:cxn>
              <a:cxn ang="0">
                <a:pos x="connsiteX1" y="connsiteY1"/>
              </a:cxn>
              <a:cxn ang="0">
                <a:pos x="connsiteX2" y="connsiteY2"/>
              </a:cxn>
              <a:cxn ang="0">
                <a:pos x="connsiteX3" y="connsiteY3"/>
              </a:cxn>
            </a:cxnLst>
            <a:rect l="l" t="t" r="r" b="b"/>
            <a:pathLst>
              <a:path w="2939143" h="5805714">
                <a:moveTo>
                  <a:pt x="0" y="0"/>
                </a:moveTo>
                <a:lnTo>
                  <a:pt x="2939143" y="0"/>
                </a:lnTo>
                <a:lnTo>
                  <a:pt x="2939143" y="5805714"/>
                </a:lnTo>
                <a:lnTo>
                  <a:pt x="0" y="5805714"/>
                </a:lnTo>
                <a:close/>
              </a:path>
            </a:pathLst>
          </a:custGeom>
          <a:blipFill>
            <a:blip r:embed="rId3"/>
            <a:stretch>
              <a:fillRect l="-34294" r="-34294"/>
            </a:stretch>
          </a:blipFill>
        </p:spPr>
      </p:sp>
      <p:sp>
        <p:nvSpPr>
          <p:cNvPr id="30" name="Rectangle 30"/>
          <p:cNvSpPr/>
          <p:nvPr/>
        </p:nvSpPr>
        <p:spPr>
          <a:xfrm>
            <a:off x="7240905" y="4327525"/>
            <a:ext cx="2190750" cy="830580"/>
          </a:xfrm>
          <a:prstGeom prst="rect">
            <a:avLst/>
          </a:prstGeom>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回溯法：覃钰源</a:t>
            </a:r>
            <a:r>
              <a:rPr kumimoji="0" lang="en-US" altLang="zh-CN"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3022244285</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动态规划法：陈秋澄</a:t>
            </a:r>
            <a:r>
              <a:rPr kumimoji="0" lang="en-US" altLang="zh-CN"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3022244290</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分支限界法：佟美萱</a:t>
            </a:r>
            <a:r>
              <a:rPr kumimoji="0" lang="en-US" altLang="zh-CN"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3022244291</a:t>
            </a:r>
            <a:endParaRPr kumimoji="0" lang="en-US" altLang="zh-CN"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endParaRPr>
          </a:p>
        </p:txBody>
      </p:sp>
      <p:sp>
        <p:nvSpPr>
          <p:cNvPr id="32" name="Rectangle 30"/>
          <p:cNvSpPr/>
          <p:nvPr/>
        </p:nvSpPr>
        <p:spPr>
          <a:xfrm>
            <a:off x="9900920" y="4327525"/>
            <a:ext cx="1769110" cy="82994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共同完成课程论文，</a:t>
            </a:r>
            <a:r>
              <a:rPr kumimoji="0" lang="en-US" altLang="zh-CN"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ppt</a:t>
            </a:r>
            <a:r>
              <a:rPr kumimoji="0" lang="zh-CN" altLang="en-US"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制作，视频</a:t>
            </a:r>
            <a:r>
              <a:rPr kumimoji="0" lang="zh-CN" altLang="en-US"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rPr>
              <a:t>展示</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Source Han Sans SC" panose="020B0500000000000000" pitchFamily="34" charset="-128"/>
              <a:ea typeface="Source Han Sans SC" panose="020B0500000000000000" pitchFamily="34" charset="-128"/>
              <a:cs typeface="Open Sans" pitchFamily="34" charset="0"/>
              <a:sym typeface="+mn-ea"/>
            </a:endParaRPr>
          </a:p>
        </p:txBody>
      </p:sp>
      <p:sp>
        <p:nvSpPr>
          <p:cNvPr id="33" name="TextBox 32"/>
          <p:cNvSpPr txBox="1"/>
          <p:nvPr/>
        </p:nvSpPr>
        <p:spPr>
          <a:xfrm>
            <a:off x="6507024" y="1423933"/>
            <a:ext cx="2190750" cy="521970"/>
          </a:xfrm>
          <a:prstGeom prst="rect">
            <a:avLst/>
          </a:prstGeom>
          <a:noFill/>
        </p:spPr>
        <p:txBody>
          <a:bodyPr wrap="none" rtlCol="0">
            <a:spAutoFit/>
          </a:bodyPr>
          <a:lstStyle/>
          <a:p>
            <a:pPr algn="l"/>
            <a:r>
              <a:rPr lang="en-US" altLang="zh-CN" sz="2800" dirty="0">
                <a:solidFill>
                  <a:schemeClr val="tx1">
                    <a:lumMod val="75000"/>
                    <a:lumOff val="25000"/>
                  </a:schemeClr>
                </a:solidFill>
                <a:latin typeface="Source Han Sans SC" panose="020B0500000000000000" pitchFamily="34" charset="-128"/>
                <a:ea typeface="Source Han Sans SC" panose="020B0500000000000000" pitchFamily="34" charset="-128"/>
              </a:rPr>
              <a:t>02 </a:t>
            </a:r>
            <a:r>
              <a:rPr lang="zh-CN" altLang="en-US" sz="2800" dirty="0">
                <a:solidFill>
                  <a:schemeClr val="tx1">
                    <a:lumMod val="75000"/>
                    <a:lumOff val="25000"/>
                  </a:schemeClr>
                </a:solidFill>
                <a:latin typeface="Source Han Sans SC" panose="020B0500000000000000" pitchFamily="34" charset="-128"/>
                <a:ea typeface="Source Han Sans SC" panose="020B0500000000000000" pitchFamily="34" charset="-128"/>
              </a:rPr>
              <a:t>小组分工</a:t>
            </a:r>
            <a:endParaRPr lang="zh-CN" altLang="en-US" sz="2800" dirty="0">
              <a:solidFill>
                <a:schemeClr val="tx1">
                  <a:lumMod val="75000"/>
                  <a:lumOff val="25000"/>
                </a:schemeClr>
              </a:solidFill>
              <a:latin typeface="Source Han Sans SC" panose="020B0500000000000000" pitchFamily="34" charset="-128"/>
              <a:ea typeface="Source Han Sans SC" panose="020B0500000000000000"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2769870" cy="36830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a:t>
              </a:r>
              <a:r>
                <a:rPr 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3</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问题描述及</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分析</a:t>
              </a:r>
              <a:endPar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endParaRP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文本框 1"/>
          <p:cNvSpPr txBox="1"/>
          <p:nvPr/>
        </p:nvSpPr>
        <p:spPr>
          <a:xfrm>
            <a:off x="317500" y="1054100"/>
            <a:ext cx="11630660" cy="5311775"/>
          </a:xfrm>
          <a:prstGeom prst="rect">
            <a:avLst/>
          </a:prstGeom>
          <a:noFill/>
        </p:spPr>
        <p:txBody>
          <a:bodyPr wrap="square" rtlCol="0">
            <a:noAutofit/>
          </a:bodyPr>
          <a:p>
            <a:r>
              <a:rPr lang="zh-CN" altLang="en-US" sz="4400">
                <a:latin typeface="黑体" charset="0"/>
                <a:ea typeface="黑体" charset="0"/>
                <a:cs typeface="黑体" charset="0"/>
              </a:rPr>
              <a:t>一.回溯法</a:t>
            </a:r>
            <a:endParaRPr lang="zh-CN" altLang="en-US" sz="4400">
              <a:latin typeface="黑体" charset="0"/>
              <a:ea typeface="黑体" charset="0"/>
              <a:cs typeface="黑体" charset="0"/>
            </a:endParaRPr>
          </a:p>
          <a:p>
            <a:endParaRPr lang="zh-CN" altLang="en-US" sz="4400">
              <a:latin typeface="黑体" charset="0"/>
              <a:ea typeface="黑体" charset="0"/>
              <a:cs typeface="黑体" charset="0"/>
            </a:endParaRPr>
          </a:p>
          <a:p>
            <a:r>
              <a:rPr lang="zh-CN" altLang="en-US" sz="2400"/>
              <a:t>从根结点开始，以深度优先搜索（DFS）的方式进行搜索。根结点成为活结点，也是当前的扩展结点。</a:t>
            </a:r>
            <a:endParaRPr lang="zh-CN" altLang="en-US" sz="2400"/>
          </a:p>
          <a:p>
            <a:r>
              <a:rPr lang="zh-CN" altLang="en-US" sz="2400"/>
              <a:t>我们约定子树集左分支的值是1，因此沿着扩展结点的左分支进行扩展，代表放入背包。在此时需要判断约束条件是否成立，即该物品的重量能否放入背包。</a:t>
            </a:r>
            <a:endParaRPr lang="zh-CN" altLang="en-US" sz="2400"/>
          </a:p>
          <a:p>
            <a:r>
              <a:rPr lang="zh-CN" altLang="en-US" sz="2400"/>
              <a:t>如果成立，则扩展当前结点生成左子树，继续进行深度优先搜索，如此往复。</a:t>
            </a:r>
            <a:endParaRPr lang="zh-CN" altLang="en-US" sz="2400"/>
          </a:p>
          <a:p>
            <a:r>
              <a:rPr lang="zh-CN" altLang="en-US" sz="2400"/>
              <a:t>如果不成立，剪掉扩展结点的左分支，对右分支进行扩展，代表不放入背包。在此时，沿着右子树也可能生成最优解，所以我们这时候要判断限界条件（即已有的物品价值加上除该节点外所有剩余还未判断的物品价值能否比已有的最优值大），如果满足，则说明有可能生成最优解，此时右结点成为活结点，继续扩展。</a:t>
            </a:r>
            <a:endParaRPr lang="zh-CN" altLang="en-US" sz="2400"/>
          </a:p>
          <a:p>
            <a:r>
              <a:rPr lang="zh-CN" altLang="en-US" sz="2400"/>
              <a:t>如果不满足限界条件，则剪掉扩展的右边分支，向最近的父结点回溯。直到死结点。</a:t>
            </a:r>
            <a:endParaRPr lang="zh-CN" altLang="en-US"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2769870" cy="36830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a:t>
              </a:r>
              <a:r>
                <a:rPr 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3</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问题描述及</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分析</a:t>
              </a:r>
              <a:endPar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endParaRP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文本框 1"/>
          <p:cNvSpPr txBox="1"/>
          <p:nvPr/>
        </p:nvSpPr>
        <p:spPr>
          <a:xfrm>
            <a:off x="316865" y="1087755"/>
            <a:ext cx="11631295" cy="5278120"/>
          </a:xfrm>
          <a:prstGeom prst="rect">
            <a:avLst/>
          </a:prstGeom>
          <a:noFill/>
        </p:spPr>
        <p:txBody>
          <a:bodyPr wrap="square" rtlCol="0">
            <a:noAutofit/>
          </a:bodyPr>
          <a:p>
            <a:r>
              <a:rPr lang="zh-CN" altLang="en-US" sz="4400">
                <a:latin typeface="黑体" charset="0"/>
                <a:ea typeface="黑体" charset="0"/>
                <a:cs typeface="黑体" charset="0"/>
              </a:rPr>
              <a:t>二.</a:t>
            </a:r>
            <a:r>
              <a:rPr lang="zh-CN" altLang="en-US" sz="4400">
                <a:latin typeface="黑体" charset="0"/>
                <a:ea typeface="黑体" charset="0"/>
                <a:cs typeface="黑体" charset="0"/>
              </a:rPr>
              <a:t>分支限界法</a:t>
            </a:r>
            <a:endParaRPr lang="zh-CN" altLang="en-US" sz="4400">
              <a:latin typeface="黑体" charset="0"/>
              <a:ea typeface="黑体" charset="0"/>
              <a:cs typeface="黑体" charset="0"/>
            </a:endParaRPr>
          </a:p>
          <a:p>
            <a:endParaRPr lang="zh-CN" altLang="en-US" sz="4400">
              <a:latin typeface="黑体" charset="0"/>
              <a:ea typeface="黑体" charset="0"/>
              <a:cs typeface="黑体" charset="0"/>
            </a:endParaRPr>
          </a:p>
          <a:p>
            <a:r>
              <a:rPr lang="zh-CN" altLang="en-US" sz="2400"/>
              <a:t>首先定义了一个bound值作为子树扩展优先级，bound值大的结点优先扩展。</a:t>
            </a:r>
            <a:endParaRPr lang="zh-CN" altLang="en-US" sz="2400"/>
          </a:p>
          <a:p>
            <a:r>
              <a:rPr lang="zh-CN" altLang="en-US" sz="2400"/>
              <a:t>从根节点开始，首先检查待扩展结点的左子树，若将待取物品放入背包后未超过背包容量，则将左子树结点加入活结点优先队列中并更新bestp的值。再检查待扩展结点的右子树，因为右子树结点一定是可行结点，此时即计算右子树结点的bound值，若bound值小于bestp，则剪枝，反之则将右子树结点加入到活结点优先队列中。当扩展到叶节点时，算法结束，叶子节点对应的解即为问题的最优值。</a:t>
            </a:r>
            <a:endParaRPr lang="zh-CN" altLang="en-US" sz="2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2769870" cy="36830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a:t>
              </a:r>
              <a:r>
                <a:rPr 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3</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问题描述及</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分析</a:t>
              </a:r>
              <a:endPar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endParaRP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文本框 1"/>
          <p:cNvSpPr txBox="1"/>
          <p:nvPr/>
        </p:nvSpPr>
        <p:spPr>
          <a:xfrm>
            <a:off x="316865" y="1087755"/>
            <a:ext cx="11631295" cy="5278120"/>
          </a:xfrm>
          <a:prstGeom prst="rect">
            <a:avLst/>
          </a:prstGeom>
          <a:noFill/>
        </p:spPr>
        <p:txBody>
          <a:bodyPr wrap="square" rtlCol="0">
            <a:noAutofit/>
          </a:bodyPr>
          <a:p>
            <a:r>
              <a:rPr lang="zh-CN" altLang="en-US" sz="4400">
                <a:latin typeface="黑体" charset="0"/>
                <a:ea typeface="黑体" charset="0"/>
                <a:cs typeface="黑体" charset="0"/>
              </a:rPr>
              <a:t>三.动态规划</a:t>
            </a:r>
            <a:r>
              <a:rPr lang="zh-CN" altLang="en-US" sz="4400">
                <a:latin typeface="黑体" charset="0"/>
                <a:ea typeface="黑体" charset="0"/>
                <a:cs typeface="黑体" charset="0"/>
              </a:rPr>
              <a:t>法</a:t>
            </a:r>
            <a:endParaRPr lang="zh-CN" altLang="en-US" sz="4400">
              <a:latin typeface="黑体" charset="0"/>
              <a:ea typeface="黑体" charset="0"/>
              <a:cs typeface="黑体" charset="0"/>
            </a:endParaRPr>
          </a:p>
          <a:p>
            <a:endParaRPr lang="zh-CN" altLang="en-US" sz="4400">
              <a:latin typeface="黑体" charset="0"/>
              <a:ea typeface="黑体" charset="0"/>
              <a:cs typeface="黑体" charset="0"/>
            </a:endParaRPr>
          </a:p>
          <a:p>
            <a:r>
              <a:rPr lang="zh-CN" altLang="en-US" sz="2400"/>
              <a:t>满足最优化原理，可以分解成一个个子问题解决。利用优化原理，从枚举“放”和“不放”两种情况建立优化值之间的递归式，以代码为例，f(i,y)表示背包容量y时，可选择放入物品中的第i个到第n个时得到的优化效益值，根据优化原理可以得到如下递归关系：</a:t>
            </a:r>
            <a:endParaRPr lang="zh-CN" altLang="en-US" sz="2400"/>
          </a:p>
          <a:p>
            <a:endParaRPr lang="zh-CN" altLang="en-US" sz="2400"/>
          </a:p>
          <a:p>
            <a:endParaRPr lang="zh-CN" altLang="en-US" sz="2400"/>
          </a:p>
          <a:p>
            <a:endParaRPr lang="zh-CN" altLang="en-US" sz="2400"/>
          </a:p>
          <a:p>
            <a:endParaRPr lang="zh-CN" altLang="en-US" sz="2400"/>
          </a:p>
          <a:p>
            <a:r>
              <a:rPr lang="zh-CN" altLang="en-US" sz="2400"/>
              <a:t>由此可以得出最优解，并通过是否放入背包得到解空间。</a:t>
            </a:r>
            <a:endParaRPr lang="zh-CN" altLang="en-US" sz="2400"/>
          </a:p>
        </p:txBody>
      </p:sp>
      <p:pic>
        <p:nvPicPr>
          <p:cNvPr id="3" name="图片 2" descr="截屏2023-12-18 上午11.01.46"/>
          <p:cNvPicPr>
            <a:picLocks noChangeAspect="1"/>
          </p:cNvPicPr>
          <p:nvPr/>
        </p:nvPicPr>
        <p:blipFill>
          <a:blip r:embed="rId1"/>
          <a:stretch>
            <a:fillRect/>
          </a:stretch>
        </p:blipFill>
        <p:spPr>
          <a:xfrm>
            <a:off x="1108075" y="3569970"/>
            <a:ext cx="7848600" cy="11747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3989705" cy="36830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04</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代码及结果：回溯法</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代码</a:t>
              </a:r>
              <a:endPar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endParaRP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图片 10" descr="截屏2023-12-18 上午11.10.40"/>
          <p:cNvPicPr>
            <a:picLocks noChangeAspect="1"/>
          </p:cNvPicPr>
          <p:nvPr/>
        </p:nvPicPr>
        <p:blipFill>
          <a:blip r:embed="rId1"/>
          <a:stretch>
            <a:fillRect/>
          </a:stretch>
        </p:blipFill>
        <p:spPr>
          <a:xfrm>
            <a:off x="128270" y="879475"/>
            <a:ext cx="3330575" cy="5014595"/>
          </a:xfrm>
          <a:prstGeom prst="rect">
            <a:avLst/>
          </a:prstGeom>
        </p:spPr>
      </p:pic>
      <p:pic>
        <p:nvPicPr>
          <p:cNvPr id="12" name="图片 11" descr="截屏2023-12-18 上午11.11.13"/>
          <p:cNvPicPr>
            <a:picLocks noChangeAspect="1"/>
          </p:cNvPicPr>
          <p:nvPr/>
        </p:nvPicPr>
        <p:blipFill>
          <a:blip r:embed="rId2"/>
          <a:stretch>
            <a:fillRect/>
          </a:stretch>
        </p:blipFill>
        <p:spPr>
          <a:xfrm>
            <a:off x="2292985" y="879475"/>
            <a:ext cx="2998470" cy="5005705"/>
          </a:xfrm>
          <a:prstGeom prst="rect">
            <a:avLst/>
          </a:prstGeom>
        </p:spPr>
      </p:pic>
      <p:pic>
        <p:nvPicPr>
          <p:cNvPr id="13" name="图片 12" descr="截屏2023-12-18 上午11.11.49"/>
          <p:cNvPicPr>
            <a:picLocks noChangeAspect="1"/>
          </p:cNvPicPr>
          <p:nvPr/>
        </p:nvPicPr>
        <p:blipFill>
          <a:blip r:embed="rId3"/>
          <a:stretch>
            <a:fillRect/>
          </a:stretch>
        </p:blipFill>
        <p:spPr>
          <a:xfrm>
            <a:off x="4352290" y="887095"/>
            <a:ext cx="2997835" cy="4998085"/>
          </a:xfrm>
          <a:prstGeom prst="rect">
            <a:avLst/>
          </a:prstGeom>
        </p:spPr>
      </p:pic>
      <p:pic>
        <p:nvPicPr>
          <p:cNvPr id="14" name="图片 13" descr="截屏2023-12-18 上午11.12.47"/>
          <p:cNvPicPr>
            <a:picLocks noChangeAspect="1"/>
          </p:cNvPicPr>
          <p:nvPr/>
        </p:nvPicPr>
        <p:blipFill>
          <a:blip r:embed="rId4"/>
          <a:stretch>
            <a:fillRect/>
          </a:stretch>
        </p:blipFill>
        <p:spPr>
          <a:xfrm>
            <a:off x="6504305" y="887095"/>
            <a:ext cx="2997200" cy="5006340"/>
          </a:xfrm>
          <a:prstGeom prst="rect">
            <a:avLst/>
          </a:prstGeom>
        </p:spPr>
      </p:pic>
      <p:pic>
        <p:nvPicPr>
          <p:cNvPr id="15" name="图片 14" descr="截屏2023-12-18 上午11.13.27"/>
          <p:cNvPicPr>
            <a:picLocks noChangeAspect="1"/>
          </p:cNvPicPr>
          <p:nvPr/>
        </p:nvPicPr>
        <p:blipFill>
          <a:blip r:embed="rId5"/>
          <a:stretch>
            <a:fillRect/>
          </a:stretch>
        </p:blipFill>
        <p:spPr>
          <a:xfrm>
            <a:off x="8769350" y="887095"/>
            <a:ext cx="3422650" cy="23050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36"/>
          <p:cNvGrpSpPr>
            <a:grpSpLocks noChangeAspect="1"/>
          </p:cNvGrpSpPr>
          <p:nvPr/>
        </p:nvGrpSpPr>
        <p:grpSpPr bwMode="auto">
          <a:xfrm>
            <a:off x="1500380" y="4744728"/>
            <a:ext cx="267676" cy="323111"/>
            <a:chOff x="2712" y="795"/>
            <a:chExt cx="2255" cy="2722"/>
          </a:xfrm>
          <a:solidFill>
            <a:schemeClr val="bg1"/>
          </a:solidFill>
        </p:grpSpPr>
        <p:sp>
          <p:nvSpPr>
            <p:cNvPr id="7"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10"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16" name="Group 15"/>
          <p:cNvGrpSpPr/>
          <p:nvPr/>
        </p:nvGrpSpPr>
        <p:grpSpPr>
          <a:xfrm>
            <a:off x="1" y="301326"/>
            <a:ext cx="12192000" cy="6556674"/>
            <a:chOff x="1" y="301326"/>
            <a:chExt cx="12192000" cy="6556674"/>
          </a:xfrm>
        </p:grpSpPr>
        <p:sp>
          <p:nvSpPr>
            <p:cNvPr id="17" name="Freeform 19"/>
            <p:cNvSpPr/>
            <p:nvPr/>
          </p:nvSpPr>
          <p:spPr bwMode="auto">
            <a:xfrm flipH="1">
              <a:off x="317634" y="301326"/>
              <a:ext cx="354719" cy="577922"/>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2"/>
            </a:solidFill>
            <a:ln>
              <a:noFill/>
            </a:ln>
          </p:spPr>
          <p:txBody>
            <a:bodyPr vert="horz" wrap="square" lIns="91440" tIns="45720" rIns="91440" bIns="45720" numCol="1" anchor="t" anchorCtr="0" compatLnSpc="1"/>
            <a:lstStyle/>
            <a:p>
              <a:endParaRPr lang="en-US">
                <a:cs typeface="+mn-ea"/>
                <a:sym typeface="+mn-lt"/>
              </a:endParaRPr>
            </a:p>
          </p:txBody>
        </p:sp>
        <p:sp>
          <p:nvSpPr>
            <p:cNvPr id="18" name="Freeform 19"/>
            <p:cNvSpPr/>
            <p:nvPr/>
          </p:nvSpPr>
          <p:spPr bwMode="auto">
            <a:xfrm flipH="1">
              <a:off x="672353" y="377879"/>
              <a:ext cx="260744" cy="424815"/>
            </a:xfrm>
            <a:custGeom>
              <a:avLst/>
              <a:gdLst>
                <a:gd name="T0" fmla="*/ 453 w 453"/>
                <a:gd name="T1" fmla="*/ 4 h 814"/>
                <a:gd name="T2" fmla="*/ 284 w 453"/>
                <a:gd name="T3" fmla="*/ 4 h 814"/>
                <a:gd name="T4" fmla="*/ 286 w 453"/>
                <a:gd name="T5" fmla="*/ 0 h 814"/>
                <a:gd name="T6" fmla="*/ 0 w 453"/>
                <a:gd name="T7" fmla="*/ 414 h 814"/>
                <a:gd name="T8" fmla="*/ 275 w 453"/>
                <a:gd name="T9" fmla="*/ 814 h 814"/>
                <a:gd name="T10" fmla="*/ 444 w 453"/>
                <a:gd name="T11" fmla="*/ 814 h 814"/>
                <a:gd name="T12" fmla="*/ 166 w 453"/>
                <a:gd name="T13" fmla="*/ 416 h 814"/>
                <a:gd name="T14" fmla="*/ 453 w 453"/>
                <a:gd name="T15" fmla="*/ 4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814">
                  <a:moveTo>
                    <a:pt x="453" y="4"/>
                  </a:moveTo>
                  <a:lnTo>
                    <a:pt x="284" y="4"/>
                  </a:lnTo>
                  <a:lnTo>
                    <a:pt x="286" y="0"/>
                  </a:lnTo>
                  <a:lnTo>
                    <a:pt x="0" y="414"/>
                  </a:lnTo>
                  <a:lnTo>
                    <a:pt x="275" y="814"/>
                  </a:lnTo>
                  <a:lnTo>
                    <a:pt x="444" y="814"/>
                  </a:lnTo>
                  <a:lnTo>
                    <a:pt x="166" y="416"/>
                  </a:lnTo>
                  <a:lnTo>
                    <a:pt x="453" y="4"/>
                  </a:lnTo>
                  <a:close/>
                </a:path>
              </a:pathLst>
            </a:custGeom>
            <a:solidFill>
              <a:schemeClr val="accent1"/>
            </a:solidFill>
            <a:ln>
              <a:noFill/>
            </a:ln>
          </p:spPr>
          <p:txBody>
            <a:bodyPr vert="horz" wrap="square" lIns="91440" tIns="45720" rIns="91440" bIns="45720" numCol="1" anchor="t" anchorCtr="0" compatLnSpc="1"/>
            <a:lstStyle/>
            <a:p>
              <a:endParaRPr lang="en-US">
                <a:cs typeface="+mn-ea"/>
                <a:sym typeface="+mn-lt"/>
              </a:endParaRPr>
            </a:p>
          </p:txBody>
        </p:sp>
        <p:sp>
          <p:nvSpPr>
            <p:cNvPr id="19" name="Rectangle 18"/>
            <p:cNvSpPr/>
            <p:nvPr/>
          </p:nvSpPr>
          <p:spPr>
            <a:xfrm>
              <a:off x="1107869" y="405620"/>
              <a:ext cx="6428105" cy="368300"/>
            </a:xfrm>
            <a:prstGeom prst="rect">
              <a:avLst/>
            </a:prstGeom>
          </p:spPr>
          <p:txBody>
            <a:bodyPr wrap="none">
              <a:spAutoFit/>
            </a:bodyPr>
            <a:lstStyle/>
            <a:p>
              <a:pPr algn="l"/>
              <a:r>
                <a:rPr lang="en-US" altLang="zh-CN"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04</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代码及结果：回溯法运行结果及</a:t>
              </a:r>
              <a:r>
                <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rPr>
                <a:t>复杂性分析</a:t>
              </a:r>
              <a:endParaRPr lang="zh-CN" altLang="en-US" spc="600" dirty="0">
                <a:solidFill>
                  <a:schemeClr val="tx1">
                    <a:lumMod val="75000"/>
                    <a:lumOff val="25000"/>
                  </a:schemeClr>
                </a:solidFill>
                <a:latin typeface="FZQingKeBenYueSongS-R-GB" panose="02000000000000000000" pitchFamily="2" charset="-122"/>
                <a:ea typeface="FZQingKeBenYueSongS-R-GB" panose="02000000000000000000" pitchFamily="2" charset="-122"/>
              </a:endParaRPr>
            </a:p>
          </p:txBody>
        </p:sp>
        <p:sp>
          <p:nvSpPr>
            <p:cNvPr id="20" name="Rectangle 3"/>
            <p:cNvSpPr/>
            <p:nvPr/>
          </p:nvSpPr>
          <p:spPr>
            <a:xfrm>
              <a:off x="1" y="6556674"/>
              <a:ext cx="12192000" cy="3013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文本框 1"/>
          <p:cNvSpPr txBox="1"/>
          <p:nvPr/>
        </p:nvSpPr>
        <p:spPr>
          <a:xfrm>
            <a:off x="6146165" y="1191260"/>
            <a:ext cx="4064000" cy="2584450"/>
          </a:xfrm>
          <a:prstGeom prst="rect">
            <a:avLst/>
          </a:prstGeom>
          <a:noFill/>
        </p:spPr>
        <p:txBody>
          <a:bodyPr wrap="square" rtlCol="0">
            <a:spAutoFit/>
          </a:bodyPr>
          <a:p>
            <a:r>
              <a:rPr lang="zh-CN" altLang="en-US"/>
              <a:t>首先子集树结点为2^(N+1)-1个，即O(2^N)个。在每个结点处都需要求解限界函数，时间复杂度显然为O(N)。所以回溯的时间复杂度为O(N*2^N)。而排序需要花费O(NlogN)时间，在渐进意义下，总时间复杂度为O(N*2^N)。</a:t>
            </a:r>
            <a:endParaRPr lang="zh-CN" altLang="en-US"/>
          </a:p>
          <a:p>
            <a:r>
              <a:rPr lang="zh-CN" altLang="en-US"/>
              <a:t>搜索深度最多为N+1，即O(N)，而排序的栈空间开销为O(logN)，渐进意义下的空间复杂度为O(N)</a:t>
            </a:r>
            <a:endParaRPr lang="zh-CN" altLang="en-US"/>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ISLIDE.DIAGRAM" val="18310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Custom 27">
      <a:dk1>
        <a:srgbClr val="000000"/>
      </a:dk1>
      <a:lt1>
        <a:srgbClr val="FFFFFF"/>
      </a:lt1>
      <a:dk2>
        <a:srgbClr val="44546A"/>
      </a:dk2>
      <a:lt2>
        <a:srgbClr val="E7E6E6"/>
      </a:lt2>
      <a:accent1>
        <a:srgbClr val="004D73"/>
      </a:accent1>
      <a:accent2>
        <a:srgbClr val="3C7AAB"/>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Custom 27">
      <a:dk1>
        <a:srgbClr val="000000"/>
      </a:dk1>
      <a:lt1>
        <a:srgbClr val="FFFFFF"/>
      </a:lt1>
      <a:dk2>
        <a:srgbClr val="44546A"/>
      </a:dk2>
      <a:lt2>
        <a:srgbClr val="E7E6E6"/>
      </a:lt2>
      <a:accent1>
        <a:srgbClr val="004D73"/>
      </a:accent1>
      <a:accent2>
        <a:srgbClr val="3C7AAB"/>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2566</Words>
  <Application>WPS 演示</Application>
  <PresentationFormat>宽屏</PresentationFormat>
  <Paragraphs>133</Paragraphs>
  <Slides>17</Slides>
  <Notes>0</Notes>
  <HiddenSlides>0</HiddenSlides>
  <MMClips>0</MMClips>
  <ScaleCrop>false</ScaleCrop>
  <HeadingPairs>
    <vt:vector size="6" baseType="variant">
      <vt:variant>
        <vt:lpstr>已用的字体</vt:lpstr>
      </vt:variant>
      <vt:variant>
        <vt:i4>55</vt:i4>
      </vt:variant>
      <vt:variant>
        <vt:lpstr>主题</vt:lpstr>
      </vt:variant>
      <vt:variant>
        <vt:i4>2</vt:i4>
      </vt:variant>
      <vt:variant>
        <vt:lpstr>幻灯片标题</vt:lpstr>
      </vt:variant>
      <vt:variant>
        <vt:i4>17</vt:i4>
      </vt:variant>
    </vt:vector>
  </HeadingPairs>
  <TitlesOfParts>
    <vt:vector size="74" baseType="lpstr">
      <vt:lpstr>Arial</vt:lpstr>
      <vt:lpstr>宋体</vt:lpstr>
      <vt:lpstr>Wingdings</vt:lpstr>
      <vt:lpstr>微软雅黑</vt:lpstr>
      <vt:lpstr>FZQingKeBenYueSongS-R-GB</vt:lpstr>
      <vt:lpstr>冬青黑体简体中文</vt:lpstr>
      <vt:lpstr>思源黑体 CN Heavy</vt:lpstr>
      <vt:lpstr>Microsoft YaHei Light</vt:lpstr>
      <vt:lpstr>微软雅黑</vt:lpstr>
      <vt:lpstr>思源黑体</vt:lpstr>
      <vt:lpstr>汉仪中黑KW</vt:lpstr>
      <vt:lpstr>Source Han Sans CN Normal</vt:lpstr>
      <vt:lpstr>Source Han Sans CN</vt:lpstr>
      <vt:lpstr>思源黑体 CN Normal</vt:lpstr>
      <vt:lpstr>FZHei-B01S</vt:lpstr>
      <vt:lpstr>Open Sans</vt:lpstr>
      <vt:lpstr>Lato</vt:lpstr>
      <vt:lpstr>Source Han Sans SC</vt:lpstr>
      <vt:lpstr>Source Han Sans CN Heavy</vt:lpstr>
      <vt:lpstr>Roboto Black</vt:lpstr>
      <vt:lpstr>苹方-简</vt:lpstr>
      <vt:lpstr>Gill Sans</vt:lpstr>
      <vt:lpstr>Source Sans Pro Light</vt:lpstr>
      <vt:lpstr>Roboto Light</vt:lpstr>
      <vt:lpstr>等线</vt:lpstr>
      <vt:lpstr>汉仪中等线KW</vt:lpstr>
      <vt:lpstr>汉仪旗黑</vt:lpstr>
      <vt:lpstr>宋体</vt:lpstr>
      <vt:lpstr>Arial Unicode MS</vt:lpstr>
      <vt:lpstr>等线 Light</vt:lpstr>
      <vt:lpstr>Calibri</vt:lpstr>
      <vt:lpstr>Helvetica Neue</vt:lpstr>
      <vt:lpstr>汉仪书宋二KW</vt:lpstr>
      <vt:lpstr>Lato</vt:lpstr>
      <vt:lpstr>Roboto</vt:lpstr>
      <vt:lpstr>HelveticaNeueLT Std</vt:lpstr>
      <vt:lpstr>Calibri</vt:lpstr>
      <vt:lpstr>Helvetica Light</vt:lpstr>
      <vt:lpstr>Montserrat</vt:lpstr>
      <vt:lpstr>Cordia New</vt:lpstr>
      <vt:lpstr>华文宋体</vt:lpstr>
      <vt:lpstr>Thonburi</vt:lpstr>
      <vt:lpstr>FZHei-B01S</vt:lpstr>
      <vt:lpstr>FZQingKeBenYueSongS-R-GB</vt:lpstr>
      <vt:lpstr>Gill Sans</vt:lpstr>
      <vt:lpstr>Helvetica Light</vt:lpstr>
      <vt:lpstr>Microsoft YaHei Light</vt:lpstr>
      <vt:lpstr>Roboto</vt:lpstr>
      <vt:lpstr>Source Han Sans CN</vt:lpstr>
      <vt:lpstr>Source Han Sans CN Heavy</vt:lpstr>
      <vt:lpstr>Source Han Sans SC</vt:lpstr>
      <vt:lpstr>微软雅黑</vt:lpstr>
      <vt:lpstr>思源黑体</vt:lpstr>
      <vt:lpstr>思源黑体 CN Normal</vt:lpstr>
      <vt:lpstr>黑体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Administrater</dc:creator>
  <cp:lastModifiedBy>Iris</cp:lastModifiedBy>
  <cp:revision>9</cp:revision>
  <dcterms:created xsi:type="dcterms:W3CDTF">2023-12-18T04:11:19Z</dcterms:created>
  <dcterms:modified xsi:type="dcterms:W3CDTF">2023-12-18T04:11:19Z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2052-6.4.0.8550</vt:lpwstr>
  </property>
  <property fmtid="{D5CDD505-2E9C-101B-9397-08002B2CF9AE}" pid="3" name="KSOTemplateUUID">
    <vt:lpwstr>v1.0_mb_6KwjQV+KRHoGEjK9KXCiMw==</vt:lpwstr>
  </property>
  <property fmtid="{D5CDD505-2E9C-101B-9397-08002B2CF9AE}" pid="4" name="ICV">
    <vt:lpwstr>77FCA405C249DA2CC8B07F65824AE4BF_41</vt:lpwstr>
  </property>
</Properties>
</file>