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2" r:id="rId2"/>
    <p:sldMasterId id="2147483665" r:id="rId3"/>
    <p:sldMasterId id="2147483669" r:id="rId4"/>
    <p:sldMasterId id="2147483680" r:id="rId5"/>
  </p:sldMasterIdLst>
  <p:notesMasterIdLst>
    <p:notesMasterId r:id="rId65"/>
  </p:notesMasterIdLst>
  <p:sldIdLst>
    <p:sldId id="400" r:id="rId6"/>
    <p:sldId id="312" r:id="rId7"/>
    <p:sldId id="310" r:id="rId8"/>
    <p:sldId id="393" r:id="rId9"/>
    <p:sldId id="395" r:id="rId10"/>
    <p:sldId id="396" r:id="rId11"/>
    <p:sldId id="394" r:id="rId12"/>
    <p:sldId id="398" r:id="rId13"/>
    <p:sldId id="405" r:id="rId14"/>
    <p:sldId id="397" r:id="rId15"/>
    <p:sldId id="351" r:id="rId16"/>
    <p:sldId id="311" r:id="rId17"/>
    <p:sldId id="401" r:id="rId18"/>
    <p:sldId id="362" r:id="rId19"/>
    <p:sldId id="403" r:id="rId20"/>
    <p:sldId id="404" r:id="rId21"/>
    <p:sldId id="363" r:id="rId22"/>
    <p:sldId id="406" r:id="rId23"/>
    <p:sldId id="366" r:id="rId24"/>
    <p:sldId id="367" r:id="rId25"/>
    <p:sldId id="371" r:id="rId26"/>
    <p:sldId id="373" r:id="rId27"/>
    <p:sldId id="279" r:id="rId28"/>
    <p:sldId id="281" r:id="rId29"/>
    <p:sldId id="392" r:id="rId30"/>
    <p:sldId id="407" r:id="rId31"/>
    <p:sldId id="408" r:id="rId32"/>
    <p:sldId id="409" r:id="rId33"/>
    <p:sldId id="386" r:id="rId34"/>
    <p:sldId id="387" r:id="rId35"/>
    <p:sldId id="388" r:id="rId36"/>
    <p:sldId id="389" r:id="rId37"/>
    <p:sldId id="390" r:id="rId38"/>
    <p:sldId id="391" r:id="rId39"/>
    <p:sldId id="307" r:id="rId40"/>
    <p:sldId id="306" r:id="rId41"/>
    <p:sldId id="327" r:id="rId42"/>
    <p:sldId id="309" r:id="rId43"/>
    <p:sldId id="402"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ylar White" initials="SW" lastIdx="13" clrIdx="0"/>
  <p:cmAuthor id="2" name="Alex Boyce" initials="AB" lastIdx="4" clrIdx="1">
    <p:extLst>
      <p:ext uri="{19B8F6BF-5375-455C-9EA6-DF929625EA0E}">
        <p15:presenceInfo xmlns:p15="http://schemas.microsoft.com/office/powerpoint/2012/main" userId="b046c649032bf38a" providerId="Windows Live"/>
      </p:ext>
    </p:extLst>
  </p:cmAuthor>
  <p:cmAuthor id="3" name="Lauren Beaver" initials="LB" lastIdx="2" clrIdx="2">
    <p:extLst>
      <p:ext uri="{19B8F6BF-5375-455C-9EA6-DF929625EA0E}">
        <p15:presenceInfo xmlns:p15="http://schemas.microsoft.com/office/powerpoint/2012/main" userId="a0c596e0f4d4a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B9"/>
    <a:srgbClr val="C5E0B4"/>
    <a:srgbClr val="C39BE1"/>
    <a:srgbClr val="EEA8A6"/>
    <a:srgbClr val="23191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9" autoAdjust="0"/>
    <p:restoredTop sz="70138" autoAdjust="0"/>
  </p:normalViewPr>
  <p:slideViewPr>
    <p:cSldViewPr snapToGrid="0">
      <p:cViewPr varScale="1">
        <p:scale>
          <a:sx n="67" d="100"/>
          <a:sy n="67" d="100"/>
        </p:scale>
        <p:origin x="1554" y="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d375f2e70fde2d5/Documents/Employment/UnumAI/PowerPoint%20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d375f2e70fde2d5/Documents/Employment/UnumAI/PowerPoint%20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d375f2e70fde2d5/Documents/Employment/UnumAI/PowerPoint%20Graph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4609361329833774E-2"/>
          <c:y val="5.0925925925925923E-2"/>
          <c:w val="0.87483508311461067"/>
          <c:h val="0.63651027996500442"/>
        </c:manualLayout>
      </c:layout>
      <c:barChart>
        <c:barDir val="col"/>
        <c:grouping val="clustered"/>
        <c:varyColors val="0"/>
        <c:ser>
          <c:idx val="0"/>
          <c:order val="0"/>
          <c:tx>
            <c:strRef>
              <c:f>Sheet1!$B$1</c:f>
              <c:strCache>
                <c:ptCount val="1"/>
                <c:pt idx="0">
                  <c:v>Everyone</c:v>
                </c:pt>
              </c:strCache>
            </c:strRef>
          </c:tx>
          <c:spPr>
            <a:solidFill>
              <a:schemeClr val="accent1"/>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Sheet1!$B$2:$B$19</c:f>
              <c:numCache>
                <c:formatCode>0%</c:formatCode>
                <c:ptCount val="18"/>
                <c:pt idx="0">
                  <c:v>0.23185932330887885</c:v>
                </c:pt>
                <c:pt idx="1">
                  <c:v>0.10355008048143265</c:v>
                </c:pt>
                <c:pt idx="2">
                  <c:v>9.4329092217971228E-2</c:v>
                </c:pt>
                <c:pt idx="3">
                  <c:v>7.4827510899369898E-2</c:v>
                </c:pt>
                <c:pt idx="4">
                  <c:v>7.4320626164419396E-2</c:v>
                </c:pt>
                <c:pt idx="5">
                  <c:v>7.4088753360133514E-2</c:v>
                </c:pt>
                <c:pt idx="6">
                  <c:v>4.1130460806755587E-2</c:v>
                </c:pt>
                <c:pt idx="7">
                  <c:v>3.3298013173610717E-2</c:v>
                </c:pt>
                <c:pt idx="8">
                  <c:v>2.5026085690482161E-2</c:v>
                </c:pt>
                <c:pt idx="9">
                  <c:v>2.1502158304416638E-2</c:v>
                </c:pt>
                <c:pt idx="10">
                  <c:v>2.1264893109333421E-2</c:v>
                </c:pt>
                <c:pt idx="11">
                  <c:v>1.806720536650732E-2</c:v>
                </c:pt>
                <c:pt idx="12">
                  <c:v>1.1671829880855125E-2</c:v>
                </c:pt>
                <c:pt idx="13">
                  <c:v>1.152893152472546E-2</c:v>
                </c:pt>
                <c:pt idx="14">
                  <c:v>9.6577719180464452E-3</c:v>
                </c:pt>
                <c:pt idx="15">
                  <c:v>8.1802568395736783E-3</c:v>
                </c:pt>
                <c:pt idx="16">
                  <c:v>5.7968201071468047E-3</c:v>
                </c:pt>
                <c:pt idx="17">
                  <c:v>4.5808359823453128E-3</c:v>
                </c:pt>
              </c:numCache>
            </c:numRef>
          </c:val>
          <c:extLst>
            <c:ext xmlns:c16="http://schemas.microsoft.com/office/drawing/2014/chart" uri="{C3380CC4-5D6E-409C-BE32-E72D297353CC}">
              <c16:uniqueId val="{00000000-3330-4DC1-A0E2-F9D83288CF2F}"/>
            </c:ext>
          </c:extLst>
        </c:ser>
        <c:ser>
          <c:idx val="1"/>
          <c:order val="1"/>
          <c:tx>
            <c:strRef>
              <c:f>Sheet1!$C$1</c:f>
              <c:strCache>
                <c:ptCount val="1"/>
                <c:pt idx="0">
                  <c:v>Trump</c:v>
                </c:pt>
              </c:strCache>
            </c:strRef>
          </c:tx>
          <c:spPr>
            <a:solidFill>
              <a:schemeClr val="accent2"/>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Sheet1!$C$2:$C$19</c:f>
              <c:numCache>
                <c:formatCode>0%</c:formatCode>
                <c:ptCount val="18"/>
                <c:pt idx="0">
                  <c:v>0.14860848419346123</c:v>
                </c:pt>
                <c:pt idx="1">
                  <c:v>8.4932000360262994E-2</c:v>
                </c:pt>
                <c:pt idx="2">
                  <c:v>0.13879131766189318</c:v>
                </c:pt>
                <c:pt idx="3">
                  <c:v>2.1885976763037017E-2</c:v>
                </c:pt>
                <c:pt idx="4">
                  <c:v>5.6471223993515264E-2</c:v>
                </c:pt>
                <c:pt idx="5">
                  <c:v>0.10033324326758533</c:v>
                </c:pt>
                <c:pt idx="6">
                  <c:v>1.738268936323516E-2</c:v>
                </c:pt>
                <c:pt idx="7">
                  <c:v>1.0537692515536342E-2</c:v>
                </c:pt>
                <c:pt idx="8">
                  <c:v>6.5567864541115017E-2</c:v>
                </c:pt>
                <c:pt idx="9">
                  <c:v>7.6285688552643435E-2</c:v>
                </c:pt>
                <c:pt idx="10">
                  <c:v>4.9265964153832296E-2</c:v>
                </c:pt>
                <c:pt idx="11">
                  <c:v>1.4860848419346123E-2</c:v>
                </c:pt>
                <c:pt idx="12">
                  <c:v>6.2415563361253715E-2</c:v>
                </c:pt>
                <c:pt idx="13">
                  <c:v>1.2248941727461047E-2</c:v>
                </c:pt>
                <c:pt idx="14">
                  <c:v>1.3599927947401603E-2</c:v>
                </c:pt>
                <c:pt idx="15">
                  <c:v>3.2423669278573357E-3</c:v>
                </c:pt>
                <c:pt idx="16">
                  <c:v>4.2240835810141403E-2</c:v>
                </c:pt>
                <c:pt idx="17">
                  <c:v>1.4410519679365938E-3</c:v>
                </c:pt>
              </c:numCache>
            </c:numRef>
          </c:val>
          <c:extLst>
            <c:ext xmlns:c16="http://schemas.microsoft.com/office/drawing/2014/chart" uri="{C3380CC4-5D6E-409C-BE32-E72D297353CC}">
              <c16:uniqueId val="{00000001-3330-4DC1-A0E2-F9D83288CF2F}"/>
            </c:ext>
          </c:extLst>
        </c:ser>
        <c:ser>
          <c:idx val="2"/>
          <c:order val="2"/>
          <c:tx>
            <c:strRef>
              <c:f>Sheet1!$D$1</c:f>
              <c:strCache>
                <c:ptCount val="1"/>
                <c:pt idx="0">
                  <c:v>Biden</c:v>
                </c:pt>
              </c:strCache>
            </c:strRef>
          </c:tx>
          <c:spPr>
            <a:solidFill>
              <a:schemeClr val="accent3"/>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Sheet1!$D$2:$D$19</c:f>
              <c:numCache>
                <c:formatCode>0%</c:formatCode>
                <c:ptCount val="18"/>
                <c:pt idx="0">
                  <c:v>0.20487274703378316</c:v>
                </c:pt>
                <c:pt idx="1">
                  <c:v>0.1139389548048184</c:v>
                </c:pt>
                <c:pt idx="2">
                  <c:v>0.10180237297346255</c:v>
                </c:pt>
                <c:pt idx="3">
                  <c:v>8.3144642695408028E-2</c:v>
                </c:pt>
                <c:pt idx="4">
                  <c:v>7.580835069287202E-2</c:v>
                </c:pt>
                <c:pt idx="5">
                  <c:v>6.5845485010415719E-2</c:v>
                </c:pt>
                <c:pt idx="6">
                  <c:v>3.4688886876188749E-2</c:v>
                </c:pt>
                <c:pt idx="7">
                  <c:v>3.7134317543700751E-2</c:v>
                </c:pt>
                <c:pt idx="8">
                  <c:v>2.7352594873652748E-2</c:v>
                </c:pt>
                <c:pt idx="9">
                  <c:v>1.4582012498867857E-2</c:v>
                </c:pt>
                <c:pt idx="10">
                  <c:v>2.1737161488995561E-2</c:v>
                </c:pt>
                <c:pt idx="11">
                  <c:v>1.8023729734625488E-2</c:v>
                </c:pt>
                <c:pt idx="12">
                  <c:v>6.5211484466986686E-3</c:v>
                </c:pt>
                <c:pt idx="13">
                  <c:v>5.7965763970654833E-3</c:v>
                </c:pt>
                <c:pt idx="14">
                  <c:v>9.1477221266189658E-3</c:v>
                </c:pt>
                <c:pt idx="15">
                  <c:v>4.1662892853908161E-3</c:v>
                </c:pt>
                <c:pt idx="16">
                  <c:v>3.170002717145186E-3</c:v>
                </c:pt>
                <c:pt idx="17">
                  <c:v>1.6302871116746671E-3</c:v>
                </c:pt>
              </c:numCache>
            </c:numRef>
          </c:val>
          <c:extLst>
            <c:ext xmlns:c16="http://schemas.microsoft.com/office/drawing/2014/chart" uri="{C3380CC4-5D6E-409C-BE32-E72D297353CC}">
              <c16:uniqueId val="{00000002-3330-4DC1-A0E2-F9D83288CF2F}"/>
            </c:ext>
          </c:extLst>
        </c:ser>
        <c:ser>
          <c:idx val="3"/>
          <c:order val="3"/>
          <c:tx>
            <c:strRef>
              <c:f>Sheet1!$E$1</c:f>
              <c:strCache>
                <c:ptCount val="1"/>
                <c:pt idx="0">
                  <c:v>Sanders</c:v>
                </c:pt>
              </c:strCache>
            </c:strRef>
          </c:tx>
          <c:spPr>
            <a:solidFill>
              <a:schemeClr val="accent4"/>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Sheet1!$E$2:$E$19</c:f>
              <c:numCache>
                <c:formatCode>0%</c:formatCode>
                <c:ptCount val="18"/>
                <c:pt idx="0">
                  <c:v>0.30575890678379697</c:v>
                </c:pt>
                <c:pt idx="1">
                  <c:v>8.2897580701387433E-2</c:v>
                </c:pt>
                <c:pt idx="2">
                  <c:v>8.7185386599735057E-2</c:v>
                </c:pt>
                <c:pt idx="3">
                  <c:v>6.9023216900230083E-2</c:v>
                </c:pt>
                <c:pt idx="4">
                  <c:v>5.7728508680192428E-2</c:v>
                </c:pt>
                <c:pt idx="5">
                  <c:v>5.8878895628529597E-2</c:v>
                </c:pt>
                <c:pt idx="6">
                  <c:v>5.0895907411280764E-2</c:v>
                </c:pt>
                <c:pt idx="7">
                  <c:v>3.6672941504566688E-2</c:v>
                </c:pt>
                <c:pt idx="8">
                  <c:v>2.1752771386739176E-2</c:v>
                </c:pt>
                <c:pt idx="9">
                  <c:v>1.4815589486160496E-2</c:v>
                </c:pt>
                <c:pt idx="10">
                  <c:v>1.9207976016175139E-2</c:v>
                </c:pt>
                <c:pt idx="11">
                  <c:v>2.8550512445095169E-2</c:v>
                </c:pt>
                <c:pt idx="12">
                  <c:v>8.436170954472565E-3</c:v>
                </c:pt>
                <c:pt idx="13">
                  <c:v>2.140416928118246E-2</c:v>
                </c:pt>
                <c:pt idx="14">
                  <c:v>5.2638917939064351E-3</c:v>
                </c:pt>
                <c:pt idx="15">
                  <c:v>4.671268214460015E-3</c:v>
                </c:pt>
                <c:pt idx="16">
                  <c:v>3.9740640033465802E-3</c:v>
                </c:pt>
                <c:pt idx="17">
                  <c:v>3.9392037927909081E-3</c:v>
                </c:pt>
              </c:numCache>
            </c:numRef>
          </c:val>
          <c:extLst>
            <c:ext xmlns:c16="http://schemas.microsoft.com/office/drawing/2014/chart" uri="{C3380CC4-5D6E-409C-BE32-E72D297353CC}">
              <c16:uniqueId val="{00000003-3330-4DC1-A0E2-F9D83288CF2F}"/>
            </c:ext>
          </c:extLst>
        </c:ser>
        <c:ser>
          <c:idx val="4"/>
          <c:order val="4"/>
          <c:tx>
            <c:strRef>
              <c:f>Sheet1!$F$1</c:f>
              <c:strCache>
                <c:ptCount val="1"/>
                <c:pt idx="0">
                  <c:v>Warren</c:v>
                </c:pt>
              </c:strCache>
            </c:strRef>
          </c:tx>
          <c:spPr>
            <a:solidFill>
              <a:schemeClr val="accent5"/>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Sheet1!$F$2:$F$19</c:f>
              <c:numCache>
                <c:formatCode>0%</c:formatCode>
                <c:ptCount val="18"/>
                <c:pt idx="0">
                  <c:v>0.26238836639532126</c:v>
                </c:pt>
                <c:pt idx="1">
                  <c:v>9.42332516662715E-2</c:v>
                </c:pt>
                <c:pt idx="2">
                  <c:v>8.2694486156115812E-2</c:v>
                </c:pt>
                <c:pt idx="3">
                  <c:v>7.3842830422297737E-2</c:v>
                </c:pt>
                <c:pt idx="4">
                  <c:v>7.5449827445401615E-2</c:v>
                </c:pt>
                <c:pt idx="5">
                  <c:v>7.3658420927843193E-2</c:v>
                </c:pt>
                <c:pt idx="6">
                  <c:v>3.6565768328986538E-2</c:v>
                </c:pt>
                <c:pt idx="7">
                  <c:v>4.3415263837298136E-2</c:v>
                </c:pt>
                <c:pt idx="8">
                  <c:v>2.7213572538791853E-2</c:v>
                </c:pt>
                <c:pt idx="9">
                  <c:v>1.3936088938064754E-2</c:v>
                </c:pt>
                <c:pt idx="10">
                  <c:v>2.3340973155246449E-2</c:v>
                </c:pt>
                <c:pt idx="11">
                  <c:v>2.5211412313285386E-2</c:v>
                </c:pt>
                <c:pt idx="12">
                  <c:v>1.4146842646012804E-2</c:v>
                </c:pt>
                <c:pt idx="13">
                  <c:v>2.3999578492584103E-2</c:v>
                </c:pt>
                <c:pt idx="14">
                  <c:v>5.2161542717142177E-3</c:v>
                </c:pt>
                <c:pt idx="15">
                  <c:v>1.0880160172818041E-2</c:v>
                </c:pt>
                <c:pt idx="16">
                  <c:v>6.4806765194025135E-3</c:v>
                </c:pt>
                <c:pt idx="17">
                  <c:v>5.3478753391817489E-3</c:v>
                </c:pt>
              </c:numCache>
            </c:numRef>
          </c:val>
          <c:extLst>
            <c:ext xmlns:c16="http://schemas.microsoft.com/office/drawing/2014/chart" uri="{C3380CC4-5D6E-409C-BE32-E72D297353CC}">
              <c16:uniqueId val="{00000004-3330-4DC1-A0E2-F9D83288CF2F}"/>
            </c:ext>
          </c:extLst>
        </c:ser>
        <c:ser>
          <c:idx val="5"/>
          <c:order val="5"/>
          <c:tx>
            <c:strRef>
              <c:f>Sheet1!$G$1</c:f>
              <c:strCache>
                <c:ptCount val="1"/>
                <c:pt idx="0">
                  <c:v>Steyer</c:v>
                </c:pt>
              </c:strCache>
            </c:strRef>
          </c:tx>
          <c:spPr>
            <a:solidFill>
              <a:schemeClr val="accent6"/>
            </a:solidFill>
            <a:ln>
              <a:noFill/>
            </a:ln>
            <a:effectLst/>
          </c:spPr>
          <c:invertIfNegative val="0"/>
          <c:cat>
            <c:strRef>
              <c:f>Sheet1!$A$2:$A$19</c:f>
              <c:strCache>
                <c:ptCount val="18"/>
                <c:pt idx="0">
                  <c:v>Econ_Health</c:v>
                </c:pt>
                <c:pt idx="1">
                  <c:v>Ethics</c:v>
                </c:pt>
                <c:pt idx="2">
                  <c:v>War</c:v>
                </c:pt>
                <c:pt idx="3">
                  <c:v>SocEq</c:v>
                </c:pt>
                <c:pt idx="4">
                  <c:v>Crime</c:v>
                </c:pt>
                <c:pt idx="5">
                  <c:v>Law_Govt</c:v>
                </c:pt>
                <c:pt idx="6">
                  <c:v>Environment</c:v>
                </c:pt>
                <c:pt idx="7">
                  <c:v>Educ</c:v>
                </c:pt>
                <c:pt idx="8">
                  <c:v>Immigration</c:v>
                </c:pt>
                <c:pt idx="9">
                  <c:v>Media</c:v>
                </c:pt>
                <c:pt idx="10">
                  <c:v>Trade_Agr</c:v>
                </c:pt>
                <c:pt idx="11">
                  <c:v>Taxes</c:v>
                </c:pt>
                <c:pt idx="12">
                  <c:v>Conspiracy_Mueller</c:v>
                </c:pt>
                <c:pt idx="13">
                  <c:v>CorpReg</c:v>
                </c:pt>
                <c:pt idx="14">
                  <c:v>Religion</c:v>
                </c:pt>
                <c:pt idx="15">
                  <c:v>CampFin</c:v>
                </c:pt>
                <c:pt idx="16">
                  <c:v>Impeachment</c:v>
                </c:pt>
                <c:pt idx="17">
                  <c:v>ReprHealth</c:v>
                </c:pt>
              </c:strCache>
            </c:strRef>
          </c:cat>
          <c:val>
            <c:numRef>
              <c:f>Sheet1!$G$2:$G$19</c:f>
              <c:numCache>
                <c:formatCode>0%</c:formatCode>
                <c:ptCount val="18"/>
                <c:pt idx="0">
                  <c:v>0.1646278250051835</c:v>
                </c:pt>
                <c:pt idx="1">
                  <c:v>0.1057433132904831</c:v>
                </c:pt>
                <c:pt idx="2">
                  <c:v>7.8374455732946297E-2</c:v>
                </c:pt>
                <c:pt idx="3">
                  <c:v>7.2568940493468792E-2</c:v>
                </c:pt>
                <c:pt idx="4">
                  <c:v>8.4594650632386484E-2</c:v>
                </c:pt>
                <c:pt idx="5">
                  <c:v>7.8581795562927645E-2</c:v>
                </c:pt>
                <c:pt idx="6">
                  <c:v>9.4132282811528092E-2</c:v>
                </c:pt>
                <c:pt idx="7">
                  <c:v>2.0111963508189924E-2</c:v>
                </c:pt>
                <c:pt idx="8">
                  <c:v>1.8038565208376531E-2</c:v>
                </c:pt>
                <c:pt idx="9">
                  <c:v>1.5965166908563134E-2</c:v>
                </c:pt>
                <c:pt idx="10">
                  <c:v>1.1818370308936347E-2</c:v>
                </c:pt>
                <c:pt idx="11">
                  <c:v>2.0526643168152604E-2</c:v>
                </c:pt>
                <c:pt idx="12">
                  <c:v>1.2025710138917687E-2</c:v>
                </c:pt>
                <c:pt idx="13">
                  <c:v>1.7001866058469831E-2</c:v>
                </c:pt>
                <c:pt idx="14">
                  <c:v>6.8422143893842003E-3</c:v>
                </c:pt>
                <c:pt idx="15">
                  <c:v>1.389176860874974E-2</c:v>
                </c:pt>
                <c:pt idx="16">
                  <c:v>1.6172506738544475E-2</c:v>
                </c:pt>
                <c:pt idx="17">
                  <c:v>2.9027576197387518E-3</c:v>
                </c:pt>
              </c:numCache>
            </c:numRef>
          </c:val>
          <c:extLst>
            <c:ext xmlns:c16="http://schemas.microsoft.com/office/drawing/2014/chart" uri="{C3380CC4-5D6E-409C-BE32-E72D297353CC}">
              <c16:uniqueId val="{00000005-3330-4DC1-A0E2-F9D83288CF2F}"/>
            </c:ext>
          </c:extLst>
        </c:ser>
        <c:dLbls>
          <c:showLegendKey val="0"/>
          <c:showVal val="0"/>
          <c:showCatName val="0"/>
          <c:showSerName val="0"/>
          <c:showPercent val="0"/>
          <c:showBubbleSize val="0"/>
        </c:dLbls>
        <c:gapWidth val="219"/>
        <c:overlap val="-27"/>
        <c:axId val="567340424"/>
        <c:axId val="567340752"/>
      </c:barChart>
      <c:catAx>
        <c:axId val="567340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crossAx val="567340752"/>
        <c:crosses val="autoZero"/>
        <c:auto val="1"/>
        <c:lblAlgn val="ctr"/>
        <c:lblOffset val="100"/>
        <c:noMultiLvlLbl val="0"/>
      </c:catAx>
      <c:valAx>
        <c:axId val="5673407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crossAx val="567340424"/>
        <c:crosses val="autoZero"/>
        <c:crossBetween val="between"/>
      </c:valAx>
      <c:spPr>
        <a:noFill/>
        <a:ln>
          <a:noFill/>
        </a:ln>
        <a:effectLst/>
      </c:spPr>
    </c:plotArea>
    <c:legend>
      <c:legendPos val="b"/>
      <c:layout>
        <c:manualLayout>
          <c:xMode val="edge"/>
          <c:yMode val="edge"/>
          <c:x val="0.15085152059209478"/>
          <c:y val="4.0272091722212593E-3"/>
          <c:w val="0.72893219597550307"/>
          <c:h val="4.090213527446125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ontserrat" panose="00000500000000000000" pitchFamily="50"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Montserrat" panose="00000500000000000000" pitchFamily="50"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811663323045614E-2"/>
          <c:y val="6.9822856364588265E-2"/>
          <c:w val="0.95612636910774373"/>
          <c:h val="0.89526571545311762"/>
        </c:manualLayout>
      </c:layout>
      <c:barChart>
        <c:barDir val="col"/>
        <c:grouping val="percentStacked"/>
        <c:varyColors val="0"/>
        <c:ser>
          <c:idx val="0"/>
          <c:order val="0"/>
          <c:tx>
            <c:strRef>
              <c:f>Sheet1!$A$2</c:f>
              <c:strCache>
                <c:ptCount val="1"/>
                <c:pt idx="0">
                  <c:v>Not Significant</c:v>
                </c:pt>
              </c:strCache>
            </c:strRef>
          </c:tx>
          <c:spPr>
            <a:solidFill>
              <a:srgbClr val="FFB9B9"/>
            </a:solidFill>
            <a:ln>
              <a:solidFill>
                <a:schemeClr val="bg1"/>
              </a:solidFill>
            </a:ln>
            <a:effectLst/>
          </c:spPr>
          <c:invertIfNegative val="0"/>
          <c:cat>
            <c:strRef>
              <c:f>Sheet1!$B$1:$C$1</c:f>
              <c:strCache>
                <c:ptCount val="2"/>
                <c:pt idx="0">
                  <c:v>Series 1</c:v>
                </c:pt>
                <c:pt idx="1">
                  <c:v>Series 2</c:v>
                </c:pt>
              </c:strCache>
            </c:strRef>
          </c:cat>
          <c:val>
            <c:numRef>
              <c:f>Sheet1!$B$2:$C$2</c:f>
              <c:numCache>
                <c:formatCode>0%</c:formatCode>
                <c:ptCount val="2"/>
                <c:pt idx="0">
                  <c:v>0.53406265539532571</c:v>
                </c:pt>
                <c:pt idx="1">
                  <c:v>0.53406265539532571</c:v>
                </c:pt>
              </c:numCache>
            </c:numRef>
          </c:val>
          <c:extLst>
            <c:ext xmlns:c16="http://schemas.microsoft.com/office/drawing/2014/chart" uri="{C3380CC4-5D6E-409C-BE32-E72D297353CC}">
              <c16:uniqueId val="{00000000-28B4-4FCF-966C-854189A3A4BF}"/>
            </c:ext>
          </c:extLst>
        </c:ser>
        <c:ser>
          <c:idx val="2"/>
          <c:order val="1"/>
          <c:tx>
            <c:strRef>
              <c:f>Sheet1!$A$4</c:f>
              <c:strCache>
                <c:ptCount val="1"/>
                <c:pt idx="0">
                  <c:v>Positive</c:v>
                </c:pt>
              </c:strCache>
            </c:strRef>
          </c:tx>
          <c:spPr>
            <a:solidFill>
              <a:srgbClr val="C5E0B4"/>
            </a:solidFill>
            <a:ln>
              <a:solidFill>
                <a:schemeClr val="bg1"/>
              </a:solidFill>
            </a:ln>
            <a:effectLst/>
          </c:spPr>
          <c:invertIfNegative val="0"/>
          <c:cat>
            <c:strRef>
              <c:f>Sheet1!$B$1:$C$1</c:f>
              <c:strCache>
                <c:ptCount val="2"/>
                <c:pt idx="0">
                  <c:v>Series 1</c:v>
                </c:pt>
                <c:pt idx="1">
                  <c:v>Series 2</c:v>
                </c:pt>
              </c:strCache>
            </c:strRef>
          </c:cat>
          <c:val>
            <c:numRef>
              <c:f>Sheet1!$B$4:$C$4</c:f>
              <c:numCache>
                <c:formatCode>0%</c:formatCode>
                <c:ptCount val="2"/>
                <c:pt idx="0">
                  <c:v>0.30830432620586773</c:v>
                </c:pt>
                <c:pt idx="1">
                  <c:v>0.37830432620586774</c:v>
                </c:pt>
              </c:numCache>
            </c:numRef>
          </c:val>
          <c:extLst>
            <c:ext xmlns:c16="http://schemas.microsoft.com/office/drawing/2014/chart" uri="{C3380CC4-5D6E-409C-BE32-E72D297353CC}">
              <c16:uniqueId val="{00000003-28B4-4FCF-966C-854189A3A4BF}"/>
            </c:ext>
          </c:extLst>
        </c:ser>
        <c:dLbls>
          <c:showLegendKey val="0"/>
          <c:showVal val="0"/>
          <c:showCatName val="0"/>
          <c:showSerName val="0"/>
          <c:showPercent val="0"/>
          <c:showBubbleSize val="0"/>
        </c:dLbls>
        <c:gapWidth val="141"/>
        <c:overlap val="100"/>
        <c:axId val="415885736"/>
        <c:axId val="415880816"/>
      </c:barChart>
      <c:catAx>
        <c:axId val="415885736"/>
        <c:scaling>
          <c:orientation val="minMax"/>
        </c:scaling>
        <c:delete val="1"/>
        <c:axPos val="b"/>
        <c:numFmt formatCode="General" sourceLinked="1"/>
        <c:majorTickMark val="none"/>
        <c:minorTickMark val="none"/>
        <c:tickLblPos val="nextTo"/>
        <c:crossAx val="415880816"/>
        <c:crosses val="autoZero"/>
        <c:auto val="1"/>
        <c:lblAlgn val="ctr"/>
        <c:lblOffset val="100"/>
        <c:noMultiLvlLbl val="0"/>
      </c:catAx>
      <c:valAx>
        <c:axId val="415880816"/>
        <c:scaling>
          <c:orientation val="minMax"/>
        </c:scaling>
        <c:delete val="1"/>
        <c:axPos val="l"/>
        <c:majorGridlines>
          <c:spPr>
            <a:ln w="9525" cap="flat" cmpd="sng" algn="ctr">
              <a:solidFill>
                <a:schemeClr val="bg1"/>
              </a:solidFill>
              <a:round/>
            </a:ln>
            <a:effectLst/>
          </c:spPr>
        </c:majorGridlines>
        <c:numFmt formatCode="0%" sourceLinked="1"/>
        <c:majorTickMark val="none"/>
        <c:minorTickMark val="none"/>
        <c:tickLblPos val="nextTo"/>
        <c:crossAx val="41588573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958474836346999E-3"/>
          <c:y val="2.7777887913090001E-2"/>
          <c:w val="0.98055555555555496"/>
          <c:h val="0.78939049285506002"/>
        </c:manualLayout>
      </c:layout>
      <c:lineChart>
        <c:grouping val="standard"/>
        <c:varyColors val="0"/>
        <c:ser>
          <c:idx val="0"/>
          <c:order val="0"/>
          <c:spPr>
            <a:ln w="34925" cap="rnd">
              <a:solidFill>
                <a:srgbClr val="7030A0"/>
              </a:solidFill>
              <a:round/>
            </a:ln>
            <a:effectLst/>
          </c:spPr>
          <c:marker>
            <c:symbol val="circle"/>
            <c:size val="7"/>
            <c:spPr>
              <a:solidFill>
                <a:srgbClr val="7030A0"/>
              </a:solidFill>
              <a:ln w="9525">
                <a:no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ontserrat" panose="020B060402020202020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'[PowerPoint Graphs.xlsx]Sheet2'!$B$3:$B$12</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'[PowerPoint Graphs.xlsx]Sheet2'!$C$3:$C$12</c:f>
              <c:numCache>
                <c:formatCode>General</c:formatCode>
                <c:ptCount val="10"/>
                <c:pt idx="0">
                  <c:v>1</c:v>
                </c:pt>
                <c:pt idx="1">
                  <c:v>4</c:v>
                </c:pt>
                <c:pt idx="2">
                  <c:v>11</c:v>
                </c:pt>
                <c:pt idx="3">
                  <c:v>12</c:v>
                </c:pt>
                <c:pt idx="4">
                  <c:v>8</c:v>
                </c:pt>
                <c:pt idx="5">
                  <c:v>2</c:v>
                </c:pt>
                <c:pt idx="6">
                  <c:v>10</c:v>
                </c:pt>
                <c:pt idx="7">
                  <c:v>8</c:v>
                </c:pt>
                <c:pt idx="8">
                  <c:v>10</c:v>
                </c:pt>
                <c:pt idx="9">
                  <c:v>10</c:v>
                </c:pt>
              </c:numCache>
            </c:numRef>
          </c:val>
          <c:smooth val="0"/>
          <c:extLst>
            <c:ext xmlns:c16="http://schemas.microsoft.com/office/drawing/2014/chart" uri="{C3380CC4-5D6E-409C-BE32-E72D297353CC}">
              <c16:uniqueId val="{00000000-8CBF-4ADA-9E70-F886A02E2126}"/>
            </c:ext>
          </c:extLst>
        </c:ser>
        <c:dLbls>
          <c:showLegendKey val="0"/>
          <c:showVal val="0"/>
          <c:showCatName val="0"/>
          <c:showSerName val="0"/>
          <c:showPercent val="0"/>
          <c:showBubbleSize val="0"/>
        </c:dLbls>
        <c:marker val="1"/>
        <c:smooth val="0"/>
        <c:axId val="1039957328"/>
        <c:axId val="955129376"/>
      </c:lineChart>
      <c:catAx>
        <c:axId val="103995732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solidFill>
                <a:latin typeface="Montserrat" panose="020B0604020202020204" charset="0"/>
                <a:ea typeface="+mn-ea"/>
                <a:cs typeface="+mn-cs"/>
              </a:defRPr>
            </a:pPr>
            <a:endParaRPr lang="en-US"/>
          </a:p>
        </c:txPr>
        <c:crossAx val="955129376"/>
        <c:crosses val="autoZero"/>
        <c:auto val="1"/>
        <c:lblAlgn val="ctr"/>
        <c:lblOffset val="100"/>
        <c:noMultiLvlLbl val="0"/>
      </c:catAx>
      <c:valAx>
        <c:axId val="955129376"/>
        <c:scaling>
          <c:orientation val="minMax"/>
        </c:scaling>
        <c:delete val="1"/>
        <c:axPos val="l"/>
        <c:numFmt formatCode="General" sourceLinked="1"/>
        <c:majorTickMark val="none"/>
        <c:minorTickMark val="none"/>
        <c:tickLblPos val="nextTo"/>
        <c:crossAx val="1039957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Montserrat" panose="020B060402020202020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2421524663677101E-2"/>
          <c:w val="1"/>
          <c:h val="0.87359880183138505"/>
        </c:manualLayout>
      </c:layout>
      <c:lineChart>
        <c:grouping val="standard"/>
        <c:varyColors val="0"/>
        <c:ser>
          <c:idx val="0"/>
          <c:order val="0"/>
          <c:spPr>
            <a:ln w="28575" cap="rnd">
              <a:solidFill>
                <a:srgbClr val="7030A0"/>
              </a:solidFill>
              <a:round/>
            </a:ln>
            <a:effectLst/>
          </c:spPr>
          <c:marker>
            <c:symbol val="circle"/>
            <c:size val="7"/>
            <c:spPr>
              <a:solidFill>
                <a:srgbClr val="7030A0"/>
              </a:solidFill>
              <a:ln w="9525">
                <a:noFill/>
              </a:ln>
              <a:effectLst/>
            </c:spPr>
          </c:marker>
          <c:dLbls>
            <c:dLbl>
              <c:idx val="8"/>
              <c:layout>
                <c:manualLayout>
                  <c:x val="-5.6041776027996502E-2"/>
                  <c:y val="-5.52661125692621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10F-4930-A48E-A06EE1A56271}"/>
                </c:ext>
              </c:extLst>
            </c:dLbl>
            <c:dLbl>
              <c:idx val="10"/>
              <c:layout>
                <c:manualLayout>
                  <c:x val="-7.8065757124305604E-3"/>
                  <c:y val="-8.48443298897598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10F-4930-A48E-A06EE1A5627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ontserrat" panose="020B060402020202020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'[PowerPoint Graphs.xlsx]Sheet4'!$B$3:$B$13</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'[PowerPoint Graphs.xlsx]Sheet4'!$C$3:$C$13</c:f>
              <c:numCache>
                <c:formatCode>General</c:formatCode>
                <c:ptCount val="11"/>
                <c:pt idx="0">
                  <c:v>25</c:v>
                </c:pt>
                <c:pt idx="1">
                  <c:v>21</c:v>
                </c:pt>
                <c:pt idx="2">
                  <c:v>21</c:v>
                </c:pt>
                <c:pt idx="3">
                  <c:v>28</c:v>
                </c:pt>
                <c:pt idx="4">
                  <c:v>36</c:v>
                </c:pt>
                <c:pt idx="5">
                  <c:v>56</c:v>
                </c:pt>
                <c:pt idx="6">
                  <c:v>63</c:v>
                </c:pt>
                <c:pt idx="7">
                  <c:v>81</c:v>
                </c:pt>
                <c:pt idx="8">
                  <c:v>99</c:v>
                </c:pt>
                <c:pt idx="9">
                  <c:v>133</c:v>
                </c:pt>
                <c:pt idx="10">
                  <c:v>93</c:v>
                </c:pt>
              </c:numCache>
            </c:numRef>
          </c:val>
          <c:smooth val="0"/>
          <c:extLst>
            <c:ext xmlns:c16="http://schemas.microsoft.com/office/drawing/2014/chart" uri="{C3380CC4-5D6E-409C-BE32-E72D297353CC}">
              <c16:uniqueId val="{00000002-110F-4930-A48E-A06EE1A56271}"/>
            </c:ext>
          </c:extLst>
        </c:ser>
        <c:dLbls>
          <c:dLblPos val="t"/>
          <c:showLegendKey val="0"/>
          <c:showVal val="1"/>
          <c:showCatName val="0"/>
          <c:showSerName val="0"/>
          <c:showPercent val="0"/>
          <c:showBubbleSize val="0"/>
        </c:dLbls>
        <c:marker val="1"/>
        <c:smooth val="0"/>
        <c:axId val="1028200880"/>
        <c:axId val="1028204992"/>
      </c:lineChart>
      <c:catAx>
        <c:axId val="102820088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ontserrat" panose="020B0604020202020204" charset="0"/>
                <a:ea typeface="+mn-ea"/>
                <a:cs typeface="+mn-cs"/>
              </a:defRPr>
            </a:pPr>
            <a:endParaRPr lang="en-US"/>
          </a:p>
        </c:txPr>
        <c:crossAx val="1028204992"/>
        <c:crosses val="autoZero"/>
        <c:auto val="1"/>
        <c:lblAlgn val="ctr"/>
        <c:lblOffset val="100"/>
        <c:noMultiLvlLbl val="0"/>
      </c:catAx>
      <c:valAx>
        <c:axId val="1028204992"/>
        <c:scaling>
          <c:orientation val="minMax"/>
        </c:scaling>
        <c:delete val="1"/>
        <c:axPos val="l"/>
        <c:numFmt formatCode="General" sourceLinked="1"/>
        <c:majorTickMark val="none"/>
        <c:minorTickMark val="none"/>
        <c:tickLblPos val="nextTo"/>
        <c:crossAx val="102820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Montserrat" panose="020B060402020202020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6987357482712E-2"/>
          <c:y val="5.05320149432971E-2"/>
          <c:w val="0.93860252850345804"/>
          <c:h val="0.76437142079965703"/>
        </c:manualLayout>
      </c:layout>
      <c:barChart>
        <c:barDir val="col"/>
        <c:grouping val="stacked"/>
        <c:varyColors val="0"/>
        <c:ser>
          <c:idx val="0"/>
          <c:order val="0"/>
          <c:tx>
            <c:strRef>
              <c:f>'[PowerPoint Graphs.xlsx]Sheet4'!$C$17</c:f>
              <c:strCache>
                <c:ptCount val="1"/>
                <c:pt idx="0">
                  <c:v>Article</c:v>
                </c:pt>
              </c:strCache>
            </c:strRef>
          </c:tx>
          <c:spPr>
            <a:solidFill>
              <a:srgbClr val="7030A0"/>
            </a:solidFill>
            <a:ln>
              <a:noFill/>
            </a:ln>
            <a:effectLst/>
          </c:spPr>
          <c:invertIfNegative val="0"/>
          <c:dLbls>
            <c:dLbl>
              <c:idx val="0"/>
              <c:layout>
                <c:manualLayout>
                  <c:x val="0"/>
                  <c:y val="-2.3701943992651001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7F3-419E-A461-83B192C71BFF}"/>
                </c:ext>
              </c:extLst>
            </c:dLbl>
            <c:dLbl>
              <c:idx val="1"/>
              <c:layout>
                <c:manualLayout>
                  <c:x val="0"/>
                  <c:y val="-5.100340636468670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7F3-419E-A461-83B192C71BFF}"/>
                </c:ext>
              </c:extLst>
            </c:dLbl>
            <c:dLbl>
              <c:idx val="2"/>
              <c:layout>
                <c:manualLayout>
                  <c:x val="0"/>
                  <c:y val="-7.830125838729469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7F3-419E-A461-83B192C71BFF}"/>
                </c:ext>
              </c:extLst>
            </c:dLbl>
            <c:dLbl>
              <c:idx val="3"/>
              <c:layout>
                <c:manualLayout>
                  <c:x val="0"/>
                  <c:y val="3.0893760052565001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7F3-419E-A461-83B192C71BFF}"/>
                </c:ext>
              </c:extLst>
            </c:dLbl>
            <c:dLbl>
              <c:idx val="4"/>
              <c:layout>
                <c:manualLayout>
                  <c:x val="-4.60310818478078E-17"/>
                  <c:y val="1.215388031330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7F3-419E-A461-83B192C71BFF}"/>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ontserrat" panose="020B0604020202020204"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'[PowerPoint Graphs.xlsx]Sheet4'!$B$18:$B$28</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'[PowerPoint Graphs.xlsx]Sheet4'!$C$18:$C$28</c:f>
              <c:numCache>
                <c:formatCode>General</c:formatCode>
                <c:ptCount val="11"/>
                <c:pt idx="0">
                  <c:v>8</c:v>
                </c:pt>
                <c:pt idx="1">
                  <c:v>7</c:v>
                </c:pt>
                <c:pt idx="2">
                  <c:v>6</c:v>
                </c:pt>
                <c:pt idx="3">
                  <c:v>10</c:v>
                </c:pt>
                <c:pt idx="4">
                  <c:v>15</c:v>
                </c:pt>
                <c:pt idx="5">
                  <c:v>36</c:v>
                </c:pt>
                <c:pt idx="6">
                  <c:v>37</c:v>
                </c:pt>
                <c:pt idx="7">
                  <c:v>49</c:v>
                </c:pt>
                <c:pt idx="8">
                  <c:v>62</c:v>
                </c:pt>
                <c:pt idx="9">
                  <c:v>95</c:v>
                </c:pt>
                <c:pt idx="10">
                  <c:v>65</c:v>
                </c:pt>
              </c:numCache>
            </c:numRef>
          </c:val>
          <c:extLst>
            <c:ext xmlns:c16="http://schemas.microsoft.com/office/drawing/2014/chart" uri="{C3380CC4-5D6E-409C-BE32-E72D297353CC}">
              <c16:uniqueId val="{00000005-27F3-419E-A461-83B192C71BFF}"/>
            </c:ext>
          </c:extLst>
        </c:ser>
        <c:ser>
          <c:idx val="1"/>
          <c:order val="1"/>
          <c:tx>
            <c:strRef>
              <c:f>'[PowerPoint Graphs.xlsx]Sheet4'!$D$17</c:f>
              <c:strCache>
                <c:ptCount val="1"/>
                <c:pt idx="0">
                  <c:v>Conference Paper</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ontserrat" panose="020B0604020202020204"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'[PowerPoint Graphs.xlsx]Sheet4'!$B$18:$B$28</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'[PowerPoint Graphs.xlsx]Sheet4'!$D$18:$D$28</c:f>
              <c:numCache>
                <c:formatCode>General</c:formatCode>
                <c:ptCount val="11"/>
                <c:pt idx="0">
                  <c:v>12</c:v>
                </c:pt>
                <c:pt idx="1">
                  <c:v>14</c:v>
                </c:pt>
                <c:pt idx="2">
                  <c:v>15</c:v>
                </c:pt>
                <c:pt idx="3">
                  <c:v>15</c:v>
                </c:pt>
                <c:pt idx="4">
                  <c:v>18</c:v>
                </c:pt>
                <c:pt idx="5">
                  <c:v>18</c:v>
                </c:pt>
                <c:pt idx="6">
                  <c:v>25</c:v>
                </c:pt>
                <c:pt idx="7">
                  <c:v>16</c:v>
                </c:pt>
                <c:pt idx="8">
                  <c:v>25</c:v>
                </c:pt>
                <c:pt idx="9">
                  <c:v>24</c:v>
                </c:pt>
                <c:pt idx="10">
                  <c:v>21</c:v>
                </c:pt>
              </c:numCache>
            </c:numRef>
          </c:val>
          <c:extLst>
            <c:ext xmlns:c16="http://schemas.microsoft.com/office/drawing/2014/chart" uri="{C3380CC4-5D6E-409C-BE32-E72D297353CC}">
              <c16:uniqueId val="{00000006-27F3-419E-A461-83B192C71BFF}"/>
            </c:ext>
          </c:extLst>
        </c:ser>
        <c:ser>
          <c:idx val="2"/>
          <c:order val="2"/>
          <c:tx>
            <c:strRef>
              <c:f>'[PowerPoint Graphs.xlsx]Sheet4'!$E$17</c:f>
              <c:strCache>
                <c:ptCount val="1"/>
                <c:pt idx="0">
                  <c:v>Other</c:v>
                </c:pt>
              </c:strCache>
            </c:strRef>
          </c:tx>
          <c:spPr>
            <a:solidFill>
              <a:schemeClr val="accent1">
                <a:lumMod val="75000"/>
              </a:schemeClr>
            </a:solidFill>
            <a:ln>
              <a:noFill/>
            </a:ln>
            <a:effectLst/>
          </c:spPr>
          <c:invertIfNegative val="0"/>
          <c:dLbls>
            <c:dLbl>
              <c:idx val="0"/>
              <c:layout>
                <c:manualLayout>
                  <c:x val="0"/>
                  <c:y val="-3.88601036269429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7F3-419E-A461-83B192C71BFF}"/>
                </c:ext>
              </c:extLst>
            </c:dLbl>
            <c:dLbl>
              <c:idx val="1"/>
              <c:delete val="1"/>
              <c:extLst>
                <c:ext xmlns:c15="http://schemas.microsoft.com/office/drawing/2012/chart" uri="{CE6537A1-D6FC-4f65-9D91-7224C49458BB}"/>
                <c:ext xmlns:c16="http://schemas.microsoft.com/office/drawing/2014/chart" uri="{C3380CC4-5D6E-409C-BE32-E72D297353CC}">
                  <c16:uniqueId val="{00000008-27F3-419E-A461-83B192C71BFF}"/>
                </c:ext>
              </c:extLst>
            </c:dLbl>
            <c:dLbl>
              <c:idx val="2"/>
              <c:delete val="1"/>
              <c:extLst>
                <c:ext xmlns:c15="http://schemas.microsoft.com/office/drawing/2012/chart" uri="{CE6537A1-D6FC-4f65-9D91-7224C49458BB}"/>
                <c:ext xmlns:c16="http://schemas.microsoft.com/office/drawing/2014/chart" uri="{C3380CC4-5D6E-409C-BE32-E72D297353CC}">
                  <c16:uniqueId val="{00000009-27F3-419E-A461-83B192C71BFF}"/>
                </c:ext>
              </c:extLst>
            </c:dLbl>
            <c:dLbl>
              <c:idx val="3"/>
              <c:layout>
                <c:manualLayout>
                  <c:x val="2.3430173746729699E-3"/>
                  <c:y val="-3.562176165803109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7F3-419E-A461-83B192C71BFF}"/>
                </c:ext>
              </c:extLst>
            </c:dLbl>
            <c:dLbl>
              <c:idx val="4"/>
              <c:layout>
                <c:manualLayout>
                  <c:x val="1.1714164425578901E-3"/>
                  <c:y val="-3.8860231120721303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3.8800367724585103E-2"/>
                      <c:h val="5.3626943005181303E-2"/>
                    </c:manualLayout>
                  </c15:layout>
                </c:ext>
                <c:ext xmlns:c16="http://schemas.microsoft.com/office/drawing/2014/chart" uri="{C3380CC4-5D6E-409C-BE32-E72D297353CC}">
                  <c16:uniqueId val="{0000000B-27F3-419E-A461-83B192C71BFF}"/>
                </c:ext>
              </c:extLst>
            </c:dLbl>
            <c:dLbl>
              <c:idx val="5"/>
              <c:layout>
                <c:manualLayout>
                  <c:x val="-8.5909644635798194E-17"/>
                  <c:y val="-2.91450777202072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7F3-419E-A461-83B192C71BFF}"/>
                </c:ext>
              </c:extLst>
            </c:dLbl>
            <c:dLbl>
              <c:idx val="6"/>
              <c:layout>
                <c:manualLayout>
                  <c:x val="-8.5909644635798194E-17"/>
                  <c:y val="-2.5906735751295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7F3-419E-A461-83B192C71BFF}"/>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ontserrat" panose="020B060402020202020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'[PowerPoint Graphs.xlsx]Sheet4'!$B$18:$B$28</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'[PowerPoint Graphs.xlsx]Sheet4'!$E$18:$E$28</c:f>
              <c:numCache>
                <c:formatCode>General</c:formatCode>
                <c:ptCount val="11"/>
                <c:pt idx="0">
                  <c:v>5</c:v>
                </c:pt>
                <c:pt idx="1">
                  <c:v>0</c:v>
                </c:pt>
                <c:pt idx="2">
                  <c:v>0</c:v>
                </c:pt>
                <c:pt idx="3">
                  <c:v>3</c:v>
                </c:pt>
                <c:pt idx="4">
                  <c:v>3</c:v>
                </c:pt>
                <c:pt idx="5">
                  <c:v>2</c:v>
                </c:pt>
                <c:pt idx="6">
                  <c:v>1</c:v>
                </c:pt>
                <c:pt idx="7">
                  <c:v>6</c:v>
                </c:pt>
                <c:pt idx="8">
                  <c:v>12</c:v>
                </c:pt>
                <c:pt idx="9">
                  <c:v>14</c:v>
                </c:pt>
                <c:pt idx="10">
                  <c:v>7</c:v>
                </c:pt>
              </c:numCache>
            </c:numRef>
          </c:val>
          <c:extLst>
            <c:ext xmlns:c16="http://schemas.microsoft.com/office/drawing/2014/chart" uri="{C3380CC4-5D6E-409C-BE32-E72D297353CC}">
              <c16:uniqueId val="{00000012-27F3-419E-A461-83B192C71BFF}"/>
            </c:ext>
          </c:extLst>
        </c:ser>
        <c:dLbls>
          <c:dLblPos val="ctr"/>
          <c:showLegendKey val="0"/>
          <c:showVal val="1"/>
          <c:showCatName val="0"/>
          <c:showSerName val="0"/>
          <c:showPercent val="0"/>
          <c:showBubbleSize val="0"/>
        </c:dLbls>
        <c:gapWidth val="25"/>
        <c:overlap val="100"/>
        <c:axId val="1032732304"/>
        <c:axId val="1032737136"/>
      </c:barChart>
      <c:catAx>
        <c:axId val="103273230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ontserrat" panose="020B0604020202020204" charset="0"/>
                <a:ea typeface="+mn-ea"/>
                <a:cs typeface="+mn-cs"/>
              </a:defRPr>
            </a:pPr>
            <a:endParaRPr lang="en-US"/>
          </a:p>
        </c:txPr>
        <c:crossAx val="1032737136"/>
        <c:crosses val="autoZero"/>
        <c:auto val="1"/>
        <c:lblAlgn val="ctr"/>
        <c:lblOffset val="100"/>
        <c:noMultiLvlLbl val="0"/>
      </c:catAx>
      <c:valAx>
        <c:axId val="1032737136"/>
        <c:scaling>
          <c:orientation val="minMax"/>
        </c:scaling>
        <c:delete val="1"/>
        <c:axPos val="l"/>
        <c:numFmt formatCode="General" sourceLinked="1"/>
        <c:majorTickMark val="none"/>
        <c:minorTickMark val="none"/>
        <c:tickLblPos val="nextTo"/>
        <c:crossAx val="1032732304"/>
        <c:crosses val="autoZero"/>
        <c:crossBetween val="between"/>
      </c:valAx>
      <c:spPr>
        <a:noFill/>
        <a:ln w="25400">
          <a:noFill/>
        </a:ln>
        <a:effectLst/>
      </c:spPr>
    </c:plotArea>
    <c:legend>
      <c:legendPos val="b"/>
      <c:layout>
        <c:manualLayout>
          <c:xMode val="edge"/>
          <c:yMode val="edge"/>
          <c:x val="1.9143717854649699E-2"/>
          <c:y val="7.1243523316062193E-2"/>
          <c:w val="0.56573712425211498"/>
          <c:h val="0.2821371017094370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ontserrat" panose="020B060402020202020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latin typeface="Montserrat" panose="020B060402020202020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49cd68e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49cd68e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Do you want to go through page by page or sit down and just talk about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We’re going to talk about giving you a leg up on the competition in developing winning messaging strategies. We will save you time, and we will save you money.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Google searches are more accurate, less expensive, and, more honest than survey polling. I’ll argue until my last breath that Google search alone could build you a winning message strategy. You should partner with us because we are at the forefront of the future.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future of polling will certainly include Google search data. Google maintains an 88% market share of domestic internet search queries. Geographic search data is available through Google Trends; Google’s repository of search data made available for free, to the public, to encourage data journalism. It’s part of Google’s News Initiative. </a:t>
            </a:r>
          </a:p>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Here’s a preview of what’s next…. Tailor your winning message to the geography that you happen to be in! I’m thinking this will be an interactive dashboard that you click on what state you’re in that day and a dictionary pops up of what to talk about, and what not to talk about there. It goes in your daily briefing book. </a:t>
            </a:r>
            <a:endParaRPr dirty="0"/>
          </a:p>
        </p:txBody>
      </p:sp>
    </p:spTree>
    <p:extLst>
      <p:ext uri="{BB962C8B-B14F-4D97-AF65-F5344CB8AC3E}">
        <p14:creationId xmlns:p14="http://schemas.microsoft.com/office/powerpoint/2010/main" val="160307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Google searches are more accurate, less expensive, and more honest than survey polling. I will argue until my last breath that search alone could build you winning messaging strategies. We want to partner with you, and you should partner with us because we are at the forefront of the future... In conjunction with your familiar survey pollsters, we offer a supplemental view of what’s going on; one that can be combined with surveys to harness the relative advantages of both: Improved accuracy from search, and better demographic crosstabulation from surveys.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can recognize a divinely possessed individual on a crusade… we believe in your father. It’s a righteous mission and fight. What questions may you have?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the question and only the question. Harness my emotions. Port in the storm is what people want out of a partner, not spirited. </a:t>
            </a:r>
          </a:p>
        </p:txBody>
      </p:sp>
    </p:spTree>
    <p:extLst>
      <p:ext uri="{BB962C8B-B14F-4D97-AF65-F5344CB8AC3E}">
        <p14:creationId xmlns:p14="http://schemas.microsoft.com/office/powerpoint/2010/main" val="3886846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49cd68ea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49cd68ea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Looking at Trump’s message and Democrats’ polling numbers, we see where Democrats are vulnerable in a general… </a:t>
            </a:r>
            <a:endParaRPr dirty="0"/>
          </a:p>
        </p:txBody>
      </p:sp>
    </p:spTree>
    <p:extLst>
      <p:ext uri="{BB962C8B-B14F-4D97-AF65-F5344CB8AC3E}">
        <p14:creationId xmlns:p14="http://schemas.microsoft.com/office/powerpoint/2010/main" val="56309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issue </a:t>
            </a:r>
            <a:r>
              <a:rPr lang="en-US" dirty="0" err="1"/>
              <a:t>anlysis</a:t>
            </a:r>
            <a:r>
              <a:rPr lang="en-US" dirty="0"/>
              <a:t>. We have these for each issue in the appendix. </a:t>
            </a:r>
          </a:p>
        </p:txBody>
      </p:sp>
    </p:spTree>
    <p:extLst>
      <p:ext uri="{BB962C8B-B14F-4D97-AF65-F5344CB8AC3E}">
        <p14:creationId xmlns:p14="http://schemas.microsoft.com/office/powerpoint/2010/main" val="56832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Stats textbook definition: Least Squares Principle: A mathematical procedure that uses that data to position a line with the objective of minimizing the sum of the squares of the vertical distances between the actual values and the predicted values of 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94766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Stats book definition: Coefficient of multiple determination: The percent of variation in the dependent variable, y, explained by the set of independent variables, x1, x2, … </a:t>
            </a:r>
            <a:r>
              <a:rPr lang="en-US" dirty="0" err="1"/>
              <a:t>xn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567267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219055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620283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6735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assert that Search indicates support, and confirmatory voting intent and issue support. Yes, there are cases that celebrities, and common names, and Trump skew this assertion. Those are exceptions to the rule evidenced by the data. Looking at an encyclopedic history of every Federal election and every statewide election in the United States in the last two-cycles, including every public poll, and elections without polls, we see increased accuracy from this method, usually by significant margins.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Relative search frequency for candidate’s names predicts election results with similar accuracy as survey pollsters.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want to define Error Rate, which is the left axis for both these charts, and the metric we use to compare ourselves to survey polling on…. Error Rate is each candidate’s predicted result’s difference from their actual election day vote shares summed for all the candidates in the races.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Looking at the box and whisker chart, it seems like the only thing you get by hiring a 538 rated A+ pollster is a narrower band of results, but not on average more accurate.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Looking at the Time until Election chart, we see </a:t>
            </a:r>
            <a:r>
              <a:rPr lang="en-US" dirty="0" err="1"/>
              <a:t>UnumAI’s</a:t>
            </a:r>
            <a:r>
              <a:rPr lang="en-US" dirty="0"/>
              <a:t> relative advantage up until 1 month before election day, which is when candidates go on TV and people start paying attention. However, if you thought that you knew what was going on early in the race because you hired an A+ pollster, you may have been flying blind. </a:t>
            </a:r>
          </a:p>
        </p:txBody>
      </p:sp>
    </p:spTree>
    <p:extLst>
      <p:ext uri="{BB962C8B-B14F-4D97-AF65-F5344CB8AC3E}">
        <p14:creationId xmlns:p14="http://schemas.microsoft.com/office/powerpoint/2010/main" val="3195407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1807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49435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mentioned in some of the examples, other fields are adopting Google search technology. Patent applications referencing Google Trends follow the traditional hype-cycle of adoption and have stabilized. There are none yet in politics… I know this because Unum’s is the only 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04890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 academic community is adopting much faster. 2011 is when big data began to receive a lot of media coverage and you can see a step there of people using Google Trends as data for academic articles. </a:t>
            </a:r>
          </a:p>
          <a:p>
            <a:endParaRPr lang="en-US" dirty="0"/>
          </a:p>
          <a:p>
            <a:r>
              <a:rPr lang="en-US" dirty="0"/>
              <a:t>There are other people studying the applications in politics. All of these papers in the political field are enormously helpful with our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360523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96143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700534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49cd68ea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49cd68ea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6286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1712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0165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5538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all times. We have Search versus survey comparisons for each Federal and Statewide office level of the ballot in the appendix if you’re interested.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13508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42811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8064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assert that Search indicates support, and confirmatory voting intent and issue support. Yes, there are cases that celebrities, and common names, and Trump skew this assertion. Those are exceptions to the rule evidenced by the data. Looking at an encyclopedic history of every Federal election and every statewide election in the United States in the last two-cycles, including every public poll, and elections without polls, we see increased accuracy from this method, usually by significant margins.</a:t>
            </a:r>
          </a:p>
        </p:txBody>
      </p:sp>
    </p:spTree>
    <p:extLst>
      <p:ext uri="{BB962C8B-B14F-4D97-AF65-F5344CB8AC3E}">
        <p14:creationId xmlns:p14="http://schemas.microsoft.com/office/powerpoint/2010/main" val="3021154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77574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26258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9202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82065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69982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8061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79314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Place Are You In? We see you as being in 8</a:t>
            </a:r>
            <a:r>
              <a:rPr lang="en-US" baseline="30000" dirty="0"/>
              <a:t>th</a:t>
            </a:r>
            <a:r>
              <a:rPr lang="en-US" dirty="0"/>
              <a:t>… Unum predictions foreshadow survey results for a couple of reasons… Partially, search indicates the leanings of undecideds. </a:t>
            </a:r>
          </a:p>
          <a:p>
            <a:r>
              <a:rPr lang="en-US" dirty="0"/>
              <a:t>Everyone knows that Biden is crashing and burning. We see him here at 14%. Despite being implicated in impeachment, his search is still way down… Expect the survey results to follow. RCP still has him with a 7 point lead nationally. </a:t>
            </a:r>
          </a:p>
          <a:p>
            <a:r>
              <a:rPr lang="en-US" dirty="0"/>
              <a:t>Search spikes can be identified as being outside two standard deviations of their survey results… these are skews that occur to viral candidates. We can treat these as outliers and impute whatever the latest survey results are for their rank-order choice. </a:t>
            </a:r>
          </a:p>
        </p:txBody>
      </p:sp>
    </p:spTree>
    <p:extLst>
      <p:ext uri="{BB962C8B-B14F-4D97-AF65-F5344CB8AC3E}">
        <p14:creationId xmlns:p14="http://schemas.microsoft.com/office/powerpoint/2010/main" val="392568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27974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783549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755454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94802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25124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708512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Just for Presidential General Races, we see that Search outperforms survey once the contestants are set. Unum outperforms all rankings of pollsters across 336 polls.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4873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62950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513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Donald Trump talks more about National Security, Veterans Affairs, and Foreign Policy more than anyone else.</a:t>
            </a:r>
          </a:p>
          <a:p>
            <a:r>
              <a:rPr lang="en-US" dirty="0"/>
              <a:t>Bernie talks more about healthcare and the economy than anyone else. </a:t>
            </a:r>
          </a:p>
          <a:p>
            <a:r>
              <a:rPr lang="en-US" dirty="0"/>
              <a:t>Steyer talks more about the environment than anyone else. </a:t>
            </a:r>
          </a:p>
        </p:txBody>
      </p:sp>
    </p:spTree>
    <p:extLst>
      <p:ext uri="{BB962C8B-B14F-4D97-AF65-F5344CB8AC3E}">
        <p14:creationId xmlns:p14="http://schemas.microsoft.com/office/powerpoint/2010/main" val="267927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Marketplace of Ideas represents how the overall conversation is effecting each candidate. How much is the public searching for each issue, and what is happening to each candidate’s polling numbers as that’s happening. So, if you talk about this more, or your opponent talks about this more, somebody related to one of these issues dies and people search for it, there’s a shooting or a natural disaster… this is how much it will effect your polling numbers. We focus on what’s green and red more than the magnitudes. Green is a relative advantage against other Democrats; or beneficial to Trump’s approval rating in his case. Red are issues that hurt you. Trump benefits from Trade...</a:t>
            </a:r>
            <a:endParaRPr dirty="0"/>
          </a:p>
        </p:txBody>
      </p:sp>
    </p:spTree>
    <p:extLst>
      <p:ext uri="{BB962C8B-B14F-4D97-AF65-F5344CB8AC3E}">
        <p14:creationId xmlns:p14="http://schemas.microsoft.com/office/powerpoint/2010/main" val="3949811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49cd68ea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49cd68e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what’s next? We analyze the shifts that will get you the most return on vote share from, honing in on the messages that we know will help you. We organize a dictionary that tells you what to say and what not to say on each topic. We liaise with your public relations and communications teams to give them these tools, and we develop a reporting process to suit your desires. </a:t>
            </a:r>
          </a:p>
        </p:txBody>
      </p:sp>
    </p:spTree>
    <p:extLst>
      <p:ext uri="{BB962C8B-B14F-4D97-AF65-F5344CB8AC3E}">
        <p14:creationId xmlns:p14="http://schemas.microsoft.com/office/powerpoint/2010/main" val="3644892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26E161-8291-4B2B-AD7B-E4B74715568F}"/>
              </a:ext>
            </a:extLst>
          </p:cNvPr>
          <p:cNvSpPr/>
          <p:nvPr userDrawn="1"/>
        </p:nvSpPr>
        <p:spPr>
          <a:xfrm>
            <a:off x="0" y="0"/>
            <a:ext cx="9144000" cy="5143500"/>
          </a:xfrm>
          <a:prstGeom prst="rect">
            <a:avLst/>
          </a:prstGeom>
          <a:solidFill>
            <a:srgbClr val="7030A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16;p20">
            <a:extLst>
              <a:ext uri="{FF2B5EF4-FFF2-40B4-BE49-F238E27FC236}">
                <a16:creationId xmlns:a16="http://schemas.microsoft.com/office/drawing/2014/main" id="{2EB9E1D6-9CFC-4B46-8FA4-01B43B0E3072}"/>
              </a:ext>
            </a:extLst>
          </p:cNvPr>
          <p:cNvPicPr preferRelativeResize="0"/>
          <p:nvPr userDrawn="1"/>
        </p:nvPicPr>
        <p:blipFill>
          <a:blip r:embed="rId2">
            <a:alphaModFix/>
          </a:blip>
          <a:stretch>
            <a:fillRect/>
          </a:stretch>
        </p:blipFill>
        <p:spPr>
          <a:xfrm>
            <a:off x="7276640" y="4315970"/>
            <a:ext cx="1822289" cy="792480"/>
          </a:xfrm>
          <a:prstGeom prst="rect">
            <a:avLst/>
          </a:prstGeom>
          <a:noFill/>
          <a:ln>
            <a:noFill/>
          </a:ln>
        </p:spPr>
      </p:pic>
    </p:spTree>
    <p:extLst>
      <p:ext uri="{BB962C8B-B14F-4D97-AF65-F5344CB8AC3E}">
        <p14:creationId xmlns:p14="http://schemas.microsoft.com/office/powerpoint/2010/main" val="209997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6395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6510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42180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89817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59075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2956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69190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926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39788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26E161-8291-4B2B-AD7B-E4B74715568F}"/>
              </a:ext>
            </a:extLst>
          </p:cNvPr>
          <p:cNvSpPr/>
          <p:nvPr userDrawn="1"/>
        </p:nvSpPr>
        <p:spPr>
          <a:xfrm>
            <a:off x="0" y="0"/>
            <a:ext cx="9144000" cy="5143500"/>
          </a:xfrm>
          <a:prstGeom prst="rect">
            <a:avLst/>
          </a:prstGeom>
          <a:solidFill>
            <a:srgbClr val="7030A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Google Shape;116;p20">
            <a:extLst>
              <a:ext uri="{FF2B5EF4-FFF2-40B4-BE49-F238E27FC236}">
                <a16:creationId xmlns:a16="http://schemas.microsoft.com/office/drawing/2014/main" id="{2EB9E1D6-9CFC-4B46-8FA4-01B43B0E3072}"/>
              </a:ext>
            </a:extLst>
          </p:cNvPr>
          <p:cNvPicPr preferRelativeResize="0"/>
          <p:nvPr userDrawn="1"/>
        </p:nvPicPr>
        <p:blipFill>
          <a:blip r:embed="rId2">
            <a:alphaModFix/>
          </a:blip>
          <a:stretch>
            <a:fillRect/>
          </a:stretch>
        </p:blipFill>
        <p:spPr>
          <a:xfrm>
            <a:off x="7276641" y="4315970"/>
            <a:ext cx="1822289" cy="792480"/>
          </a:xfrm>
          <a:prstGeom prst="rect">
            <a:avLst/>
          </a:prstGeom>
          <a:noFill/>
          <a:ln>
            <a:noFill/>
          </a:ln>
        </p:spPr>
      </p:pic>
    </p:spTree>
    <p:extLst>
      <p:ext uri="{BB962C8B-B14F-4D97-AF65-F5344CB8AC3E}">
        <p14:creationId xmlns:p14="http://schemas.microsoft.com/office/powerpoint/2010/main" val="8055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Varela Round" panose="00000500000000000000" pitchFamily="2" charset="-79"/>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atin typeface="Montserrat" panose="020B0604020202020204"/>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37350" y="4855535"/>
            <a:ext cx="366687" cy="236539"/>
          </a:xfrm>
          <a:prstGeom prst="rect">
            <a:avLst/>
          </a:prstGeom>
        </p:spPr>
        <p:txBody>
          <a:bodyPr spcFirstLastPara="1" wrap="square" lIns="91425" tIns="91425" rIns="91425" bIns="91425" anchor="ctr" anchorCtr="0">
            <a:noAutofit/>
          </a:bodyPr>
          <a:lstStyle>
            <a:lvl1pPr lvl="0" algn="l">
              <a:buNone/>
              <a:defRPr>
                <a:latin typeface="Montserrat" panose="020B060402020202020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6" name="Google Shape;134;p23">
            <a:extLst>
              <a:ext uri="{FF2B5EF4-FFF2-40B4-BE49-F238E27FC236}">
                <a16:creationId xmlns:a16="http://schemas.microsoft.com/office/drawing/2014/main" id="{8D9E82A9-F6C6-4E84-B2F4-923BB759CAAA}"/>
              </a:ext>
            </a:extLst>
          </p:cNvPr>
          <p:cNvPicPr preferRelativeResize="0"/>
          <p:nvPr userDrawn="1"/>
        </p:nvPicPr>
        <p:blipFill>
          <a:blip r:embed="rId2">
            <a:alphaModFix/>
          </a:blip>
          <a:stretch>
            <a:fillRect/>
          </a:stretch>
        </p:blipFill>
        <p:spPr>
          <a:xfrm>
            <a:off x="7290816" y="4315969"/>
            <a:ext cx="1816608" cy="792480"/>
          </a:xfrm>
          <a:prstGeom prst="rect">
            <a:avLst/>
          </a:prstGeom>
          <a:noFill/>
          <a:ln>
            <a:noFill/>
          </a:ln>
        </p:spPr>
      </p:pic>
      <p:sp>
        <p:nvSpPr>
          <p:cNvPr id="2" name="Rectangle 1">
            <a:extLst>
              <a:ext uri="{FF2B5EF4-FFF2-40B4-BE49-F238E27FC236}">
                <a16:creationId xmlns:a16="http://schemas.microsoft.com/office/drawing/2014/main" id="{160EC902-AA35-4E3C-9FF2-CCCF0B8A2688}"/>
              </a:ext>
            </a:extLst>
          </p:cNvPr>
          <p:cNvSpPr/>
          <p:nvPr userDrawn="1"/>
        </p:nvSpPr>
        <p:spPr>
          <a:xfrm>
            <a:off x="0" y="0"/>
            <a:ext cx="9144000" cy="51435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Varela Round" panose="00000500000000000000" pitchFamily="2" charset="-79"/>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atin typeface="Montserrat" panose="020B0604020202020204"/>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37351" y="4855536"/>
            <a:ext cx="366687" cy="236539"/>
          </a:xfrm>
          <a:prstGeom prst="rect">
            <a:avLst/>
          </a:prstGeom>
        </p:spPr>
        <p:txBody>
          <a:bodyPr spcFirstLastPara="1" wrap="square" lIns="91425" tIns="91425" rIns="91425" bIns="91425" anchor="ctr" anchorCtr="0">
            <a:noAutofit/>
          </a:bodyPr>
          <a:lstStyle>
            <a:lvl1pPr lvl="0" algn="l">
              <a:buNone/>
              <a:defRPr>
                <a:latin typeface="Montserrat" panose="020B060402020202020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6" name="Google Shape;134;p23">
            <a:extLst>
              <a:ext uri="{FF2B5EF4-FFF2-40B4-BE49-F238E27FC236}">
                <a16:creationId xmlns:a16="http://schemas.microsoft.com/office/drawing/2014/main" id="{8D9E82A9-F6C6-4E84-B2F4-923BB759CAAA}"/>
              </a:ext>
            </a:extLst>
          </p:cNvPr>
          <p:cNvPicPr preferRelativeResize="0"/>
          <p:nvPr userDrawn="1"/>
        </p:nvPicPr>
        <p:blipFill>
          <a:blip r:embed="rId2">
            <a:alphaModFix/>
          </a:blip>
          <a:stretch>
            <a:fillRect/>
          </a:stretch>
        </p:blipFill>
        <p:spPr>
          <a:xfrm>
            <a:off x="7290816" y="4315969"/>
            <a:ext cx="1816608" cy="792480"/>
          </a:xfrm>
          <a:prstGeom prst="rect">
            <a:avLst/>
          </a:prstGeom>
          <a:noFill/>
          <a:ln>
            <a:noFill/>
          </a:ln>
        </p:spPr>
      </p:pic>
      <p:sp>
        <p:nvSpPr>
          <p:cNvPr id="2" name="Rectangle 1">
            <a:extLst>
              <a:ext uri="{FF2B5EF4-FFF2-40B4-BE49-F238E27FC236}">
                <a16:creationId xmlns:a16="http://schemas.microsoft.com/office/drawing/2014/main" id="{160EC902-AA35-4E3C-9FF2-CCCF0B8A2688}"/>
              </a:ext>
            </a:extLst>
          </p:cNvPr>
          <p:cNvSpPr/>
          <p:nvPr userDrawn="1"/>
        </p:nvSpPr>
        <p:spPr>
          <a:xfrm>
            <a:off x="0" y="0"/>
            <a:ext cx="9144000" cy="51435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77452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ontserrat" panose="020B0604020202020204"/>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atin typeface="Montserrat" panose="020B0604020202020204"/>
              </a:defRPr>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dirty="0"/>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atin typeface="Montserrat" panose="020B0604020202020204"/>
              </a:defRPr>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dirty="0"/>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Montserrat" panose="020B0604020202020204"/>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348393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ontserrat" panose="020B0604020202020204"/>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atin typeface="Montserrat" panose="020B0604020202020204"/>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atin typeface="Montserrat" panose="020B0604020202020204"/>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Montserrat" panose="020B0604020202020204"/>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5" name="TextBox 4">
            <a:extLst>
              <a:ext uri="{FF2B5EF4-FFF2-40B4-BE49-F238E27FC236}">
                <a16:creationId xmlns:a16="http://schemas.microsoft.com/office/drawing/2014/main" id="{B059724F-6183-45D9-B8C9-3519D9B07F79}"/>
              </a:ext>
            </a:extLst>
          </p:cNvPr>
          <p:cNvSpPr txBox="1"/>
          <p:nvPr userDrawn="1"/>
        </p:nvSpPr>
        <p:spPr>
          <a:xfrm>
            <a:off x="0" y="0"/>
            <a:ext cx="9144000" cy="5143500"/>
          </a:xfrm>
          <a:prstGeom prst="rect">
            <a:avLst/>
          </a:prstGeom>
          <a:noFill/>
          <a:ln w="57150">
            <a:solidFill>
              <a:srgbClr val="7030A0"/>
            </a:solidFill>
          </a:ln>
        </p:spPr>
        <p:txBody>
          <a:bodyPr wrap="square" rtlCol="0">
            <a:spAutoFit/>
          </a:bodyPr>
          <a:lstStyle/>
          <a:p>
            <a:endParaRPr lang="en-US" dirty="0"/>
          </a:p>
        </p:txBody>
      </p:sp>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37350" y="4855535"/>
            <a:ext cx="366687" cy="236539"/>
          </a:xfrm>
          <a:prstGeom prst="rect">
            <a:avLst/>
          </a:prstGeom>
        </p:spPr>
        <p:txBody>
          <a:bodyPr spcFirstLastPara="1" wrap="square" lIns="91425" tIns="91425" rIns="91425" bIns="91425" anchor="ctr" anchorCtr="0">
            <a:noAutofit/>
          </a:bodyPr>
          <a:lstStyle>
            <a:lvl1pPr lvl="0" algn="l">
              <a:buNone/>
              <a:defRPr>
                <a:latin typeface="Montserrat" panose="020B060402020202020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6" name="Google Shape;134;p23">
            <a:extLst>
              <a:ext uri="{FF2B5EF4-FFF2-40B4-BE49-F238E27FC236}">
                <a16:creationId xmlns:a16="http://schemas.microsoft.com/office/drawing/2014/main" id="{8D9E82A9-F6C6-4E84-B2F4-923BB759CAAA}"/>
              </a:ext>
            </a:extLst>
          </p:cNvPr>
          <p:cNvPicPr preferRelativeResize="0"/>
          <p:nvPr userDrawn="1"/>
        </p:nvPicPr>
        <p:blipFill>
          <a:blip r:embed="rId2">
            <a:alphaModFix/>
          </a:blip>
          <a:stretch>
            <a:fillRect/>
          </a:stretch>
        </p:blipFill>
        <p:spPr>
          <a:xfrm>
            <a:off x="7290816" y="4315969"/>
            <a:ext cx="1816608" cy="792480"/>
          </a:xfrm>
          <a:prstGeom prst="rect">
            <a:avLst/>
          </a:prstGeom>
          <a:noFill/>
          <a:ln>
            <a:noFill/>
          </a:ln>
        </p:spPr>
      </p:pic>
    </p:spTree>
    <p:extLst>
      <p:ext uri="{BB962C8B-B14F-4D97-AF65-F5344CB8AC3E}">
        <p14:creationId xmlns:p14="http://schemas.microsoft.com/office/powerpoint/2010/main" val="77888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532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26E161-8291-4B2B-AD7B-E4B74715568F}"/>
              </a:ext>
            </a:extLst>
          </p:cNvPr>
          <p:cNvSpPr/>
          <p:nvPr userDrawn="1"/>
        </p:nvSpPr>
        <p:spPr>
          <a:xfrm>
            <a:off x="0" y="0"/>
            <a:ext cx="9144000" cy="5143500"/>
          </a:xfrm>
          <a:prstGeom prst="rect">
            <a:avLst/>
          </a:prstGeom>
          <a:solidFill>
            <a:srgbClr val="7030A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16;p20">
            <a:extLst>
              <a:ext uri="{FF2B5EF4-FFF2-40B4-BE49-F238E27FC236}">
                <a16:creationId xmlns:a16="http://schemas.microsoft.com/office/drawing/2014/main" id="{2EB9E1D6-9CFC-4B46-8FA4-01B43B0E3072}"/>
              </a:ext>
            </a:extLst>
          </p:cNvPr>
          <p:cNvPicPr preferRelativeResize="0"/>
          <p:nvPr userDrawn="1"/>
        </p:nvPicPr>
        <p:blipFill>
          <a:blip r:embed="rId2">
            <a:alphaModFix/>
          </a:blip>
          <a:stretch>
            <a:fillRect/>
          </a:stretch>
        </p:blipFill>
        <p:spPr>
          <a:xfrm>
            <a:off x="7276640" y="4315970"/>
            <a:ext cx="1822289" cy="792480"/>
          </a:xfrm>
          <a:prstGeom prst="rect">
            <a:avLst/>
          </a:prstGeom>
          <a:noFill/>
          <a:ln>
            <a:noFill/>
          </a:ln>
        </p:spPr>
      </p:pic>
    </p:spTree>
    <p:extLst>
      <p:ext uri="{BB962C8B-B14F-4D97-AF65-F5344CB8AC3E}">
        <p14:creationId xmlns:p14="http://schemas.microsoft.com/office/powerpoint/2010/main" val="163476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Valera Rou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atin typeface="Montserrat" panose="020B0604020202020204"/>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37350" y="4855535"/>
            <a:ext cx="366687" cy="236539"/>
          </a:xfrm>
          <a:prstGeom prst="rect">
            <a:avLst/>
          </a:prstGeom>
        </p:spPr>
        <p:txBody>
          <a:bodyPr spcFirstLastPara="1" wrap="square" lIns="91425" tIns="91425" rIns="91425" bIns="91425" anchor="ctr" anchorCtr="0">
            <a:noAutofit/>
          </a:bodyPr>
          <a:lstStyle>
            <a:lvl1pPr lvl="0" algn="l">
              <a:buNone/>
              <a:defRPr>
                <a:latin typeface="Montserrat" panose="020B060402020202020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6" name="Google Shape;134;p23">
            <a:extLst>
              <a:ext uri="{FF2B5EF4-FFF2-40B4-BE49-F238E27FC236}">
                <a16:creationId xmlns:a16="http://schemas.microsoft.com/office/drawing/2014/main" id="{8D9E82A9-F6C6-4E84-B2F4-923BB759CAAA}"/>
              </a:ext>
            </a:extLst>
          </p:cNvPr>
          <p:cNvPicPr preferRelativeResize="0"/>
          <p:nvPr userDrawn="1"/>
        </p:nvPicPr>
        <p:blipFill>
          <a:blip r:embed="rId2">
            <a:alphaModFix/>
          </a:blip>
          <a:stretch>
            <a:fillRect/>
          </a:stretch>
        </p:blipFill>
        <p:spPr>
          <a:xfrm>
            <a:off x="7290816" y="4315969"/>
            <a:ext cx="1816608" cy="792480"/>
          </a:xfrm>
          <a:prstGeom prst="rect">
            <a:avLst/>
          </a:prstGeom>
          <a:noFill/>
          <a:ln>
            <a:noFill/>
          </a:ln>
        </p:spPr>
      </p:pic>
      <p:sp>
        <p:nvSpPr>
          <p:cNvPr id="2" name="Rectangle 1">
            <a:extLst>
              <a:ext uri="{FF2B5EF4-FFF2-40B4-BE49-F238E27FC236}">
                <a16:creationId xmlns:a16="http://schemas.microsoft.com/office/drawing/2014/main" id="{160EC902-AA35-4E3C-9FF2-CCCF0B8A2688}"/>
              </a:ext>
            </a:extLst>
          </p:cNvPr>
          <p:cNvSpPr/>
          <p:nvPr userDrawn="1"/>
        </p:nvSpPr>
        <p:spPr>
          <a:xfrm>
            <a:off x="0" y="0"/>
            <a:ext cx="9144000" cy="514350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92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ontserrat" panose="020B0604020202020204"/>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atin typeface="Montserrat" panose="020B0604020202020204"/>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atin typeface="Montserrat" panose="020B0604020202020204"/>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Montserrat" panose="020B0604020202020204"/>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52672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24749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4.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Montserrat" panose="020B0604020202020204"/>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61"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2971310"/>
      </p:ext>
    </p:extLst>
  </p:cSld>
  <p:clrMap bg1="lt1" tx1="dk1" bg2="dk2" tx2="lt2" accent1="accent1" accent2="accent2" accent3="accent3" accent4="accent4" accent5="accent5" accent6="accent6" hlink="hlink" folHlink="folHlink"/>
  <p:sldLayoutIdLst>
    <p:sldLayoutId id="2147483663" r:id="rId1"/>
    <p:sldLayoutId id="214748366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Montserrat" panose="020B0604020202020204"/>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17641218"/>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3366811"/>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Montserrat" panose="020B0604020202020204"/>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842116541"/>
      </p:ext>
    </p:extLst>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panose="020B0604020202020204"/>
          <a:ea typeface="Montserrat" panose="020B0604020202020204"/>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hyperlink" Target="https://www.sciencedirect.com/science/article/pii/S0040162517315536#bb0380" TargetMode="Externa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www.unumai.org/"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C129D"/>
        </a:solidFill>
        <a:effectLst/>
      </p:bgPr>
    </p:bg>
    <p:spTree>
      <p:nvGrpSpPr>
        <p:cNvPr id="1" name="Shape 53"/>
        <p:cNvGrpSpPr/>
        <p:nvPr/>
      </p:nvGrpSpPr>
      <p:grpSpPr>
        <a:xfrm>
          <a:off x="0" y="0"/>
          <a:ext cx="0" cy="0"/>
          <a:chOff x="0" y="0"/>
          <a:chExt cx="0" cy="0"/>
        </a:xfrm>
      </p:grpSpPr>
      <p:sp>
        <p:nvSpPr>
          <p:cNvPr id="5" name="TextBox 4">
            <a:extLst>
              <a:ext uri="{FF2B5EF4-FFF2-40B4-BE49-F238E27FC236}">
                <a16:creationId xmlns:a16="http://schemas.microsoft.com/office/drawing/2014/main" id="{FC432181-126E-43D1-8AA1-99D7EBE67082}"/>
              </a:ext>
            </a:extLst>
          </p:cNvPr>
          <p:cNvSpPr txBox="1"/>
          <p:nvPr/>
        </p:nvSpPr>
        <p:spPr>
          <a:xfrm>
            <a:off x="0" y="0"/>
            <a:ext cx="9144000" cy="5143500"/>
          </a:xfrm>
          <a:prstGeom prst="rect">
            <a:avLst/>
          </a:prstGeom>
          <a:noFill/>
          <a:ln w="57150">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4" name="Google Shape;54;p13"/>
          <p:cNvSpPr txBox="1">
            <a:spLocks noGrp="1"/>
          </p:cNvSpPr>
          <p:nvPr>
            <p:ph type="title"/>
          </p:nvPr>
        </p:nvSpPr>
        <p:spPr>
          <a:xfrm>
            <a:off x="570050" y="2285400"/>
            <a:ext cx="8520600" cy="26828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7200" dirty="0">
              <a:solidFill>
                <a:srgbClr val="C97FFF"/>
              </a:solidFill>
              <a:latin typeface="Georgia"/>
              <a:ea typeface="Georgia"/>
              <a:cs typeface="Georgia"/>
              <a:sym typeface="Georgia"/>
            </a:endParaRPr>
          </a:p>
          <a:p>
            <a:pPr marL="0" lvl="0" indent="0" algn="l" rtl="0">
              <a:spcBef>
                <a:spcPts val="0"/>
              </a:spcBef>
              <a:spcAft>
                <a:spcPts val="0"/>
              </a:spcAft>
              <a:buNone/>
            </a:pPr>
            <a:r>
              <a:rPr lang="en-US" sz="3000" dirty="0">
                <a:solidFill>
                  <a:srgbClr val="C97FFF"/>
                </a:solidFill>
                <a:latin typeface="Playfair Display"/>
                <a:ea typeface="Playfair Display"/>
                <a:cs typeface="Playfair Display"/>
                <a:sym typeface="Playfair Display"/>
              </a:rPr>
              <a:t>Cory Gardner for Senate</a:t>
            </a:r>
            <a:endParaRPr sz="3000" dirty="0">
              <a:solidFill>
                <a:srgbClr val="C97FFF"/>
              </a:solidFill>
              <a:latin typeface="Playfair Display"/>
              <a:ea typeface="Playfair Display"/>
              <a:cs typeface="Playfair Display"/>
              <a:sym typeface="Playfair Display"/>
            </a:endParaRPr>
          </a:p>
        </p:txBody>
      </p:sp>
      <p:pic>
        <p:nvPicPr>
          <p:cNvPr id="6" name="Google Shape;116;p20">
            <a:extLst>
              <a:ext uri="{FF2B5EF4-FFF2-40B4-BE49-F238E27FC236}">
                <a16:creationId xmlns:a16="http://schemas.microsoft.com/office/drawing/2014/main" id="{5C3FCD5C-DB5B-48DC-BB32-B5F06783E887}"/>
              </a:ext>
            </a:extLst>
          </p:cNvPr>
          <p:cNvPicPr preferRelativeResize="0"/>
          <p:nvPr/>
        </p:nvPicPr>
        <p:blipFill>
          <a:blip r:embed="rId3">
            <a:alphaModFix/>
          </a:blip>
          <a:stretch>
            <a:fillRect/>
          </a:stretch>
        </p:blipFill>
        <p:spPr>
          <a:xfrm>
            <a:off x="699590" y="808483"/>
            <a:ext cx="3059799" cy="1598837"/>
          </a:xfrm>
          <a:prstGeom prst="rect">
            <a:avLst/>
          </a:prstGeom>
          <a:noFill/>
          <a:ln>
            <a:noFill/>
          </a:ln>
        </p:spPr>
      </p:pic>
      <p:sp>
        <p:nvSpPr>
          <p:cNvPr id="2" name="TextBox 1">
            <a:extLst>
              <a:ext uri="{FF2B5EF4-FFF2-40B4-BE49-F238E27FC236}">
                <a16:creationId xmlns:a16="http://schemas.microsoft.com/office/drawing/2014/main" id="{10AC649E-65E4-4B7E-856C-0DD063FA8001}"/>
              </a:ext>
            </a:extLst>
          </p:cNvPr>
          <p:cNvSpPr txBox="1"/>
          <p:nvPr/>
        </p:nvSpPr>
        <p:spPr>
          <a:xfrm>
            <a:off x="6089959" y="4743390"/>
            <a:ext cx="304442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FFFFF"/>
                </a:solidFill>
                <a:effectLst/>
                <a:uLnTx/>
                <a:uFillTx/>
                <a:latin typeface="Playfair Display" panose="00000500000000000000" charset="0"/>
                <a:cs typeface="Arial"/>
                <a:sym typeface="Arial"/>
              </a:rPr>
              <a:t>Date of Analysis: 10/21/19</a:t>
            </a:r>
            <a:endParaRPr kumimoji="0" lang="en-US" sz="1400" b="0" i="0" u="none" strike="noStrike" kern="0" cap="none" spc="0" normalizeH="0" baseline="0" noProof="0" dirty="0">
              <a:ln>
                <a:noFill/>
              </a:ln>
              <a:solidFill>
                <a:srgbClr val="FFFFFF"/>
              </a:solidFill>
              <a:effectLst/>
              <a:uLnTx/>
              <a:uFillTx/>
              <a:latin typeface="Playfair Display" panose="00000500000000000000" charset="0"/>
              <a:cs typeface="Arial"/>
              <a:sym typeface="Arial"/>
            </a:endParaRPr>
          </a:p>
        </p:txBody>
      </p:sp>
      <p:sp>
        <p:nvSpPr>
          <p:cNvPr id="3" name="Slide Number Placeholder 2">
            <a:extLst>
              <a:ext uri="{FF2B5EF4-FFF2-40B4-BE49-F238E27FC236}">
                <a16:creationId xmlns:a16="http://schemas.microsoft.com/office/drawing/2014/main" id="{B92C7156-EFAB-4880-B5E1-566277BEAE9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 sz="1000" b="0" i="0" u="none" strike="noStrike" kern="0" cap="none" spc="0" normalizeH="0" baseline="0" noProof="0">
              <a:ln>
                <a:noFill/>
              </a:ln>
              <a:solidFill>
                <a:srgbClr val="595959"/>
              </a:solidFill>
              <a:effectLst/>
              <a:uLnTx/>
              <a:uFillTx/>
              <a:latin typeface="Montserrat" panose="020B0604020202020204" charset="0"/>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Takeaway: Messaging Mix</a:t>
            </a:r>
          </a:p>
        </p:txBody>
      </p:sp>
      <p:sp>
        <p:nvSpPr>
          <p:cNvPr id="4" name="Slide Number Placeholder 3">
            <a:extLst>
              <a:ext uri="{FF2B5EF4-FFF2-40B4-BE49-F238E27FC236}">
                <a16:creationId xmlns:a16="http://schemas.microsoft.com/office/drawing/2014/main" id="{99EA2A9E-D192-4113-97CF-DA41E955AD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8022C902-8AE2-471E-8E68-D1766CE42DDD}"/>
              </a:ext>
            </a:extLst>
          </p:cNvPr>
          <p:cNvSpPr txBox="1"/>
          <p:nvPr/>
        </p:nvSpPr>
        <p:spPr>
          <a:xfrm>
            <a:off x="5769215" y="1770176"/>
            <a:ext cx="3481630" cy="203132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Continue to push on the Law and Government</a:t>
            </a:r>
          </a:p>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week positioning on taxes, Impeachment </a:t>
            </a:r>
          </a:p>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Test new messaging on issues not significant in the model</a:t>
            </a:r>
          </a:p>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Take full advantage when an issue takes over the news cycle</a:t>
            </a:r>
          </a:p>
          <a:p>
            <a:pPr marL="342900" indent="-34290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The list goes on…</a:t>
            </a:r>
          </a:p>
        </p:txBody>
      </p:sp>
      <p:graphicFrame>
        <p:nvGraphicFramePr>
          <p:cNvPr id="8" name="Chart 7">
            <a:extLst>
              <a:ext uri="{FF2B5EF4-FFF2-40B4-BE49-F238E27FC236}">
                <a16:creationId xmlns:a16="http://schemas.microsoft.com/office/drawing/2014/main" id="{A44C9170-E420-48AA-B569-CAB0812A0E76}"/>
              </a:ext>
            </a:extLst>
          </p:cNvPr>
          <p:cNvGraphicFramePr/>
          <p:nvPr>
            <p:extLst>
              <p:ext uri="{D42A27DB-BD31-4B8C-83A1-F6EECF244321}">
                <p14:modId xmlns:p14="http://schemas.microsoft.com/office/powerpoint/2010/main" val="502163650"/>
              </p:ext>
            </p:extLst>
          </p:nvPr>
        </p:nvGraphicFramePr>
        <p:xfrm>
          <a:off x="73456" y="1097154"/>
          <a:ext cx="4729099" cy="400155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99000D23-18D3-48E5-95E0-1A124A79FB92}"/>
              </a:ext>
            </a:extLst>
          </p:cNvPr>
          <p:cNvSpPr txBox="1"/>
          <p:nvPr/>
        </p:nvSpPr>
        <p:spPr>
          <a:xfrm>
            <a:off x="233833" y="795252"/>
            <a:ext cx="2025364" cy="523220"/>
          </a:xfrm>
          <a:prstGeom prst="rect">
            <a:avLst/>
          </a:prstGeom>
          <a:noFill/>
        </p:spPr>
        <p:txBody>
          <a:bodyPr wrap="square" rtlCol="0">
            <a:spAutoFit/>
          </a:bodyPr>
          <a:lstStyle/>
          <a:p>
            <a:pPr algn="ctr"/>
            <a:r>
              <a:rPr lang="en-US" dirty="0">
                <a:latin typeface="Montserrat" panose="020B0604020202020204" charset="0"/>
              </a:rPr>
              <a:t>Take the messaging mix from this:</a:t>
            </a:r>
          </a:p>
        </p:txBody>
      </p:sp>
      <p:sp>
        <p:nvSpPr>
          <p:cNvPr id="11" name="TextBox 10">
            <a:extLst>
              <a:ext uri="{FF2B5EF4-FFF2-40B4-BE49-F238E27FC236}">
                <a16:creationId xmlns:a16="http://schemas.microsoft.com/office/drawing/2014/main" id="{5D85AD78-9F16-4F79-8BFB-74A9134DB19F}"/>
              </a:ext>
            </a:extLst>
          </p:cNvPr>
          <p:cNvSpPr txBox="1"/>
          <p:nvPr/>
        </p:nvSpPr>
        <p:spPr>
          <a:xfrm>
            <a:off x="2973511" y="938691"/>
            <a:ext cx="1229989" cy="307777"/>
          </a:xfrm>
          <a:prstGeom prst="rect">
            <a:avLst/>
          </a:prstGeom>
          <a:noFill/>
        </p:spPr>
        <p:txBody>
          <a:bodyPr wrap="square" rtlCol="0">
            <a:spAutoFit/>
          </a:bodyPr>
          <a:lstStyle/>
          <a:p>
            <a:pPr algn="ctr"/>
            <a:r>
              <a:rPr lang="en-US" dirty="0">
                <a:latin typeface="Montserrat" panose="020B0604020202020204" charset="0"/>
              </a:rPr>
              <a:t>To this:</a:t>
            </a:r>
          </a:p>
        </p:txBody>
      </p:sp>
      <p:sp>
        <p:nvSpPr>
          <p:cNvPr id="10" name="TextBox 9">
            <a:extLst>
              <a:ext uri="{FF2B5EF4-FFF2-40B4-BE49-F238E27FC236}">
                <a16:creationId xmlns:a16="http://schemas.microsoft.com/office/drawing/2014/main" id="{5306BFB0-7C91-4A27-A2C0-55C6553C75F6}"/>
              </a:ext>
            </a:extLst>
          </p:cNvPr>
          <p:cNvSpPr txBox="1"/>
          <p:nvPr/>
        </p:nvSpPr>
        <p:spPr>
          <a:xfrm>
            <a:off x="4203500" y="1667273"/>
            <a:ext cx="1321835" cy="646331"/>
          </a:xfrm>
          <a:prstGeom prst="rect">
            <a:avLst/>
          </a:prstGeom>
          <a:noFill/>
        </p:spPr>
        <p:txBody>
          <a:bodyPr wrap="square" rtlCol="0">
            <a:spAutoFit/>
          </a:bodyPr>
          <a:lstStyle/>
          <a:p>
            <a:pPr algn="ctr"/>
            <a:r>
              <a:rPr lang="en-US" sz="1200" dirty="0">
                <a:latin typeface="Montserrat" panose="020B0604020202020204" charset="0"/>
              </a:rPr>
              <a:t>More From Positive Categories</a:t>
            </a:r>
          </a:p>
        </p:txBody>
      </p:sp>
      <p:sp>
        <p:nvSpPr>
          <p:cNvPr id="12" name="TextBox 11">
            <a:extLst>
              <a:ext uri="{FF2B5EF4-FFF2-40B4-BE49-F238E27FC236}">
                <a16:creationId xmlns:a16="http://schemas.microsoft.com/office/drawing/2014/main" id="{AE24B81C-9B13-4284-A125-796FD0725FC1}"/>
              </a:ext>
            </a:extLst>
          </p:cNvPr>
          <p:cNvSpPr txBox="1"/>
          <p:nvPr/>
        </p:nvSpPr>
        <p:spPr>
          <a:xfrm>
            <a:off x="4294135" y="3328947"/>
            <a:ext cx="1296824" cy="646331"/>
          </a:xfrm>
          <a:prstGeom prst="rect">
            <a:avLst/>
          </a:prstGeom>
          <a:noFill/>
        </p:spPr>
        <p:txBody>
          <a:bodyPr wrap="square" rtlCol="0">
            <a:spAutoFit/>
          </a:bodyPr>
          <a:lstStyle/>
          <a:p>
            <a:pPr algn="ctr"/>
            <a:r>
              <a:rPr lang="en-US" sz="1200" dirty="0">
                <a:latin typeface="Montserrat" panose="020B0604020202020204" charset="0"/>
              </a:rPr>
              <a:t>Less From Negative Impact Categories</a:t>
            </a:r>
          </a:p>
        </p:txBody>
      </p:sp>
      <p:cxnSp>
        <p:nvCxnSpPr>
          <p:cNvPr id="3" name="Straight Arrow Connector 2">
            <a:extLst>
              <a:ext uri="{FF2B5EF4-FFF2-40B4-BE49-F238E27FC236}">
                <a16:creationId xmlns:a16="http://schemas.microsoft.com/office/drawing/2014/main" id="{9C39C0D9-0EC2-439C-95EF-80D2057475FF}"/>
              </a:ext>
            </a:extLst>
          </p:cNvPr>
          <p:cNvCxnSpPr>
            <a:cxnSpLocks/>
          </p:cNvCxnSpPr>
          <p:nvPr/>
        </p:nvCxnSpPr>
        <p:spPr>
          <a:xfrm flipV="1">
            <a:off x="5413162" y="1735258"/>
            <a:ext cx="0" cy="457200"/>
          </a:xfrm>
          <a:prstGeom prst="straightConnector1">
            <a:avLst/>
          </a:prstGeom>
          <a:ln w="38100">
            <a:solidFill>
              <a:srgbClr val="C5E0B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E2B91A-4F51-4A0F-92AE-BAB38906B098}"/>
              </a:ext>
            </a:extLst>
          </p:cNvPr>
          <p:cNvCxnSpPr>
            <a:cxnSpLocks/>
          </p:cNvCxnSpPr>
          <p:nvPr/>
        </p:nvCxnSpPr>
        <p:spPr>
          <a:xfrm>
            <a:off x="5525335" y="3344301"/>
            <a:ext cx="0" cy="457200"/>
          </a:xfrm>
          <a:prstGeom prst="straightConnector1">
            <a:avLst/>
          </a:prstGeom>
          <a:ln w="38100">
            <a:solidFill>
              <a:srgbClr val="FFB9B9"/>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3E07702-C9FC-4C5A-ACC9-25CDA7E68E5D}"/>
              </a:ext>
            </a:extLst>
          </p:cNvPr>
          <p:cNvSpPr txBox="1"/>
          <p:nvPr/>
        </p:nvSpPr>
        <p:spPr>
          <a:xfrm>
            <a:off x="1802246" y="1440637"/>
            <a:ext cx="1321835" cy="461665"/>
          </a:xfrm>
          <a:prstGeom prst="rect">
            <a:avLst/>
          </a:prstGeom>
          <a:noFill/>
        </p:spPr>
        <p:txBody>
          <a:bodyPr wrap="square" rtlCol="0">
            <a:spAutoFit/>
          </a:bodyPr>
          <a:lstStyle/>
          <a:p>
            <a:pPr algn="ctr"/>
            <a:r>
              <a:rPr lang="en-US" sz="1200" dirty="0">
                <a:solidFill>
                  <a:schemeClr val="tx1"/>
                </a:solidFill>
                <a:latin typeface="Montserrat" panose="020B0604020202020204" charset="0"/>
              </a:rPr>
              <a:t>Media, Law &amp; Government</a:t>
            </a:r>
          </a:p>
        </p:txBody>
      </p:sp>
      <p:sp>
        <p:nvSpPr>
          <p:cNvPr id="21" name="TextBox 20">
            <a:extLst>
              <a:ext uri="{FF2B5EF4-FFF2-40B4-BE49-F238E27FC236}">
                <a16:creationId xmlns:a16="http://schemas.microsoft.com/office/drawing/2014/main" id="{F749C476-D7C9-4943-9FBB-7ABB31DAB814}"/>
              </a:ext>
            </a:extLst>
          </p:cNvPr>
          <p:cNvSpPr txBox="1"/>
          <p:nvPr/>
        </p:nvSpPr>
        <p:spPr>
          <a:xfrm>
            <a:off x="1777087" y="3371933"/>
            <a:ext cx="1321836" cy="1569660"/>
          </a:xfrm>
          <a:prstGeom prst="rect">
            <a:avLst/>
          </a:prstGeom>
          <a:noFill/>
        </p:spPr>
        <p:txBody>
          <a:bodyPr wrap="square" rtlCol="0">
            <a:spAutoFit/>
          </a:bodyPr>
          <a:lstStyle/>
          <a:p>
            <a:pPr algn="ctr"/>
            <a:r>
              <a:rPr lang="en-US" sz="1200" dirty="0">
                <a:latin typeface="Montserrat" panose="020B0604020202020204" charset="0"/>
              </a:rPr>
              <a:t>Crime, Education</a:t>
            </a:r>
          </a:p>
          <a:p>
            <a:pPr algn="ctr"/>
            <a:r>
              <a:rPr lang="en-US" sz="1200" dirty="0">
                <a:latin typeface="Montserrat" panose="020B0604020202020204" charset="0"/>
              </a:rPr>
              <a:t>Healthcare, Economy</a:t>
            </a:r>
          </a:p>
          <a:p>
            <a:pPr algn="ctr"/>
            <a:r>
              <a:rPr lang="en-US" sz="1200" dirty="0">
                <a:latin typeface="Montserrat" panose="020B0604020202020204" charset="0"/>
              </a:rPr>
              <a:t>Immigration,</a:t>
            </a:r>
          </a:p>
          <a:p>
            <a:pPr algn="ctr"/>
            <a:r>
              <a:rPr lang="en-US" sz="1200" dirty="0">
                <a:latin typeface="Montserrat" panose="020B0604020202020204" charset="0"/>
              </a:rPr>
              <a:t>Social Equity &amp;</a:t>
            </a:r>
          </a:p>
          <a:p>
            <a:pPr algn="ctr"/>
            <a:r>
              <a:rPr lang="en-US" sz="1200" dirty="0">
                <a:latin typeface="Montserrat" panose="020B0604020202020204" charset="0"/>
              </a:rPr>
              <a:t>Taxes</a:t>
            </a:r>
          </a:p>
          <a:p>
            <a:pPr algn="ctr"/>
            <a:endParaRPr lang="en-US" sz="1200" dirty="0">
              <a:latin typeface="Montserrat" panose="020B0604020202020204" charset="0"/>
            </a:endParaRPr>
          </a:p>
          <a:p>
            <a:pPr algn="ctr"/>
            <a:endParaRPr lang="en-US" sz="1200" dirty="0">
              <a:latin typeface="Montserrat" panose="020B0604020202020204" charset="0"/>
            </a:endParaRPr>
          </a:p>
        </p:txBody>
      </p:sp>
    </p:spTree>
    <p:extLst>
      <p:ext uri="{BB962C8B-B14F-4D97-AF65-F5344CB8AC3E}">
        <p14:creationId xmlns:p14="http://schemas.microsoft.com/office/powerpoint/2010/main" val="268014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832300"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A preview of what’s next</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4" name="TextBox 3">
            <a:extLst>
              <a:ext uri="{FF2B5EF4-FFF2-40B4-BE49-F238E27FC236}">
                <a16:creationId xmlns:a16="http://schemas.microsoft.com/office/drawing/2014/main" id="{819717B8-63D6-4035-A479-BCFE43E91C7F}"/>
              </a:ext>
            </a:extLst>
          </p:cNvPr>
          <p:cNvSpPr txBox="1"/>
          <p:nvPr/>
        </p:nvSpPr>
        <p:spPr>
          <a:xfrm>
            <a:off x="311701" y="780652"/>
            <a:ext cx="8630964" cy="1077218"/>
          </a:xfrm>
          <a:prstGeom prst="rect">
            <a:avLst/>
          </a:prstGeom>
          <a:noFill/>
        </p:spPr>
        <p:txBody>
          <a:bodyPr wrap="square" rtlCol="0">
            <a:spAutoFit/>
          </a:bodyPr>
          <a:lstStyle/>
          <a:p>
            <a:r>
              <a:rPr lang="en-US" sz="1600" dirty="0">
                <a:latin typeface="Montserrat" panose="00000500000000000000" pitchFamily="50" charset="0"/>
              </a:rPr>
              <a:t>Our next phase of this project will look to expand the national level analysis down to the state level</a:t>
            </a:r>
          </a:p>
          <a:p>
            <a:endParaRPr lang="en-US" sz="1600" dirty="0">
              <a:latin typeface="Montserrat" panose="00000500000000000000" pitchFamily="50" charset="0"/>
            </a:endParaRPr>
          </a:p>
          <a:p>
            <a:r>
              <a:rPr lang="en-US" sz="1600" dirty="0">
                <a:latin typeface="Montserrat" panose="00000500000000000000" pitchFamily="50" charset="0"/>
              </a:rPr>
              <a:t>Will look for differences in what issues resonate in different states</a:t>
            </a:r>
          </a:p>
        </p:txBody>
      </p:sp>
      <p:pic>
        <p:nvPicPr>
          <p:cNvPr id="2" name="Picture 1">
            <a:extLst>
              <a:ext uri="{FF2B5EF4-FFF2-40B4-BE49-F238E27FC236}">
                <a16:creationId xmlns:a16="http://schemas.microsoft.com/office/drawing/2014/main" id="{434F630C-CB8B-4C7E-81E3-79AE751B6F16}"/>
              </a:ext>
            </a:extLst>
          </p:cNvPr>
          <p:cNvPicPr>
            <a:picLocks noChangeAspect="1"/>
          </p:cNvPicPr>
          <p:nvPr/>
        </p:nvPicPr>
        <p:blipFill>
          <a:blip r:embed="rId3"/>
          <a:stretch>
            <a:fillRect/>
          </a:stretch>
        </p:blipFill>
        <p:spPr>
          <a:xfrm>
            <a:off x="404037" y="2571750"/>
            <a:ext cx="3782069" cy="2049991"/>
          </a:xfrm>
          <a:prstGeom prst="rect">
            <a:avLst/>
          </a:prstGeom>
        </p:spPr>
      </p:pic>
      <p:sp>
        <p:nvSpPr>
          <p:cNvPr id="5" name="TextBox 4">
            <a:extLst>
              <a:ext uri="{FF2B5EF4-FFF2-40B4-BE49-F238E27FC236}">
                <a16:creationId xmlns:a16="http://schemas.microsoft.com/office/drawing/2014/main" id="{94E69244-AA86-49D0-BFAC-5C3E18BDC8C8}"/>
              </a:ext>
            </a:extLst>
          </p:cNvPr>
          <p:cNvSpPr txBox="1"/>
          <p:nvPr/>
        </p:nvSpPr>
        <p:spPr>
          <a:xfrm>
            <a:off x="852676" y="1855490"/>
            <a:ext cx="2884790" cy="523220"/>
          </a:xfrm>
          <a:prstGeom prst="rect">
            <a:avLst/>
          </a:prstGeom>
          <a:noFill/>
        </p:spPr>
        <p:txBody>
          <a:bodyPr wrap="square" rtlCol="0">
            <a:spAutoFit/>
          </a:bodyPr>
          <a:lstStyle/>
          <a:p>
            <a:r>
              <a:rPr lang="en-US" dirty="0">
                <a:latin typeface="Montserrat" panose="020B0604020202020204"/>
              </a:rPr>
              <a:t>Environmental issues may have a bigger impact in West Coast races…</a:t>
            </a:r>
          </a:p>
        </p:txBody>
      </p:sp>
      <p:pic>
        <p:nvPicPr>
          <p:cNvPr id="6" name="Picture 5">
            <a:extLst>
              <a:ext uri="{FF2B5EF4-FFF2-40B4-BE49-F238E27FC236}">
                <a16:creationId xmlns:a16="http://schemas.microsoft.com/office/drawing/2014/main" id="{2B3DD1E5-0D8F-4A7A-BC21-BC2700D113EF}"/>
              </a:ext>
            </a:extLst>
          </p:cNvPr>
          <p:cNvPicPr>
            <a:picLocks noChangeAspect="1"/>
          </p:cNvPicPr>
          <p:nvPr/>
        </p:nvPicPr>
        <p:blipFill>
          <a:blip r:embed="rId4"/>
          <a:stretch>
            <a:fillRect/>
          </a:stretch>
        </p:blipFill>
        <p:spPr>
          <a:xfrm>
            <a:off x="4635573" y="2571750"/>
            <a:ext cx="3665298" cy="2049991"/>
          </a:xfrm>
          <a:prstGeom prst="rect">
            <a:avLst/>
          </a:prstGeom>
        </p:spPr>
      </p:pic>
      <p:sp>
        <p:nvSpPr>
          <p:cNvPr id="8" name="TextBox 7">
            <a:extLst>
              <a:ext uri="{FF2B5EF4-FFF2-40B4-BE49-F238E27FC236}">
                <a16:creationId xmlns:a16="http://schemas.microsoft.com/office/drawing/2014/main" id="{67D1B350-6F23-416F-96A9-490F5AA543C1}"/>
              </a:ext>
            </a:extLst>
          </p:cNvPr>
          <p:cNvSpPr txBox="1"/>
          <p:nvPr/>
        </p:nvSpPr>
        <p:spPr>
          <a:xfrm>
            <a:off x="4796734" y="1963211"/>
            <a:ext cx="3342975" cy="307777"/>
          </a:xfrm>
          <a:prstGeom prst="rect">
            <a:avLst/>
          </a:prstGeom>
          <a:noFill/>
        </p:spPr>
        <p:txBody>
          <a:bodyPr wrap="square" rtlCol="0">
            <a:spAutoFit/>
          </a:bodyPr>
          <a:lstStyle/>
          <a:p>
            <a:r>
              <a:rPr lang="en-US" dirty="0">
                <a:latin typeface="Montserrat" panose="020B0604020202020204"/>
              </a:rPr>
              <a:t>..while gun issues may dominate the South</a:t>
            </a:r>
          </a:p>
        </p:txBody>
      </p:sp>
    </p:spTree>
    <p:extLst>
      <p:ext uri="{BB962C8B-B14F-4D97-AF65-F5344CB8AC3E}">
        <p14:creationId xmlns:p14="http://schemas.microsoft.com/office/powerpoint/2010/main" val="140530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600" dirty="0">
                <a:cs typeface="Varela Round" panose="00000500000000000000" pitchFamily="2" charset="-79"/>
                <a:sym typeface="Varela Round"/>
              </a:rPr>
              <a:t>Conclusion and Thank You</a:t>
            </a:r>
          </a:p>
        </p:txBody>
      </p:sp>
      <p:sp>
        <p:nvSpPr>
          <p:cNvPr id="3" name="TextBox 2">
            <a:extLst>
              <a:ext uri="{FF2B5EF4-FFF2-40B4-BE49-F238E27FC236}">
                <a16:creationId xmlns:a16="http://schemas.microsoft.com/office/drawing/2014/main" id="{78B23041-7F80-4A89-AFAA-E9F7EA9C2890}"/>
              </a:ext>
            </a:extLst>
          </p:cNvPr>
          <p:cNvSpPr txBox="1"/>
          <p:nvPr/>
        </p:nvSpPr>
        <p:spPr>
          <a:xfrm>
            <a:off x="311700" y="1385688"/>
            <a:ext cx="5038222" cy="738664"/>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More accurate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Less expensive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More honest, robust respondents and insights</a:t>
            </a:r>
          </a:p>
        </p:txBody>
      </p:sp>
      <p:sp>
        <p:nvSpPr>
          <p:cNvPr id="4" name="TextBox 3">
            <a:extLst>
              <a:ext uri="{FF2B5EF4-FFF2-40B4-BE49-F238E27FC236}">
                <a16:creationId xmlns:a16="http://schemas.microsoft.com/office/drawing/2014/main" id="{A5E7E322-B089-4E48-8659-77686A1D3E18}"/>
              </a:ext>
            </a:extLst>
          </p:cNvPr>
          <p:cNvSpPr txBox="1"/>
          <p:nvPr/>
        </p:nvSpPr>
        <p:spPr>
          <a:xfrm>
            <a:off x="311700" y="985578"/>
            <a:ext cx="860065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Playfair Display" panose="020B0604020202020204" charset="0"/>
                <a:sym typeface="Arial"/>
              </a:rPr>
              <a:t>Google Search polling and UnumAI are at the forefront of the future</a:t>
            </a:r>
            <a:endParaRPr kumimoji="0" lang="en-US" sz="1200" b="0" i="0" u="none" strike="noStrike" kern="0" cap="none" spc="0" normalizeH="0" baseline="0" noProof="0" dirty="0">
              <a:ln>
                <a:noFill/>
              </a:ln>
              <a:solidFill>
                <a:srgbClr val="000000"/>
              </a:solidFill>
              <a:effectLst/>
              <a:uLnTx/>
              <a:uFillTx/>
              <a:latin typeface="Playfair Display" panose="020B0604020202020204" charset="0"/>
              <a:sym typeface="Arial"/>
            </a:endParaRPr>
          </a:p>
        </p:txBody>
      </p:sp>
      <p:sp>
        <p:nvSpPr>
          <p:cNvPr id="9" name="TextBox 8">
            <a:extLst>
              <a:ext uri="{FF2B5EF4-FFF2-40B4-BE49-F238E27FC236}">
                <a16:creationId xmlns:a16="http://schemas.microsoft.com/office/drawing/2014/main" id="{F3AACE04-239D-43D9-93A0-C37A58ACAFE9}"/>
              </a:ext>
            </a:extLst>
          </p:cNvPr>
          <p:cNvSpPr txBox="1"/>
          <p:nvPr/>
        </p:nvSpPr>
        <p:spPr>
          <a:xfrm>
            <a:off x="311700" y="2310501"/>
            <a:ext cx="860065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Playfair Display" panose="020B0604020202020204" charset="0"/>
                <a:sym typeface="Arial"/>
              </a:rPr>
              <a:t>Harness the relative advantages of both Search and Survey</a:t>
            </a:r>
          </a:p>
        </p:txBody>
      </p:sp>
      <p:sp>
        <p:nvSpPr>
          <p:cNvPr id="10" name="TextBox 9">
            <a:extLst>
              <a:ext uri="{FF2B5EF4-FFF2-40B4-BE49-F238E27FC236}">
                <a16:creationId xmlns:a16="http://schemas.microsoft.com/office/drawing/2014/main" id="{A4059500-2022-45EF-8984-DA94E8016A99}"/>
              </a:ext>
            </a:extLst>
          </p:cNvPr>
          <p:cNvSpPr txBox="1"/>
          <p:nvPr/>
        </p:nvSpPr>
        <p:spPr>
          <a:xfrm>
            <a:off x="316620" y="2757292"/>
            <a:ext cx="6609960" cy="52322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Search: More accurate, less expensive, more honest</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Montserrat" panose="020B0604020202020204" charset="0"/>
                <a:sym typeface="Arial"/>
              </a:rPr>
              <a:t>Survey: Better demographic crosstabulation </a:t>
            </a:r>
          </a:p>
        </p:txBody>
      </p:sp>
      <p:sp>
        <p:nvSpPr>
          <p:cNvPr id="12" name="TextBox 11">
            <a:extLst>
              <a:ext uri="{FF2B5EF4-FFF2-40B4-BE49-F238E27FC236}">
                <a16:creationId xmlns:a16="http://schemas.microsoft.com/office/drawing/2014/main" id="{5C78008D-F03F-4ABA-9B72-67190E801987}"/>
              </a:ext>
            </a:extLst>
          </p:cNvPr>
          <p:cNvSpPr txBox="1"/>
          <p:nvPr/>
        </p:nvSpPr>
        <p:spPr>
          <a:xfrm>
            <a:off x="315510" y="3560181"/>
            <a:ext cx="860065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Playfair Display" panose="020B0604020202020204" charset="0"/>
                <a:sym typeface="Arial"/>
              </a:rPr>
              <a:t>We believe in you, and we’d like to become your partner, today and tomorrow</a:t>
            </a:r>
          </a:p>
        </p:txBody>
      </p:sp>
      <p:sp>
        <p:nvSpPr>
          <p:cNvPr id="6" name="Slide Number Placeholder 5">
            <a:extLst>
              <a:ext uri="{FF2B5EF4-FFF2-40B4-BE49-F238E27FC236}">
                <a16:creationId xmlns:a16="http://schemas.microsoft.com/office/drawing/2014/main" id="{E3B7FA76-45CD-430F-B409-DD90EDC6CE30}"/>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211140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129D"/>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570050" y="2285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200" dirty="0">
                <a:solidFill>
                  <a:srgbClr val="C97FFF"/>
                </a:solidFill>
                <a:latin typeface="Playfair Display"/>
                <a:ea typeface="Playfair Display"/>
                <a:cs typeface="Playfair Display"/>
                <a:sym typeface="Playfair Display"/>
              </a:rPr>
              <a:t>Appendix</a:t>
            </a:r>
            <a:endParaRPr sz="5200" dirty="0">
              <a:solidFill>
                <a:srgbClr val="C97FFF"/>
              </a:solidFill>
              <a:latin typeface="Playfair Display"/>
              <a:ea typeface="Playfair Display"/>
              <a:cs typeface="Playfair Display"/>
              <a:sym typeface="Playfair Display"/>
            </a:endParaRPr>
          </a:p>
        </p:txBody>
      </p:sp>
      <p:sp>
        <p:nvSpPr>
          <p:cNvPr id="4" name="TextBox 3">
            <a:extLst>
              <a:ext uri="{FF2B5EF4-FFF2-40B4-BE49-F238E27FC236}">
                <a16:creationId xmlns:a16="http://schemas.microsoft.com/office/drawing/2014/main" id="{03E035F5-6311-4AB9-B5C7-E7F042C13719}"/>
              </a:ext>
            </a:extLst>
          </p:cNvPr>
          <p:cNvSpPr txBox="1"/>
          <p:nvPr/>
        </p:nvSpPr>
        <p:spPr>
          <a:xfrm>
            <a:off x="0" y="0"/>
            <a:ext cx="9144000" cy="5143500"/>
          </a:xfrm>
          <a:prstGeom prst="rect">
            <a:avLst/>
          </a:prstGeom>
          <a:noFill/>
          <a:ln w="57150">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5" name="Google Shape;116;p20">
            <a:extLst>
              <a:ext uri="{FF2B5EF4-FFF2-40B4-BE49-F238E27FC236}">
                <a16:creationId xmlns:a16="http://schemas.microsoft.com/office/drawing/2014/main" id="{94961EB0-E56F-446C-80E0-6EF3D03F5849}"/>
              </a:ext>
            </a:extLst>
          </p:cNvPr>
          <p:cNvPicPr preferRelativeResize="0"/>
          <p:nvPr/>
        </p:nvPicPr>
        <p:blipFill>
          <a:blip r:embed="rId3">
            <a:alphaModFix/>
          </a:blip>
          <a:stretch>
            <a:fillRect/>
          </a:stretch>
        </p:blipFill>
        <p:spPr>
          <a:xfrm>
            <a:off x="7294880" y="4307840"/>
            <a:ext cx="1795770" cy="7775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832300"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SWOT Against Trump’s Message </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6" name="TextBox 5">
            <a:extLst>
              <a:ext uri="{FF2B5EF4-FFF2-40B4-BE49-F238E27FC236}">
                <a16:creationId xmlns:a16="http://schemas.microsoft.com/office/drawing/2014/main" id="{EBD6AE20-196E-4B19-B402-FC592DAAE0E9}"/>
              </a:ext>
            </a:extLst>
          </p:cNvPr>
          <p:cNvSpPr txBox="1"/>
          <p:nvPr/>
        </p:nvSpPr>
        <p:spPr>
          <a:xfrm>
            <a:off x="5117223" y="1259509"/>
            <a:ext cx="4170317"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anose="020B0604020202020204"/>
              </a:rPr>
              <a:t>Steyer performs better relative to other Dems on Social Equality</a:t>
            </a:r>
          </a:p>
          <a:p>
            <a:pPr marL="285750" indent="-285750">
              <a:buFont typeface="Arial" panose="020B0604020202020204" pitchFamily="34" charset="0"/>
              <a:buChar char="•"/>
            </a:pPr>
            <a:r>
              <a:rPr lang="en-US" dirty="0">
                <a:latin typeface="Montserrat" panose="020B0604020202020204"/>
              </a:rPr>
              <a:t>Biden appears to be stronger on Trade and Foreign Policy</a:t>
            </a:r>
          </a:p>
          <a:p>
            <a:pPr marL="285750" indent="-285750">
              <a:buFont typeface="Arial" panose="020B0604020202020204" pitchFamily="34" charset="0"/>
              <a:buChar char="•"/>
            </a:pPr>
            <a:r>
              <a:rPr lang="en-US" dirty="0">
                <a:latin typeface="Montserrat" panose="020B0604020202020204"/>
              </a:rPr>
              <a:t>Sanders’ advantages include Education and Immigration</a:t>
            </a:r>
          </a:p>
          <a:p>
            <a:pPr marL="285750" indent="-285750">
              <a:buFont typeface="Arial" panose="020B0604020202020204" pitchFamily="34" charset="0"/>
              <a:buChar char="•"/>
            </a:pPr>
            <a:r>
              <a:rPr lang="en-US" dirty="0">
                <a:latin typeface="Montserrat" panose="020B0604020202020204"/>
              </a:rPr>
              <a:t>Warren is strong on Impeachment, but weak on Immigration and Education </a:t>
            </a:r>
          </a:p>
          <a:p>
            <a:endParaRPr lang="en-US" dirty="0">
              <a:latin typeface="Montserrat" panose="020B0604020202020204"/>
            </a:endParaRPr>
          </a:p>
        </p:txBody>
      </p:sp>
      <p:graphicFrame>
        <p:nvGraphicFramePr>
          <p:cNvPr id="5" name="Table 4">
            <a:extLst>
              <a:ext uri="{FF2B5EF4-FFF2-40B4-BE49-F238E27FC236}">
                <a16:creationId xmlns:a16="http://schemas.microsoft.com/office/drawing/2014/main" id="{BB6C1785-24A0-48EA-A54C-0C95CB23E2F7}"/>
              </a:ext>
            </a:extLst>
          </p:cNvPr>
          <p:cNvGraphicFramePr>
            <a:graphicFrameLocks noGrp="1"/>
          </p:cNvGraphicFramePr>
          <p:nvPr>
            <p:extLst>
              <p:ext uri="{D42A27DB-BD31-4B8C-83A1-F6EECF244321}">
                <p14:modId xmlns:p14="http://schemas.microsoft.com/office/powerpoint/2010/main" val="707030129"/>
              </p:ext>
            </p:extLst>
          </p:nvPr>
        </p:nvGraphicFramePr>
        <p:xfrm>
          <a:off x="399393" y="859720"/>
          <a:ext cx="4563051" cy="3557684"/>
        </p:xfrm>
        <a:graphic>
          <a:graphicData uri="http://schemas.openxmlformats.org/drawingml/2006/table">
            <a:tbl>
              <a:tblPr/>
              <a:tblGrid>
                <a:gridCol w="2042571">
                  <a:extLst>
                    <a:ext uri="{9D8B030D-6E8A-4147-A177-3AD203B41FA5}">
                      <a16:colId xmlns:a16="http://schemas.microsoft.com/office/drawing/2014/main" val="3095761953"/>
                    </a:ext>
                  </a:extLst>
                </a:gridCol>
                <a:gridCol w="624119">
                  <a:extLst>
                    <a:ext uri="{9D8B030D-6E8A-4147-A177-3AD203B41FA5}">
                      <a16:colId xmlns:a16="http://schemas.microsoft.com/office/drawing/2014/main" val="1222173094"/>
                    </a:ext>
                  </a:extLst>
                </a:gridCol>
                <a:gridCol w="563016">
                  <a:extLst>
                    <a:ext uri="{9D8B030D-6E8A-4147-A177-3AD203B41FA5}">
                      <a16:colId xmlns:a16="http://schemas.microsoft.com/office/drawing/2014/main" val="2846812923"/>
                    </a:ext>
                  </a:extLst>
                </a:gridCol>
                <a:gridCol w="678675">
                  <a:extLst>
                    <a:ext uri="{9D8B030D-6E8A-4147-A177-3AD203B41FA5}">
                      <a16:colId xmlns:a16="http://schemas.microsoft.com/office/drawing/2014/main" val="126719488"/>
                    </a:ext>
                  </a:extLst>
                </a:gridCol>
                <a:gridCol w="654670">
                  <a:extLst>
                    <a:ext uri="{9D8B030D-6E8A-4147-A177-3AD203B41FA5}">
                      <a16:colId xmlns:a16="http://schemas.microsoft.com/office/drawing/2014/main" val="3858176074"/>
                    </a:ext>
                  </a:extLst>
                </a:gridCol>
              </a:tblGrid>
              <a:tr h="407762">
                <a:tc>
                  <a:txBody>
                    <a:bodyPr/>
                    <a:lstStyle/>
                    <a:p>
                      <a:pPr algn="l"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1" i="0" u="none" strike="noStrike" dirty="0">
                          <a:solidFill>
                            <a:srgbClr val="000000"/>
                          </a:solidFill>
                          <a:effectLst/>
                          <a:latin typeface="Montserrat" panose="020B0604020202020204"/>
                        </a:rPr>
                        <a:t>Steyer</a:t>
                      </a:r>
                    </a:p>
                  </a:txBody>
                  <a:tcPr marL="6350" marR="6350" marT="6350" marB="0" anchor="b">
                    <a:lnL>
                      <a:noFill/>
                    </a:lnL>
                    <a:lnR>
                      <a:noFill/>
                    </a:lnR>
                    <a:lnT>
                      <a:noFill/>
                    </a:lnT>
                    <a:lnB>
                      <a:noFill/>
                    </a:lnB>
                  </a:tcPr>
                </a:tc>
                <a:tc>
                  <a:txBody>
                    <a:bodyPr/>
                    <a:lstStyle/>
                    <a:p>
                      <a:pPr algn="ctr" fontAlgn="b"/>
                      <a:r>
                        <a:rPr lang="en-US" sz="1200" b="1" i="0" u="none" strike="noStrike" dirty="0">
                          <a:solidFill>
                            <a:srgbClr val="000000"/>
                          </a:solidFill>
                          <a:effectLst/>
                          <a:latin typeface="Montserrat" panose="020B0604020202020204"/>
                        </a:rPr>
                        <a:t>Biden</a:t>
                      </a:r>
                    </a:p>
                  </a:txBody>
                  <a:tcPr marL="6350" marR="6350" marT="6350" marB="0" anchor="b">
                    <a:lnL>
                      <a:noFill/>
                    </a:lnL>
                    <a:lnR>
                      <a:noFill/>
                    </a:lnR>
                    <a:lnT>
                      <a:noFill/>
                    </a:lnT>
                    <a:lnB>
                      <a:noFill/>
                    </a:lnB>
                  </a:tcPr>
                </a:tc>
                <a:tc>
                  <a:txBody>
                    <a:bodyPr/>
                    <a:lstStyle/>
                    <a:p>
                      <a:pPr algn="ctr" fontAlgn="b"/>
                      <a:r>
                        <a:rPr lang="en-US" sz="1200" b="1" i="0" u="none" strike="noStrike" dirty="0">
                          <a:solidFill>
                            <a:srgbClr val="000000"/>
                          </a:solidFill>
                          <a:effectLst/>
                          <a:latin typeface="Montserrat" panose="020B0604020202020204"/>
                        </a:rPr>
                        <a:t>Sanders</a:t>
                      </a:r>
                    </a:p>
                  </a:txBody>
                  <a:tcPr marL="6350" marR="6350" marT="6350" marB="0" anchor="b">
                    <a:lnL>
                      <a:noFill/>
                    </a:lnL>
                    <a:lnR>
                      <a:noFill/>
                    </a:lnR>
                    <a:lnT>
                      <a:noFill/>
                    </a:lnT>
                    <a:lnB>
                      <a:noFill/>
                    </a:lnB>
                  </a:tcPr>
                </a:tc>
                <a:tc>
                  <a:txBody>
                    <a:bodyPr/>
                    <a:lstStyle/>
                    <a:p>
                      <a:pPr algn="ctr" fontAlgn="b"/>
                      <a:r>
                        <a:rPr lang="en-US" sz="1200" b="1" i="0" u="none" strike="noStrike" dirty="0">
                          <a:solidFill>
                            <a:srgbClr val="000000"/>
                          </a:solidFill>
                          <a:effectLst/>
                          <a:latin typeface="Montserrat" panose="020B0604020202020204"/>
                        </a:rPr>
                        <a:t>Warren</a:t>
                      </a:r>
                    </a:p>
                  </a:txBody>
                  <a:tcPr marL="6350" marR="6350" marT="6350" marB="0" anchor="b">
                    <a:lnL>
                      <a:noFill/>
                    </a:lnL>
                    <a:lnR>
                      <a:noFill/>
                    </a:lnR>
                    <a:lnT>
                      <a:noFill/>
                    </a:lnT>
                    <a:lnB>
                      <a:noFill/>
                    </a:lnB>
                  </a:tcPr>
                </a:tc>
                <a:extLst>
                  <a:ext uri="{0D108BD9-81ED-4DB2-BD59-A6C34878D82A}">
                    <a16:rowId xmlns:a16="http://schemas.microsoft.com/office/drawing/2014/main" val="4254606861"/>
                  </a:ext>
                </a:extLst>
              </a:tr>
              <a:tr h="212218">
                <a:tc>
                  <a:txBody>
                    <a:bodyPr/>
                    <a:lstStyle/>
                    <a:p>
                      <a:pPr algn="l" fontAlgn="b"/>
                      <a:r>
                        <a:rPr lang="en-US" sz="1200" b="0" i="0" u="none" strike="noStrike" dirty="0">
                          <a:solidFill>
                            <a:srgbClr val="000000"/>
                          </a:solidFill>
                          <a:effectLst/>
                          <a:latin typeface="Montserrat" panose="020B0604020202020204"/>
                        </a:rPr>
                        <a:t>Conspiracy &amp; Mueller</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-0.17</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2.23</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-3.43</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1929227791"/>
                  </a:ext>
                </a:extLst>
              </a:tr>
              <a:tr h="407762">
                <a:tc>
                  <a:txBody>
                    <a:bodyPr/>
                    <a:lstStyle/>
                    <a:p>
                      <a:pPr algn="l" fontAlgn="b"/>
                      <a:r>
                        <a:rPr lang="en-US" sz="1200" b="0" i="0" u="none" strike="noStrike" dirty="0">
                          <a:solidFill>
                            <a:srgbClr val="000000"/>
                          </a:solidFill>
                          <a:effectLst/>
                          <a:latin typeface="Montserrat" panose="020B0604020202020204"/>
                        </a:rPr>
                        <a:t>Corporate Regulation</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-2.84</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7.63</a:t>
                      </a:r>
                    </a:p>
                  </a:txBody>
                  <a:tcPr marL="6350" marR="6350" marT="6350" marB="0" anchor="b">
                    <a:lnL>
                      <a:noFill/>
                    </a:lnL>
                    <a:lnR>
                      <a:noFill/>
                    </a:lnR>
                    <a:lnT>
                      <a:noFill/>
                    </a:lnT>
                    <a:lnB>
                      <a:noFill/>
                    </a:lnB>
                    <a:solidFill>
                      <a:srgbClr val="C6EFCE"/>
                    </a:solidFill>
                  </a:tcPr>
                </a:tc>
                <a:extLst>
                  <a:ext uri="{0D108BD9-81ED-4DB2-BD59-A6C34878D82A}">
                    <a16:rowId xmlns:a16="http://schemas.microsoft.com/office/drawing/2014/main" val="284205246"/>
                  </a:ext>
                </a:extLst>
              </a:tr>
              <a:tr h="407762">
                <a:tc>
                  <a:txBody>
                    <a:bodyPr/>
                    <a:lstStyle/>
                    <a:p>
                      <a:pPr algn="l" fontAlgn="b"/>
                      <a:r>
                        <a:rPr lang="en-US" sz="1200" b="0" i="0" u="none" strike="noStrike" dirty="0">
                          <a:solidFill>
                            <a:srgbClr val="000000"/>
                          </a:solidFill>
                          <a:effectLst/>
                          <a:latin typeface="Montserrat" panose="020B0604020202020204"/>
                        </a:rPr>
                        <a:t>Economy &amp; Healthcare</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-0.23</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1070846373"/>
                  </a:ext>
                </a:extLst>
              </a:tr>
              <a:tr h="212218">
                <a:tc>
                  <a:txBody>
                    <a:bodyPr/>
                    <a:lstStyle/>
                    <a:p>
                      <a:pPr algn="l" fontAlgn="b"/>
                      <a:r>
                        <a:rPr lang="en-US" sz="1200" b="0" i="0" u="none" strike="noStrike" dirty="0">
                          <a:solidFill>
                            <a:srgbClr val="000000"/>
                          </a:solidFill>
                          <a:effectLst/>
                          <a:latin typeface="Montserrat" panose="020B0604020202020204"/>
                        </a:rPr>
                        <a:t>Education</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-0.05</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0.74</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0.48</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-1.40</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2472619958"/>
                  </a:ext>
                </a:extLst>
              </a:tr>
              <a:tr h="212218">
                <a:tc>
                  <a:txBody>
                    <a:bodyPr/>
                    <a:lstStyle/>
                    <a:p>
                      <a:pPr algn="l" fontAlgn="b"/>
                      <a:r>
                        <a:rPr lang="en-US" sz="1200" b="0" i="0" u="none" strike="noStrike">
                          <a:solidFill>
                            <a:srgbClr val="000000"/>
                          </a:solidFill>
                          <a:effectLst/>
                          <a:latin typeface="Montserrat" panose="020B0604020202020204"/>
                        </a:rPr>
                        <a:t>Environment</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-0.51</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extLst>
                  <a:ext uri="{0D108BD9-81ED-4DB2-BD59-A6C34878D82A}">
                    <a16:rowId xmlns:a16="http://schemas.microsoft.com/office/drawing/2014/main" val="1118557777"/>
                  </a:ext>
                </a:extLst>
              </a:tr>
              <a:tr h="212218">
                <a:tc>
                  <a:txBody>
                    <a:bodyPr/>
                    <a:lstStyle/>
                    <a:p>
                      <a:pPr algn="l" fontAlgn="b"/>
                      <a:r>
                        <a:rPr lang="en-US" sz="1200" b="0" i="0" u="none" strike="noStrike">
                          <a:solidFill>
                            <a:srgbClr val="000000"/>
                          </a:solidFill>
                          <a:effectLst/>
                          <a:latin typeface="Montserrat" panose="020B0604020202020204"/>
                        </a:rPr>
                        <a:t>Ethics</a:t>
                      </a: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0.18</a:t>
                      </a:r>
                    </a:p>
                  </a:txBody>
                  <a:tcPr marL="6350" marR="6350" marT="6350" marB="0" anchor="b">
                    <a:lnL>
                      <a:noFill/>
                    </a:lnL>
                    <a:lnR>
                      <a:noFill/>
                    </a:lnR>
                    <a:lnT>
                      <a:noFill/>
                    </a:lnT>
                    <a:lnB>
                      <a:noFill/>
                    </a:lnB>
                    <a:solidFill>
                      <a:srgbClr val="C6EF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extLst>
                  <a:ext uri="{0D108BD9-81ED-4DB2-BD59-A6C34878D82A}">
                    <a16:rowId xmlns:a16="http://schemas.microsoft.com/office/drawing/2014/main" val="1644006314"/>
                  </a:ext>
                </a:extLst>
              </a:tr>
              <a:tr h="212218">
                <a:tc>
                  <a:txBody>
                    <a:bodyPr/>
                    <a:lstStyle/>
                    <a:p>
                      <a:pPr algn="l" fontAlgn="b"/>
                      <a:r>
                        <a:rPr lang="en-US" sz="1200" b="0" i="0" u="none" strike="noStrike">
                          <a:solidFill>
                            <a:srgbClr val="000000"/>
                          </a:solidFill>
                          <a:effectLst/>
                          <a:latin typeface="Montserrat" panose="020B0604020202020204"/>
                        </a:rPr>
                        <a:t>Immigration</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-0.09</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1.02</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-3.37</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536810818"/>
                  </a:ext>
                </a:extLst>
              </a:tr>
              <a:tr h="212218">
                <a:tc>
                  <a:txBody>
                    <a:bodyPr/>
                    <a:lstStyle/>
                    <a:p>
                      <a:pPr algn="l" fontAlgn="b"/>
                      <a:r>
                        <a:rPr lang="en-US" sz="1200" b="0" i="0" u="none" strike="noStrike">
                          <a:solidFill>
                            <a:srgbClr val="000000"/>
                          </a:solidFill>
                          <a:effectLst/>
                          <a:latin typeface="Montserrat" panose="020B0604020202020204"/>
                        </a:rPr>
                        <a:t>Impeachment</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-1.18</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-0.87</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2.34</a:t>
                      </a:r>
                    </a:p>
                  </a:txBody>
                  <a:tcPr marL="6350" marR="6350" marT="6350" marB="0" anchor="b">
                    <a:lnL>
                      <a:noFill/>
                    </a:lnL>
                    <a:lnR>
                      <a:noFill/>
                    </a:lnR>
                    <a:lnT>
                      <a:noFill/>
                    </a:lnT>
                    <a:lnB>
                      <a:noFill/>
                    </a:lnB>
                    <a:solidFill>
                      <a:srgbClr val="C6EFCE"/>
                    </a:solidFill>
                  </a:tcPr>
                </a:tc>
                <a:extLst>
                  <a:ext uri="{0D108BD9-81ED-4DB2-BD59-A6C34878D82A}">
                    <a16:rowId xmlns:a16="http://schemas.microsoft.com/office/drawing/2014/main" val="2058001843"/>
                  </a:ext>
                </a:extLst>
              </a:tr>
              <a:tr h="212218">
                <a:tc>
                  <a:txBody>
                    <a:bodyPr/>
                    <a:lstStyle/>
                    <a:p>
                      <a:pPr algn="l" fontAlgn="b"/>
                      <a:r>
                        <a:rPr lang="en-US" sz="1200" b="0" i="0" u="none" strike="noStrike">
                          <a:solidFill>
                            <a:srgbClr val="000000"/>
                          </a:solidFill>
                          <a:effectLst/>
                          <a:latin typeface="Montserrat" panose="020B0604020202020204"/>
                        </a:rPr>
                        <a:t>Law &amp; Gov't</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0.31</a:t>
                      </a:r>
                    </a:p>
                  </a:txBody>
                  <a:tcPr marL="6350" marR="6350" marT="6350" marB="0" anchor="b">
                    <a:lnL>
                      <a:noFill/>
                    </a:lnL>
                    <a:lnR>
                      <a:noFill/>
                    </a:lnR>
                    <a:lnT>
                      <a:noFill/>
                    </a:lnT>
                    <a:lnB>
                      <a:noFill/>
                    </a:lnB>
                    <a:solidFill>
                      <a:srgbClr val="C6EF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extLst>
                  <a:ext uri="{0D108BD9-81ED-4DB2-BD59-A6C34878D82A}">
                    <a16:rowId xmlns:a16="http://schemas.microsoft.com/office/drawing/2014/main" val="2607948541"/>
                  </a:ext>
                </a:extLst>
              </a:tr>
              <a:tr h="212218">
                <a:tc>
                  <a:txBody>
                    <a:bodyPr/>
                    <a:lstStyle/>
                    <a:p>
                      <a:pPr algn="l" fontAlgn="b"/>
                      <a:r>
                        <a:rPr lang="en-US" sz="1200" b="0" i="0" u="none" strike="noStrike">
                          <a:solidFill>
                            <a:srgbClr val="000000"/>
                          </a:solidFill>
                          <a:effectLst/>
                          <a:latin typeface="Montserrat" panose="020B0604020202020204"/>
                        </a:rPr>
                        <a:t>Media</a:t>
                      </a: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-0.52</a:t>
                      </a:r>
                    </a:p>
                  </a:txBody>
                  <a:tcPr marL="6350" marR="6350" marT="6350" marB="0" anchor="b">
                    <a:lnL>
                      <a:noFill/>
                    </a:lnL>
                    <a:lnR>
                      <a:noFill/>
                    </a:lnR>
                    <a:lnT>
                      <a:noFill/>
                    </a:lnT>
                    <a:lnB>
                      <a:noFill/>
                    </a:lnB>
                    <a:solidFill>
                      <a:srgbClr val="FFC7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extLst>
                  <a:ext uri="{0D108BD9-81ED-4DB2-BD59-A6C34878D82A}">
                    <a16:rowId xmlns:a16="http://schemas.microsoft.com/office/drawing/2014/main" val="650674977"/>
                  </a:ext>
                </a:extLst>
              </a:tr>
              <a:tr h="212218">
                <a:tc>
                  <a:txBody>
                    <a:bodyPr/>
                    <a:lstStyle/>
                    <a:p>
                      <a:pPr algn="l" fontAlgn="b"/>
                      <a:r>
                        <a:rPr lang="en-US" sz="1200" b="0" i="0" u="none" strike="noStrike">
                          <a:solidFill>
                            <a:srgbClr val="000000"/>
                          </a:solidFill>
                          <a:effectLst/>
                          <a:latin typeface="Montserrat" panose="020B0604020202020204"/>
                        </a:rPr>
                        <a:t>Social Equality</a:t>
                      </a:r>
                    </a:p>
                  </a:txBody>
                  <a:tcPr marL="6350" marR="6350" marT="6350"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0.70</a:t>
                      </a:r>
                    </a:p>
                  </a:txBody>
                  <a:tcPr marL="6350" marR="6350" marT="6350" marB="0" anchor="b">
                    <a:lnL>
                      <a:noFill/>
                    </a:lnL>
                    <a:lnR>
                      <a:noFill/>
                    </a:lnR>
                    <a:lnT>
                      <a:noFill/>
                    </a:lnT>
                    <a:lnB>
                      <a:noFill/>
                    </a:lnB>
                    <a:solidFill>
                      <a:srgbClr val="C6EF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-2.97</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4088109188"/>
                  </a:ext>
                </a:extLst>
              </a:tr>
              <a:tr h="212218">
                <a:tc>
                  <a:txBody>
                    <a:bodyPr/>
                    <a:lstStyle/>
                    <a:p>
                      <a:pPr algn="l" fontAlgn="b"/>
                      <a:r>
                        <a:rPr lang="en-US" sz="1200" b="0" i="0" u="none" strike="noStrike">
                          <a:solidFill>
                            <a:srgbClr val="000000"/>
                          </a:solidFill>
                          <a:effectLst/>
                          <a:latin typeface="Montserrat" panose="020B0604020202020204"/>
                        </a:rPr>
                        <a:t>Trade &amp; Agriculture</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-0.53</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2.72</a:t>
                      </a:r>
                    </a:p>
                  </a:txBody>
                  <a:tcPr marL="6350" marR="6350" marT="6350"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-2.29</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3.16</a:t>
                      </a:r>
                    </a:p>
                  </a:txBody>
                  <a:tcPr marL="6350" marR="6350" marT="6350" marB="0" anchor="b">
                    <a:lnL>
                      <a:noFill/>
                    </a:lnL>
                    <a:lnR>
                      <a:noFill/>
                    </a:lnR>
                    <a:lnT>
                      <a:noFill/>
                    </a:lnT>
                    <a:lnB>
                      <a:noFill/>
                    </a:lnB>
                    <a:solidFill>
                      <a:srgbClr val="C6EFCE"/>
                    </a:solidFill>
                  </a:tcPr>
                </a:tc>
                <a:extLst>
                  <a:ext uri="{0D108BD9-81ED-4DB2-BD59-A6C34878D82A}">
                    <a16:rowId xmlns:a16="http://schemas.microsoft.com/office/drawing/2014/main" val="2029714595"/>
                  </a:ext>
                </a:extLst>
              </a:tr>
              <a:tr h="212218">
                <a:tc>
                  <a:txBody>
                    <a:bodyPr/>
                    <a:lstStyle/>
                    <a:p>
                      <a:pPr algn="l" fontAlgn="b"/>
                      <a:r>
                        <a:rPr lang="en-US" sz="1200" b="0" i="0" u="none" strike="noStrike">
                          <a:solidFill>
                            <a:srgbClr val="000000"/>
                          </a:solidFill>
                          <a:effectLst/>
                          <a:latin typeface="Montserrat" panose="020B0604020202020204"/>
                        </a:rPr>
                        <a:t>War &amp; Foreign Policy</a:t>
                      </a:r>
                    </a:p>
                  </a:txBody>
                  <a:tcPr marL="6350" marR="6350" marT="6350"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-0.04</a:t>
                      </a:r>
                    </a:p>
                  </a:txBody>
                  <a:tcPr marL="6350" marR="6350" marT="6350"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0.34</a:t>
                      </a:r>
                    </a:p>
                  </a:txBody>
                  <a:tcPr marL="6350" marR="6350" marT="6350" marB="0" anchor="b">
                    <a:lnL>
                      <a:noFill/>
                    </a:lnL>
                    <a:lnR>
                      <a:noFill/>
                    </a:lnR>
                    <a:lnT>
                      <a:noFill/>
                    </a:lnT>
                    <a:lnB>
                      <a:noFill/>
                    </a:lnB>
                    <a:solidFill>
                      <a:srgbClr val="C6EFCE"/>
                    </a:solidFill>
                  </a:tcPr>
                </a:tc>
                <a:tc>
                  <a:txBody>
                    <a:bodyPr/>
                    <a:lstStyle/>
                    <a:p>
                      <a:pPr algn="ctr" fontAlgn="b"/>
                      <a:endParaRPr lang="en-US" sz="1200" b="0" i="0" u="none" strike="noStrike">
                        <a:solidFill>
                          <a:srgbClr val="000000"/>
                        </a:solidFill>
                        <a:effectLst/>
                        <a:latin typeface="Montserrat" panose="020B0604020202020204"/>
                      </a:endParaRPr>
                    </a:p>
                  </a:txBody>
                  <a:tcPr marL="6350" marR="6350" marT="6350" marB="0" anchor="b">
                    <a:lnL>
                      <a:noFill/>
                    </a:lnL>
                    <a:lnR>
                      <a:noFill/>
                    </a:lnR>
                    <a:lnT>
                      <a:noFill/>
                    </a:lnT>
                    <a:lnB>
                      <a:noFill/>
                    </a:lnB>
                  </a:tcPr>
                </a:tc>
                <a:tc>
                  <a:txBody>
                    <a:bodyPr/>
                    <a:lstStyle/>
                    <a:p>
                      <a:pPr algn="ctr" fontAlgn="b"/>
                      <a:r>
                        <a:rPr lang="en-US" sz="1200" b="0" i="0" u="none" strike="noStrike" dirty="0">
                          <a:solidFill>
                            <a:srgbClr val="9C0006"/>
                          </a:solidFill>
                          <a:effectLst/>
                          <a:latin typeface="Montserrat" panose="020B0604020202020204"/>
                        </a:rPr>
                        <a:t>-0.53</a:t>
                      </a:r>
                    </a:p>
                  </a:txBody>
                  <a:tcPr marL="6350" marR="6350" marT="6350" marB="0" anchor="b">
                    <a:lnL>
                      <a:noFill/>
                    </a:lnL>
                    <a:lnR>
                      <a:noFill/>
                    </a:lnR>
                    <a:lnT>
                      <a:noFill/>
                    </a:lnT>
                    <a:lnB>
                      <a:noFill/>
                    </a:lnB>
                    <a:solidFill>
                      <a:srgbClr val="FFC7CE"/>
                    </a:solidFill>
                  </a:tcPr>
                </a:tc>
                <a:extLst>
                  <a:ext uri="{0D108BD9-81ED-4DB2-BD59-A6C34878D82A}">
                    <a16:rowId xmlns:a16="http://schemas.microsoft.com/office/drawing/2014/main" val="3352646656"/>
                  </a:ext>
                </a:extLst>
              </a:tr>
            </a:tbl>
          </a:graphicData>
        </a:graphic>
      </p:graphicFrame>
      <p:sp>
        <p:nvSpPr>
          <p:cNvPr id="7" name="TextBox 6">
            <a:extLst>
              <a:ext uri="{FF2B5EF4-FFF2-40B4-BE49-F238E27FC236}">
                <a16:creationId xmlns:a16="http://schemas.microsoft.com/office/drawing/2014/main" id="{7BEEB3E2-61A2-49C6-88C2-161C3CB4B63B}"/>
              </a:ext>
            </a:extLst>
          </p:cNvPr>
          <p:cNvSpPr txBox="1"/>
          <p:nvPr/>
        </p:nvSpPr>
        <p:spPr>
          <a:xfrm>
            <a:off x="311700" y="4465165"/>
            <a:ext cx="6625905" cy="646331"/>
          </a:xfrm>
          <a:prstGeom prst="rect">
            <a:avLst/>
          </a:prstGeom>
          <a:noFill/>
        </p:spPr>
        <p:txBody>
          <a:bodyPr wrap="square" rtlCol="0">
            <a:spAutoFit/>
          </a:bodyPr>
          <a:lstStyle/>
          <a:p>
            <a:r>
              <a:rPr lang="en-US" sz="1200" i="1" dirty="0">
                <a:latin typeface="Montserrat" panose="020B0604020202020204"/>
              </a:rPr>
              <a:t>Green = Relative advantage against other Dems amongst Dems; or positive for Trump’s approval rating</a:t>
            </a:r>
          </a:p>
          <a:p>
            <a:r>
              <a:rPr lang="en-US" sz="1200" i="1" dirty="0">
                <a:latin typeface="Montserrat" panose="020B0604020202020204"/>
              </a:rPr>
              <a:t>Red = as search interest increases, candidate’s polling decreases</a:t>
            </a:r>
          </a:p>
        </p:txBody>
      </p:sp>
      <p:sp>
        <p:nvSpPr>
          <p:cNvPr id="9" name="TextBox 8">
            <a:extLst>
              <a:ext uri="{FF2B5EF4-FFF2-40B4-BE49-F238E27FC236}">
                <a16:creationId xmlns:a16="http://schemas.microsoft.com/office/drawing/2014/main" id="{6F71652C-84DD-4453-B57E-443931D42736}"/>
              </a:ext>
            </a:extLst>
          </p:cNvPr>
          <p:cNvSpPr txBox="1"/>
          <p:nvPr/>
        </p:nvSpPr>
        <p:spPr>
          <a:xfrm>
            <a:off x="311700" y="722356"/>
            <a:ext cx="84329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Playfair Display" panose="00000500000000000000" pitchFamily="50" charset="0"/>
                <a:cs typeface="Arial"/>
                <a:sym typeface="Arial"/>
              </a:rPr>
              <a:t>How Trump’s tweets alone effects each of the Democrats </a:t>
            </a:r>
          </a:p>
        </p:txBody>
      </p:sp>
    </p:spTree>
    <p:extLst>
      <p:ext uri="{BB962C8B-B14F-4D97-AF65-F5344CB8AC3E}">
        <p14:creationId xmlns:p14="http://schemas.microsoft.com/office/powerpoint/2010/main" val="26473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311700" y="101957"/>
            <a:ext cx="8520600" cy="572700"/>
          </a:xfrm>
        </p:spPr>
        <p:txBody>
          <a:bodyPr/>
          <a:lstStyle/>
          <a:p>
            <a:r>
              <a:rPr lang="en-US" sz="3600" dirty="0"/>
              <a:t>Conspiracy &amp; Mueller</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100320" y="2743201"/>
            <a:ext cx="3962400" cy="1325816"/>
          </a:xfrm>
        </p:spPr>
        <p:txBody>
          <a:bodyPr/>
          <a:lstStyle/>
          <a:p>
            <a:pPr>
              <a:buFont typeface="Arial" panose="020B0604020202020204" pitchFamily="34" charset="0"/>
              <a:buChar char="•"/>
            </a:pPr>
            <a:r>
              <a:rPr lang="en-US" sz="1400" dirty="0">
                <a:solidFill>
                  <a:schemeClr val="tx1"/>
                </a:solidFill>
              </a:rPr>
              <a:t>Warren has many negative associations with this category, especially terms related to Mueller and Russia</a:t>
            </a:r>
          </a:p>
          <a:p>
            <a:pPr>
              <a:buFont typeface="Arial" panose="020B0604020202020204" pitchFamily="34" charset="0"/>
              <a:buChar char="•"/>
            </a:pPr>
            <a:r>
              <a:rPr lang="en-US" sz="1400" dirty="0">
                <a:solidFill>
                  <a:schemeClr val="tx1"/>
                </a:solidFill>
              </a:rPr>
              <a:t>While there are some individual term correlations for others, the sub-categories lack any substantial correlations</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15</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557</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12</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sp>
        <p:nvSpPr>
          <p:cNvPr id="8" name="Rectangle 7">
            <a:extLst>
              <a:ext uri="{FF2B5EF4-FFF2-40B4-BE49-F238E27FC236}">
                <a16:creationId xmlns:a16="http://schemas.microsoft.com/office/drawing/2014/main" id="{93424D29-7ADD-46CA-AF00-1B563F98BA4B}"/>
              </a:ext>
            </a:extLst>
          </p:cNvPr>
          <p:cNvSpPr/>
          <p:nvPr/>
        </p:nvSpPr>
        <p:spPr>
          <a:xfrm>
            <a:off x="5406886" y="1202357"/>
            <a:ext cx="2983510" cy="311624"/>
          </a:xfrm>
          <a:prstGeom prst="rect">
            <a:avLst/>
          </a:prstGeom>
        </p:spPr>
        <p:txBody>
          <a:bodyPr wrap="none">
            <a:spAutoFit/>
          </a:bodyPr>
          <a:lstStyle/>
          <a:p>
            <a:pPr algn="ctr" defTabSz="914378" fontAlgn="b"/>
            <a:r>
              <a:rPr lang="en-US" sz="1425" b="1" u="sng" dirty="0">
                <a:latin typeface="Montserrat" panose="020B0604020202020204"/>
                <a:ea typeface="+mn-ea"/>
              </a:rPr>
              <a:t>Correlation of sub-categories</a:t>
            </a:r>
          </a:p>
        </p:txBody>
      </p:sp>
      <p:graphicFrame>
        <p:nvGraphicFramePr>
          <p:cNvPr id="9" name="Table 8">
            <a:extLst>
              <a:ext uri="{FF2B5EF4-FFF2-40B4-BE49-F238E27FC236}">
                <a16:creationId xmlns:a16="http://schemas.microsoft.com/office/drawing/2014/main" id="{143B6E31-0509-488E-8CE3-6545D48D0681}"/>
              </a:ext>
            </a:extLst>
          </p:cNvPr>
          <p:cNvGraphicFramePr>
            <a:graphicFrameLocks noGrp="1"/>
          </p:cNvGraphicFramePr>
          <p:nvPr>
            <p:extLst>
              <p:ext uri="{D42A27DB-BD31-4B8C-83A1-F6EECF244321}">
                <p14:modId xmlns:p14="http://schemas.microsoft.com/office/powerpoint/2010/main" val="3528536444"/>
              </p:ext>
            </p:extLst>
          </p:nvPr>
        </p:nvGraphicFramePr>
        <p:xfrm>
          <a:off x="5008880" y="1394680"/>
          <a:ext cx="4161412" cy="1100139"/>
        </p:xfrm>
        <a:graphic>
          <a:graphicData uri="http://schemas.openxmlformats.org/drawingml/2006/table">
            <a:tbl>
              <a:tblPr/>
              <a:tblGrid>
                <a:gridCol w="1235332">
                  <a:extLst>
                    <a:ext uri="{9D8B030D-6E8A-4147-A177-3AD203B41FA5}">
                      <a16:colId xmlns:a16="http://schemas.microsoft.com/office/drawing/2014/main" val="798890465"/>
                    </a:ext>
                  </a:extLst>
                </a:gridCol>
                <a:gridCol w="491327">
                  <a:extLst>
                    <a:ext uri="{9D8B030D-6E8A-4147-A177-3AD203B41FA5}">
                      <a16:colId xmlns:a16="http://schemas.microsoft.com/office/drawing/2014/main" val="563214478"/>
                    </a:ext>
                  </a:extLst>
                </a:gridCol>
                <a:gridCol w="694831">
                  <a:extLst>
                    <a:ext uri="{9D8B030D-6E8A-4147-A177-3AD203B41FA5}">
                      <a16:colId xmlns:a16="http://schemas.microsoft.com/office/drawing/2014/main" val="1719257268"/>
                    </a:ext>
                  </a:extLst>
                </a:gridCol>
                <a:gridCol w="624017">
                  <a:extLst>
                    <a:ext uri="{9D8B030D-6E8A-4147-A177-3AD203B41FA5}">
                      <a16:colId xmlns:a16="http://schemas.microsoft.com/office/drawing/2014/main" val="2743184637"/>
                    </a:ext>
                  </a:extLst>
                </a:gridCol>
                <a:gridCol w="561293">
                  <a:extLst>
                    <a:ext uri="{9D8B030D-6E8A-4147-A177-3AD203B41FA5}">
                      <a16:colId xmlns:a16="http://schemas.microsoft.com/office/drawing/2014/main" val="151584760"/>
                    </a:ext>
                  </a:extLst>
                </a:gridCol>
                <a:gridCol w="554612">
                  <a:extLst>
                    <a:ext uri="{9D8B030D-6E8A-4147-A177-3AD203B41FA5}">
                      <a16:colId xmlns:a16="http://schemas.microsoft.com/office/drawing/2014/main" val="1070532018"/>
                    </a:ext>
                  </a:extLst>
                </a:gridCol>
              </a:tblGrid>
              <a:tr h="439103">
                <a:tc>
                  <a:txBody>
                    <a:bodyPr/>
                    <a:lstStyle/>
                    <a:p>
                      <a:pPr algn="l" fontAlgn="b"/>
                      <a:endParaRPr lang="en-US" sz="1000" b="0" i="0" u="none" strike="noStrike" dirty="0">
                        <a:solidFill>
                          <a:srgbClr val="000000"/>
                        </a:solidFill>
                        <a:effectLst/>
                        <a:latin typeface="Montserrat" panose="020B0604020202020204"/>
                      </a:endParaRPr>
                    </a:p>
                  </a:txBody>
                  <a:tcPr marL="4763" marR="4763" marT="4763" marB="0" anchor="b">
                    <a:lnL>
                      <a:noFill/>
                    </a:lnL>
                    <a:lnR>
                      <a:noFill/>
                    </a:lnR>
                    <a:lnT>
                      <a:noFill/>
                    </a:lnT>
                    <a:lnB>
                      <a:noFill/>
                    </a:lnB>
                  </a:tcPr>
                </a:tc>
                <a:tc>
                  <a:txBody>
                    <a:bodyPr/>
                    <a:lstStyle/>
                    <a:p>
                      <a:pPr algn="l" fontAlgn="b"/>
                      <a:r>
                        <a:rPr lang="en-US" sz="1050" b="1" i="0" u="none" strike="noStrike" dirty="0">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dirty="0">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dirty="0">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dirty="0">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50" b="1" i="0" u="none" strike="noStrike" dirty="0">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2087851"/>
                  </a:ext>
                </a:extLst>
              </a:tr>
              <a:tr h="221933">
                <a:tc>
                  <a:txBody>
                    <a:bodyPr/>
                    <a:lstStyle/>
                    <a:p>
                      <a:pPr algn="ctr" fontAlgn="b"/>
                      <a:r>
                        <a:rPr lang="en-US" sz="1050" b="1" i="0" u="none" strike="noStrike" dirty="0">
                          <a:solidFill>
                            <a:srgbClr val="000000"/>
                          </a:solidFill>
                          <a:effectLst/>
                          <a:latin typeface="Montserrat" panose="020B0604020202020204"/>
                        </a:rPr>
                        <a:t>Conspiracy</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50" b="0" i="0" u="none" strike="noStrike">
                          <a:solidFill>
                            <a:srgbClr val="000000"/>
                          </a:solidFill>
                          <a:effectLst/>
                          <a:latin typeface="Montserrat" panose="020B0604020202020204"/>
                        </a:rPr>
                        <a:t>-0.01</a:t>
                      </a:r>
                    </a:p>
                  </a:txBody>
                  <a:tcPr marL="4763" marR="4763" marT="476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Montserrat" panose="020B0604020202020204"/>
                        </a:rPr>
                        <a:t>0.03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Montserrat" panose="020B0604020202020204"/>
                        </a:rPr>
                        <a:t>-0.06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Montserrat" panose="020B0604020202020204"/>
                        </a:rPr>
                        <a:t>0.08</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10624728"/>
                  </a:ext>
                </a:extLst>
              </a:tr>
              <a:tr h="439103">
                <a:tc>
                  <a:txBody>
                    <a:bodyPr/>
                    <a:lstStyle/>
                    <a:p>
                      <a:pPr algn="ctr" fontAlgn="b"/>
                      <a:r>
                        <a:rPr lang="en-US" sz="1050" b="1" i="0" u="none" strike="noStrike" dirty="0">
                          <a:solidFill>
                            <a:srgbClr val="000000"/>
                          </a:solidFill>
                          <a:effectLst/>
                          <a:latin typeface="Montserrat" panose="020B0604020202020204"/>
                        </a:rPr>
                        <a:t>Mueller/Russia</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50" b="0" i="0" u="none" strike="noStrike" dirty="0">
                          <a:solidFill>
                            <a:srgbClr val="000000"/>
                          </a:solidFill>
                          <a:effectLst/>
                          <a:latin typeface="Montserrat" panose="020B0604020202020204"/>
                        </a:rPr>
                        <a:t>0.06</a:t>
                      </a: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050" b="0" i="0" u="none" strike="noStrike" dirty="0">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05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05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050" b="0" i="0" u="none" strike="noStrike" dirty="0">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1613575496"/>
                  </a:ext>
                </a:extLst>
              </a:tr>
            </a:tbl>
          </a:graphicData>
        </a:graphic>
      </p:graphicFrame>
      <p:graphicFrame>
        <p:nvGraphicFramePr>
          <p:cNvPr id="10" name="Table 9">
            <a:extLst>
              <a:ext uri="{FF2B5EF4-FFF2-40B4-BE49-F238E27FC236}">
                <a16:creationId xmlns:a16="http://schemas.microsoft.com/office/drawing/2014/main" id="{F732CC8B-55E2-46D6-953C-615678A821E2}"/>
              </a:ext>
            </a:extLst>
          </p:cNvPr>
          <p:cNvGraphicFramePr>
            <a:graphicFrameLocks noGrp="1"/>
          </p:cNvGraphicFramePr>
          <p:nvPr>
            <p:extLst>
              <p:ext uri="{D42A27DB-BD31-4B8C-83A1-F6EECF244321}">
                <p14:modId xmlns:p14="http://schemas.microsoft.com/office/powerpoint/2010/main" val="806134500"/>
              </p:ext>
            </p:extLst>
          </p:nvPr>
        </p:nvGraphicFramePr>
        <p:xfrm>
          <a:off x="173619" y="579120"/>
          <a:ext cx="4926701" cy="4209920"/>
        </p:xfrm>
        <a:graphic>
          <a:graphicData uri="http://schemas.openxmlformats.org/drawingml/2006/table">
            <a:tbl>
              <a:tblPr/>
              <a:tblGrid>
                <a:gridCol w="954141">
                  <a:extLst>
                    <a:ext uri="{9D8B030D-6E8A-4147-A177-3AD203B41FA5}">
                      <a16:colId xmlns:a16="http://schemas.microsoft.com/office/drawing/2014/main" val="3825467832"/>
                    </a:ext>
                  </a:extLst>
                </a:gridCol>
                <a:gridCol w="1076960">
                  <a:extLst>
                    <a:ext uri="{9D8B030D-6E8A-4147-A177-3AD203B41FA5}">
                      <a16:colId xmlns:a16="http://schemas.microsoft.com/office/drawing/2014/main" val="2528572049"/>
                    </a:ext>
                  </a:extLst>
                </a:gridCol>
                <a:gridCol w="579120">
                  <a:extLst>
                    <a:ext uri="{9D8B030D-6E8A-4147-A177-3AD203B41FA5}">
                      <a16:colId xmlns:a16="http://schemas.microsoft.com/office/drawing/2014/main" val="2186200595"/>
                    </a:ext>
                  </a:extLst>
                </a:gridCol>
                <a:gridCol w="548640">
                  <a:extLst>
                    <a:ext uri="{9D8B030D-6E8A-4147-A177-3AD203B41FA5}">
                      <a16:colId xmlns:a16="http://schemas.microsoft.com/office/drawing/2014/main" val="881201686"/>
                    </a:ext>
                  </a:extLst>
                </a:gridCol>
                <a:gridCol w="660400">
                  <a:extLst>
                    <a:ext uri="{9D8B030D-6E8A-4147-A177-3AD203B41FA5}">
                      <a16:colId xmlns:a16="http://schemas.microsoft.com/office/drawing/2014/main" val="986624593"/>
                    </a:ext>
                  </a:extLst>
                </a:gridCol>
                <a:gridCol w="579120">
                  <a:extLst>
                    <a:ext uri="{9D8B030D-6E8A-4147-A177-3AD203B41FA5}">
                      <a16:colId xmlns:a16="http://schemas.microsoft.com/office/drawing/2014/main" val="3098466073"/>
                    </a:ext>
                  </a:extLst>
                </a:gridCol>
                <a:gridCol w="528320">
                  <a:extLst>
                    <a:ext uri="{9D8B030D-6E8A-4147-A177-3AD203B41FA5}">
                      <a16:colId xmlns:a16="http://schemas.microsoft.com/office/drawing/2014/main" val="3347058667"/>
                    </a:ext>
                  </a:extLst>
                </a:gridCol>
              </a:tblGrid>
              <a:tr h="347663">
                <a:tc>
                  <a:txBody>
                    <a:bodyPr/>
                    <a:lstStyle/>
                    <a:p>
                      <a:pPr algn="l" fontAlgn="b"/>
                      <a:r>
                        <a:rPr lang="en-US" sz="11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Category</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9263422"/>
                  </a:ext>
                </a:extLst>
              </a:tr>
              <a:tr h="347663">
                <a:tc>
                  <a:txBody>
                    <a:bodyPr/>
                    <a:lstStyle/>
                    <a:p>
                      <a:pPr algn="l" fontAlgn="b"/>
                      <a:r>
                        <a:rPr lang="en-US" sz="1100" b="0" i="0" u="none" strike="noStrike">
                          <a:solidFill>
                            <a:srgbClr val="000000"/>
                          </a:solidFill>
                          <a:effectLst/>
                          <a:latin typeface="Montserrat" panose="020B0604020202020204"/>
                        </a:rPr>
                        <a:t>fbi</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Montserrat" panose="020B0604020202020204"/>
                        </a:rPr>
                        <a:t>Mueller/Russia</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9237805"/>
                  </a:ext>
                </a:extLst>
              </a:tr>
              <a:tr h="347663">
                <a:tc>
                  <a:txBody>
                    <a:bodyPr/>
                    <a:lstStyle/>
                    <a:p>
                      <a:pPr algn="l" fontAlgn="b"/>
                      <a:r>
                        <a:rPr lang="en-US" sz="1100" b="0" i="0" u="none" strike="noStrike" dirty="0" err="1">
                          <a:solidFill>
                            <a:srgbClr val="000000"/>
                          </a:solidFill>
                          <a:effectLst/>
                          <a:latin typeface="Montserrat" panose="020B0604020202020204"/>
                        </a:rPr>
                        <a:t>mueller</a:t>
                      </a:r>
                      <a:r>
                        <a:rPr lang="en-US" sz="1100" b="0" i="0" u="none" strike="noStrike" dirty="0">
                          <a:solidFill>
                            <a:srgbClr val="000000"/>
                          </a:solidFill>
                          <a:effectLst/>
                          <a:latin typeface="Montserrat" panose="020B0604020202020204"/>
                        </a:rPr>
                        <a:t> testimony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656739346"/>
                  </a:ext>
                </a:extLst>
              </a:tr>
              <a:tr h="0">
                <a:tc>
                  <a:txBody>
                    <a:bodyPr/>
                    <a:lstStyle/>
                    <a:p>
                      <a:pPr algn="l" fontAlgn="b"/>
                      <a:r>
                        <a:rPr lang="en-US" sz="1100" b="0" i="0" u="none" strike="noStrike">
                          <a:solidFill>
                            <a:srgbClr val="000000"/>
                          </a:solidFill>
                          <a:effectLst/>
                          <a:latin typeface="Montserrat" panose="020B0604020202020204"/>
                        </a:rPr>
                        <a:t>mueller</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627807412"/>
                  </a:ext>
                </a:extLst>
              </a:tr>
              <a:tr h="54606">
                <a:tc>
                  <a:txBody>
                    <a:bodyPr/>
                    <a:lstStyle/>
                    <a:p>
                      <a:pPr algn="l" fontAlgn="b"/>
                      <a:r>
                        <a:rPr lang="en-US" sz="1100" b="0" i="0" u="none" strike="noStrike">
                          <a:solidFill>
                            <a:srgbClr val="000000"/>
                          </a:solidFill>
                          <a:effectLst/>
                          <a:latin typeface="Montserrat" panose="020B0604020202020204"/>
                        </a:rPr>
                        <a:t>jared</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extLst>
                  <a:ext uri="{0D108BD9-81ED-4DB2-BD59-A6C34878D82A}">
                    <a16:rowId xmlns:a16="http://schemas.microsoft.com/office/drawing/2014/main" val="4217548153"/>
                  </a:ext>
                </a:extLst>
              </a:tr>
              <a:tr h="126043">
                <a:tc>
                  <a:txBody>
                    <a:bodyPr/>
                    <a:lstStyle/>
                    <a:p>
                      <a:pPr algn="l" fontAlgn="b"/>
                      <a:r>
                        <a:rPr lang="en-US" sz="1100" b="0" i="0" u="none" strike="noStrike">
                          <a:solidFill>
                            <a:srgbClr val="000000"/>
                          </a:solidFill>
                          <a:effectLst/>
                          <a:latin typeface="Montserrat" panose="020B0604020202020204"/>
                        </a:rPr>
                        <a:t>investigation</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0.36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515086391"/>
                  </a:ext>
                </a:extLst>
              </a:tr>
              <a:tr h="184916">
                <a:tc>
                  <a:txBody>
                    <a:bodyPr/>
                    <a:lstStyle/>
                    <a:p>
                      <a:pPr algn="l" fontAlgn="b"/>
                      <a:r>
                        <a:rPr lang="en-US" sz="1100" b="0" i="0" u="none" strike="noStrike">
                          <a:solidFill>
                            <a:srgbClr val="000000"/>
                          </a:solidFill>
                          <a:effectLst/>
                          <a:latin typeface="Montserrat" panose="020B0604020202020204"/>
                        </a:rPr>
                        <a:t>secret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1584194262"/>
                  </a:ext>
                </a:extLst>
              </a:tr>
              <a:tr h="43044">
                <a:tc>
                  <a:txBody>
                    <a:bodyPr/>
                    <a:lstStyle/>
                    <a:p>
                      <a:pPr algn="l" fontAlgn="b"/>
                      <a:r>
                        <a:rPr lang="en-US" sz="1100" b="0" i="0" u="none" strike="noStrike" dirty="0" err="1">
                          <a:solidFill>
                            <a:srgbClr val="000000"/>
                          </a:solidFill>
                          <a:effectLst/>
                          <a:latin typeface="Montserrat" panose="020B0604020202020204"/>
                        </a:rPr>
                        <a:t>russian</a:t>
                      </a:r>
                      <a:endParaRPr lang="en-US" sz="1100" b="0" i="0" u="none" strike="noStrike" dirty="0">
                        <a:solidFill>
                          <a:srgbClr val="000000"/>
                        </a:solidFill>
                        <a:effectLst/>
                        <a:latin typeface="Montserrat" panose="020B0604020202020204"/>
                      </a:endParaRP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2879951069"/>
                  </a:ext>
                </a:extLst>
              </a:tr>
              <a:tr h="347663">
                <a:tc>
                  <a:txBody>
                    <a:bodyPr/>
                    <a:lstStyle/>
                    <a:p>
                      <a:pPr algn="l" fontAlgn="b"/>
                      <a:r>
                        <a:rPr lang="en-US" sz="1100" b="0" i="0" u="none" strike="noStrike">
                          <a:solidFill>
                            <a:srgbClr val="000000"/>
                          </a:solidFill>
                          <a:effectLst/>
                          <a:latin typeface="Montserrat" panose="020B0604020202020204"/>
                        </a:rPr>
                        <a:t>attorney general</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193858987"/>
                  </a:ext>
                </a:extLst>
              </a:tr>
              <a:tr h="199626">
                <a:tc>
                  <a:txBody>
                    <a:bodyPr/>
                    <a:lstStyle/>
                    <a:p>
                      <a:pPr algn="l" fontAlgn="b"/>
                      <a:r>
                        <a:rPr lang="en-US" sz="1100" b="0" i="0" u="none" strike="noStrike">
                          <a:solidFill>
                            <a:srgbClr val="000000"/>
                          </a:solidFill>
                          <a:effectLst/>
                          <a:latin typeface="Montserrat" panose="020B0604020202020204"/>
                        </a:rPr>
                        <a:t>cohen</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779122451"/>
                  </a:ext>
                </a:extLst>
              </a:tr>
              <a:tr h="101600">
                <a:tc>
                  <a:txBody>
                    <a:bodyPr/>
                    <a:lstStyle/>
                    <a:p>
                      <a:pPr algn="l" fontAlgn="b"/>
                      <a:r>
                        <a:rPr lang="en-US" sz="1100" b="0" i="0" u="none" strike="noStrike">
                          <a:solidFill>
                            <a:srgbClr val="000000"/>
                          </a:solidFill>
                          <a:effectLst/>
                          <a:latin typeface="Montserrat" panose="020B0604020202020204"/>
                        </a:rPr>
                        <a:t>russia</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401971134"/>
                  </a:ext>
                </a:extLst>
              </a:tr>
              <a:tr h="0">
                <a:tc>
                  <a:txBody>
                    <a:bodyPr/>
                    <a:lstStyle/>
                    <a:p>
                      <a:pPr algn="l" fontAlgn="b"/>
                      <a:r>
                        <a:rPr lang="en-US" sz="1100" b="0" i="0" u="none" strike="noStrike">
                          <a:solidFill>
                            <a:srgbClr val="000000"/>
                          </a:solidFill>
                          <a:effectLst/>
                          <a:latin typeface="Montserrat" panose="020B0604020202020204"/>
                        </a:rPr>
                        <a:t>testimony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569496355"/>
                  </a:ext>
                </a:extLst>
              </a:tr>
              <a:tr h="347663">
                <a:tc>
                  <a:txBody>
                    <a:bodyPr/>
                    <a:lstStyle/>
                    <a:p>
                      <a:pPr algn="l" fontAlgn="b"/>
                      <a:r>
                        <a:rPr lang="en-US" sz="1100" b="0" i="0" u="none" strike="noStrike">
                          <a:solidFill>
                            <a:srgbClr val="000000"/>
                          </a:solidFill>
                          <a:effectLst/>
                          <a:latin typeface="Montserrat" panose="020B0604020202020204"/>
                        </a:rPr>
                        <a:t>state department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3412120812"/>
                  </a:ext>
                </a:extLst>
              </a:tr>
              <a:tr h="347663">
                <a:tc>
                  <a:txBody>
                    <a:bodyPr/>
                    <a:lstStyle/>
                    <a:p>
                      <a:pPr algn="l" fontAlgn="b"/>
                      <a:r>
                        <a:rPr lang="en-US" sz="1100" b="0" i="0" u="none" strike="noStrike">
                          <a:solidFill>
                            <a:srgbClr val="000000"/>
                          </a:solidFill>
                          <a:effectLst/>
                          <a:latin typeface="Montserrat" panose="020B0604020202020204"/>
                        </a:rPr>
                        <a:t>michelle obama</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482777962"/>
                  </a:ext>
                </a:extLst>
              </a:tr>
              <a:tr h="347663">
                <a:tc>
                  <a:txBody>
                    <a:bodyPr/>
                    <a:lstStyle/>
                    <a:p>
                      <a:pPr algn="l" fontAlgn="b"/>
                      <a:r>
                        <a:rPr lang="en-US" sz="1100" b="0" i="0" u="none" strike="noStrike">
                          <a:solidFill>
                            <a:srgbClr val="000000"/>
                          </a:solidFill>
                          <a:effectLst/>
                          <a:latin typeface="Montserrat" panose="020B0604020202020204"/>
                        </a:rPr>
                        <a:t>cohen testimony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0.32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253774958"/>
                  </a:ext>
                </a:extLst>
              </a:tr>
              <a:tr h="105725">
                <a:tc>
                  <a:txBody>
                    <a:bodyPr/>
                    <a:lstStyle/>
                    <a:p>
                      <a:pPr algn="l" fontAlgn="b"/>
                      <a:r>
                        <a:rPr lang="en-US" sz="1100" b="0" i="0" u="none" strike="noStrike">
                          <a:solidFill>
                            <a:srgbClr val="000000"/>
                          </a:solidFill>
                          <a:effectLst/>
                          <a:latin typeface="Montserrat" panose="020B0604020202020204"/>
                        </a:rPr>
                        <a:t>Indictment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Mueller/Russia</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-0.29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769628872"/>
                  </a:ext>
                </a:extLst>
              </a:tr>
              <a:tr h="184916">
                <a:tc>
                  <a:txBody>
                    <a:bodyPr/>
                    <a:lstStyle/>
                    <a:p>
                      <a:pPr algn="l" fontAlgn="b"/>
                      <a:r>
                        <a:rPr lang="en-US" sz="1100" b="0" i="0" u="none" strike="noStrike" dirty="0">
                          <a:solidFill>
                            <a:srgbClr val="000000"/>
                          </a:solidFill>
                          <a:effectLst/>
                          <a:latin typeface="Montserrat" panose="020B0604020202020204"/>
                        </a:rPr>
                        <a:t>gatekeepers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Conspiracy</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-0.41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0.54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-0.74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3117256388"/>
                  </a:ext>
                </a:extLst>
              </a:tr>
            </a:tbl>
          </a:graphicData>
        </a:graphic>
      </p:graphicFrame>
    </p:spTree>
    <p:extLst>
      <p:ext uri="{BB962C8B-B14F-4D97-AF65-F5344CB8AC3E}">
        <p14:creationId xmlns:p14="http://schemas.microsoft.com/office/powerpoint/2010/main" val="157493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331489" y="123893"/>
            <a:ext cx="8520600" cy="572700"/>
          </a:xfrm>
        </p:spPr>
        <p:txBody>
          <a:bodyPr/>
          <a:lstStyle/>
          <a:p>
            <a:r>
              <a:rPr lang="en-US" sz="3600" dirty="0"/>
              <a:t>Environment</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16</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1,270</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13</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9" name="Table 8">
            <a:extLst>
              <a:ext uri="{FF2B5EF4-FFF2-40B4-BE49-F238E27FC236}">
                <a16:creationId xmlns:a16="http://schemas.microsoft.com/office/drawing/2014/main" id="{5366E95B-E3E9-4196-AEAC-769739285870}"/>
              </a:ext>
            </a:extLst>
          </p:cNvPr>
          <p:cNvGraphicFramePr>
            <a:graphicFrameLocks noGrp="1"/>
          </p:cNvGraphicFramePr>
          <p:nvPr>
            <p:extLst>
              <p:ext uri="{D42A27DB-BD31-4B8C-83A1-F6EECF244321}">
                <p14:modId xmlns:p14="http://schemas.microsoft.com/office/powerpoint/2010/main" val="404993360"/>
              </p:ext>
            </p:extLst>
          </p:nvPr>
        </p:nvGraphicFramePr>
        <p:xfrm>
          <a:off x="291911" y="696593"/>
          <a:ext cx="4045744" cy="4100523"/>
        </p:xfrm>
        <a:graphic>
          <a:graphicData uri="http://schemas.openxmlformats.org/drawingml/2006/table">
            <a:tbl>
              <a:tblPr/>
              <a:tblGrid>
                <a:gridCol w="1139984">
                  <a:extLst>
                    <a:ext uri="{9D8B030D-6E8A-4147-A177-3AD203B41FA5}">
                      <a16:colId xmlns:a16="http://schemas.microsoft.com/office/drawing/2014/main" val="1042299109"/>
                    </a:ext>
                  </a:extLst>
                </a:gridCol>
                <a:gridCol w="542193">
                  <a:extLst>
                    <a:ext uri="{9D8B030D-6E8A-4147-A177-3AD203B41FA5}">
                      <a16:colId xmlns:a16="http://schemas.microsoft.com/office/drawing/2014/main" val="4190160400"/>
                    </a:ext>
                  </a:extLst>
                </a:gridCol>
                <a:gridCol w="485186">
                  <a:extLst>
                    <a:ext uri="{9D8B030D-6E8A-4147-A177-3AD203B41FA5}">
                      <a16:colId xmlns:a16="http://schemas.microsoft.com/office/drawing/2014/main" val="2574153504"/>
                    </a:ext>
                  </a:extLst>
                </a:gridCol>
                <a:gridCol w="654011">
                  <a:extLst>
                    <a:ext uri="{9D8B030D-6E8A-4147-A177-3AD203B41FA5}">
                      <a16:colId xmlns:a16="http://schemas.microsoft.com/office/drawing/2014/main" val="2426961454"/>
                    </a:ext>
                  </a:extLst>
                </a:gridCol>
                <a:gridCol w="628155">
                  <a:extLst>
                    <a:ext uri="{9D8B030D-6E8A-4147-A177-3AD203B41FA5}">
                      <a16:colId xmlns:a16="http://schemas.microsoft.com/office/drawing/2014/main" val="1129602931"/>
                    </a:ext>
                  </a:extLst>
                </a:gridCol>
                <a:gridCol w="596215">
                  <a:extLst>
                    <a:ext uri="{9D8B030D-6E8A-4147-A177-3AD203B41FA5}">
                      <a16:colId xmlns:a16="http://schemas.microsoft.com/office/drawing/2014/main" val="2517071426"/>
                    </a:ext>
                  </a:extLst>
                </a:gridCol>
              </a:tblGrid>
              <a:tr h="347663">
                <a:tc>
                  <a:txBody>
                    <a:bodyPr/>
                    <a:lstStyle/>
                    <a:p>
                      <a:pPr algn="l" fontAlgn="b"/>
                      <a:r>
                        <a:rPr lang="en-US" sz="12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2767124"/>
                  </a:ext>
                </a:extLst>
              </a:tr>
              <a:tr h="176213">
                <a:tc>
                  <a:txBody>
                    <a:bodyPr/>
                    <a:lstStyle/>
                    <a:p>
                      <a:pPr algn="l" fontAlgn="b"/>
                      <a:r>
                        <a:rPr lang="en-US" sz="1200" b="0" i="0" u="none" strike="noStrike">
                          <a:solidFill>
                            <a:srgbClr val="000000"/>
                          </a:solidFill>
                          <a:effectLst/>
                          <a:latin typeface="Montserrat" panose="020B0604020202020204"/>
                        </a:rPr>
                        <a:t>river</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1184702521"/>
                  </a:ext>
                </a:extLst>
              </a:tr>
              <a:tr h="176213">
                <a:tc>
                  <a:txBody>
                    <a:bodyPr/>
                    <a:lstStyle/>
                    <a:p>
                      <a:pPr algn="l" fontAlgn="b"/>
                      <a:r>
                        <a:rPr lang="en-US" sz="1200" b="0" i="0" u="none" strike="noStrike" dirty="0">
                          <a:solidFill>
                            <a:srgbClr val="000000"/>
                          </a:solidFill>
                          <a:effectLst/>
                          <a:latin typeface="Montserrat" panose="020B0604020202020204"/>
                        </a:rPr>
                        <a:t>gas</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989227817"/>
                  </a:ext>
                </a:extLst>
              </a:tr>
              <a:tr h="176213">
                <a:tc>
                  <a:txBody>
                    <a:bodyPr/>
                    <a:lstStyle/>
                    <a:p>
                      <a:pPr algn="l" fontAlgn="b"/>
                      <a:r>
                        <a:rPr lang="en-US" sz="1200" b="0" i="0" u="none" strike="noStrike">
                          <a:solidFill>
                            <a:srgbClr val="000000"/>
                          </a:solidFill>
                          <a:effectLst/>
                          <a:latin typeface="Montserrat" panose="020B0604020202020204"/>
                        </a:rPr>
                        <a:t>carbon</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06056316"/>
                  </a:ext>
                </a:extLst>
              </a:tr>
              <a:tr h="176213">
                <a:tc>
                  <a:txBody>
                    <a:bodyPr/>
                    <a:lstStyle/>
                    <a:p>
                      <a:pPr algn="l" fontAlgn="b"/>
                      <a:r>
                        <a:rPr lang="en-US" sz="1200" b="0" i="0" u="none" strike="noStrike">
                          <a:solidFill>
                            <a:srgbClr val="000000"/>
                          </a:solidFill>
                          <a:effectLst/>
                          <a:latin typeface="Montserrat" panose="020B0604020202020204"/>
                        </a:rPr>
                        <a:t>energy</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617046761"/>
                  </a:ext>
                </a:extLst>
              </a:tr>
              <a:tr h="176213">
                <a:tc>
                  <a:txBody>
                    <a:bodyPr/>
                    <a:lstStyle/>
                    <a:p>
                      <a:pPr algn="l" fontAlgn="b"/>
                      <a:r>
                        <a:rPr lang="en-US" sz="1200" b="0" i="0" u="none" strike="noStrike" dirty="0">
                          <a:solidFill>
                            <a:srgbClr val="000000"/>
                          </a:solidFill>
                          <a:effectLst/>
                          <a:latin typeface="Montserrat" panose="020B0604020202020204"/>
                        </a:rPr>
                        <a:t>oil</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436454630"/>
                  </a:ext>
                </a:extLst>
              </a:tr>
              <a:tr h="176213">
                <a:tc>
                  <a:txBody>
                    <a:bodyPr/>
                    <a:lstStyle/>
                    <a:p>
                      <a:pPr algn="l" fontAlgn="b"/>
                      <a:r>
                        <a:rPr lang="en-US" sz="1200" b="0" i="0" u="none" strike="noStrike" dirty="0">
                          <a:solidFill>
                            <a:srgbClr val="000000"/>
                          </a:solidFill>
                          <a:effectLst/>
                          <a:latin typeface="Montserrat" panose="020B0604020202020204"/>
                        </a:rPr>
                        <a:t>disaster</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1874125279"/>
                  </a:ext>
                </a:extLst>
              </a:tr>
              <a:tr h="176213">
                <a:tc>
                  <a:txBody>
                    <a:bodyPr/>
                    <a:lstStyle/>
                    <a:p>
                      <a:pPr algn="l" fontAlgn="b"/>
                      <a:r>
                        <a:rPr lang="en-US" sz="1200" b="0" i="0" u="none" strike="noStrike">
                          <a:solidFill>
                            <a:srgbClr val="000000"/>
                          </a:solidFill>
                          <a:effectLst/>
                          <a:latin typeface="Montserrat" panose="020B0604020202020204"/>
                        </a:rPr>
                        <a:t>iron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875379554"/>
                  </a:ext>
                </a:extLst>
              </a:tr>
              <a:tr h="176213">
                <a:tc>
                  <a:txBody>
                    <a:bodyPr/>
                    <a:lstStyle/>
                    <a:p>
                      <a:pPr algn="l" fontAlgn="b"/>
                      <a:r>
                        <a:rPr lang="en-US" sz="1200" b="0" i="0" u="none" strike="noStrike">
                          <a:solidFill>
                            <a:srgbClr val="000000"/>
                          </a:solidFill>
                          <a:effectLst/>
                          <a:latin typeface="Montserrat" panose="020B0604020202020204"/>
                        </a:rPr>
                        <a:t>drinking</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716202752"/>
                  </a:ext>
                </a:extLst>
              </a:tr>
              <a:tr h="176213">
                <a:tc>
                  <a:txBody>
                    <a:bodyPr/>
                    <a:lstStyle/>
                    <a:p>
                      <a:pPr algn="l" fontAlgn="b"/>
                      <a:r>
                        <a:rPr lang="en-US" sz="1200" b="0" i="0" u="none" strike="noStrike">
                          <a:solidFill>
                            <a:srgbClr val="000000"/>
                          </a:solidFill>
                          <a:effectLst/>
                          <a:latin typeface="Montserrat" panose="020B0604020202020204"/>
                        </a:rPr>
                        <a:t>urban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3940355656"/>
                  </a:ext>
                </a:extLst>
              </a:tr>
              <a:tr h="176213">
                <a:tc>
                  <a:txBody>
                    <a:bodyPr/>
                    <a:lstStyle/>
                    <a:p>
                      <a:pPr algn="l" fontAlgn="b"/>
                      <a:r>
                        <a:rPr lang="en-US" sz="1200" b="0" i="0" u="none" strike="noStrike">
                          <a:solidFill>
                            <a:srgbClr val="000000"/>
                          </a:solidFill>
                          <a:effectLst/>
                          <a:latin typeface="Montserrat" panose="020B0604020202020204"/>
                        </a:rPr>
                        <a:t>habitat</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3215582813"/>
                  </a:ext>
                </a:extLst>
              </a:tr>
              <a:tr h="176213">
                <a:tc>
                  <a:txBody>
                    <a:bodyPr/>
                    <a:lstStyle/>
                    <a:p>
                      <a:pPr algn="l" fontAlgn="b"/>
                      <a:r>
                        <a:rPr lang="en-US" sz="1200" b="0" i="0" u="none" strike="noStrike">
                          <a:solidFill>
                            <a:srgbClr val="000000"/>
                          </a:solidFill>
                          <a:effectLst/>
                          <a:latin typeface="Montserrat" panose="020B0604020202020204"/>
                        </a:rPr>
                        <a:t>lakes</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1676505837"/>
                  </a:ext>
                </a:extLst>
              </a:tr>
              <a:tr h="176213">
                <a:tc>
                  <a:txBody>
                    <a:bodyPr/>
                    <a:lstStyle/>
                    <a:p>
                      <a:pPr algn="l" fontAlgn="b"/>
                      <a:r>
                        <a:rPr lang="en-US" sz="1200" b="0" i="0" u="none" strike="noStrike">
                          <a:solidFill>
                            <a:srgbClr val="000000"/>
                          </a:solidFill>
                          <a:effectLst/>
                          <a:latin typeface="Montserrat" panose="020B0604020202020204"/>
                        </a:rPr>
                        <a:t>storm</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3695694277"/>
                  </a:ext>
                </a:extLst>
              </a:tr>
              <a:tr h="176213">
                <a:tc>
                  <a:txBody>
                    <a:bodyPr/>
                    <a:lstStyle/>
                    <a:p>
                      <a:pPr algn="l" fontAlgn="b"/>
                      <a:r>
                        <a:rPr lang="en-US" sz="1200" b="0" i="0" u="none" strike="noStrike">
                          <a:solidFill>
                            <a:srgbClr val="000000"/>
                          </a:solidFill>
                          <a:effectLst/>
                          <a:latin typeface="Montserrat" panose="020B0604020202020204"/>
                        </a:rPr>
                        <a:t>grass</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-0.32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109040320"/>
                  </a:ext>
                </a:extLst>
              </a:tr>
              <a:tr h="176213">
                <a:tc>
                  <a:txBody>
                    <a:bodyPr/>
                    <a:lstStyle/>
                    <a:p>
                      <a:pPr algn="l" fontAlgn="b"/>
                      <a:r>
                        <a:rPr lang="en-US" sz="1200" b="0" i="0" u="none" strike="noStrike" dirty="0">
                          <a:solidFill>
                            <a:srgbClr val="000000"/>
                          </a:solidFill>
                          <a:effectLst/>
                          <a:latin typeface="Montserrat" panose="020B0604020202020204"/>
                        </a:rPr>
                        <a:t>ocean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565489997"/>
                  </a:ext>
                </a:extLst>
              </a:tr>
              <a:tr h="176213">
                <a:tc>
                  <a:txBody>
                    <a:bodyPr/>
                    <a:lstStyle/>
                    <a:p>
                      <a:pPr algn="l" fontAlgn="b"/>
                      <a:r>
                        <a:rPr lang="en-US" sz="1200" b="0" i="0" u="none" strike="noStrike">
                          <a:solidFill>
                            <a:srgbClr val="000000"/>
                          </a:solidFill>
                          <a:effectLst/>
                          <a:latin typeface="Montserrat" panose="020B0604020202020204"/>
                        </a:rPr>
                        <a:t>graph</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-0.30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3138625175"/>
                  </a:ext>
                </a:extLst>
              </a:tr>
              <a:tr h="176213">
                <a:tc>
                  <a:txBody>
                    <a:bodyPr/>
                    <a:lstStyle/>
                    <a:p>
                      <a:pPr algn="l" fontAlgn="b"/>
                      <a:r>
                        <a:rPr lang="en-US" sz="1200" b="0" i="0" u="none" strike="noStrike">
                          <a:solidFill>
                            <a:srgbClr val="000000"/>
                          </a:solidFill>
                          <a:effectLst/>
                          <a:latin typeface="Montserrat" panose="020B0604020202020204"/>
                        </a:rPr>
                        <a:t>earth</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1613777989"/>
                  </a:ext>
                </a:extLst>
              </a:tr>
              <a:tr h="159696">
                <a:tc>
                  <a:txBody>
                    <a:bodyPr/>
                    <a:lstStyle/>
                    <a:p>
                      <a:pPr algn="l" fontAlgn="b"/>
                      <a:r>
                        <a:rPr lang="en-US" sz="1200" b="0" i="0" u="none" strike="noStrike">
                          <a:solidFill>
                            <a:srgbClr val="000000"/>
                          </a:solidFill>
                          <a:effectLst/>
                          <a:latin typeface="Montserrat" panose="020B0604020202020204"/>
                        </a:rPr>
                        <a:t>environmental</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3891486006"/>
                  </a:ext>
                </a:extLst>
              </a:tr>
              <a:tr h="176213">
                <a:tc>
                  <a:txBody>
                    <a:bodyPr/>
                    <a:lstStyle/>
                    <a:p>
                      <a:pPr algn="l" fontAlgn="b"/>
                      <a:r>
                        <a:rPr lang="en-US" sz="1200" b="0" i="0" u="none" strike="noStrike">
                          <a:solidFill>
                            <a:srgbClr val="000000"/>
                          </a:solidFill>
                          <a:effectLst/>
                          <a:latin typeface="Montserrat" panose="020B0604020202020204"/>
                        </a:rPr>
                        <a:t>research</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1203310189"/>
                  </a:ext>
                </a:extLst>
              </a:tr>
              <a:tr h="176213">
                <a:tc>
                  <a:txBody>
                    <a:bodyPr/>
                    <a:lstStyle/>
                    <a:p>
                      <a:pPr algn="l" fontAlgn="b"/>
                      <a:r>
                        <a:rPr lang="en-US" sz="1200" b="0" i="0" u="none" strike="noStrike" dirty="0">
                          <a:solidFill>
                            <a:srgbClr val="000000"/>
                          </a:solidFill>
                          <a:effectLst/>
                          <a:latin typeface="Montserrat" panose="020B0604020202020204"/>
                        </a:rPr>
                        <a:t>build</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-0.27</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1618021770"/>
                  </a:ext>
                </a:extLst>
              </a:tr>
              <a:tr h="176213">
                <a:tc>
                  <a:txBody>
                    <a:bodyPr/>
                    <a:lstStyle/>
                    <a:p>
                      <a:pPr algn="l" fontAlgn="b"/>
                      <a:r>
                        <a:rPr lang="en-US" sz="1200" b="0" i="0" u="none" strike="noStrike" dirty="0">
                          <a:solidFill>
                            <a:srgbClr val="000000"/>
                          </a:solidFill>
                          <a:effectLst/>
                          <a:latin typeface="Montserrat" panose="020B0604020202020204"/>
                        </a:rPr>
                        <a:t>tornado</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dirty="0">
                          <a:solidFill>
                            <a:srgbClr val="000000"/>
                          </a:solidFill>
                          <a:effectLst/>
                          <a:latin typeface="Montserrat" panose="020B0604020202020204"/>
                        </a:rPr>
                        <a:t>-0.08</a:t>
                      </a:r>
                    </a:p>
                  </a:txBody>
                  <a:tcPr marL="4763" marR="4763" marT="4763" marB="0" anchor="b">
                    <a:lnL>
                      <a:noFill/>
                    </a:lnL>
                    <a:lnR>
                      <a:noFill/>
                    </a:lnR>
                    <a:lnT>
                      <a:noFill/>
                    </a:lnT>
                    <a:lnB>
                      <a:noFill/>
                    </a:lnB>
                  </a:tcPr>
                </a:tc>
                <a:extLst>
                  <a:ext uri="{0D108BD9-81ED-4DB2-BD59-A6C34878D82A}">
                    <a16:rowId xmlns:a16="http://schemas.microsoft.com/office/drawing/2014/main" val="927653785"/>
                  </a:ext>
                </a:extLst>
              </a:tr>
            </a:tbl>
          </a:graphicData>
        </a:graphic>
      </p:graphicFrame>
      <p:sp>
        <p:nvSpPr>
          <p:cNvPr id="6" name="Text Placeholder 2">
            <a:extLst>
              <a:ext uri="{FF2B5EF4-FFF2-40B4-BE49-F238E27FC236}">
                <a16:creationId xmlns:a16="http://schemas.microsoft.com/office/drawing/2014/main" id="{5692750B-2E3A-45DB-A5DE-4B08A6E636EE}"/>
              </a:ext>
            </a:extLst>
          </p:cNvPr>
          <p:cNvSpPr>
            <a:spLocks noGrp="1"/>
          </p:cNvSpPr>
          <p:nvPr>
            <p:ph type="body" idx="1"/>
          </p:nvPr>
        </p:nvSpPr>
        <p:spPr>
          <a:xfrm>
            <a:off x="4592216" y="1328269"/>
            <a:ext cx="3962400" cy="1325816"/>
          </a:xfrm>
        </p:spPr>
        <p:txBody>
          <a:bodyPr/>
          <a:lstStyle/>
          <a:p>
            <a:pPr>
              <a:buFont typeface="Arial" panose="020B0604020202020204" pitchFamily="34" charset="0"/>
              <a:buChar char="•"/>
            </a:pPr>
            <a:r>
              <a:rPr lang="en-US" sz="1400" dirty="0">
                <a:solidFill>
                  <a:schemeClr val="tx1"/>
                </a:solidFill>
              </a:rPr>
              <a:t>Environment is a very small category, ranking 13</a:t>
            </a:r>
            <a:r>
              <a:rPr lang="en-US" sz="1400" baseline="30000" dirty="0">
                <a:solidFill>
                  <a:schemeClr val="tx1"/>
                </a:solidFill>
              </a:rPr>
              <a:t>th</a:t>
            </a:r>
            <a:r>
              <a:rPr lang="en-US" sz="1400" dirty="0">
                <a:solidFill>
                  <a:schemeClr val="tx1"/>
                </a:solidFill>
              </a:rPr>
              <a:t> in average daily search volume</a:t>
            </a:r>
          </a:p>
          <a:p>
            <a:pPr>
              <a:buFont typeface="Arial" panose="020B0604020202020204" pitchFamily="34" charset="0"/>
              <a:buChar char="•"/>
            </a:pPr>
            <a:r>
              <a:rPr lang="en-US" sz="1400" dirty="0">
                <a:solidFill>
                  <a:schemeClr val="tx1"/>
                </a:solidFill>
              </a:rPr>
              <a:t>Overall, the category favors Warren in relation to other democrats</a:t>
            </a:r>
          </a:p>
          <a:p>
            <a:pPr>
              <a:buFont typeface="Arial" panose="020B0604020202020204" pitchFamily="34" charset="0"/>
              <a:buChar char="•"/>
            </a:pPr>
            <a:r>
              <a:rPr lang="en-US" sz="1400" dirty="0">
                <a:solidFill>
                  <a:schemeClr val="tx1"/>
                </a:solidFill>
              </a:rPr>
              <a:t>Sanders is weakest here</a:t>
            </a:r>
          </a:p>
          <a:p>
            <a:pPr>
              <a:buFont typeface="Arial" panose="020B0604020202020204" pitchFamily="34" charset="0"/>
              <a:buChar char="•"/>
            </a:pPr>
            <a:r>
              <a:rPr lang="en-US" sz="1400" dirty="0">
                <a:solidFill>
                  <a:schemeClr val="tx1"/>
                </a:solidFill>
              </a:rPr>
              <a:t>This is not a significant category in Steyer’s model, because of lack of variability in his polling </a:t>
            </a:r>
          </a:p>
        </p:txBody>
      </p:sp>
    </p:spTree>
    <p:extLst>
      <p:ext uri="{BB962C8B-B14F-4D97-AF65-F5344CB8AC3E}">
        <p14:creationId xmlns:p14="http://schemas.microsoft.com/office/powerpoint/2010/main" val="272949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20693" y="112646"/>
            <a:ext cx="8520600" cy="572700"/>
          </a:xfrm>
        </p:spPr>
        <p:txBody>
          <a:bodyPr/>
          <a:lstStyle/>
          <a:p>
            <a:r>
              <a:rPr lang="en-US" sz="3600" dirty="0"/>
              <a:t>Economy &amp; Healthcare</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219405" y="2571750"/>
            <a:ext cx="3660162" cy="1325816"/>
          </a:xfrm>
        </p:spPr>
        <p:txBody>
          <a:bodyPr/>
          <a:lstStyle/>
          <a:p>
            <a:pPr>
              <a:buFont typeface="Arial" panose="020B0604020202020204" pitchFamily="34" charset="0"/>
              <a:buChar char="•"/>
            </a:pPr>
            <a:r>
              <a:rPr lang="en-US" sz="1400" dirty="0">
                <a:solidFill>
                  <a:schemeClr val="tx1"/>
                </a:solidFill>
              </a:rPr>
              <a:t>Steyer has a positive correlation with Economy, unlike other candidates</a:t>
            </a:r>
          </a:p>
          <a:p>
            <a:pPr>
              <a:buFont typeface="Arial" panose="020B0604020202020204" pitchFamily="34" charset="0"/>
              <a:buChar char="•"/>
            </a:pPr>
            <a:r>
              <a:rPr lang="en-US" sz="1400" dirty="0">
                <a:solidFill>
                  <a:schemeClr val="tx1"/>
                </a:solidFill>
              </a:rPr>
              <a:t>Warren’s strength in this category is driven by a positive association to Healthcare</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fld id="{00000000-1234-1234-1234-123412341234}" type="slidenum">
              <a:rPr lang="en" smtClean="0"/>
              <a:pPr/>
              <a:t>17</a:t>
            </a:fld>
            <a:endParaRPr lang="en" dirty="0"/>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extLst>
              <p:ext uri="{D42A27DB-BD31-4B8C-83A1-F6EECF244321}">
                <p14:modId xmlns:p14="http://schemas.microsoft.com/office/powerpoint/2010/main" val="3601631142"/>
              </p:ext>
            </p:extLst>
          </p:nvPr>
        </p:nvGraphicFramePr>
        <p:xfrm>
          <a:off x="6755765"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7,285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20%</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7" name="Table 6">
            <a:extLst>
              <a:ext uri="{FF2B5EF4-FFF2-40B4-BE49-F238E27FC236}">
                <a16:creationId xmlns:a16="http://schemas.microsoft.com/office/drawing/2014/main" id="{1A134C97-A06F-44C3-B168-DC283DFF3293}"/>
              </a:ext>
            </a:extLst>
          </p:cNvPr>
          <p:cNvGraphicFramePr>
            <a:graphicFrameLocks noGrp="1"/>
          </p:cNvGraphicFramePr>
          <p:nvPr>
            <p:extLst>
              <p:ext uri="{D42A27DB-BD31-4B8C-83A1-F6EECF244321}">
                <p14:modId xmlns:p14="http://schemas.microsoft.com/office/powerpoint/2010/main" val="1240337188"/>
              </p:ext>
            </p:extLst>
          </p:nvPr>
        </p:nvGraphicFramePr>
        <p:xfrm>
          <a:off x="5107710" y="1432949"/>
          <a:ext cx="3883553" cy="871872"/>
        </p:xfrm>
        <a:graphic>
          <a:graphicData uri="http://schemas.openxmlformats.org/drawingml/2006/table">
            <a:tbl>
              <a:tblPr/>
              <a:tblGrid>
                <a:gridCol w="868217">
                  <a:extLst>
                    <a:ext uri="{9D8B030D-6E8A-4147-A177-3AD203B41FA5}">
                      <a16:colId xmlns:a16="http://schemas.microsoft.com/office/drawing/2014/main" val="637260244"/>
                    </a:ext>
                  </a:extLst>
                </a:gridCol>
                <a:gridCol w="514540">
                  <a:extLst>
                    <a:ext uri="{9D8B030D-6E8A-4147-A177-3AD203B41FA5}">
                      <a16:colId xmlns:a16="http://schemas.microsoft.com/office/drawing/2014/main" val="1792177352"/>
                    </a:ext>
                  </a:extLst>
                </a:gridCol>
                <a:gridCol w="625199">
                  <a:extLst>
                    <a:ext uri="{9D8B030D-6E8A-4147-A177-3AD203B41FA5}">
                      <a16:colId xmlns:a16="http://schemas.microsoft.com/office/drawing/2014/main" val="326922518"/>
                    </a:ext>
                  </a:extLst>
                </a:gridCol>
                <a:gridCol w="625199">
                  <a:extLst>
                    <a:ext uri="{9D8B030D-6E8A-4147-A177-3AD203B41FA5}">
                      <a16:colId xmlns:a16="http://schemas.microsoft.com/office/drawing/2014/main" val="89927132"/>
                    </a:ext>
                  </a:extLst>
                </a:gridCol>
                <a:gridCol w="625199">
                  <a:extLst>
                    <a:ext uri="{9D8B030D-6E8A-4147-A177-3AD203B41FA5}">
                      <a16:colId xmlns:a16="http://schemas.microsoft.com/office/drawing/2014/main" val="2485624403"/>
                    </a:ext>
                  </a:extLst>
                </a:gridCol>
                <a:gridCol w="625199">
                  <a:extLst>
                    <a:ext uri="{9D8B030D-6E8A-4147-A177-3AD203B41FA5}">
                      <a16:colId xmlns:a16="http://schemas.microsoft.com/office/drawing/2014/main" val="3287565933"/>
                    </a:ext>
                  </a:extLst>
                </a:gridCol>
              </a:tblGrid>
              <a:tr h="290624">
                <a:tc>
                  <a:txBody>
                    <a:bodyPr/>
                    <a:lstStyle/>
                    <a:p>
                      <a:pPr algn="ctr" fontAlgn="b"/>
                      <a:endParaRPr lang="en-US" sz="1400" b="0" i="0" u="none" strike="noStrike" dirty="0">
                        <a:solidFill>
                          <a:srgbClr val="000000"/>
                        </a:solidFill>
                        <a:effectLst/>
                        <a:latin typeface="Calibri" panose="020F0502020204030204" pitchFamily="34" charset="0"/>
                      </a:endParaRPr>
                    </a:p>
                  </a:txBody>
                  <a:tcPr marL="6350" marR="6350" marT="6350" marB="0" anchor="ctr">
                    <a:lnL>
                      <a:noFill/>
                    </a:lnL>
                    <a:lnR>
                      <a:noFill/>
                    </a:lnR>
                    <a:lnT>
                      <a:noFill/>
                    </a:lnT>
                    <a:lnB>
                      <a:noFill/>
                    </a:lnB>
                  </a:tcPr>
                </a:tc>
                <a:tc>
                  <a:txBody>
                    <a:bodyPr/>
                    <a:lstStyle/>
                    <a:p>
                      <a:pPr algn="ctr" fontAlgn="t"/>
                      <a:r>
                        <a:rPr lang="en-US" sz="1400" b="1" i="0" u="none" strike="noStrike">
                          <a:solidFill>
                            <a:srgbClr val="000000"/>
                          </a:solidFill>
                          <a:effectLst/>
                          <a:latin typeface="Calibri" panose="020F0502020204030204" pitchFamily="34" charset="0"/>
                        </a:rPr>
                        <a:t>Biden</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a:solidFill>
                            <a:srgbClr val="000000"/>
                          </a:solidFill>
                          <a:effectLst/>
                          <a:latin typeface="Calibri" panose="020F0502020204030204" pitchFamily="34" charset="0"/>
                        </a:rPr>
                        <a:t>Sanders</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panose="020F0502020204030204" pitchFamily="34" charset="0"/>
                        </a:rPr>
                        <a:t>Warren</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panose="020F0502020204030204" pitchFamily="34" charset="0"/>
                        </a:rPr>
                        <a:t>Steyer</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400" b="1" i="0" u="none" strike="noStrike" dirty="0">
                          <a:solidFill>
                            <a:srgbClr val="000000"/>
                          </a:solidFill>
                          <a:effectLst/>
                          <a:latin typeface="Calibri" panose="020F0502020204030204" pitchFamily="34" charset="0"/>
                        </a:rPr>
                        <a:t>Trump</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420289"/>
                  </a:ext>
                </a:extLst>
              </a:tr>
              <a:tr h="290624">
                <a:tc>
                  <a:txBody>
                    <a:bodyPr/>
                    <a:lstStyle/>
                    <a:p>
                      <a:pPr algn="ctr" fontAlgn="t"/>
                      <a:r>
                        <a:rPr lang="en-US" sz="1400" b="1" i="0" u="none" strike="noStrike">
                          <a:solidFill>
                            <a:srgbClr val="000000"/>
                          </a:solidFill>
                          <a:effectLst/>
                          <a:latin typeface="Calibri" panose="020F0502020204030204" pitchFamily="34" charset="0"/>
                        </a:rPr>
                        <a:t>Economy</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chemeClr val="tx1"/>
                          </a:solidFill>
                          <a:effectLst/>
                          <a:latin typeface="Calibri" panose="020F0502020204030204" pitchFamily="34" charset="0"/>
                        </a:rPr>
                        <a:t>-0.07</a:t>
                      </a:r>
                    </a:p>
                  </a:txBody>
                  <a:tcPr marL="6350" marR="6350" marT="635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-0.07</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-0.05</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0.29</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400" b="0" i="0" u="none" strike="noStrike" dirty="0">
                          <a:solidFill>
                            <a:schemeClr val="tx1"/>
                          </a:solidFill>
                          <a:effectLst/>
                          <a:latin typeface="Calibri" panose="020F0502020204030204" pitchFamily="34" charset="0"/>
                        </a:rPr>
                        <a:t>-0.16</a:t>
                      </a:r>
                    </a:p>
                  </a:txBody>
                  <a:tcPr marL="6350" marR="6350" marT="6350" marB="0" anchor="ctr">
                    <a:lnL>
                      <a:noFill/>
                    </a:lnL>
                    <a:lnR>
                      <a:noFill/>
                    </a:lnR>
                    <a:lnT w="6350" cap="flat" cmpd="sng" algn="ctr">
                      <a:solidFill>
                        <a:srgbClr val="000000"/>
                      </a:solidFill>
                      <a:prstDash val="solid"/>
                      <a:round/>
                      <a:headEnd type="none" w="med" len="med"/>
                      <a:tailEnd type="none" w="med" len="med"/>
                    </a:lnT>
                    <a:lnB>
                      <a:noFill/>
                    </a:lnB>
                    <a:solidFill>
                      <a:srgbClr val="FFB9B9"/>
                    </a:solidFill>
                  </a:tcPr>
                </a:tc>
                <a:extLst>
                  <a:ext uri="{0D108BD9-81ED-4DB2-BD59-A6C34878D82A}">
                    <a16:rowId xmlns:a16="http://schemas.microsoft.com/office/drawing/2014/main" val="1242752805"/>
                  </a:ext>
                </a:extLst>
              </a:tr>
              <a:tr h="290624">
                <a:tc>
                  <a:txBody>
                    <a:bodyPr/>
                    <a:lstStyle/>
                    <a:p>
                      <a:pPr algn="ctr" fontAlgn="t"/>
                      <a:r>
                        <a:rPr lang="en-US" sz="1400" b="1" i="0" u="none" strike="noStrike" dirty="0">
                          <a:solidFill>
                            <a:srgbClr val="000000"/>
                          </a:solidFill>
                          <a:effectLst/>
                          <a:latin typeface="Calibri" panose="020F0502020204030204" pitchFamily="34" charset="0"/>
                        </a:rPr>
                        <a:t>Healthcare</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dirty="0">
                          <a:solidFill>
                            <a:schemeClr val="tx1"/>
                          </a:solidFill>
                          <a:effectLst/>
                          <a:latin typeface="Calibri" panose="020F0502020204030204" pitchFamily="34" charset="0"/>
                        </a:rPr>
                        <a:t>-0.09</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-0.09</a:t>
                      </a:r>
                    </a:p>
                  </a:txBody>
                  <a:tcPr marL="6350" marR="6350" marT="6350" marB="0" anchor="ctr">
                    <a:lnL>
                      <a:noFill/>
                    </a:lnL>
                    <a:lnR>
                      <a:noFill/>
                    </a:lnR>
                    <a:lnT>
                      <a:noFill/>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0.18</a:t>
                      </a:r>
                    </a:p>
                  </a:txBody>
                  <a:tcPr marL="6350" marR="6350" marT="6350" marB="0" anchor="ctr">
                    <a:lnL>
                      <a:noFill/>
                    </a:lnL>
                    <a:lnR>
                      <a:noFill/>
                    </a:lnR>
                    <a:lnT>
                      <a:noFill/>
                    </a:lnT>
                    <a:lnB>
                      <a:noFill/>
                    </a:lnB>
                    <a:solidFill>
                      <a:srgbClr val="C6EFCE"/>
                    </a:solidFill>
                  </a:tcPr>
                </a:tc>
                <a:tc>
                  <a:txBody>
                    <a:bodyPr/>
                    <a:lstStyle/>
                    <a:p>
                      <a:pPr algn="ctr" fontAlgn="b"/>
                      <a:r>
                        <a:rPr lang="en-US" sz="1400" b="0" i="0" u="none" strike="noStrike" dirty="0">
                          <a:solidFill>
                            <a:schemeClr val="tx1"/>
                          </a:solidFill>
                          <a:effectLst/>
                          <a:latin typeface="Calibri" panose="020F0502020204030204" pitchFamily="34" charset="0"/>
                        </a:rPr>
                        <a:t>-0.04</a:t>
                      </a:r>
                    </a:p>
                  </a:txBody>
                  <a:tcPr marL="6350" marR="6350" marT="6350" marB="0" anchor="ctr">
                    <a:lnL>
                      <a:noFill/>
                    </a:lnL>
                    <a:lnR>
                      <a:noFill/>
                    </a:lnR>
                    <a:lnT>
                      <a:noFill/>
                    </a:lnT>
                    <a:lnB>
                      <a:noFill/>
                    </a:lnB>
                    <a:noFill/>
                  </a:tcPr>
                </a:tc>
                <a:tc>
                  <a:txBody>
                    <a:bodyPr/>
                    <a:lstStyle/>
                    <a:p>
                      <a:pPr algn="ctr" fontAlgn="b"/>
                      <a:r>
                        <a:rPr lang="en-US" sz="1400" b="0" i="0" u="none" strike="noStrike" dirty="0">
                          <a:solidFill>
                            <a:schemeClr val="tx1"/>
                          </a:solidFill>
                          <a:effectLst/>
                          <a:latin typeface="Calibri" panose="020F0502020204030204" pitchFamily="34" charset="0"/>
                        </a:rPr>
                        <a:t>0.09</a:t>
                      </a:r>
                    </a:p>
                  </a:txBody>
                  <a:tcPr marL="6350" marR="6350" marT="6350" marB="0" anchor="ctr">
                    <a:lnL>
                      <a:noFill/>
                    </a:lnL>
                    <a:lnR>
                      <a:noFill/>
                    </a:lnR>
                    <a:lnT>
                      <a:noFill/>
                    </a:lnT>
                    <a:lnB>
                      <a:noFill/>
                    </a:lnB>
                    <a:noFill/>
                  </a:tcPr>
                </a:tc>
                <a:extLst>
                  <a:ext uri="{0D108BD9-81ED-4DB2-BD59-A6C34878D82A}">
                    <a16:rowId xmlns:a16="http://schemas.microsoft.com/office/drawing/2014/main" val="1515864422"/>
                  </a:ext>
                </a:extLst>
              </a:tr>
            </a:tbl>
          </a:graphicData>
        </a:graphic>
      </p:graphicFrame>
      <p:sp>
        <p:nvSpPr>
          <p:cNvPr id="8" name="Rectangle 7">
            <a:extLst>
              <a:ext uri="{FF2B5EF4-FFF2-40B4-BE49-F238E27FC236}">
                <a16:creationId xmlns:a16="http://schemas.microsoft.com/office/drawing/2014/main" id="{93424D29-7ADD-46CA-AF00-1B563F98BA4B}"/>
              </a:ext>
            </a:extLst>
          </p:cNvPr>
          <p:cNvSpPr/>
          <p:nvPr/>
        </p:nvSpPr>
        <p:spPr>
          <a:xfrm>
            <a:off x="6015997" y="1152475"/>
            <a:ext cx="2555507" cy="276999"/>
          </a:xfrm>
          <a:prstGeom prst="rect">
            <a:avLst/>
          </a:prstGeom>
        </p:spPr>
        <p:txBody>
          <a:bodyPr wrap="none">
            <a:spAutoFit/>
          </a:bodyPr>
          <a:lstStyle/>
          <a:p>
            <a:pPr algn="ctr" fontAlgn="b"/>
            <a:r>
              <a:rPr lang="en-US" sz="1200" b="1" u="sng" dirty="0">
                <a:latin typeface="Montserrat" panose="00000500000000000000" pitchFamily="50" charset="0"/>
              </a:rPr>
              <a:t>Correlation of Sub-categories</a:t>
            </a:r>
          </a:p>
        </p:txBody>
      </p:sp>
      <p:graphicFrame>
        <p:nvGraphicFramePr>
          <p:cNvPr id="9" name="Table 8">
            <a:extLst>
              <a:ext uri="{FF2B5EF4-FFF2-40B4-BE49-F238E27FC236}">
                <a16:creationId xmlns:a16="http://schemas.microsoft.com/office/drawing/2014/main" id="{AB15EF41-7252-41FD-A02C-C72E4ACB45D4}"/>
              </a:ext>
            </a:extLst>
          </p:cNvPr>
          <p:cNvGraphicFramePr>
            <a:graphicFrameLocks noGrp="1"/>
          </p:cNvGraphicFramePr>
          <p:nvPr>
            <p:extLst>
              <p:ext uri="{D42A27DB-BD31-4B8C-83A1-F6EECF244321}">
                <p14:modId xmlns:p14="http://schemas.microsoft.com/office/powerpoint/2010/main" val="946234421"/>
              </p:ext>
            </p:extLst>
          </p:nvPr>
        </p:nvGraphicFramePr>
        <p:xfrm>
          <a:off x="37351" y="931349"/>
          <a:ext cx="5070359" cy="3924186"/>
        </p:xfrm>
        <a:graphic>
          <a:graphicData uri="http://schemas.openxmlformats.org/drawingml/2006/table">
            <a:tbl>
              <a:tblPr/>
              <a:tblGrid>
                <a:gridCol w="1291179">
                  <a:extLst>
                    <a:ext uri="{9D8B030D-6E8A-4147-A177-3AD203B41FA5}">
                      <a16:colId xmlns:a16="http://schemas.microsoft.com/office/drawing/2014/main" val="3504114228"/>
                    </a:ext>
                  </a:extLst>
                </a:gridCol>
                <a:gridCol w="860406">
                  <a:extLst>
                    <a:ext uri="{9D8B030D-6E8A-4147-A177-3AD203B41FA5}">
                      <a16:colId xmlns:a16="http://schemas.microsoft.com/office/drawing/2014/main" val="2665061262"/>
                    </a:ext>
                  </a:extLst>
                </a:gridCol>
                <a:gridCol w="531834">
                  <a:extLst>
                    <a:ext uri="{9D8B030D-6E8A-4147-A177-3AD203B41FA5}">
                      <a16:colId xmlns:a16="http://schemas.microsoft.com/office/drawing/2014/main" val="608983271"/>
                    </a:ext>
                  </a:extLst>
                </a:gridCol>
                <a:gridCol w="488151">
                  <a:extLst>
                    <a:ext uri="{9D8B030D-6E8A-4147-A177-3AD203B41FA5}">
                      <a16:colId xmlns:a16="http://schemas.microsoft.com/office/drawing/2014/main" val="382047378"/>
                    </a:ext>
                  </a:extLst>
                </a:gridCol>
                <a:gridCol w="721165">
                  <a:extLst>
                    <a:ext uri="{9D8B030D-6E8A-4147-A177-3AD203B41FA5}">
                      <a16:colId xmlns:a16="http://schemas.microsoft.com/office/drawing/2014/main" val="350945419"/>
                    </a:ext>
                  </a:extLst>
                </a:gridCol>
                <a:gridCol w="624898">
                  <a:extLst>
                    <a:ext uri="{9D8B030D-6E8A-4147-A177-3AD203B41FA5}">
                      <a16:colId xmlns:a16="http://schemas.microsoft.com/office/drawing/2014/main" val="1773834842"/>
                    </a:ext>
                  </a:extLst>
                </a:gridCol>
                <a:gridCol w="552726">
                  <a:extLst>
                    <a:ext uri="{9D8B030D-6E8A-4147-A177-3AD203B41FA5}">
                      <a16:colId xmlns:a16="http://schemas.microsoft.com/office/drawing/2014/main" val="3241606212"/>
                    </a:ext>
                  </a:extLst>
                </a:gridCol>
              </a:tblGrid>
              <a:tr h="152550">
                <a:tc>
                  <a:txBody>
                    <a:bodyPr/>
                    <a:lstStyle/>
                    <a:p>
                      <a:pPr algn="ctr" fontAlgn="t"/>
                      <a:r>
                        <a:rPr lang="en-US" sz="1200" b="1" i="0" u="none" strike="noStrike" dirty="0">
                          <a:solidFill>
                            <a:srgbClr val="000000"/>
                          </a:solidFill>
                          <a:effectLst/>
                          <a:latin typeface="Montserrat" panose="020B0604020202020204"/>
                        </a:rPr>
                        <a:t>Term</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Category</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Steyer</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Biden</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Sanders</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Warren</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Montserrat" panose="020B0604020202020204"/>
                        </a:rPr>
                        <a:t>Trump</a:t>
                      </a:r>
                    </a:p>
                  </a:txBody>
                  <a:tcPr marL="3986" marR="3986" marT="3986"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6375373"/>
                  </a:ext>
                </a:extLst>
              </a:tr>
              <a:tr h="159214">
                <a:tc>
                  <a:txBody>
                    <a:bodyPr/>
                    <a:lstStyle/>
                    <a:p>
                      <a:pPr algn="l" fontAlgn="b"/>
                      <a:r>
                        <a:rPr lang="en-US" sz="1200" b="0" i="0" u="none" strike="noStrike" dirty="0">
                          <a:solidFill>
                            <a:srgbClr val="000000"/>
                          </a:solidFill>
                          <a:effectLst/>
                          <a:latin typeface="Montserrat" panose="020B0604020202020204"/>
                        </a:rPr>
                        <a:t>health</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0.10</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46670989"/>
                  </a:ext>
                </a:extLst>
              </a:tr>
              <a:tr h="159214">
                <a:tc>
                  <a:txBody>
                    <a:bodyPr/>
                    <a:lstStyle/>
                    <a:p>
                      <a:pPr algn="l" fontAlgn="b"/>
                      <a:r>
                        <a:rPr lang="en-US" sz="1200" b="0" i="0" u="none" strike="noStrike">
                          <a:solidFill>
                            <a:srgbClr val="000000"/>
                          </a:solidFill>
                          <a:effectLst/>
                          <a:latin typeface="Montserrat" panose="020B0604020202020204"/>
                        </a:rPr>
                        <a:t>unemployment</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0.14</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extLst>
                  <a:ext uri="{0D108BD9-81ED-4DB2-BD59-A6C34878D82A}">
                    <a16:rowId xmlns:a16="http://schemas.microsoft.com/office/drawing/2014/main" val="1271831135"/>
                  </a:ext>
                </a:extLst>
              </a:tr>
              <a:tr h="152550">
                <a:tc>
                  <a:txBody>
                    <a:bodyPr/>
                    <a:lstStyle/>
                    <a:p>
                      <a:pPr algn="l" fontAlgn="b"/>
                      <a:r>
                        <a:rPr lang="en-US" sz="1200" b="0" i="0" u="none" strike="noStrike">
                          <a:solidFill>
                            <a:srgbClr val="000000"/>
                          </a:solidFill>
                          <a:effectLst/>
                          <a:latin typeface="Montserrat" panose="020B0604020202020204"/>
                        </a:rPr>
                        <a:t>jobs</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3321882569"/>
                  </a:ext>
                </a:extLst>
              </a:tr>
              <a:tr h="152550">
                <a:tc>
                  <a:txBody>
                    <a:bodyPr/>
                    <a:lstStyle/>
                    <a:p>
                      <a:pPr algn="l" fontAlgn="b"/>
                      <a:r>
                        <a:rPr lang="en-US" sz="1200" b="0" i="0" u="none" strike="noStrike">
                          <a:solidFill>
                            <a:srgbClr val="000000"/>
                          </a:solidFill>
                          <a:effectLst/>
                          <a:latin typeface="Montserrat" panose="020B0604020202020204"/>
                        </a:rPr>
                        <a:t>pay</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extLst>
                  <a:ext uri="{0D108BD9-81ED-4DB2-BD59-A6C34878D82A}">
                    <a16:rowId xmlns:a16="http://schemas.microsoft.com/office/drawing/2014/main" val="2976135906"/>
                  </a:ext>
                </a:extLst>
              </a:tr>
              <a:tr h="152550">
                <a:tc>
                  <a:txBody>
                    <a:bodyPr/>
                    <a:lstStyle/>
                    <a:p>
                      <a:pPr algn="l" fontAlgn="b"/>
                      <a:r>
                        <a:rPr lang="en-US" sz="1200" b="0" i="0" u="none" strike="noStrike">
                          <a:solidFill>
                            <a:srgbClr val="000000"/>
                          </a:solidFill>
                          <a:effectLst/>
                          <a:latin typeface="Montserrat" panose="020B0604020202020204"/>
                        </a:rPr>
                        <a:t>wage</a:t>
                      </a:r>
                    </a:p>
                  </a:txBody>
                  <a:tcPr marL="3986" marR="3986" marT="3986" marB="0" anchor="b">
                    <a:lnL>
                      <a:noFill/>
                    </a:lnL>
                    <a:lnR>
                      <a:noFill/>
                    </a:lnR>
                    <a:lnT>
                      <a:noFill/>
                    </a:lnT>
                    <a:lnB>
                      <a:noFill/>
                    </a:lnB>
                  </a:tcPr>
                </a:tc>
                <a:tc>
                  <a:txBody>
                    <a:bodyPr/>
                    <a:lstStyle/>
                    <a:p>
                      <a:pPr algn="l" fontAlgn="b"/>
                      <a:r>
                        <a:rPr lang="en-US" sz="1200" b="0" i="0" u="none" strike="noStrike" dirty="0">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3699554407"/>
                  </a:ext>
                </a:extLst>
              </a:tr>
              <a:tr h="159214">
                <a:tc>
                  <a:txBody>
                    <a:bodyPr/>
                    <a:lstStyle/>
                    <a:p>
                      <a:pPr algn="l" fontAlgn="b"/>
                      <a:r>
                        <a:rPr lang="en-US" sz="1200" b="0" i="0" u="none" strike="noStrike">
                          <a:solidFill>
                            <a:srgbClr val="000000"/>
                          </a:solidFill>
                          <a:effectLst/>
                          <a:latin typeface="Montserrat" panose="020B0604020202020204"/>
                        </a:rPr>
                        <a:t>medical</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-0.17</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3986" marR="3986" marT="3986" marB="0" anchor="b">
                    <a:lnL>
                      <a:noFill/>
                    </a:lnL>
                    <a:lnR>
                      <a:noFill/>
                    </a:lnR>
                    <a:lnT>
                      <a:noFill/>
                    </a:lnT>
                    <a:lnB>
                      <a:noFill/>
                    </a:lnB>
                  </a:tcPr>
                </a:tc>
                <a:extLst>
                  <a:ext uri="{0D108BD9-81ED-4DB2-BD59-A6C34878D82A}">
                    <a16:rowId xmlns:a16="http://schemas.microsoft.com/office/drawing/2014/main" val="4237897833"/>
                  </a:ext>
                </a:extLst>
              </a:tr>
              <a:tr h="152550">
                <a:tc>
                  <a:txBody>
                    <a:bodyPr/>
                    <a:lstStyle/>
                    <a:p>
                      <a:pPr algn="l" fontAlgn="b"/>
                      <a:r>
                        <a:rPr lang="en-US" sz="1200" b="0" i="0" u="none" strike="noStrike">
                          <a:solidFill>
                            <a:srgbClr val="000000"/>
                          </a:solidFill>
                          <a:effectLst/>
                          <a:latin typeface="Montserrat" panose="020B0604020202020204"/>
                        </a:rPr>
                        <a:t>work</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3986" marR="3986" marT="3986" marB="0" anchor="b">
                    <a:lnL>
                      <a:noFill/>
                    </a:lnL>
                    <a:lnR>
                      <a:noFill/>
                    </a:lnR>
                    <a:lnT>
                      <a:noFill/>
                    </a:lnT>
                    <a:lnB>
                      <a:noFill/>
                    </a:lnB>
                  </a:tcPr>
                </a:tc>
                <a:extLst>
                  <a:ext uri="{0D108BD9-81ED-4DB2-BD59-A6C34878D82A}">
                    <a16:rowId xmlns:a16="http://schemas.microsoft.com/office/drawing/2014/main" val="3612964253"/>
                  </a:ext>
                </a:extLst>
              </a:tr>
              <a:tr h="152550">
                <a:tc>
                  <a:txBody>
                    <a:bodyPr/>
                    <a:lstStyle/>
                    <a:p>
                      <a:pPr algn="l" fontAlgn="b"/>
                      <a:r>
                        <a:rPr lang="en-US" sz="1200" b="0" i="0" u="none" strike="noStrike" dirty="0">
                          <a:solidFill>
                            <a:srgbClr val="000000"/>
                          </a:solidFill>
                          <a:effectLst/>
                          <a:latin typeface="Montserrat" panose="020B0604020202020204"/>
                        </a:rPr>
                        <a:t>union</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0.14</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-0.09</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-0.24</a:t>
                      </a:r>
                    </a:p>
                  </a:txBody>
                  <a:tcPr marL="3986" marR="3986" marT="3986" marB="0" anchor="b">
                    <a:lnL>
                      <a:noFill/>
                    </a:lnL>
                    <a:lnR>
                      <a:noFill/>
                    </a:lnR>
                    <a:lnT>
                      <a:noFill/>
                    </a:lnT>
                    <a:lnB>
                      <a:noFill/>
                    </a:lnB>
                    <a:solidFill>
                      <a:srgbClr val="FFC7CE"/>
                    </a:solidFill>
                  </a:tcPr>
                </a:tc>
                <a:extLst>
                  <a:ext uri="{0D108BD9-81ED-4DB2-BD59-A6C34878D82A}">
                    <a16:rowId xmlns:a16="http://schemas.microsoft.com/office/drawing/2014/main" val="1655409810"/>
                  </a:ext>
                </a:extLst>
              </a:tr>
              <a:tr h="159214">
                <a:tc>
                  <a:txBody>
                    <a:bodyPr/>
                    <a:lstStyle/>
                    <a:p>
                      <a:pPr algn="l" fontAlgn="b"/>
                      <a:r>
                        <a:rPr lang="en-US" sz="1200" b="0" i="0" u="none" strike="noStrike">
                          <a:solidFill>
                            <a:srgbClr val="000000"/>
                          </a:solidFill>
                          <a:effectLst/>
                          <a:latin typeface="Montserrat" panose="020B0604020202020204"/>
                        </a:rPr>
                        <a:t>mental</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-0.09</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0.18</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0.10</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2269596935"/>
                  </a:ext>
                </a:extLst>
              </a:tr>
              <a:tr h="152550">
                <a:tc>
                  <a:txBody>
                    <a:bodyPr/>
                    <a:lstStyle/>
                    <a:p>
                      <a:pPr algn="l" fontAlgn="b"/>
                      <a:r>
                        <a:rPr lang="en-US" sz="1200" b="0" i="0" u="none" strike="noStrike">
                          <a:solidFill>
                            <a:srgbClr val="000000"/>
                          </a:solidFill>
                          <a:effectLst/>
                          <a:latin typeface="Montserrat" panose="020B0604020202020204"/>
                        </a:rPr>
                        <a:t>shutdown</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0.74</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0.49</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-0.15</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-0.36</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dirty="0">
                          <a:solidFill>
                            <a:srgbClr val="9C0006"/>
                          </a:solidFill>
                          <a:effectLst/>
                          <a:latin typeface="Montserrat" panose="020B0604020202020204"/>
                        </a:rPr>
                        <a:t>-0.64</a:t>
                      </a:r>
                    </a:p>
                  </a:txBody>
                  <a:tcPr marL="3986" marR="3986" marT="3986" marB="0" anchor="b">
                    <a:lnL>
                      <a:noFill/>
                    </a:lnL>
                    <a:lnR>
                      <a:noFill/>
                    </a:lnR>
                    <a:lnT>
                      <a:noFill/>
                    </a:lnT>
                    <a:lnB>
                      <a:noFill/>
                    </a:lnB>
                    <a:solidFill>
                      <a:srgbClr val="FFC7CE"/>
                    </a:solidFill>
                  </a:tcPr>
                </a:tc>
                <a:extLst>
                  <a:ext uri="{0D108BD9-81ED-4DB2-BD59-A6C34878D82A}">
                    <a16:rowId xmlns:a16="http://schemas.microsoft.com/office/drawing/2014/main" val="896289811"/>
                  </a:ext>
                </a:extLst>
              </a:tr>
              <a:tr h="159214">
                <a:tc>
                  <a:txBody>
                    <a:bodyPr/>
                    <a:lstStyle/>
                    <a:p>
                      <a:pPr algn="l" fontAlgn="b"/>
                      <a:r>
                        <a:rPr lang="en-US" sz="1200" b="0" i="0" u="none" strike="noStrike">
                          <a:solidFill>
                            <a:srgbClr val="000000"/>
                          </a:solidFill>
                          <a:effectLst/>
                          <a:latin typeface="Montserrat" panose="020B0604020202020204"/>
                        </a:rPr>
                        <a:t>minimum wage</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dirty="0">
                          <a:solidFill>
                            <a:srgbClr val="9C0006"/>
                          </a:solidFill>
                          <a:effectLst/>
                          <a:latin typeface="Montserrat" panose="020B0604020202020204"/>
                        </a:rPr>
                        <a:t>-0.11</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276633899"/>
                  </a:ext>
                </a:extLst>
              </a:tr>
              <a:tr h="159214">
                <a:tc>
                  <a:txBody>
                    <a:bodyPr/>
                    <a:lstStyle/>
                    <a:p>
                      <a:pPr algn="l" fontAlgn="b"/>
                      <a:r>
                        <a:rPr lang="en-US" sz="1200" b="0" i="0" u="none" strike="noStrike">
                          <a:solidFill>
                            <a:srgbClr val="000000"/>
                          </a:solidFill>
                          <a:effectLst/>
                          <a:latin typeface="Montserrat" panose="020B0604020202020204"/>
                        </a:rPr>
                        <a:t>mental health</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0.19</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0.11</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2776342220"/>
                  </a:ext>
                </a:extLst>
              </a:tr>
              <a:tr h="159214">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0.00</a:t>
                      </a:r>
                    </a:p>
                  </a:txBody>
                  <a:tcPr marL="3986" marR="3986" marT="3986"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extLst>
                  <a:ext uri="{0D108BD9-81ED-4DB2-BD59-A6C34878D82A}">
                    <a16:rowId xmlns:a16="http://schemas.microsoft.com/office/drawing/2014/main" val="986987435"/>
                  </a:ext>
                </a:extLst>
              </a:tr>
              <a:tr h="152550">
                <a:tc>
                  <a:txBody>
                    <a:bodyPr/>
                    <a:lstStyle/>
                    <a:p>
                      <a:pPr algn="l" fontAlgn="b"/>
                      <a:r>
                        <a:rPr lang="en-US" sz="1200" b="0" i="0" u="none" strike="noStrike">
                          <a:solidFill>
                            <a:srgbClr val="000000"/>
                          </a:solidFill>
                          <a:effectLst/>
                          <a:latin typeface="Montserrat" panose="020B0604020202020204"/>
                        </a:rPr>
                        <a:t>firm</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dirty="0">
                          <a:solidFill>
                            <a:srgbClr val="000000"/>
                          </a:solidFill>
                          <a:effectLst/>
                          <a:latin typeface="Montserrat" panose="020B0604020202020204"/>
                        </a:rPr>
                        <a:t>0.07</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extLst>
                  <a:ext uri="{0D108BD9-81ED-4DB2-BD59-A6C34878D82A}">
                    <a16:rowId xmlns:a16="http://schemas.microsoft.com/office/drawing/2014/main" val="1311557198"/>
                  </a:ext>
                </a:extLst>
              </a:tr>
              <a:tr h="159214">
                <a:tc>
                  <a:txBody>
                    <a:bodyPr/>
                    <a:lstStyle/>
                    <a:p>
                      <a:pPr algn="l" fontAlgn="b"/>
                      <a:r>
                        <a:rPr lang="en-US" sz="1200" b="0" i="0" u="none" strike="noStrike">
                          <a:solidFill>
                            <a:srgbClr val="000000"/>
                          </a:solidFill>
                          <a:effectLst/>
                          <a:latin typeface="Montserrat" panose="020B0604020202020204"/>
                        </a:rPr>
                        <a:t>dr</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3986" marR="3986" marT="3986"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0.05</a:t>
                      </a:r>
                    </a:p>
                  </a:txBody>
                  <a:tcPr marL="3986" marR="3986" marT="3986" marB="0" anchor="b">
                    <a:lnL>
                      <a:noFill/>
                    </a:lnL>
                    <a:lnR>
                      <a:noFill/>
                    </a:lnR>
                    <a:lnT>
                      <a:noFill/>
                    </a:lnT>
                    <a:lnB>
                      <a:noFill/>
                    </a:lnB>
                  </a:tcPr>
                </a:tc>
                <a:extLst>
                  <a:ext uri="{0D108BD9-81ED-4DB2-BD59-A6C34878D82A}">
                    <a16:rowId xmlns:a16="http://schemas.microsoft.com/office/drawing/2014/main" val="770058136"/>
                  </a:ext>
                </a:extLst>
              </a:tr>
              <a:tr h="152550">
                <a:tc>
                  <a:txBody>
                    <a:bodyPr/>
                    <a:lstStyle/>
                    <a:p>
                      <a:pPr algn="l" fontAlgn="b"/>
                      <a:r>
                        <a:rPr lang="en-US" sz="1200" b="0" i="0" u="none" strike="noStrike">
                          <a:solidFill>
                            <a:srgbClr val="000000"/>
                          </a:solidFill>
                          <a:effectLst/>
                          <a:latin typeface="Montserrat" panose="020B0604020202020204"/>
                        </a:rPr>
                        <a:t>business</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extLst>
                  <a:ext uri="{0D108BD9-81ED-4DB2-BD59-A6C34878D82A}">
                    <a16:rowId xmlns:a16="http://schemas.microsoft.com/office/drawing/2014/main" val="256890938"/>
                  </a:ext>
                </a:extLst>
              </a:tr>
              <a:tr h="152550">
                <a:tc>
                  <a:txBody>
                    <a:bodyPr/>
                    <a:lstStyle/>
                    <a:p>
                      <a:pPr algn="l" fontAlgn="b"/>
                      <a:r>
                        <a:rPr lang="en-US" sz="1200" b="0" i="0" u="none" strike="noStrike">
                          <a:solidFill>
                            <a:srgbClr val="000000"/>
                          </a:solidFill>
                          <a:effectLst/>
                          <a:latin typeface="Montserrat" panose="020B0604020202020204"/>
                        </a:rPr>
                        <a:t>credit</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-0.09</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extLst>
                  <a:ext uri="{0D108BD9-81ED-4DB2-BD59-A6C34878D82A}">
                    <a16:rowId xmlns:a16="http://schemas.microsoft.com/office/drawing/2014/main" val="2403398878"/>
                  </a:ext>
                </a:extLst>
              </a:tr>
              <a:tr h="159214">
                <a:tc>
                  <a:txBody>
                    <a:bodyPr/>
                    <a:lstStyle/>
                    <a:p>
                      <a:pPr algn="l" fontAlgn="b"/>
                      <a:r>
                        <a:rPr lang="en-US" sz="1200" b="0" i="0" u="none" strike="noStrike">
                          <a:solidFill>
                            <a:srgbClr val="000000"/>
                          </a:solidFill>
                          <a:effectLst/>
                          <a:latin typeface="Montserrat" panose="020B0604020202020204"/>
                        </a:rPr>
                        <a:t>benefits</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Healthcare</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a:noFill/>
                    </a:lnT>
                    <a:lnB>
                      <a:noFill/>
                    </a:lnB>
                  </a:tcPr>
                </a:tc>
                <a:extLst>
                  <a:ext uri="{0D108BD9-81ED-4DB2-BD59-A6C34878D82A}">
                    <a16:rowId xmlns:a16="http://schemas.microsoft.com/office/drawing/2014/main" val="4282161046"/>
                  </a:ext>
                </a:extLst>
              </a:tr>
              <a:tr h="152550">
                <a:tc>
                  <a:txBody>
                    <a:bodyPr/>
                    <a:lstStyle/>
                    <a:p>
                      <a:pPr algn="l" fontAlgn="b"/>
                      <a:r>
                        <a:rPr lang="en-US" sz="1200" b="0" i="0" u="none" strike="noStrike">
                          <a:solidFill>
                            <a:srgbClr val="000000"/>
                          </a:solidFill>
                          <a:effectLst/>
                          <a:latin typeface="Montserrat" panose="020B0604020202020204"/>
                        </a:rPr>
                        <a:t>insurance</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3986" marR="3986" marT="3986"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3986" marR="3986" marT="3986" marB="0" anchor="b">
                    <a:lnL>
                      <a:noFill/>
                    </a:lnL>
                    <a:lnR>
                      <a:noFill/>
                    </a:lnR>
                    <a:lnT>
                      <a:noFill/>
                    </a:lnT>
                    <a:lnB>
                      <a:noFill/>
                    </a:lnB>
                    <a:solidFill>
                      <a:srgbClr val="C6EFCE"/>
                    </a:solidFill>
                  </a:tcPr>
                </a:tc>
                <a:extLst>
                  <a:ext uri="{0D108BD9-81ED-4DB2-BD59-A6C34878D82A}">
                    <a16:rowId xmlns:a16="http://schemas.microsoft.com/office/drawing/2014/main" val="2483970523"/>
                  </a:ext>
                </a:extLst>
              </a:tr>
              <a:tr h="159214">
                <a:tc>
                  <a:txBody>
                    <a:bodyPr/>
                    <a:lstStyle/>
                    <a:p>
                      <a:pPr algn="l" fontAlgn="b"/>
                      <a:r>
                        <a:rPr lang="en-US" sz="1200" b="0" i="0" u="none" strike="noStrike">
                          <a:solidFill>
                            <a:srgbClr val="000000"/>
                          </a:solidFill>
                          <a:effectLst/>
                          <a:latin typeface="Montserrat" panose="020B0604020202020204"/>
                        </a:rPr>
                        <a:t>bankruptcy</a:t>
                      </a:r>
                    </a:p>
                  </a:txBody>
                  <a:tcPr marL="3986" marR="3986" marT="3986" marB="0" anchor="b">
                    <a:lnL>
                      <a:noFill/>
                    </a:lnL>
                    <a:lnR>
                      <a:noFill/>
                    </a:lnR>
                    <a:lnT>
                      <a:noFill/>
                    </a:lnT>
                    <a:lnB>
                      <a:noFill/>
                    </a:lnB>
                  </a:tcPr>
                </a:tc>
                <a:tc>
                  <a:txBody>
                    <a:bodyPr/>
                    <a:lstStyle/>
                    <a:p>
                      <a:pPr algn="l" fontAlgn="b"/>
                      <a:r>
                        <a:rPr lang="en-US" sz="1200" b="0" i="0" u="none" strike="noStrike">
                          <a:solidFill>
                            <a:srgbClr val="000000"/>
                          </a:solidFill>
                          <a:effectLst/>
                          <a:latin typeface="Montserrat" panose="020B0604020202020204"/>
                        </a:rPr>
                        <a:t>Economy</a:t>
                      </a:r>
                    </a:p>
                  </a:txBody>
                  <a:tcPr marL="3986" marR="3986" marT="3986"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3986" marR="3986" marT="3986"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-0.23</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-0.11</a:t>
                      </a:r>
                    </a:p>
                  </a:txBody>
                  <a:tcPr marL="3986" marR="3986" marT="3986" marB="0" anchor="b">
                    <a:lnL>
                      <a:noFill/>
                    </a:lnL>
                    <a:lnR>
                      <a:noFill/>
                    </a:lnR>
                    <a:lnT>
                      <a:noFill/>
                    </a:lnT>
                    <a:lnB>
                      <a:noFill/>
                    </a:lnB>
                    <a:solidFill>
                      <a:srgbClr val="FFC7CE"/>
                    </a:solidFill>
                  </a:tcPr>
                </a:tc>
                <a:tc>
                  <a:txBody>
                    <a:bodyPr/>
                    <a:lstStyle/>
                    <a:p>
                      <a:pPr algn="ctr" fontAlgn="b"/>
                      <a:r>
                        <a:rPr lang="en-US" sz="1200" b="0" i="0" u="none" strike="noStrike" dirty="0">
                          <a:solidFill>
                            <a:srgbClr val="006100"/>
                          </a:solidFill>
                          <a:effectLst/>
                          <a:latin typeface="Montserrat" panose="020B0604020202020204"/>
                        </a:rPr>
                        <a:t>0.21</a:t>
                      </a:r>
                    </a:p>
                  </a:txBody>
                  <a:tcPr marL="3986" marR="3986" marT="3986" marB="0" anchor="b">
                    <a:lnL>
                      <a:noFill/>
                    </a:lnL>
                    <a:lnR>
                      <a:noFill/>
                    </a:lnR>
                    <a:lnT>
                      <a:noFill/>
                    </a:lnT>
                    <a:lnB>
                      <a:noFill/>
                    </a:lnB>
                    <a:solidFill>
                      <a:srgbClr val="C6EFCE"/>
                    </a:solidFill>
                  </a:tcPr>
                </a:tc>
                <a:tc>
                  <a:txBody>
                    <a:bodyPr/>
                    <a:lstStyle/>
                    <a:p>
                      <a:pPr algn="ctr" fontAlgn="b"/>
                      <a:r>
                        <a:rPr lang="en-US" sz="1200" b="0" i="0" u="none" strike="noStrike" dirty="0">
                          <a:solidFill>
                            <a:srgbClr val="000000"/>
                          </a:solidFill>
                          <a:effectLst/>
                          <a:latin typeface="Montserrat" panose="020B0604020202020204"/>
                        </a:rPr>
                        <a:t>-0.01</a:t>
                      </a:r>
                    </a:p>
                  </a:txBody>
                  <a:tcPr marL="3986" marR="3986" marT="3986" marB="0" anchor="b">
                    <a:lnL>
                      <a:noFill/>
                    </a:lnL>
                    <a:lnR>
                      <a:noFill/>
                    </a:lnR>
                    <a:lnT>
                      <a:noFill/>
                    </a:lnT>
                    <a:lnB>
                      <a:noFill/>
                    </a:lnB>
                  </a:tcPr>
                </a:tc>
                <a:extLst>
                  <a:ext uri="{0D108BD9-81ED-4DB2-BD59-A6C34878D82A}">
                    <a16:rowId xmlns:a16="http://schemas.microsoft.com/office/drawing/2014/main" val="2368330090"/>
                  </a:ext>
                </a:extLst>
              </a:tr>
            </a:tbl>
          </a:graphicData>
        </a:graphic>
      </p:graphicFrame>
    </p:spTree>
    <p:extLst>
      <p:ext uri="{BB962C8B-B14F-4D97-AF65-F5344CB8AC3E}">
        <p14:creationId xmlns:p14="http://schemas.microsoft.com/office/powerpoint/2010/main" val="298261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47480" y="51425"/>
            <a:ext cx="8520600" cy="572700"/>
          </a:xfrm>
        </p:spPr>
        <p:txBody>
          <a:bodyPr/>
          <a:lstStyle/>
          <a:p>
            <a:r>
              <a:rPr lang="en-US" sz="3600" dirty="0"/>
              <a:t>Reproductive Health</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4909343" y="1462711"/>
            <a:ext cx="3940017" cy="1325816"/>
          </a:xfrm>
        </p:spPr>
        <p:txBody>
          <a:bodyPr/>
          <a:lstStyle/>
          <a:p>
            <a:pPr>
              <a:buFont typeface="Arial" panose="020B0604020202020204" pitchFamily="34" charset="0"/>
              <a:buChar char="•"/>
            </a:pPr>
            <a:r>
              <a:rPr lang="en-US" sz="1400" dirty="0">
                <a:solidFill>
                  <a:schemeClr val="tx1"/>
                </a:solidFill>
              </a:rPr>
              <a:t>Reproductive health favors Biden against other democrats and works against Trump</a:t>
            </a:r>
          </a:p>
          <a:p>
            <a:pPr>
              <a:buFont typeface="Arial" panose="020B0604020202020204" pitchFamily="34" charset="0"/>
              <a:buChar char="•"/>
            </a:pPr>
            <a:r>
              <a:rPr lang="en-US" sz="1400" dirty="0">
                <a:solidFill>
                  <a:schemeClr val="tx1"/>
                </a:solidFill>
              </a:rPr>
              <a:t>Democrats should boost this in light of several states recently passing restrictive abortion laws</a:t>
            </a:r>
          </a:p>
          <a:p>
            <a:pPr>
              <a:buFont typeface="Arial" panose="020B0604020202020204" pitchFamily="34" charset="0"/>
              <a:buChar char="•"/>
            </a:pPr>
            <a:r>
              <a:rPr lang="en-US" sz="1400" dirty="0">
                <a:solidFill>
                  <a:schemeClr val="tx1"/>
                </a:solidFill>
              </a:rPr>
              <a:t>Steyer correlates positively to several abortion related terms, but negatively to pregnancy-type terms</a:t>
            </a:r>
          </a:p>
          <a:p>
            <a:pPr>
              <a:buFont typeface="Arial" panose="020B0604020202020204" pitchFamily="34" charset="0"/>
              <a:buChar char="•"/>
            </a:pPr>
            <a:r>
              <a:rPr lang="en-US" sz="1400" dirty="0">
                <a:solidFill>
                  <a:schemeClr val="tx1"/>
                </a:solidFill>
              </a:rPr>
              <a:t>Warren and Sanders are especially negative throughout</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18</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185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0.5%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16</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9" name="Table 8">
            <a:extLst>
              <a:ext uri="{FF2B5EF4-FFF2-40B4-BE49-F238E27FC236}">
                <a16:creationId xmlns:a16="http://schemas.microsoft.com/office/drawing/2014/main" id="{1A1DE7B6-1B0A-4E21-80FB-F55F32BB5EAF}"/>
              </a:ext>
            </a:extLst>
          </p:cNvPr>
          <p:cNvGraphicFramePr>
            <a:graphicFrameLocks noGrp="1"/>
          </p:cNvGraphicFramePr>
          <p:nvPr>
            <p:extLst>
              <p:ext uri="{D42A27DB-BD31-4B8C-83A1-F6EECF244321}">
                <p14:modId xmlns:p14="http://schemas.microsoft.com/office/powerpoint/2010/main" val="827915653"/>
              </p:ext>
            </p:extLst>
          </p:nvPr>
        </p:nvGraphicFramePr>
        <p:xfrm>
          <a:off x="394513" y="610039"/>
          <a:ext cx="4514830" cy="4420563"/>
        </p:xfrm>
        <a:graphic>
          <a:graphicData uri="http://schemas.openxmlformats.org/drawingml/2006/table">
            <a:tbl>
              <a:tblPr/>
              <a:tblGrid>
                <a:gridCol w="1604585">
                  <a:extLst>
                    <a:ext uri="{9D8B030D-6E8A-4147-A177-3AD203B41FA5}">
                      <a16:colId xmlns:a16="http://schemas.microsoft.com/office/drawing/2014/main" val="3962495171"/>
                    </a:ext>
                  </a:extLst>
                </a:gridCol>
                <a:gridCol w="548284">
                  <a:extLst>
                    <a:ext uri="{9D8B030D-6E8A-4147-A177-3AD203B41FA5}">
                      <a16:colId xmlns:a16="http://schemas.microsoft.com/office/drawing/2014/main" val="2296713672"/>
                    </a:ext>
                  </a:extLst>
                </a:gridCol>
                <a:gridCol w="494076">
                  <a:extLst>
                    <a:ext uri="{9D8B030D-6E8A-4147-A177-3AD203B41FA5}">
                      <a16:colId xmlns:a16="http://schemas.microsoft.com/office/drawing/2014/main" val="2727229171"/>
                    </a:ext>
                  </a:extLst>
                </a:gridCol>
                <a:gridCol w="665996">
                  <a:extLst>
                    <a:ext uri="{9D8B030D-6E8A-4147-A177-3AD203B41FA5}">
                      <a16:colId xmlns:a16="http://schemas.microsoft.com/office/drawing/2014/main" val="1421691868"/>
                    </a:ext>
                  </a:extLst>
                </a:gridCol>
                <a:gridCol w="639665">
                  <a:extLst>
                    <a:ext uri="{9D8B030D-6E8A-4147-A177-3AD203B41FA5}">
                      <a16:colId xmlns:a16="http://schemas.microsoft.com/office/drawing/2014/main" val="4175126931"/>
                    </a:ext>
                  </a:extLst>
                </a:gridCol>
                <a:gridCol w="562224">
                  <a:extLst>
                    <a:ext uri="{9D8B030D-6E8A-4147-A177-3AD203B41FA5}">
                      <a16:colId xmlns:a16="http://schemas.microsoft.com/office/drawing/2014/main" val="2372222500"/>
                    </a:ext>
                  </a:extLst>
                </a:gridCol>
              </a:tblGrid>
              <a:tr h="347663">
                <a:tc>
                  <a:txBody>
                    <a:bodyPr/>
                    <a:lstStyle/>
                    <a:p>
                      <a:pPr algn="l" fontAlgn="b"/>
                      <a:r>
                        <a:rPr lang="en-US" sz="12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73639"/>
                  </a:ext>
                </a:extLst>
              </a:tr>
              <a:tr h="176213">
                <a:tc>
                  <a:txBody>
                    <a:bodyPr/>
                    <a:lstStyle/>
                    <a:p>
                      <a:pPr algn="l" fontAlgn="b"/>
                      <a:r>
                        <a:rPr lang="en-US" sz="1200" b="0" i="0" u="none" strike="noStrike">
                          <a:solidFill>
                            <a:srgbClr val="000000"/>
                          </a:solidFill>
                          <a:effectLst/>
                          <a:latin typeface="Montserrat" panose="020B0604020202020204"/>
                        </a:rPr>
                        <a:t>baby</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9C0006"/>
                          </a:solidFill>
                          <a:effectLst/>
                          <a:latin typeface="Montserrat" panose="020B0604020202020204"/>
                        </a:rPr>
                        <a:t>-0.17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2396887205"/>
                  </a:ext>
                </a:extLst>
              </a:tr>
              <a:tr h="347663">
                <a:tc>
                  <a:txBody>
                    <a:bodyPr/>
                    <a:lstStyle/>
                    <a:p>
                      <a:pPr algn="l" fontAlgn="b"/>
                      <a:r>
                        <a:rPr lang="en-US" sz="1200" b="0" i="0" u="none" strike="noStrike">
                          <a:solidFill>
                            <a:srgbClr val="000000"/>
                          </a:solidFill>
                          <a:effectLst/>
                          <a:latin typeface="Montserrat" panose="020B0604020202020204"/>
                        </a:rPr>
                        <a:t>planned parenthood</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835061427"/>
                  </a:ext>
                </a:extLst>
              </a:tr>
              <a:tr h="176213">
                <a:tc>
                  <a:txBody>
                    <a:bodyPr/>
                    <a:lstStyle/>
                    <a:p>
                      <a:pPr algn="l" fontAlgn="b"/>
                      <a:r>
                        <a:rPr lang="en-US" sz="1200" b="0" i="0" u="none" strike="noStrike">
                          <a:solidFill>
                            <a:srgbClr val="000000"/>
                          </a:solidFill>
                          <a:effectLst/>
                          <a:latin typeface="Montserrat" panose="020B0604020202020204"/>
                        </a:rPr>
                        <a:t>abortion</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-0.27</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-0.30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581741381"/>
                  </a:ext>
                </a:extLst>
              </a:tr>
              <a:tr h="176213">
                <a:tc>
                  <a:txBody>
                    <a:bodyPr/>
                    <a:lstStyle/>
                    <a:p>
                      <a:pPr algn="l" fontAlgn="b"/>
                      <a:r>
                        <a:rPr lang="en-US" sz="1200" b="0" i="0" u="none" strike="noStrike">
                          <a:solidFill>
                            <a:srgbClr val="000000"/>
                          </a:solidFill>
                          <a:effectLst/>
                          <a:latin typeface="Montserrat" panose="020B0604020202020204"/>
                        </a:rPr>
                        <a:t>parenthood</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737878938"/>
                  </a:ext>
                </a:extLst>
              </a:tr>
              <a:tr h="176213">
                <a:tc>
                  <a:txBody>
                    <a:bodyPr/>
                    <a:lstStyle/>
                    <a:p>
                      <a:pPr algn="l" fontAlgn="b"/>
                      <a:r>
                        <a:rPr lang="en-US" sz="1200" b="0" i="0" u="none" strike="noStrike">
                          <a:solidFill>
                            <a:srgbClr val="000000"/>
                          </a:solidFill>
                          <a:effectLst/>
                          <a:latin typeface="Montserrat" panose="020B0604020202020204"/>
                        </a:rPr>
                        <a:t>pregnancy</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324955168"/>
                  </a:ext>
                </a:extLst>
              </a:tr>
              <a:tr h="176213">
                <a:tc>
                  <a:txBody>
                    <a:bodyPr/>
                    <a:lstStyle/>
                    <a:p>
                      <a:pPr algn="l" fontAlgn="b"/>
                      <a:r>
                        <a:rPr lang="en-US" sz="1200" b="0" i="0" u="none" strike="noStrike">
                          <a:solidFill>
                            <a:srgbClr val="000000"/>
                          </a:solidFill>
                          <a:effectLst/>
                          <a:latin typeface="Montserrat" panose="020B0604020202020204"/>
                        </a:rPr>
                        <a:t>pregnant</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667525504"/>
                  </a:ext>
                </a:extLst>
              </a:tr>
              <a:tr h="176213">
                <a:tc>
                  <a:txBody>
                    <a:bodyPr/>
                    <a:lstStyle/>
                    <a:p>
                      <a:pPr algn="l" fontAlgn="b"/>
                      <a:r>
                        <a:rPr lang="en-US" sz="1200" b="0" i="0" u="none" strike="noStrike">
                          <a:solidFill>
                            <a:srgbClr val="000000"/>
                          </a:solidFill>
                          <a:effectLst/>
                          <a:latin typeface="Montserrat" panose="020B0604020202020204"/>
                        </a:rPr>
                        <a:t>fathers</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004999231"/>
                  </a:ext>
                </a:extLst>
              </a:tr>
              <a:tr h="176213">
                <a:tc>
                  <a:txBody>
                    <a:bodyPr/>
                    <a:lstStyle/>
                    <a:p>
                      <a:pPr algn="l" fontAlgn="b"/>
                      <a:r>
                        <a:rPr lang="en-US" sz="1200" b="0" i="0" u="none" strike="noStrike">
                          <a:solidFill>
                            <a:srgbClr val="000000"/>
                          </a:solidFill>
                          <a:effectLst/>
                          <a:latin typeface="Montserrat" panose="020B0604020202020204"/>
                        </a:rPr>
                        <a:t>abortion law</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0.38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-0.30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506302986"/>
                  </a:ext>
                </a:extLst>
              </a:tr>
              <a:tr h="176213">
                <a:tc>
                  <a:txBody>
                    <a:bodyPr/>
                    <a:lstStyle/>
                    <a:p>
                      <a:pPr algn="l" fontAlgn="b"/>
                      <a:r>
                        <a:rPr lang="en-US" sz="1200" b="0" i="0" u="none" strike="noStrike">
                          <a:solidFill>
                            <a:srgbClr val="000000"/>
                          </a:solidFill>
                          <a:effectLst/>
                          <a:latin typeface="Montserrat" panose="020B0604020202020204"/>
                        </a:rPr>
                        <a:t>adoption</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extLst>
                  <a:ext uri="{0D108BD9-81ED-4DB2-BD59-A6C34878D82A}">
                    <a16:rowId xmlns:a16="http://schemas.microsoft.com/office/drawing/2014/main" val="4038146313"/>
                  </a:ext>
                </a:extLst>
              </a:tr>
              <a:tr h="176213">
                <a:tc>
                  <a:txBody>
                    <a:bodyPr/>
                    <a:lstStyle/>
                    <a:p>
                      <a:pPr algn="l" fontAlgn="b"/>
                      <a:r>
                        <a:rPr lang="en-US" sz="1200" b="0" i="0" u="none" strike="noStrike">
                          <a:solidFill>
                            <a:srgbClr val="000000"/>
                          </a:solidFill>
                          <a:effectLst/>
                          <a:latin typeface="Montserrat" panose="020B0604020202020204"/>
                        </a:rPr>
                        <a:t>new child</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055438420"/>
                  </a:ext>
                </a:extLst>
              </a:tr>
              <a:tr h="176213">
                <a:tc>
                  <a:txBody>
                    <a:bodyPr/>
                    <a:lstStyle/>
                    <a:p>
                      <a:pPr algn="l" fontAlgn="b"/>
                      <a:r>
                        <a:rPr lang="en-US" sz="1200" b="0" i="0" u="none" strike="noStrike">
                          <a:solidFill>
                            <a:srgbClr val="000000"/>
                          </a:solidFill>
                          <a:effectLst/>
                          <a:latin typeface="Montserrat" panose="020B0604020202020204"/>
                        </a:rPr>
                        <a:t>new abortion</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0.45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-0.54</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397010736"/>
                  </a:ext>
                </a:extLst>
              </a:tr>
              <a:tr h="176213">
                <a:tc>
                  <a:txBody>
                    <a:bodyPr/>
                    <a:lstStyle/>
                    <a:p>
                      <a:pPr algn="l" fontAlgn="b"/>
                      <a:r>
                        <a:rPr lang="en-US" sz="1200" b="0" i="0" u="none" strike="noStrike">
                          <a:solidFill>
                            <a:srgbClr val="000000"/>
                          </a:solidFill>
                          <a:effectLst/>
                          <a:latin typeface="Montserrat" panose="020B0604020202020204"/>
                        </a:rPr>
                        <a:t>babies</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extLst>
                  <a:ext uri="{0D108BD9-81ED-4DB2-BD59-A6C34878D82A}">
                    <a16:rowId xmlns:a16="http://schemas.microsoft.com/office/drawing/2014/main" val="4094329741"/>
                  </a:ext>
                </a:extLst>
              </a:tr>
              <a:tr h="176213">
                <a:tc>
                  <a:txBody>
                    <a:bodyPr/>
                    <a:lstStyle/>
                    <a:p>
                      <a:pPr algn="l" fontAlgn="b"/>
                      <a:r>
                        <a:rPr lang="en-US" sz="1200" b="0" i="0" u="none" strike="noStrike">
                          <a:solidFill>
                            <a:srgbClr val="000000"/>
                          </a:solidFill>
                          <a:effectLst/>
                          <a:latin typeface="Montserrat" panose="020B0604020202020204"/>
                        </a:rPr>
                        <a:t>roe</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-0.44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0.49</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2148618449"/>
                  </a:ext>
                </a:extLst>
              </a:tr>
              <a:tr h="347663">
                <a:tc>
                  <a:txBody>
                    <a:bodyPr/>
                    <a:lstStyle/>
                    <a:p>
                      <a:pPr algn="l" fontAlgn="b"/>
                      <a:r>
                        <a:rPr lang="en-US" sz="1200" b="0" i="0" u="none" strike="noStrike">
                          <a:solidFill>
                            <a:srgbClr val="000000"/>
                          </a:solidFill>
                          <a:effectLst/>
                          <a:latin typeface="Montserrat" panose="020B0604020202020204"/>
                        </a:rPr>
                        <a:t>new abortion laws</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0.48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-0.51</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936168767"/>
                  </a:ext>
                </a:extLst>
              </a:tr>
              <a:tr h="176213">
                <a:tc>
                  <a:txBody>
                    <a:bodyPr/>
                    <a:lstStyle/>
                    <a:p>
                      <a:pPr algn="l" fontAlgn="b"/>
                      <a:r>
                        <a:rPr lang="en-US" sz="1200" b="0" i="0" u="none" strike="noStrike">
                          <a:solidFill>
                            <a:srgbClr val="000000"/>
                          </a:solidFill>
                          <a:effectLst/>
                          <a:latin typeface="Montserrat" panose="020B0604020202020204"/>
                        </a:rPr>
                        <a:t>infant</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3689006204"/>
                  </a:ext>
                </a:extLst>
              </a:tr>
              <a:tr h="176213">
                <a:tc>
                  <a:txBody>
                    <a:bodyPr/>
                    <a:lstStyle/>
                    <a:p>
                      <a:pPr algn="l" fontAlgn="b"/>
                      <a:r>
                        <a:rPr lang="en-US" sz="1200" b="0" i="0" u="none" strike="noStrike">
                          <a:solidFill>
                            <a:srgbClr val="000000"/>
                          </a:solidFill>
                          <a:effectLst/>
                          <a:latin typeface="Montserrat" panose="020B0604020202020204"/>
                        </a:rPr>
                        <a:t>us child</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2153394359"/>
                  </a:ext>
                </a:extLst>
              </a:tr>
              <a:tr h="176213">
                <a:tc>
                  <a:txBody>
                    <a:bodyPr/>
                    <a:lstStyle/>
                    <a:p>
                      <a:pPr algn="l" fontAlgn="b"/>
                      <a:r>
                        <a:rPr lang="en-US" sz="1200" b="0" i="0" u="none" strike="noStrike">
                          <a:solidFill>
                            <a:srgbClr val="000000"/>
                          </a:solidFill>
                          <a:effectLst/>
                          <a:latin typeface="Montserrat" panose="020B0604020202020204"/>
                        </a:rPr>
                        <a:t>reproductive</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0.36</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-0.40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1109255628"/>
                  </a:ext>
                </a:extLst>
              </a:tr>
              <a:tr h="176213">
                <a:tc>
                  <a:txBody>
                    <a:bodyPr/>
                    <a:lstStyle/>
                    <a:p>
                      <a:pPr algn="l" fontAlgn="b"/>
                      <a:r>
                        <a:rPr lang="en-US" sz="1200" b="0" i="0" u="none" strike="noStrike">
                          <a:solidFill>
                            <a:srgbClr val="000000"/>
                          </a:solidFill>
                          <a:effectLst/>
                          <a:latin typeface="Montserrat" panose="020B0604020202020204"/>
                        </a:rPr>
                        <a:t>miscarriage</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0.30</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57937092"/>
                  </a:ext>
                </a:extLst>
              </a:tr>
              <a:tr h="176213">
                <a:tc>
                  <a:txBody>
                    <a:bodyPr/>
                    <a:lstStyle/>
                    <a:p>
                      <a:pPr algn="l" fontAlgn="b"/>
                      <a:r>
                        <a:rPr lang="en-US" sz="1200" b="0" i="0" u="none" strike="noStrike">
                          <a:solidFill>
                            <a:srgbClr val="000000"/>
                          </a:solidFill>
                          <a:effectLst/>
                          <a:latin typeface="Montserrat" panose="020B0604020202020204"/>
                        </a:rPr>
                        <a:t>adopt</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extLst>
                  <a:ext uri="{0D108BD9-81ED-4DB2-BD59-A6C34878D82A}">
                    <a16:rowId xmlns:a16="http://schemas.microsoft.com/office/drawing/2014/main" val="2152827587"/>
                  </a:ext>
                </a:extLst>
              </a:tr>
              <a:tr h="176213">
                <a:tc>
                  <a:txBody>
                    <a:bodyPr/>
                    <a:lstStyle/>
                    <a:p>
                      <a:pPr algn="l" fontAlgn="b"/>
                      <a:r>
                        <a:rPr lang="en-US" sz="1200" b="0" i="0" u="none" strike="noStrike" dirty="0">
                          <a:solidFill>
                            <a:srgbClr val="000000"/>
                          </a:solidFill>
                          <a:effectLst/>
                          <a:latin typeface="Montserrat" panose="020B0604020202020204"/>
                        </a:rPr>
                        <a:t>us children</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dirty="0">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361089119"/>
                  </a:ext>
                </a:extLst>
              </a:tr>
            </a:tbl>
          </a:graphicData>
        </a:graphic>
      </p:graphicFrame>
    </p:spTree>
    <p:extLst>
      <p:ext uri="{BB962C8B-B14F-4D97-AF65-F5344CB8AC3E}">
        <p14:creationId xmlns:p14="http://schemas.microsoft.com/office/powerpoint/2010/main" val="359560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48812" y="51425"/>
            <a:ext cx="8520600" cy="572700"/>
          </a:xfrm>
        </p:spPr>
        <p:txBody>
          <a:bodyPr/>
          <a:lstStyle/>
          <a:p>
            <a:r>
              <a:rPr lang="en-US" sz="3600" dirty="0"/>
              <a:t>Social Equality</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4641067" y="1498946"/>
            <a:ext cx="4282239" cy="1325816"/>
          </a:xfrm>
        </p:spPr>
        <p:txBody>
          <a:bodyPr/>
          <a:lstStyle/>
          <a:p>
            <a:pPr>
              <a:buFont typeface="Arial" panose="020B0604020202020204" pitchFamily="34" charset="0"/>
              <a:buChar char="•"/>
            </a:pPr>
            <a:r>
              <a:rPr lang="en-US" sz="1400" dirty="0">
                <a:solidFill>
                  <a:schemeClr val="tx1"/>
                </a:solidFill>
              </a:rPr>
              <a:t>Social equality works in favor of Biden and Sanders, and against Warren and Trump</a:t>
            </a:r>
          </a:p>
          <a:p>
            <a:pPr>
              <a:buFont typeface="Arial" panose="020B0604020202020204" pitchFamily="34" charset="0"/>
              <a:buChar char="•"/>
            </a:pPr>
            <a:r>
              <a:rPr lang="en-US" sz="1400" dirty="0">
                <a:solidFill>
                  <a:schemeClr val="tx1"/>
                </a:solidFill>
              </a:rPr>
              <a:t>WIC </a:t>
            </a:r>
            <a:r>
              <a:rPr lang="mr-IN" sz="1400" dirty="0">
                <a:solidFill>
                  <a:schemeClr val="tx1"/>
                </a:solidFill>
              </a:rPr>
              <a:t>–</a:t>
            </a:r>
            <a:r>
              <a:rPr lang="en-US" sz="1400" dirty="0">
                <a:solidFill>
                  <a:schemeClr val="tx1"/>
                </a:solidFill>
              </a:rPr>
              <a:t> Special Supplemental Nutrition Program for Women, Infants, and Children</a:t>
            </a:r>
          </a:p>
          <a:p>
            <a:pPr>
              <a:buFont typeface="Arial" panose="020B0604020202020204" pitchFamily="34" charset="0"/>
              <a:buChar char="•"/>
            </a:pPr>
            <a:r>
              <a:rPr lang="en-US" sz="1400" dirty="0">
                <a:solidFill>
                  <a:schemeClr val="tx1"/>
                </a:solidFill>
              </a:rPr>
              <a:t>Steyer correlates well with the issues of “homelessness” and “food stamps”</a:t>
            </a:r>
          </a:p>
          <a:p>
            <a:pPr>
              <a:buFont typeface="Arial" panose="020B0604020202020204" pitchFamily="34" charset="0"/>
              <a:buChar char="•"/>
            </a:pPr>
            <a:r>
              <a:rPr lang="en-US" sz="1400" dirty="0">
                <a:solidFill>
                  <a:schemeClr val="tx1"/>
                </a:solidFill>
              </a:rPr>
              <a:t>He does not perform well with the top terms, especially </a:t>
            </a:r>
            <a:r>
              <a:rPr lang="en-US" sz="1400" dirty="0" err="1">
                <a:solidFill>
                  <a:schemeClr val="tx1"/>
                </a:solidFill>
              </a:rPr>
              <a:t>womens</a:t>
            </a:r>
            <a:r>
              <a:rPr lang="en-US" sz="1400" dirty="0">
                <a:solidFill>
                  <a:schemeClr val="tx1"/>
                </a:solidFill>
              </a:rPr>
              <a:t> issues</a:t>
            </a:r>
          </a:p>
          <a:p>
            <a:pPr>
              <a:buFont typeface="Arial" panose="020B0604020202020204" pitchFamily="34" charset="0"/>
              <a:buChar char="•"/>
            </a:pPr>
            <a:r>
              <a:rPr lang="en-US" sz="1400" dirty="0">
                <a:solidFill>
                  <a:schemeClr val="tx1"/>
                </a:solidFill>
              </a:rPr>
              <a:t>Biden performs well with terms related to women</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19</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2,793</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4.6%</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6</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6" name="Table 5">
            <a:extLst>
              <a:ext uri="{FF2B5EF4-FFF2-40B4-BE49-F238E27FC236}">
                <a16:creationId xmlns:a16="http://schemas.microsoft.com/office/drawing/2014/main" id="{883D3DA6-F9EA-48FA-B67D-6ED0EC4CBD8A}"/>
              </a:ext>
            </a:extLst>
          </p:cNvPr>
          <p:cNvGraphicFramePr>
            <a:graphicFrameLocks noGrp="1"/>
          </p:cNvGraphicFramePr>
          <p:nvPr>
            <p:extLst>
              <p:ext uri="{D42A27DB-BD31-4B8C-83A1-F6EECF244321}">
                <p14:modId xmlns:p14="http://schemas.microsoft.com/office/powerpoint/2010/main" val="1691255833"/>
              </p:ext>
            </p:extLst>
          </p:nvPr>
        </p:nvGraphicFramePr>
        <p:xfrm>
          <a:off x="220694" y="774501"/>
          <a:ext cx="4282239" cy="4100523"/>
        </p:xfrm>
        <a:graphic>
          <a:graphicData uri="http://schemas.openxmlformats.org/drawingml/2006/table">
            <a:tbl>
              <a:tblPr/>
              <a:tblGrid>
                <a:gridCol w="1219305">
                  <a:extLst>
                    <a:ext uri="{9D8B030D-6E8A-4147-A177-3AD203B41FA5}">
                      <a16:colId xmlns:a16="http://schemas.microsoft.com/office/drawing/2014/main" val="2211544977"/>
                    </a:ext>
                  </a:extLst>
                </a:gridCol>
                <a:gridCol w="577051">
                  <a:extLst>
                    <a:ext uri="{9D8B030D-6E8A-4147-A177-3AD203B41FA5}">
                      <a16:colId xmlns:a16="http://schemas.microsoft.com/office/drawing/2014/main" val="4093729896"/>
                    </a:ext>
                  </a:extLst>
                </a:gridCol>
                <a:gridCol w="519998">
                  <a:extLst>
                    <a:ext uri="{9D8B030D-6E8A-4147-A177-3AD203B41FA5}">
                      <a16:colId xmlns:a16="http://schemas.microsoft.com/office/drawing/2014/main" val="26196642"/>
                    </a:ext>
                  </a:extLst>
                </a:gridCol>
                <a:gridCol w="700937">
                  <a:extLst>
                    <a:ext uri="{9D8B030D-6E8A-4147-A177-3AD203B41FA5}">
                      <a16:colId xmlns:a16="http://schemas.microsoft.com/office/drawing/2014/main" val="3511710085"/>
                    </a:ext>
                  </a:extLst>
                </a:gridCol>
                <a:gridCol w="673225">
                  <a:extLst>
                    <a:ext uri="{9D8B030D-6E8A-4147-A177-3AD203B41FA5}">
                      <a16:colId xmlns:a16="http://schemas.microsoft.com/office/drawing/2014/main" val="1348055798"/>
                    </a:ext>
                  </a:extLst>
                </a:gridCol>
                <a:gridCol w="591723">
                  <a:extLst>
                    <a:ext uri="{9D8B030D-6E8A-4147-A177-3AD203B41FA5}">
                      <a16:colId xmlns:a16="http://schemas.microsoft.com/office/drawing/2014/main" val="1343518042"/>
                    </a:ext>
                  </a:extLst>
                </a:gridCol>
              </a:tblGrid>
              <a:tr h="347663">
                <a:tc>
                  <a:txBody>
                    <a:bodyPr/>
                    <a:lstStyle/>
                    <a:p>
                      <a:pPr algn="l" fontAlgn="b"/>
                      <a:r>
                        <a:rPr lang="en-US" sz="12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6599034"/>
                  </a:ext>
                </a:extLst>
              </a:tr>
              <a:tr h="182874">
                <a:tc>
                  <a:txBody>
                    <a:bodyPr/>
                    <a:lstStyle/>
                    <a:p>
                      <a:pPr algn="l" fontAlgn="b"/>
                      <a:r>
                        <a:rPr lang="en-US" sz="1200" b="0" i="0" u="none" strike="noStrike">
                          <a:solidFill>
                            <a:srgbClr val="000000"/>
                          </a:solidFill>
                          <a:effectLst/>
                          <a:latin typeface="Montserrat" panose="020B0604020202020204"/>
                        </a:rPr>
                        <a:t>white</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extLst>
                  <a:ext uri="{0D108BD9-81ED-4DB2-BD59-A6C34878D82A}">
                    <a16:rowId xmlns:a16="http://schemas.microsoft.com/office/drawing/2014/main" val="3863974109"/>
                  </a:ext>
                </a:extLst>
              </a:tr>
              <a:tr h="182874">
                <a:tc>
                  <a:txBody>
                    <a:bodyPr/>
                    <a:lstStyle/>
                    <a:p>
                      <a:pPr algn="l" fontAlgn="b"/>
                      <a:r>
                        <a:rPr lang="en-US" sz="1200" b="0" i="0" u="none" strike="noStrike">
                          <a:solidFill>
                            <a:srgbClr val="000000"/>
                          </a:solidFill>
                          <a:effectLst/>
                          <a:latin typeface="Montserrat" panose="020B0604020202020204"/>
                        </a:rPr>
                        <a:t>Rights</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4165868537"/>
                  </a:ext>
                </a:extLst>
              </a:tr>
              <a:tr h="182874">
                <a:tc>
                  <a:txBody>
                    <a:bodyPr/>
                    <a:lstStyle/>
                    <a:p>
                      <a:pPr algn="l" fontAlgn="b"/>
                      <a:r>
                        <a:rPr lang="en-US" sz="1200" b="0" i="0" u="none" strike="noStrike">
                          <a:solidFill>
                            <a:srgbClr val="000000"/>
                          </a:solidFill>
                          <a:effectLst/>
                          <a:latin typeface="Montserrat" panose="020B0604020202020204"/>
                        </a:rPr>
                        <a:t>Divorce</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50405565"/>
                  </a:ext>
                </a:extLst>
              </a:tr>
              <a:tr h="182874">
                <a:tc>
                  <a:txBody>
                    <a:bodyPr/>
                    <a:lstStyle/>
                    <a:p>
                      <a:pPr algn="l" fontAlgn="b"/>
                      <a:r>
                        <a:rPr lang="en-US" sz="1200" b="0" i="0" u="none" strike="noStrike">
                          <a:solidFill>
                            <a:srgbClr val="000000"/>
                          </a:solidFill>
                          <a:effectLst/>
                          <a:latin typeface="Montserrat" panose="020B0604020202020204"/>
                        </a:rPr>
                        <a:t>girl</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2539636926"/>
                  </a:ext>
                </a:extLst>
              </a:tr>
              <a:tr h="182874">
                <a:tc>
                  <a:txBody>
                    <a:bodyPr/>
                    <a:lstStyle/>
                    <a:p>
                      <a:pPr algn="l" fontAlgn="b"/>
                      <a:r>
                        <a:rPr lang="en-US" sz="1200" b="0" i="0" u="none" strike="noStrike">
                          <a:solidFill>
                            <a:srgbClr val="000000"/>
                          </a:solidFill>
                          <a:effectLst/>
                          <a:latin typeface="Montserrat" panose="020B0604020202020204"/>
                        </a:rPr>
                        <a:t>women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extLst>
                  <a:ext uri="{0D108BD9-81ED-4DB2-BD59-A6C34878D82A}">
                    <a16:rowId xmlns:a16="http://schemas.microsoft.com/office/drawing/2014/main" val="3250253396"/>
                  </a:ext>
                </a:extLst>
              </a:tr>
              <a:tr h="182874">
                <a:tc>
                  <a:txBody>
                    <a:bodyPr/>
                    <a:lstStyle/>
                    <a:p>
                      <a:pPr algn="l" fontAlgn="b"/>
                      <a:r>
                        <a:rPr lang="en-US" sz="1200" b="0" i="0" u="none" strike="noStrike">
                          <a:solidFill>
                            <a:srgbClr val="000000"/>
                          </a:solidFill>
                          <a:effectLst/>
                          <a:latin typeface="Montserrat" panose="020B0604020202020204"/>
                        </a:rPr>
                        <a:t>woman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691845650"/>
                  </a:ext>
                </a:extLst>
              </a:tr>
              <a:tr h="182874">
                <a:tc>
                  <a:txBody>
                    <a:bodyPr/>
                    <a:lstStyle/>
                    <a:p>
                      <a:pPr algn="l" fontAlgn="b"/>
                      <a:r>
                        <a:rPr lang="en-US" sz="1200" b="0" i="0" u="none" strike="noStrike">
                          <a:solidFill>
                            <a:srgbClr val="000000"/>
                          </a:solidFill>
                          <a:effectLst/>
                          <a:latin typeface="Montserrat" panose="020B0604020202020204"/>
                        </a:rPr>
                        <a:t>wic</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-0.33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4057960304"/>
                  </a:ext>
                </a:extLst>
              </a:tr>
              <a:tr h="182874">
                <a:tc>
                  <a:txBody>
                    <a:bodyPr/>
                    <a:lstStyle/>
                    <a:p>
                      <a:pPr algn="l" fontAlgn="b"/>
                      <a:r>
                        <a:rPr lang="en-US" sz="1200" b="0" i="0" u="none" strike="noStrike">
                          <a:solidFill>
                            <a:srgbClr val="000000"/>
                          </a:solidFill>
                          <a:effectLst/>
                          <a:latin typeface="Montserrat" panose="020B0604020202020204"/>
                        </a:rPr>
                        <a:t>disability</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021635302"/>
                  </a:ext>
                </a:extLst>
              </a:tr>
              <a:tr h="182874">
                <a:tc>
                  <a:txBody>
                    <a:bodyPr/>
                    <a:lstStyle/>
                    <a:p>
                      <a:pPr algn="l" fontAlgn="b"/>
                      <a:r>
                        <a:rPr lang="en-US" sz="1200" b="0" i="0" u="none" strike="noStrike">
                          <a:solidFill>
                            <a:srgbClr val="000000"/>
                          </a:solidFill>
                          <a:effectLst/>
                          <a:latin typeface="Montserrat" panose="020B0604020202020204"/>
                        </a:rPr>
                        <a:t>food stamps</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0.51</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873920992"/>
                  </a:ext>
                </a:extLst>
              </a:tr>
              <a:tr h="182874">
                <a:tc>
                  <a:txBody>
                    <a:bodyPr/>
                    <a:lstStyle/>
                    <a:p>
                      <a:pPr algn="l" fontAlgn="b"/>
                      <a:r>
                        <a:rPr lang="en-US" sz="1200" b="0" i="0" u="none" strike="noStrike">
                          <a:solidFill>
                            <a:srgbClr val="000000"/>
                          </a:solidFill>
                          <a:effectLst/>
                          <a:latin typeface="Montserrat" panose="020B0604020202020204"/>
                        </a:rPr>
                        <a:t>lincoln</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977072655"/>
                  </a:ext>
                </a:extLst>
              </a:tr>
              <a:tr h="182874">
                <a:tc>
                  <a:txBody>
                    <a:bodyPr/>
                    <a:lstStyle/>
                    <a:p>
                      <a:pPr algn="l" fontAlgn="b"/>
                      <a:r>
                        <a:rPr lang="en-US" sz="1200" b="0" i="0" u="none" strike="noStrike">
                          <a:solidFill>
                            <a:srgbClr val="000000"/>
                          </a:solidFill>
                          <a:effectLst/>
                          <a:latin typeface="Montserrat" panose="020B0604020202020204"/>
                        </a:rPr>
                        <a:t>mother</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-0.21</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314129924"/>
                  </a:ext>
                </a:extLst>
              </a:tr>
              <a:tr h="182874">
                <a:tc>
                  <a:txBody>
                    <a:bodyPr/>
                    <a:lstStyle/>
                    <a:p>
                      <a:pPr algn="l" fontAlgn="b"/>
                      <a:r>
                        <a:rPr lang="en-US" sz="1200" b="0" i="0" u="none" strike="noStrike">
                          <a:solidFill>
                            <a:srgbClr val="000000"/>
                          </a:solidFill>
                          <a:effectLst/>
                          <a:latin typeface="Montserrat" panose="020B0604020202020204"/>
                        </a:rPr>
                        <a:t>female</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2789426154"/>
                  </a:ext>
                </a:extLst>
              </a:tr>
              <a:tr h="182874">
                <a:tc>
                  <a:txBody>
                    <a:bodyPr/>
                    <a:lstStyle/>
                    <a:p>
                      <a:pPr algn="l" fontAlgn="b"/>
                      <a:r>
                        <a:rPr lang="en-US" sz="1200" b="0" i="0" u="none" strike="noStrike">
                          <a:solidFill>
                            <a:srgbClr val="000000"/>
                          </a:solidFill>
                          <a:effectLst/>
                          <a:latin typeface="Montserrat" panose="020B0604020202020204"/>
                        </a:rPr>
                        <a:t>abuse</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extLst>
                  <a:ext uri="{0D108BD9-81ED-4DB2-BD59-A6C34878D82A}">
                    <a16:rowId xmlns:a16="http://schemas.microsoft.com/office/drawing/2014/main" val="45266230"/>
                  </a:ext>
                </a:extLst>
              </a:tr>
              <a:tr h="182874">
                <a:tc>
                  <a:txBody>
                    <a:bodyPr/>
                    <a:lstStyle/>
                    <a:p>
                      <a:pPr algn="l" fontAlgn="b"/>
                      <a:r>
                        <a:rPr lang="en-US" sz="1200" b="0" i="0" u="none" strike="noStrike">
                          <a:solidFill>
                            <a:srgbClr val="000000"/>
                          </a:solidFill>
                          <a:effectLst/>
                          <a:latin typeface="Montserrat" panose="020B0604020202020204"/>
                        </a:rPr>
                        <a:t>girls</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074742524"/>
                  </a:ext>
                </a:extLst>
              </a:tr>
              <a:tr h="182874">
                <a:tc>
                  <a:txBody>
                    <a:bodyPr/>
                    <a:lstStyle/>
                    <a:p>
                      <a:pPr algn="l" fontAlgn="b"/>
                      <a:r>
                        <a:rPr lang="en-US" sz="1200" b="0" i="0" u="none" strike="noStrike">
                          <a:solidFill>
                            <a:srgbClr val="000000"/>
                          </a:solidFill>
                          <a:effectLst/>
                          <a:latin typeface="Montserrat" panose="020B0604020202020204"/>
                        </a:rPr>
                        <a:t>homeless</a:t>
                      </a:r>
                    </a:p>
                  </a:txBody>
                  <a:tcPr marL="4763" marR="4763" marT="4763"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-0.35</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-0.29</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0.57</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744725713"/>
                  </a:ext>
                </a:extLst>
              </a:tr>
              <a:tr h="182874">
                <a:tc>
                  <a:txBody>
                    <a:bodyPr/>
                    <a:lstStyle/>
                    <a:p>
                      <a:pPr algn="l" fontAlgn="b"/>
                      <a:r>
                        <a:rPr lang="en-US" sz="1200" b="0" i="0" u="none" strike="noStrike">
                          <a:solidFill>
                            <a:srgbClr val="000000"/>
                          </a:solidFill>
                          <a:effectLst/>
                          <a:latin typeface="Montserrat" panose="020B0604020202020204"/>
                        </a:rPr>
                        <a:t>race</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3385793647"/>
                  </a:ext>
                </a:extLst>
              </a:tr>
              <a:tr h="182874">
                <a:tc>
                  <a:txBody>
                    <a:bodyPr/>
                    <a:lstStyle/>
                    <a:p>
                      <a:pPr algn="l" fontAlgn="b"/>
                      <a:r>
                        <a:rPr lang="en-US" sz="1200" b="0" i="0" u="none" strike="noStrike">
                          <a:solidFill>
                            <a:srgbClr val="000000"/>
                          </a:solidFill>
                          <a:effectLst/>
                          <a:latin typeface="Montserrat" panose="020B0604020202020204"/>
                        </a:rPr>
                        <a:t>gay</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899014903"/>
                  </a:ext>
                </a:extLst>
              </a:tr>
              <a:tr h="182874">
                <a:tc>
                  <a:txBody>
                    <a:bodyPr/>
                    <a:lstStyle/>
                    <a:p>
                      <a:pPr algn="l" fontAlgn="b"/>
                      <a:r>
                        <a:rPr lang="en-US" sz="1200" b="0" i="0" u="none" strike="noStrike">
                          <a:solidFill>
                            <a:srgbClr val="000000"/>
                          </a:solidFill>
                          <a:effectLst/>
                          <a:latin typeface="Montserrat" panose="020B0604020202020204"/>
                        </a:rPr>
                        <a:t>mom</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3977653467"/>
                  </a:ext>
                </a:extLst>
              </a:tr>
              <a:tr h="182874">
                <a:tc>
                  <a:txBody>
                    <a:bodyPr/>
                    <a:lstStyle/>
                    <a:p>
                      <a:pPr algn="l" fontAlgn="b"/>
                      <a:r>
                        <a:rPr lang="en-US" sz="1200" b="0" i="0" u="none" strike="noStrike">
                          <a:solidFill>
                            <a:srgbClr val="000000"/>
                          </a:solidFill>
                          <a:effectLst/>
                          <a:latin typeface="Montserrat" panose="020B0604020202020204"/>
                        </a:rPr>
                        <a:t>salvation army</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715992920"/>
                  </a:ext>
                </a:extLst>
              </a:tr>
              <a:tr h="182874">
                <a:tc>
                  <a:txBody>
                    <a:bodyPr/>
                    <a:lstStyle/>
                    <a:p>
                      <a:pPr algn="l" fontAlgn="b"/>
                      <a:r>
                        <a:rPr lang="en-US" sz="1200" b="0" i="0" u="none" strike="noStrike">
                          <a:solidFill>
                            <a:srgbClr val="000000"/>
                          </a:solidFill>
                          <a:effectLst/>
                          <a:latin typeface="Montserrat" panose="020B0604020202020204"/>
                        </a:rPr>
                        <a:t>color</a:t>
                      </a:r>
                    </a:p>
                  </a:txBody>
                  <a:tcPr marL="4763" marR="4763" marT="4763"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0.23</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200" b="0" i="0" u="none" strike="noStrike" dirty="0">
                          <a:solidFill>
                            <a:srgbClr val="000000"/>
                          </a:solidFill>
                          <a:effectLst/>
                          <a:latin typeface="Montserrat" panose="020B0604020202020204"/>
                        </a:rPr>
                        <a:t>0.08</a:t>
                      </a:r>
                    </a:p>
                  </a:txBody>
                  <a:tcPr marL="4763" marR="4763" marT="4763" marB="0" anchor="b">
                    <a:lnL>
                      <a:noFill/>
                    </a:lnL>
                    <a:lnR>
                      <a:noFill/>
                    </a:lnR>
                    <a:lnT>
                      <a:noFill/>
                    </a:lnT>
                    <a:lnB>
                      <a:noFill/>
                    </a:lnB>
                  </a:tcPr>
                </a:tc>
                <a:extLst>
                  <a:ext uri="{0D108BD9-81ED-4DB2-BD59-A6C34878D82A}">
                    <a16:rowId xmlns:a16="http://schemas.microsoft.com/office/drawing/2014/main" val="4111707718"/>
                  </a:ext>
                </a:extLst>
              </a:tr>
            </a:tbl>
          </a:graphicData>
        </a:graphic>
      </p:graphicFrame>
    </p:spTree>
    <p:extLst>
      <p:ext uri="{BB962C8B-B14F-4D97-AF65-F5344CB8AC3E}">
        <p14:creationId xmlns:p14="http://schemas.microsoft.com/office/powerpoint/2010/main" val="68722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8"/>
            <a:ext cx="7896469" cy="1111029"/>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UnumAI leverages Google Trends Search data for polling predictions</a:t>
            </a:r>
          </a:p>
        </p:txBody>
      </p:sp>
      <p:sp>
        <p:nvSpPr>
          <p:cNvPr id="3" name="Slide Number Placeholder 2">
            <a:extLst>
              <a:ext uri="{FF2B5EF4-FFF2-40B4-BE49-F238E27FC236}">
                <a16:creationId xmlns:a16="http://schemas.microsoft.com/office/drawing/2014/main" id="{1B915676-7452-48D3-9FC5-BFC591221C9B}"/>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431CE4CA-BFB2-4ABF-B665-DBC0695D4165}"/>
              </a:ext>
            </a:extLst>
          </p:cNvPr>
          <p:cNvPicPr>
            <a:picLocks noChangeAspect="1"/>
          </p:cNvPicPr>
          <p:nvPr/>
        </p:nvPicPr>
        <p:blipFill>
          <a:blip r:embed="rId3"/>
          <a:stretch>
            <a:fillRect/>
          </a:stretch>
        </p:blipFill>
        <p:spPr>
          <a:xfrm>
            <a:off x="514351" y="1307807"/>
            <a:ext cx="6675596" cy="3668397"/>
          </a:xfrm>
          <a:prstGeom prst="rect">
            <a:avLst/>
          </a:prstGeom>
        </p:spPr>
      </p:pic>
      <p:sp>
        <p:nvSpPr>
          <p:cNvPr id="6" name="TextBox 5">
            <a:extLst>
              <a:ext uri="{FF2B5EF4-FFF2-40B4-BE49-F238E27FC236}">
                <a16:creationId xmlns:a16="http://schemas.microsoft.com/office/drawing/2014/main" id="{DCE32504-5AFE-4C81-87A9-65D4E0E65EE3}"/>
              </a:ext>
            </a:extLst>
          </p:cNvPr>
          <p:cNvSpPr txBox="1"/>
          <p:nvPr/>
        </p:nvSpPr>
        <p:spPr>
          <a:xfrm>
            <a:off x="7300261" y="1736172"/>
            <a:ext cx="1843739" cy="2246769"/>
          </a:xfrm>
          <a:prstGeom prst="rect">
            <a:avLst/>
          </a:prstGeom>
          <a:noFill/>
        </p:spPr>
        <p:txBody>
          <a:bodyPr wrap="square" rtlCol="0">
            <a:spAutoFit/>
          </a:bodyPr>
          <a:lstStyle/>
          <a:p>
            <a:pPr lvl="0">
              <a:defRPr/>
            </a:pPr>
            <a:r>
              <a:rPr lang="en-US" sz="2000" dirty="0">
                <a:latin typeface="Montserrat" panose="020B0604020202020204" charset="0"/>
                <a:cs typeface="Varela Round" panose="00000500000000000000" pitchFamily="2" charset="-79"/>
              </a:rPr>
              <a:t>Google Search indicates candidate support and confirmatory voting intent</a:t>
            </a:r>
            <a:endParaRPr kumimoji="0" lang="en-US" sz="2000" b="0" i="0" u="none" strike="noStrike" kern="0" cap="none" spc="0" normalizeH="0" baseline="0" noProof="0" dirty="0">
              <a:ln>
                <a:noFill/>
              </a:ln>
              <a:solidFill>
                <a:srgbClr val="000000"/>
              </a:solidFill>
              <a:effectLst/>
              <a:uLnTx/>
              <a:uFillTx/>
              <a:latin typeface="Montserrat" panose="020B0604020202020204" charset="0"/>
              <a:sym typeface="Arial"/>
            </a:endParaRPr>
          </a:p>
        </p:txBody>
      </p:sp>
    </p:spTree>
    <p:extLst>
      <p:ext uri="{BB962C8B-B14F-4D97-AF65-F5344CB8AC3E}">
        <p14:creationId xmlns:p14="http://schemas.microsoft.com/office/powerpoint/2010/main" val="1428268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20694" y="98416"/>
            <a:ext cx="8520600" cy="572700"/>
          </a:xfrm>
        </p:spPr>
        <p:txBody>
          <a:bodyPr/>
          <a:lstStyle/>
          <a:p>
            <a:r>
              <a:rPr lang="en-US" sz="3600" dirty="0"/>
              <a:t>Crime</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111781" y="2847398"/>
            <a:ext cx="3939010" cy="1181100"/>
          </a:xfrm>
        </p:spPr>
        <p:txBody>
          <a:bodyPr/>
          <a:lstStyle/>
          <a:p>
            <a:pPr>
              <a:buFont typeface="Arial" panose="020B0604020202020204" pitchFamily="34" charset="0"/>
              <a:buChar char="•"/>
            </a:pPr>
            <a:r>
              <a:rPr lang="en-US" sz="1400" dirty="0">
                <a:solidFill>
                  <a:schemeClr val="tx1"/>
                </a:solidFill>
              </a:rPr>
              <a:t>Trump and Warren perform best within these terms and across sub-categories</a:t>
            </a:r>
          </a:p>
          <a:p>
            <a:pPr>
              <a:buFont typeface="Arial" panose="020B0604020202020204" pitchFamily="34" charset="0"/>
              <a:buChar char="•"/>
            </a:pPr>
            <a:r>
              <a:rPr lang="en-US" sz="1400" dirty="0">
                <a:solidFill>
                  <a:schemeClr val="tx1"/>
                </a:solidFill>
              </a:rPr>
              <a:t>Steyer, Biden, &amp; Sanders have only 1 positive correlation among them</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20</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2,289</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21%</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7" name="Table 6">
            <a:extLst>
              <a:ext uri="{FF2B5EF4-FFF2-40B4-BE49-F238E27FC236}">
                <a16:creationId xmlns:a16="http://schemas.microsoft.com/office/drawing/2014/main" id="{2C17350E-E4B5-4E3D-A148-73755A958A8E}"/>
              </a:ext>
            </a:extLst>
          </p:cNvPr>
          <p:cNvGraphicFramePr>
            <a:graphicFrameLocks noGrp="1"/>
          </p:cNvGraphicFramePr>
          <p:nvPr>
            <p:extLst>
              <p:ext uri="{D42A27DB-BD31-4B8C-83A1-F6EECF244321}">
                <p14:modId xmlns:p14="http://schemas.microsoft.com/office/powerpoint/2010/main" val="3296465179"/>
              </p:ext>
            </p:extLst>
          </p:nvPr>
        </p:nvGraphicFramePr>
        <p:xfrm>
          <a:off x="5257205" y="1383518"/>
          <a:ext cx="3682527" cy="1232836"/>
        </p:xfrm>
        <a:graphic>
          <a:graphicData uri="http://schemas.openxmlformats.org/drawingml/2006/table">
            <a:tbl>
              <a:tblPr/>
              <a:tblGrid>
                <a:gridCol w="1023703">
                  <a:extLst>
                    <a:ext uri="{9D8B030D-6E8A-4147-A177-3AD203B41FA5}">
                      <a16:colId xmlns:a16="http://schemas.microsoft.com/office/drawing/2014/main" val="3821816851"/>
                    </a:ext>
                  </a:extLst>
                </a:gridCol>
                <a:gridCol w="471055">
                  <a:extLst>
                    <a:ext uri="{9D8B030D-6E8A-4147-A177-3AD203B41FA5}">
                      <a16:colId xmlns:a16="http://schemas.microsoft.com/office/drawing/2014/main" val="4187945227"/>
                    </a:ext>
                  </a:extLst>
                </a:gridCol>
                <a:gridCol w="640666">
                  <a:extLst>
                    <a:ext uri="{9D8B030D-6E8A-4147-A177-3AD203B41FA5}">
                      <a16:colId xmlns:a16="http://schemas.microsoft.com/office/drawing/2014/main" val="3605130227"/>
                    </a:ext>
                  </a:extLst>
                </a:gridCol>
                <a:gridCol w="566202">
                  <a:extLst>
                    <a:ext uri="{9D8B030D-6E8A-4147-A177-3AD203B41FA5}">
                      <a16:colId xmlns:a16="http://schemas.microsoft.com/office/drawing/2014/main" val="585555021"/>
                    </a:ext>
                  </a:extLst>
                </a:gridCol>
                <a:gridCol w="483263">
                  <a:extLst>
                    <a:ext uri="{9D8B030D-6E8A-4147-A177-3AD203B41FA5}">
                      <a16:colId xmlns:a16="http://schemas.microsoft.com/office/drawing/2014/main" val="3925161231"/>
                    </a:ext>
                  </a:extLst>
                </a:gridCol>
                <a:gridCol w="497638">
                  <a:extLst>
                    <a:ext uri="{9D8B030D-6E8A-4147-A177-3AD203B41FA5}">
                      <a16:colId xmlns:a16="http://schemas.microsoft.com/office/drawing/2014/main" val="3958117562"/>
                    </a:ext>
                  </a:extLst>
                </a:gridCol>
              </a:tblGrid>
              <a:tr h="409465">
                <a:tc>
                  <a:txBody>
                    <a:bodyPr/>
                    <a:lstStyle/>
                    <a:p>
                      <a:pPr algn="l" fontAlgn="b"/>
                      <a:endParaRPr lang="en-US" sz="1200" b="0" i="0" u="none" strike="noStrike">
                        <a:solidFill>
                          <a:srgbClr val="000000"/>
                        </a:solidFill>
                        <a:effectLst/>
                        <a:latin typeface="Montserrat" panose="020B0604020202020204"/>
                      </a:endParaRPr>
                    </a:p>
                  </a:txBody>
                  <a:tcPr marL="4763" marR="4763" marT="4763" marB="0" anchor="b">
                    <a:lnL>
                      <a:noFill/>
                    </a:lnL>
                    <a:lnR>
                      <a:noFill/>
                    </a:lnR>
                    <a:lnT>
                      <a:noFill/>
                    </a:lnT>
                    <a:lnB>
                      <a:noFill/>
                    </a:lnB>
                  </a:tcPr>
                </a:tc>
                <a:tc>
                  <a:txBody>
                    <a:bodyPr/>
                    <a:lstStyle/>
                    <a:p>
                      <a:pPr algn="l" fontAlgn="b"/>
                      <a:r>
                        <a:rPr lang="en-US" sz="1100" b="1" i="0" u="none" strike="noStrike" dirty="0">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dirty="0">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263540"/>
                  </a:ext>
                </a:extLst>
              </a:tr>
              <a:tr h="206953">
                <a:tc>
                  <a:txBody>
                    <a:bodyPr/>
                    <a:lstStyle/>
                    <a:p>
                      <a:pPr algn="l" fontAlgn="b"/>
                      <a:r>
                        <a:rPr lang="en-US" sz="1200" b="0" i="0" u="none" strike="noStrike">
                          <a:solidFill>
                            <a:srgbClr val="000000"/>
                          </a:solidFill>
                          <a:effectLst/>
                          <a:latin typeface="Montserrat" panose="020B0604020202020204"/>
                        </a:rPr>
                        <a:t>Guns</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6100"/>
                          </a:solidFill>
                          <a:effectLst/>
                          <a:latin typeface="Montserrat" panose="020B0604020202020204"/>
                        </a:rPr>
                        <a:t>0.11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3913234340"/>
                  </a:ext>
                </a:extLst>
              </a:tr>
              <a:tr h="409465">
                <a:tc>
                  <a:txBody>
                    <a:bodyPr/>
                    <a:lstStyle/>
                    <a:p>
                      <a:pPr algn="l" fontAlgn="b"/>
                      <a:r>
                        <a:rPr lang="en-US" sz="1200" b="0" i="0" u="none" strike="noStrike">
                          <a:solidFill>
                            <a:srgbClr val="000000"/>
                          </a:solidFill>
                          <a:effectLst/>
                          <a:latin typeface="Montserrat" panose="020B0604020202020204"/>
                        </a:rPr>
                        <a:t>Criminal Justice</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9C0006"/>
                          </a:solidFill>
                          <a:effectLst/>
                          <a:latin typeface="Montserrat" panose="020B0604020202020204"/>
                        </a:rPr>
                        <a:t>-0.12</a:t>
                      </a: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dirty="0">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128564092"/>
                  </a:ext>
                </a:extLst>
              </a:tr>
              <a:tr h="206953">
                <a:tc>
                  <a:txBody>
                    <a:bodyPr/>
                    <a:lstStyle/>
                    <a:p>
                      <a:pPr algn="l" fontAlgn="b"/>
                      <a:r>
                        <a:rPr lang="en-US" sz="1200" b="0" i="0" u="none" strike="noStrike">
                          <a:solidFill>
                            <a:srgbClr val="000000"/>
                          </a:solidFill>
                          <a:effectLst/>
                          <a:latin typeface="Montserrat" panose="020B0604020202020204"/>
                        </a:rPr>
                        <a:t>Public Safety</a:t>
                      </a:r>
                    </a:p>
                  </a:txBody>
                  <a:tcPr marL="4763" marR="4763" marT="476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763" marR="4763" marT="476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200" b="0" i="0" u="none" strike="noStrike" dirty="0">
                          <a:solidFill>
                            <a:srgbClr val="006100"/>
                          </a:solidFill>
                          <a:effectLst/>
                          <a:latin typeface="Montserrat" panose="020B0604020202020204"/>
                        </a:rPr>
                        <a:t>0.25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500885184"/>
                  </a:ext>
                </a:extLst>
              </a:tr>
            </a:tbl>
          </a:graphicData>
        </a:graphic>
      </p:graphicFrame>
      <p:sp>
        <p:nvSpPr>
          <p:cNvPr id="8" name="Rectangle 7">
            <a:extLst>
              <a:ext uri="{FF2B5EF4-FFF2-40B4-BE49-F238E27FC236}">
                <a16:creationId xmlns:a16="http://schemas.microsoft.com/office/drawing/2014/main" id="{80BD2FC3-0A92-451E-B435-D55C78C70B52}"/>
              </a:ext>
            </a:extLst>
          </p:cNvPr>
          <p:cNvSpPr/>
          <p:nvPr/>
        </p:nvSpPr>
        <p:spPr>
          <a:xfrm>
            <a:off x="5925712" y="1188688"/>
            <a:ext cx="2345514" cy="307777"/>
          </a:xfrm>
          <a:prstGeom prst="rect">
            <a:avLst/>
          </a:prstGeom>
        </p:spPr>
        <p:txBody>
          <a:bodyPr wrap="none">
            <a:spAutoFit/>
          </a:bodyPr>
          <a:lstStyle/>
          <a:p>
            <a:pPr algn="ctr" defTabSz="914378" fontAlgn="b"/>
            <a:r>
              <a:rPr lang="en-US" b="1" u="sng" dirty="0">
                <a:latin typeface="Calibri" panose="020F0502020204030204" pitchFamily="34" charset="0"/>
                <a:ea typeface="+mn-ea"/>
              </a:rPr>
              <a:t>Correlation of sub-categories</a:t>
            </a:r>
          </a:p>
        </p:txBody>
      </p:sp>
      <p:graphicFrame>
        <p:nvGraphicFramePr>
          <p:cNvPr id="10" name="Table 9">
            <a:extLst>
              <a:ext uri="{FF2B5EF4-FFF2-40B4-BE49-F238E27FC236}">
                <a16:creationId xmlns:a16="http://schemas.microsoft.com/office/drawing/2014/main" id="{CD91BEAE-BDFF-4EB3-9189-574A4B8DE68D}"/>
              </a:ext>
            </a:extLst>
          </p:cNvPr>
          <p:cNvGraphicFramePr>
            <a:graphicFrameLocks noGrp="1"/>
          </p:cNvGraphicFramePr>
          <p:nvPr>
            <p:extLst>
              <p:ext uri="{D42A27DB-BD31-4B8C-83A1-F6EECF244321}">
                <p14:modId xmlns:p14="http://schemas.microsoft.com/office/powerpoint/2010/main" val="983737054"/>
              </p:ext>
            </p:extLst>
          </p:nvPr>
        </p:nvGraphicFramePr>
        <p:xfrm>
          <a:off x="37351" y="596215"/>
          <a:ext cx="5108796" cy="4236205"/>
        </p:xfrm>
        <a:graphic>
          <a:graphicData uri="http://schemas.openxmlformats.org/drawingml/2006/table">
            <a:tbl>
              <a:tblPr/>
              <a:tblGrid>
                <a:gridCol w="942633">
                  <a:extLst>
                    <a:ext uri="{9D8B030D-6E8A-4147-A177-3AD203B41FA5}">
                      <a16:colId xmlns:a16="http://schemas.microsoft.com/office/drawing/2014/main" val="1343149994"/>
                    </a:ext>
                  </a:extLst>
                </a:gridCol>
                <a:gridCol w="1187736">
                  <a:extLst>
                    <a:ext uri="{9D8B030D-6E8A-4147-A177-3AD203B41FA5}">
                      <a16:colId xmlns:a16="http://schemas.microsoft.com/office/drawing/2014/main" val="3194900130"/>
                    </a:ext>
                  </a:extLst>
                </a:gridCol>
                <a:gridCol w="540758">
                  <a:extLst>
                    <a:ext uri="{9D8B030D-6E8A-4147-A177-3AD203B41FA5}">
                      <a16:colId xmlns:a16="http://schemas.microsoft.com/office/drawing/2014/main" val="1841100390"/>
                    </a:ext>
                  </a:extLst>
                </a:gridCol>
                <a:gridCol w="540759">
                  <a:extLst>
                    <a:ext uri="{9D8B030D-6E8A-4147-A177-3AD203B41FA5}">
                      <a16:colId xmlns:a16="http://schemas.microsoft.com/office/drawing/2014/main" val="1793729302"/>
                    </a:ext>
                  </a:extLst>
                </a:gridCol>
                <a:gridCol w="656635">
                  <a:extLst>
                    <a:ext uri="{9D8B030D-6E8A-4147-A177-3AD203B41FA5}">
                      <a16:colId xmlns:a16="http://schemas.microsoft.com/office/drawing/2014/main" val="729745610"/>
                    </a:ext>
                  </a:extLst>
                </a:gridCol>
                <a:gridCol w="675947">
                  <a:extLst>
                    <a:ext uri="{9D8B030D-6E8A-4147-A177-3AD203B41FA5}">
                      <a16:colId xmlns:a16="http://schemas.microsoft.com/office/drawing/2014/main" val="517006253"/>
                    </a:ext>
                  </a:extLst>
                </a:gridCol>
                <a:gridCol w="564328">
                  <a:extLst>
                    <a:ext uri="{9D8B030D-6E8A-4147-A177-3AD203B41FA5}">
                      <a16:colId xmlns:a16="http://schemas.microsoft.com/office/drawing/2014/main" val="3287503392"/>
                    </a:ext>
                  </a:extLst>
                </a:gridCol>
              </a:tblGrid>
              <a:tr h="347663">
                <a:tc>
                  <a:txBody>
                    <a:bodyPr/>
                    <a:lstStyle/>
                    <a:p>
                      <a:pPr algn="l" fontAlgn="b"/>
                      <a:r>
                        <a:rPr lang="en-US" sz="11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Montserrat" panose="020B0604020202020204"/>
                        </a:rPr>
                        <a:t>Category</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787118"/>
                  </a:ext>
                </a:extLst>
              </a:tr>
              <a:tr h="157282">
                <a:tc>
                  <a:txBody>
                    <a:bodyPr/>
                    <a:lstStyle/>
                    <a:p>
                      <a:pPr algn="l" fontAlgn="b"/>
                      <a:r>
                        <a:rPr lang="en-US" sz="1100" b="0" i="0" u="none" strike="noStrike">
                          <a:solidFill>
                            <a:srgbClr val="000000"/>
                          </a:solidFill>
                          <a:effectLst/>
                          <a:latin typeface="Montserrat" panose="020B0604020202020204"/>
                        </a:rPr>
                        <a:t>jail</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dirty="0">
                          <a:solidFill>
                            <a:srgbClr val="000000"/>
                          </a:solidFill>
                          <a:effectLst/>
                          <a:latin typeface="Montserrat" panose="020B0604020202020204"/>
                        </a:rPr>
                        <a:t>Criminal Justice</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1069068265"/>
                  </a:ext>
                </a:extLst>
              </a:tr>
              <a:tr h="215788">
                <a:tc>
                  <a:txBody>
                    <a:bodyPr/>
                    <a:lstStyle/>
                    <a:p>
                      <a:pPr algn="l" fontAlgn="b"/>
                      <a:r>
                        <a:rPr lang="en-US" sz="1100" b="0" i="0" u="none" strike="noStrike">
                          <a:solidFill>
                            <a:srgbClr val="000000"/>
                          </a:solidFill>
                          <a:effectLst/>
                          <a:latin typeface="Montserrat" panose="020B0604020202020204"/>
                        </a:rPr>
                        <a:t>police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184769612"/>
                  </a:ext>
                </a:extLst>
              </a:tr>
              <a:tr h="138546">
                <a:tc>
                  <a:txBody>
                    <a:bodyPr/>
                    <a:lstStyle/>
                    <a:p>
                      <a:pPr algn="l" fontAlgn="b"/>
                      <a:r>
                        <a:rPr lang="en-US" sz="1100" b="0" i="0" u="none" strike="noStrike">
                          <a:solidFill>
                            <a:srgbClr val="000000"/>
                          </a:solidFill>
                          <a:effectLst/>
                          <a:latin typeface="Montserrat" panose="020B0604020202020204"/>
                        </a:rPr>
                        <a:t>law</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dirty="0">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3831391053"/>
                  </a:ext>
                </a:extLst>
              </a:tr>
              <a:tr h="0">
                <a:tc>
                  <a:txBody>
                    <a:bodyPr/>
                    <a:lstStyle/>
                    <a:p>
                      <a:pPr algn="l" fontAlgn="b"/>
                      <a:r>
                        <a:rPr lang="en-US" sz="1100" b="0" i="0" u="none" strike="noStrike">
                          <a:solidFill>
                            <a:srgbClr val="000000"/>
                          </a:solidFill>
                          <a:effectLst/>
                          <a:latin typeface="Montserrat" panose="020B0604020202020204"/>
                        </a:rPr>
                        <a:t>county jail</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3592007816"/>
                  </a:ext>
                </a:extLst>
              </a:tr>
              <a:tr h="181514">
                <a:tc>
                  <a:txBody>
                    <a:bodyPr/>
                    <a:lstStyle/>
                    <a:p>
                      <a:pPr algn="l" fontAlgn="b"/>
                      <a:r>
                        <a:rPr lang="en-US" sz="1100" b="0" i="0" u="none" strike="noStrike">
                          <a:solidFill>
                            <a:srgbClr val="000000"/>
                          </a:solidFill>
                          <a:effectLst/>
                          <a:latin typeface="Montserrat" panose="020B0604020202020204"/>
                        </a:rPr>
                        <a:t>shooting</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570128265"/>
                  </a:ext>
                </a:extLst>
              </a:tr>
              <a:tr h="181514">
                <a:tc>
                  <a:txBody>
                    <a:bodyPr/>
                    <a:lstStyle/>
                    <a:p>
                      <a:pPr algn="l" fontAlgn="b"/>
                      <a:r>
                        <a:rPr lang="en-US" sz="1100" b="0" i="0" u="none" strike="noStrike">
                          <a:solidFill>
                            <a:srgbClr val="000000"/>
                          </a:solidFill>
                          <a:effectLst/>
                          <a:latin typeface="Montserrat" panose="020B0604020202020204"/>
                        </a:rPr>
                        <a:t>Murder</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949895516"/>
                  </a:ext>
                </a:extLst>
              </a:tr>
              <a:tr h="49548">
                <a:tc>
                  <a:txBody>
                    <a:bodyPr/>
                    <a:lstStyle/>
                    <a:p>
                      <a:pPr algn="l" fontAlgn="b"/>
                      <a:r>
                        <a:rPr lang="en-US" sz="1100" b="0" i="0" u="none" strike="noStrike">
                          <a:solidFill>
                            <a:srgbClr val="000000"/>
                          </a:solidFill>
                          <a:effectLst/>
                          <a:latin typeface="Montserrat" panose="020B0604020202020204"/>
                        </a:rPr>
                        <a:t>prison</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630309030"/>
                  </a:ext>
                </a:extLst>
              </a:tr>
              <a:tr h="347663">
                <a:tc>
                  <a:txBody>
                    <a:bodyPr/>
                    <a:lstStyle/>
                    <a:p>
                      <a:pPr algn="l" fontAlgn="b"/>
                      <a:r>
                        <a:rPr lang="en-US" sz="1100" b="0" i="0" u="none" strike="noStrike" dirty="0">
                          <a:solidFill>
                            <a:srgbClr val="000000"/>
                          </a:solidFill>
                          <a:effectLst/>
                          <a:latin typeface="Montserrat" panose="020B0604020202020204"/>
                        </a:rPr>
                        <a:t>police department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0.26</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6873402"/>
                  </a:ext>
                </a:extLst>
              </a:tr>
              <a:tr h="55955">
                <a:tc>
                  <a:txBody>
                    <a:bodyPr/>
                    <a:lstStyle/>
                    <a:p>
                      <a:pPr algn="l" fontAlgn="b"/>
                      <a:r>
                        <a:rPr lang="en-US" sz="1100" b="0" i="0" u="none" strike="noStrike">
                          <a:solidFill>
                            <a:srgbClr val="000000"/>
                          </a:solidFill>
                          <a:effectLst/>
                          <a:latin typeface="Montserrat" panose="020B0604020202020204"/>
                        </a:rPr>
                        <a:t>officer</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451796110"/>
                  </a:ext>
                </a:extLst>
              </a:tr>
              <a:tr h="181514">
                <a:tc>
                  <a:txBody>
                    <a:bodyPr/>
                    <a:lstStyle/>
                    <a:p>
                      <a:pPr algn="l" fontAlgn="b"/>
                      <a:r>
                        <a:rPr lang="en-US" sz="1100" b="0" i="0" u="none" strike="noStrike">
                          <a:solidFill>
                            <a:srgbClr val="000000"/>
                          </a:solidFill>
                          <a:effectLst/>
                          <a:latin typeface="Montserrat" panose="020B0604020202020204"/>
                        </a:rPr>
                        <a:t>safety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0.23</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2182214027"/>
                  </a:ext>
                </a:extLst>
              </a:tr>
              <a:tr h="181514">
                <a:tc>
                  <a:txBody>
                    <a:bodyPr/>
                    <a:lstStyle/>
                    <a:p>
                      <a:pPr algn="l" fontAlgn="b"/>
                      <a:r>
                        <a:rPr lang="en-US" sz="1100" b="0" i="0" u="none" strike="noStrike">
                          <a:solidFill>
                            <a:srgbClr val="000000"/>
                          </a:solidFill>
                          <a:effectLst/>
                          <a:latin typeface="Montserrat" panose="020B0604020202020204"/>
                        </a:rPr>
                        <a:t>crime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311698075"/>
                  </a:ext>
                </a:extLst>
              </a:tr>
              <a:tr h="181514">
                <a:tc>
                  <a:txBody>
                    <a:bodyPr/>
                    <a:lstStyle/>
                    <a:p>
                      <a:pPr algn="l" fontAlgn="b"/>
                      <a:r>
                        <a:rPr lang="en-US" sz="1100" b="0" i="0" u="none" strike="noStrike">
                          <a:solidFill>
                            <a:srgbClr val="000000"/>
                          </a:solidFill>
                          <a:effectLst/>
                          <a:latin typeface="Montserrat" panose="020B0604020202020204"/>
                        </a:rPr>
                        <a:t>sheriff</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171131489"/>
                  </a:ext>
                </a:extLst>
              </a:tr>
              <a:tr h="124101">
                <a:tc>
                  <a:txBody>
                    <a:bodyPr/>
                    <a:lstStyle/>
                    <a:p>
                      <a:pPr algn="l" fontAlgn="b"/>
                      <a:r>
                        <a:rPr lang="en-US" sz="1100" b="0" i="0" u="none" strike="noStrike">
                          <a:solidFill>
                            <a:srgbClr val="000000"/>
                          </a:solidFill>
                          <a:effectLst/>
                          <a:latin typeface="Montserrat" panose="020B0604020202020204"/>
                        </a:rPr>
                        <a:t>legal</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156096058"/>
                  </a:ext>
                </a:extLst>
              </a:tr>
              <a:tr h="0">
                <a:tc>
                  <a:txBody>
                    <a:bodyPr/>
                    <a:lstStyle/>
                    <a:p>
                      <a:pPr algn="l" fontAlgn="b"/>
                      <a:r>
                        <a:rPr lang="en-US" sz="1100" b="0" i="0" u="none" strike="noStrike">
                          <a:solidFill>
                            <a:srgbClr val="000000"/>
                          </a:solidFill>
                          <a:effectLst/>
                          <a:latin typeface="Montserrat" panose="020B0604020202020204"/>
                        </a:rPr>
                        <a:t>laws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extLst>
                  <a:ext uri="{0D108BD9-81ED-4DB2-BD59-A6C34878D82A}">
                    <a16:rowId xmlns:a16="http://schemas.microsoft.com/office/drawing/2014/main" val="1659984119"/>
                  </a:ext>
                </a:extLst>
              </a:tr>
              <a:tr h="0">
                <a:tc>
                  <a:txBody>
                    <a:bodyPr/>
                    <a:lstStyle/>
                    <a:p>
                      <a:pPr algn="l" fontAlgn="b"/>
                      <a:r>
                        <a:rPr lang="en-US" sz="1100" b="0" i="0" u="none" strike="noStrike">
                          <a:solidFill>
                            <a:srgbClr val="000000"/>
                          </a:solidFill>
                          <a:effectLst/>
                          <a:latin typeface="Montserrat" panose="020B0604020202020204"/>
                        </a:rPr>
                        <a:t>lawyers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432162536"/>
                  </a:ext>
                </a:extLst>
              </a:tr>
              <a:tr h="105656">
                <a:tc>
                  <a:txBody>
                    <a:bodyPr/>
                    <a:lstStyle/>
                    <a:p>
                      <a:pPr algn="l" fontAlgn="b"/>
                      <a:r>
                        <a:rPr lang="en-US" sz="1100" b="0" i="0" u="none" strike="noStrike">
                          <a:solidFill>
                            <a:srgbClr val="000000"/>
                          </a:solidFill>
                          <a:effectLst/>
                          <a:latin typeface="Montserrat" panose="020B0604020202020204"/>
                        </a:rPr>
                        <a:t>inmates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280890391"/>
                  </a:ext>
                </a:extLst>
              </a:tr>
              <a:tr h="34853">
                <a:tc>
                  <a:txBody>
                    <a:bodyPr/>
                    <a:lstStyle/>
                    <a:p>
                      <a:pPr algn="l" fontAlgn="b"/>
                      <a:r>
                        <a:rPr lang="en-US" sz="1100" b="0" i="0" u="none" strike="noStrike">
                          <a:solidFill>
                            <a:srgbClr val="000000"/>
                          </a:solidFill>
                          <a:effectLst/>
                          <a:latin typeface="Montserrat" panose="020B0604020202020204"/>
                        </a:rPr>
                        <a:t>criminal</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1860419377"/>
                  </a:ext>
                </a:extLst>
              </a:tr>
              <a:tr h="0">
                <a:tc>
                  <a:txBody>
                    <a:bodyPr/>
                    <a:lstStyle/>
                    <a:p>
                      <a:pPr algn="l" fontAlgn="b"/>
                      <a:r>
                        <a:rPr lang="en-US" sz="1100" b="0" i="0" u="none" strike="noStrike">
                          <a:solidFill>
                            <a:srgbClr val="000000"/>
                          </a:solidFill>
                          <a:effectLst/>
                          <a:latin typeface="Montserrat" panose="020B0604020202020204"/>
                        </a:rPr>
                        <a:t>arrest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506363891"/>
                  </a:ext>
                </a:extLst>
              </a:tr>
              <a:tr h="173425">
                <a:tc>
                  <a:txBody>
                    <a:bodyPr/>
                    <a:lstStyle/>
                    <a:p>
                      <a:pPr algn="l" fontAlgn="b"/>
                      <a:r>
                        <a:rPr lang="en-US" sz="1100" b="0" i="0" u="none" strike="noStrike">
                          <a:solidFill>
                            <a:srgbClr val="000000"/>
                          </a:solidFill>
                          <a:effectLst/>
                          <a:latin typeface="Montserrat" panose="020B0604020202020204"/>
                        </a:rPr>
                        <a:t>murders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Public Safety</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805656974"/>
                  </a:ext>
                </a:extLst>
              </a:tr>
              <a:tr h="347663">
                <a:tc>
                  <a:txBody>
                    <a:bodyPr/>
                    <a:lstStyle/>
                    <a:p>
                      <a:pPr algn="l" fontAlgn="b"/>
                      <a:r>
                        <a:rPr lang="en-US" sz="1100" b="0" i="0" u="none" strike="noStrike" dirty="0">
                          <a:solidFill>
                            <a:srgbClr val="000000"/>
                          </a:solidFill>
                          <a:effectLst/>
                          <a:latin typeface="Montserrat" panose="020B0604020202020204"/>
                        </a:rPr>
                        <a:t>killer</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Criminal Justice</a:t>
                      </a:r>
                    </a:p>
                  </a:txBody>
                  <a:tcPr marL="4763" marR="4763" marT="4763" marB="0" anchor="b">
                    <a:lnL>
                      <a:noFill/>
                    </a:lnL>
                    <a:lnR>
                      <a:noFill/>
                    </a:lnR>
                    <a:lnT>
                      <a:noFill/>
                    </a:lnT>
                    <a:lnB>
                      <a:noFill/>
                    </a:lnB>
                  </a:tcPr>
                </a:tc>
                <a:tc>
                  <a:txBody>
                    <a:bodyPr/>
                    <a:lstStyle/>
                    <a:p>
                      <a:pPr algn="ctr" fontAlgn="b"/>
                      <a:r>
                        <a:rPr lang="en-US" sz="1100" b="0" i="0" u="none" strike="noStrike" dirty="0">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dirty="0">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dirty="0">
                          <a:solidFill>
                            <a:srgbClr val="9C0006"/>
                          </a:solidFill>
                          <a:effectLst/>
                          <a:latin typeface="Montserrat" panose="020B0604020202020204"/>
                        </a:rPr>
                        <a:t>-0.27</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336197845"/>
                  </a:ext>
                </a:extLst>
              </a:tr>
            </a:tbl>
          </a:graphicData>
        </a:graphic>
      </p:graphicFrame>
    </p:spTree>
    <p:extLst>
      <p:ext uri="{BB962C8B-B14F-4D97-AF65-F5344CB8AC3E}">
        <p14:creationId xmlns:p14="http://schemas.microsoft.com/office/powerpoint/2010/main" val="156825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19075" y="51425"/>
            <a:ext cx="8520600" cy="572700"/>
          </a:xfrm>
        </p:spPr>
        <p:txBody>
          <a:bodyPr/>
          <a:lstStyle/>
          <a:p>
            <a:r>
              <a:rPr lang="en-US" sz="3600" dirty="0"/>
              <a:t>Immigration</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4572000" y="1704924"/>
            <a:ext cx="4352925" cy="2438451"/>
          </a:xfrm>
        </p:spPr>
        <p:txBody>
          <a:bodyPr/>
          <a:lstStyle/>
          <a:p>
            <a:pPr>
              <a:buFont typeface="Arial" panose="020B0604020202020204" pitchFamily="34" charset="0"/>
              <a:buChar char="•"/>
            </a:pPr>
            <a:r>
              <a:rPr lang="en-US" sz="1400" dirty="0">
                <a:solidFill>
                  <a:schemeClr val="tx1"/>
                </a:solidFill>
              </a:rPr>
              <a:t>Trump unsurprisingly correlates positively with many of the terms regarding immigration</a:t>
            </a:r>
          </a:p>
          <a:p>
            <a:pPr>
              <a:buFont typeface="Arial" panose="020B0604020202020204" pitchFamily="34" charset="0"/>
              <a:buChar char="•"/>
            </a:pPr>
            <a:r>
              <a:rPr lang="en-US" sz="1400" dirty="0">
                <a:solidFill>
                  <a:schemeClr val="tx1"/>
                </a:solidFill>
              </a:rPr>
              <a:t>Sanders performs poorly in this category inverse to Trump and Warren</a:t>
            </a:r>
          </a:p>
          <a:p>
            <a:pPr>
              <a:buFont typeface="Arial" panose="020B0604020202020204" pitchFamily="34" charset="0"/>
              <a:buChar char="•"/>
            </a:pPr>
            <a:r>
              <a:rPr lang="en-US" sz="1400" dirty="0">
                <a:solidFill>
                  <a:schemeClr val="tx1"/>
                </a:solidFill>
              </a:rPr>
              <a:t>Steyer performs well with the term “wall”, while Trump does not</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21</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1,009</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3.5%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8</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8" name="Table 7">
            <a:extLst>
              <a:ext uri="{FF2B5EF4-FFF2-40B4-BE49-F238E27FC236}">
                <a16:creationId xmlns:a16="http://schemas.microsoft.com/office/drawing/2014/main" id="{7173032A-9479-4EBC-9539-AEA67AD4BB2B}"/>
              </a:ext>
            </a:extLst>
          </p:cNvPr>
          <p:cNvGraphicFramePr>
            <a:graphicFrameLocks noGrp="1"/>
          </p:cNvGraphicFramePr>
          <p:nvPr>
            <p:extLst>
              <p:ext uri="{D42A27DB-BD31-4B8C-83A1-F6EECF244321}">
                <p14:modId xmlns:p14="http://schemas.microsoft.com/office/powerpoint/2010/main" val="715261298"/>
              </p:ext>
            </p:extLst>
          </p:nvPr>
        </p:nvGraphicFramePr>
        <p:xfrm>
          <a:off x="219075" y="817364"/>
          <a:ext cx="4214379" cy="4043373"/>
        </p:xfrm>
        <a:graphic>
          <a:graphicData uri="http://schemas.openxmlformats.org/drawingml/2006/table">
            <a:tbl>
              <a:tblPr/>
              <a:tblGrid>
                <a:gridCol w="1089943">
                  <a:extLst>
                    <a:ext uri="{9D8B030D-6E8A-4147-A177-3AD203B41FA5}">
                      <a16:colId xmlns:a16="http://schemas.microsoft.com/office/drawing/2014/main" val="1613824812"/>
                    </a:ext>
                  </a:extLst>
                </a:gridCol>
                <a:gridCol w="649833">
                  <a:extLst>
                    <a:ext uri="{9D8B030D-6E8A-4147-A177-3AD203B41FA5}">
                      <a16:colId xmlns:a16="http://schemas.microsoft.com/office/drawing/2014/main" val="1950161812"/>
                    </a:ext>
                  </a:extLst>
                </a:gridCol>
                <a:gridCol w="571406">
                  <a:extLst>
                    <a:ext uri="{9D8B030D-6E8A-4147-A177-3AD203B41FA5}">
                      <a16:colId xmlns:a16="http://schemas.microsoft.com/office/drawing/2014/main" val="2730413459"/>
                    </a:ext>
                  </a:extLst>
                </a:gridCol>
                <a:gridCol w="767125">
                  <a:extLst>
                    <a:ext uri="{9D8B030D-6E8A-4147-A177-3AD203B41FA5}">
                      <a16:colId xmlns:a16="http://schemas.microsoft.com/office/drawing/2014/main" val="3703781135"/>
                    </a:ext>
                  </a:extLst>
                </a:gridCol>
                <a:gridCol w="637309">
                  <a:extLst>
                    <a:ext uri="{9D8B030D-6E8A-4147-A177-3AD203B41FA5}">
                      <a16:colId xmlns:a16="http://schemas.microsoft.com/office/drawing/2014/main" val="320196596"/>
                    </a:ext>
                  </a:extLst>
                </a:gridCol>
                <a:gridCol w="498763">
                  <a:extLst>
                    <a:ext uri="{9D8B030D-6E8A-4147-A177-3AD203B41FA5}">
                      <a16:colId xmlns:a16="http://schemas.microsoft.com/office/drawing/2014/main" val="1941482581"/>
                    </a:ext>
                  </a:extLst>
                </a:gridCol>
              </a:tblGrid>
              <a:tr h="347663">
                <a:tc>
                  <a:txBody>
                    <a:bodyPr/>
                    <a:lstStyle/>
                    <a:p>
                      <a:pPr algn="l" fontAlgn="b"/>
                      <a:r>
                        <a:rPr lang="en-US" sz="11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0279194"/>
                  </a:ext>
                </a:extLst>
              </a:tr>
              <a:tr h="347663">
                <a:tc>
                  <a:txBody>
                    <a:bodyPr/>
                    <a:lstStyle/>
                    <a:p>
                      <a:pPr algn="l" fontAlgn="b"/>
                      <a:r>
                        <a:rPr lang="en-US" sz="1100" b="0" i="0" u="none" strike="noStrike" dirty="0">
                          <a:solidFill>
                            <a:srgbClr val="000000"/>
                          </a:solidFill>
                          <a:effectLst/>
                          <a:latin typeface="Montserrat" panose="020B0604020202020204"/>
                        </a:rPr>
                        <a:t>immigration</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-0.14</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6100"/>
                          </a:solidFill>
                          <a:effectLst/>
                          <a:latin typeface="Montserrat" panose="020B0604020202020204"/>
                        </a:rPr>
                        <a:t>0.20</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3663596603"/>
                  </a:ext>
                </a:extLst>
              </a:tr>
              <a:tr h="176213">
                <a:tc>
                  <a:txBody>
                    <a:bodyPr/>
                    <a:lstStyle/>
                    <a:p>
                      <a:pPr algn="l" fontAlgn="b"/>
                      <a:r>
                        <a:rPr lang="en-US" sz="1100" b="0" i="0" u="none" strike="noStrike">
                          <a:solidFill>
                            <a:srgbClr val="000000"/>
                          </a:solidFill>
                          <a:effectLst/>
                          <a:latin typeface="Montserrat" panose="020B0604020202020204"/>
                        </a:rPr>
                        <a:t>mexico</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624235629"/>
                  </a:ext>
                </a:extLst>
              </a:tr>
              <a:tr h="176213">
                <a:tc>
                  <a:txBody>
                    <a:bodyPr/>
                    <a:lstStyle/>
                    <a:p>
                      <a:pPr algn="l" fontAlgn="b"/>
                      <a:r>
                        <a:rPr lang="en-US" sz="1100" b="0" i="0" u="none" strike="noStrike">
                          <a:solidFill>
                            <a:srgbClr val="000000"/>
                          </a:solidFill>
                          <a:effectLst/>
                          <a:latin typeface="Montserrat" panose="020B0604020202020204"/>
                        </a:rPr>
                        <a:t>detention</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0.33</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957445048"/>
                  </a:ext>
                </a:extLst>
              </a:tr>
              <a:tr h="176213">
                <a:tc>
                  <a:txBody>
                    <a:bodyPr/>
                    <a:lstStyle/>
                    <a:p>
                      <a:pPr algn="l" fontAlgn="b"/>
                      <a:r>
                        <a:rPr lang="en-US" sz="1100" b="0" i="0" u="none" strike="noStrike">
                          <a:solidFill>
                            <a:srgbClr val="000000"/>
                          </a:solidFill>
                          <a:effectLst/>
                          <a:latin typeface="Montserrat" panose="020B0604020202020204"/>
                        </a:rPr>
                        <a:t>border</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-0.34</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995322175"/>
                  </a:ext>
                </a:extLst>
              </a:tr>
              <a:tr h="176213">
                <a:tc>
                  <a:txBody>
                    <a:bodyPr/>
                    <a:lstStyle/>
                    <a:p>
                      <a:pPr algn="l" fontAlgn="b"/>
                      <a:r>
                        <a:rPr lang="en-US" sz="1100" b="0" i="0" u="none" strike="noStrike">
                          <a:solidFill>
                            <a:srgbClr val="000000"/>
                          </a:solidFill>
                          <a:effectLst/>
                          <a:latin typeface="Montserrat" panose="020B0604020202020204"/>
                        </a:rPr>
                        <a:t>green card</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459705976"/>
                  </a:ext>
                </a:extLst>
              </a:tr>
              <a:tr h="176213">
                <a:tc>
                  <a:txBody>
                    <a:bodyPr/>
                    <a:lstStyle/>
                    <a:p>
                      <a:pPr algn="l" fontAlgn="b"/>
                      <a:r>
                        <a:rPr lang="en-US" sz="1100" b="0" i="0" u="none" strike="noStrike">
                          <a:solidFill>
                            <a:srgbClr val="000000"/>
                          </a:solidFill>
                          <a:effectLst/>
                          <a:latin typeface="Montserrat" panose="020B0604020202020204"/>
                        </a:rPr>
                        <a:t>citizenship</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21548356"/>
                  </a:ext>
                </a:extLst>
              </a:tr>
              <a:tr h="176213">
                <a:tc>
                  <a:txBody>
                    <a:bodyPr/>
                    <a:lstStyle/>
                    <a:p>
                      <a:pPr algn="l" fontAlgn="b"/>
                      <a:r>
                        <a:rPr lang="en-US" sz="1100" b="0" i="0" u="none" strike="noStrike">
                          <a:solidFill>
                            <a:srgbClr val="000000"/>
                          </a:solidFill>
                          <a:effectLst/>
                          <a:latin typeface="Montserrat" panose="020B0604020202020204"/>
                        </a:rPr>
                        <a:t>ice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761610902"/>
                  </a:ext>
                </a:extLst>
              </a:tr>
              <a:tr h="176213">
                <a:tc>
                  <a:txBody>
                    <a:bodyPr/>
                    <a:lstStyle/>
                    <a:p>
                      <a:pPr algn="l" fontAlgn="b"/>
                      <a:r>
                        <a:rPr lang="en-US" sz="1100" b="0" i="0" u="none" strike="noStrike">
                          <a:solidFill>
                            <a:srgbClr val="000000"/>
                          </a:solidFill>
                          <a:effectLst/>
                          <a:latin typeface="Montserrat" panose="020B0604020202020204"/>
                        </a:rPr>
                        <a:t>wall</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0.42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-0.51</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957569639"/>
                  </a:ext>
                </a:extLst>
              </a:tr>
              <a:tr h="176213">
                <a:tc>
                  <a:txBody>
                    <a:bodyPr/>
                    <a:lstStyle/>
                    <a:p>
                      <a:pPr algn="l" fontAlgn="b"/>
                      <a:r>
                        <a:rPr lang="en-US" sz="1100" b="0" i="0" u="none" strike="noStrike">
                          <a:solidFill>
                            <a:srgbClr val="000000"/>
                          </a:solidFill>
                          <a:effectLst/>
                          <a:latin typeface="Montserrat" panose="020B0604020202020204"/>
                        </a:rPr>
                        <a:t>immigrants</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2494780134"/>
                  </a:ext>
                </a:extLst>
              </a:tr>
              <a:tr h="176213">
                <a:tc>
                  <a:txBody>
                    <a:bodyPr/>
                    <a:lstStyle/>
                    <a:p>
                      <a:pPr algn="l" fontAlgn="b"/>
                      <a:r>
                        <a:rPr lang="en-US" sz="1100" b="0" i="0" u="none" strike="noStrike">
                          <a:solidFill>
                            <a:srgbClr val="000000"/>
                          </a:solidFill>
                          <a:effectLst/>
                          <a:latin typeface="Montserrat" panose="020B0604020202020204"/>
                        </a:rPr>
                        <a:t>Gang</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extLst>
                  <a:ext uri="{0D108BD9-81ED-4DB2-BD59-A6C34878D82A}">
                    <a16:rowId xmlns:a16="http://schemas.microsoft.com/office/drawing/2014/main" val="2134626646"/>
                  </a:ext>
                </a:extLst>
              </a:tr>
              <a:tr h="176213">
                <a:tc>
                  <a:txBody>
                    <a:bodyPr/>
                    <a:lstStyle/>
                    <a:p>
                      <a:pPr algn="l" fontAlgn="b"/>
                      <a:r>
                        <a:rPr lang="en-US" sz="1100" b="0" i="0" u="none" strike="noStrike">
                          <a:solidFill>
                            <a:srgbClr val="000000"/>
                          </a:solidFill>
                          <a:effectLst/>
                          <a:latin typeface="Montserrat" panose="020B0604020202020204"/>
                        </a:rPr>
                        <a:t>heritage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extLst>
                  <a:ext uri="{0D108BD9-81ED-4DB2-BD59-A6C34878D82A}">
                    <a16:rowId xmlns:a16="http://schemas.microsoft.com/office/drawing/2014/main" val="1678499208"/>
                  </a:ext>
                </a:extLst>
              </a:tr>
              <a:tr h="176213">
                <a:tc>
                  <a:txBody>
                    <a:bodyPr/>
                    <a:lstStyle/>
                    <a:p>
                      <a:pPr algn="l" fontAlgn="b"/>
                      <a:r>
                        <a:rPr lang="en-US" sz="1100" b="0" i="0" u="none" strike="noStrike">
                          <a:solidFill>
                            <a:srgbClr val="000000"/>
                          </a:solidFill>
                          <a:effectLst/>
                          <a:latin typeface="Montserrat" panose="020B0604020202020204"/>
                        </a:rPr>
                        <a:t>ice raids</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44754522"/>
                  </a:ext>
                </a:extLst>
              </a:tr>
              <a:tr h="176213">
                <a:tc>
                  <a:txBody>
                    <a:bodyPr/>
                    <a:lstStyle/>
                    <a:p>
                      <a:pPr algn="l" fontAlgn="b"/>
                      <a:r>
                        <a:rPr lang="en-US" sz="1100" b="0" i="0" u="none" strike="noStrike">
                          <a:solidFill>
                            <a:srgbClr val="000000"/>
                          </a:solidFill>
                          <a:effectLst/>
                          <a:latin typeface="Montserrat" panose="020B0604020202020204"/>
                        </a:rPr>
                        <a:t>citizens</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844084122"/>
                  </a:ext>
                </a:extLst>
              </a:tr>
              <a:tr h="176213">
                <a:tc>
                  <a:txBody>
                    <a:bodyPr/>
                    <a:lstStyle/>
                    <a:p>
                      <a:pPr algn="l" fontAlgn="b"/>
                      <a:r>
                        <a:rPr lang="en-US" sz="1100" b="0" i="0" u="none" strike="noStrike">
                          <a:solidFill>
                            <a:srgbClr val="000000"/>
                          </a:solidFill>
                          <a:effectLst/>
                          <a:latin typeface="Montserrat" panose="020B0604020202020204"/>
                        </a:rPr>
                        <a:t>mexican</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3645643113"/>
                  </a:ext>
                </a:extLst>
              </a:tr>
              <a:tr h="176213">
                <a:tc>
                  <a:txBody>
                    <a:bodyPr/>
                    <a:lstStyle/>
                    <a:p>
                      <a:pPr algn="l" fontAlgn="b"/>
                      <a:r>
                        <a:rPr lang="en-US" sz="1100" b="0" i="0" u="none" strike="noStrike">
                          <a:solidFill>
                            <a:srgbClr val="000000"/>
                          </a:solidFill>
                          <a:effectLst/>
                          <a:latin typeface="Montserrat" panose="020B0604020202020204"/>
                        </a:rPr>
                        <a:t>immigrant</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0.18</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888168876"/>
                  </a:ext>
                </a:extLst>
              </a:tr>
              <a:tr h="176213">
                <a:tc>
                  <a:txBody>
                    <a:bodyPr/>
                    <a:lstStyle/>
                    <a:p>
                      <a:pPr algn="l" fontAlgn="b"/>
                      <a:r>
                        <a:rPr lang="en-US" sz="1100" b="0" i="0" u="none" strike="noStrike">
                          <a:solidFill>
                            <a:srgbClr val="000000"/>
                          </a:solidFill>
                          <a:effectLst/>
                          <a:latin typeface="Montserrat" panose="020B0604020202020204"/>
                        </a:rPr>
                        <a:t>illegal</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1193764587"/>
                  </a:ext>
                </a:extLst>
              </a:tr>
              <a:tr h="176213">
                <a:tc>
                  <a:txBody>
                    <a:bodyPr/>
                    <a:lstStyle/>
                    <a:p>
                      <a:pPr algn="l" fontAlgn="b"/>
                      <a:r>
                        <a:rPr lang="en-US" sz="1100" b="0" i="0" u="none" strike="noStrike">
                          <a:solidFill>
                            <a:srgbClr val="000000"/>
                          </a:solidFill>
                          <a:effectLst/>
                          <a:latin typeface="Montserrat" panose="020B0604020202020204"/>
                        </a:rPr>
                        <a:t>hordes</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-0.31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0.44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-0.70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extLst>
                  <a:ext uri="{0D108BD9-81ED-4DB2-BD59-A6C34878D82A}">
                    <a16:rowId xmlns:a16="http://schemas.microsoft.com/office/drawing/2014/main" val="3179539761"/>
                  </a:ext>
                </a:extLst>
              </a:tr>
              <a:tr h="176213">
                <a:tc>
                  <a:txBody>
                    <a:bodyPr/>
                    <a:lstStyle/>
                    <a:p>
                      <a:pPr algn="l" fontAlgn="b"/>
                      <a:r>
                        <a:rPr lang="en-US" sz="1100" b="0" i="0" u="none" strike="noStrike">
                          <a:solidFill>
                            <a:srgbClr val="000000"/>
                          </a:solidFill>
                          <a:effectLst/>
                          <a:latin typeface="Montserrat" panose="020B0604020202020204"/>
                        </a:rPr>
                        <a:t>homeland</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0.23</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954715054"/>
                  </a:ext>
                </a:extLst>
              </a:tr>
              <a:tr h="176213">
                <a:tc>
                  <a:txBody>
                    <a:bodyPr/>
                    <a:lstStyle/>
                    <a:p>
                      <a:pPr algn="l" fontAlgn="b"/>
                      <a:r>
                        <a:rPr lang="en-US" sz="1100" b="0" i="0" u="none" strike="noStrike">
                          <a:solidFill>
                            <a:srgbClr val="000000"/>
                          </a:solidFill>
                          <a:effectLst/>
                          <a:latin typeface="Montserrat" panose="020B0604020202020204"/>
                        </a:rPr>
                        <a:t>english</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814862934"/>
                  </a:ext>
                </a:extLst>
              </a:tr>
              <a:tr h="176213">
                <a:tc>
                  <a:txBody>
                    <a:bodyPr/>
                    <a:lstStyle/>
                    <a:p>
                      <a:pPr algn="l" fontAlgn="b"/>
                      <a:r>
                        <a:rPr lang="en-US" sz="1100" b="0" i="0" u="none" strike="noStrike">
                          <a:solidFill>
                            <a:srgbClr val="000000"/>
                          </a:solidFill>
                          <a:effectLst/>
                          <a:latin typeface="Montserrat" panose="020B0604020202020204"/>
                        </a:rPr>
                        <a:t>us citizen</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-0.18</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-0.20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dirty="0">
                          <a:solidFill>
                            <a:srgbClr val="006100"/>
                          </a:solidFill>
                          <a:effectLst/>
                          <a:latin typeface="Montserrat" panose="020B0604020202020204"/>
                        </a:rPr>
                        <a:t>0.13</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101327729"/>
                  </a:ext>
                </a:extLst>
              </a:tr>
            </a:tbl>
          </a:graphicData>
        </a:graphic>
      </p:graphicFrame>
    </p:spTree>
    <p:extLst>
      <p:ext uri="{BB962C8B-B14F-4D97-AF65-F5344CB8AC3E}">
        <p14:creationId xmlns:p14="http://schemas.microsoft.com/office/powerpoint/2010/main" val="3862105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220694" y="51425"/>
            <a:ext cx="8520600" cy="572700"/>
          </a:xfrm>
        </p:spPr>
        <p:txBody>
          <a:bodyPr/>
          <a:lstStyle/>
          <a:p>
            <a:r>
              <a:rPr lang="en-US" sz="3600" dirty="0"/>
              <a:t>Trade &amp; Agriculture</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248275" y="2812951"/>
            <a:ext cx="3790950" cy="1020596"/>
          </a:xfrm>
        </p:spPr>
        <p:txBody>
          <a:bodyPr/>
          <a:lstStyle/>
          <a:p>
            <a:pPr>
              <a:buFont typeface="Arial" panose="020B0604020202020204" pitchFamily="34" charset="0"/>
              <a:buChar char="•"/>
            </a:pPr>
            <a:r>
              <a:rPr lang="en-US" sz="1400" dirty="0">
                <a:solidFill>
                  <a:schemeClr val="tx1"/>
                </a:solidFill>
              </a:rPr>
              <a:t>Warren and Trump perform well in both Trade and Agriculture while Sanders and </a:t>
            </a:r>
            <a:r>
              <a:rPr lang="en-US" sz="1400" dirty="0" err="1">
                <a:solidFill>
                  <a:schemeClr val="tx1"/>
                </a:solidFill>
              </a:rPr>
              <a:t>Steyer</a:t>
            </a:r>
            <a:r>
              <a:rPr lang="en-US" sz="1400" dirty="0">
                <a:solidFill>
                  <a:schemeClr val="tx1"/>
                </a:solidFill>
              </a:rPr>
              <a:t> do not.</a:t>
            </a:r>
          </a:p>
          <a:p>
            <a:pPr>
              <a:buFont typeface="Arial" panose="020B0604020202020204" pitchFamily="34" charset="0"/>
              <a:buChar char="•"/>
            </a:pPr>
            <a:r>
              <a:rPr lang="en-US" sz="1400" dirty="0">
                <a:solidFill>
                  <a:schemeClr val="tx1"/>
                </a:solidFill>
              </a:rPr>
              <a:t>Biden performs well in Trade only.</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22</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897</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sp>
        <p:nvSpPr>
          <p:cNvPr id="9" name="Rectangle 8">
            <a:extLst>
              <a:ext uri="{FF2B5EF4-FFF2-40B4-BE49-F238E27FC236}">
                <a16:creationId xmlns:a16="http://schemas.microsoft.com/office/drawing/2014/main" id="{93424D29-7ADD-46CA-AF00-1B563F98BA4B}"/>
              </a:ext>
            </a:extLst>
          </p:cNvPr>
          <p:cNvSpPr/>
          <p:nvPr/>
        </p:nvSpPr>
        <p:spPr>
          <a:xfrm>
            <a:off x="5507387" y="1280584"/>
            <a:ext cx="2539478" cy="276999"/>
          </a:xfrm>
          <a:prstGeom prst="rect">
            <a:avLst/>
          </a:prstGeom>
        </p:spPr>
        <p:txBody>
          <a:bodyPr wrap="none">
            <a:spAutoFit/>
          </a:bodyPr>
          <a:lstStyle/>
          <a:p>
            <a:pPr algn="ctr" defTabSz="914378" fontAlgn="b"/>
            <a:r>
              <a:rPr lang="en-US" sz="1200" b="1" u="sng" dirty="0">
                <a:latin typeface="Montserrat" panose="00000500000000000000" pitchFamily="50" charset="0"/>
                <a:ea typeface="+mn-ea"/>
                <a:cs typeface="Mongolian Baiti" panose="03000500000000000000" pitchFamily="66" charset="0"/>
              </a:rPr>
              <a:t>Correlation of sub-categories</a:t>
            </a:r>
          </a:p>
        </p:txBody>
      </p:sp>
      <p:graphicFrame>
        <p:nvGraphicFramePr>
          <p:cNvPr id="10" name="Table 9">
            <a:extLst>
              <a:ext uri="{FF2B5EF4-FFF2-40B4-BE49-F238E27FC236}">
                <a16:creationId xmlns:a16="http://schemas.microsoft.com/office/drawing/2014/main" id="{9E7DE8F5-5CCD-44B9-ABFF-863A42802600}"/>
              </a:ext>
            </a:extLst>
          </p:cNvPr>
          <p:cNvGraphicFramePr>
            <a:graphicFrameLocks noGrp="1"/>
          </p:cNvGraphicFramePr>
          <p:nvPr>
            <p:extLst>
              <p:ext uri="{D42A27DB-BD31-4B8C-83A1-F6EECF244321}">
                <p14:modId xmlns:p14="http://schemas.microsoft.com/office/powerpoint/2010/main" val="1883700102"/>
              </p:ext>
            </p:extLst>
          </p:nvPr>
        </p:nvGraphicFramePr>
        <p:xfrm>
          <a:off x="4981055" y="1504194"/>
          <a:ext cx="4058170" cy="1065849"/>
        </p:xfrm>
        <a:graphic>
          <a:graphicData uri="http://schemas.openxmlformats.org/drawingml/2006/table">
            <a:tbl>
              <a:tblPr/>
              <a:tblGrid>
                <a:gridCol w="1020551">
                  <a:extLst>
                    <a:ext uri="{9D8B030D-6E8A-4147-A177-3AD203B41FA5}">
                      <a16:colId xmlns:a16="http://schemas.microsoft.com/office/drawing/2014/main" val="219891543"/>
                    </a:ext>
                  </a:extLst>
                </a:gridCol>
                <a:gridCol w="522212">
                  <a:extLst>
                    <a:ext uri="{9D8B030D-6E8A-4147-A177-3AD203B41FA5}">
                      <a16:colId xmlns:a16="http://schemas.microsoft.com/office/drawing/2014/main" val="3329506496"/>
                    </a:ext>
                  </a:extLst>
                </a:gridCol>
                <a:gridCol w="645383">
                  <a:extLst>
                    <a:ext uri="{9D8B030D-6E8A-4147-A177-3AD203B41FA5}">
                      <a16:colId xmlns:a16="http://schemas.microsoft.com/office/drawing/2014/main" val="3364547920"/>
                    </a:ext>
                  </a:extLst>
                </a:gridCol>
                <a:gridCol w="586185">
                  <a:extLst>
                    <a:ext uri="{9D8B030D-6E8A-4147-A177-3AD203B41FA5}">
                      <a16:colId xmlns:a16="http://schemas.microsoft.com/office/drawing/2014/main" val="4026222335"/>
                    </a:ext>
                  </a:extLst>
                </a:gridCol>
                <a:gridCol w="541777">
                  <a:extLst>
                    <a:ext uri="{9D8B030D-6E8A-4147-A177-3AD203B41FA5}">
                      <a16:colId xmlns:a16="http://schemas.microsoft.com/office/drawing/2014/main" val="1220262221"/>
                    </a:ext>
                  </a:extLst>
                </a:gridCol>
                <a:gridCol w="742062">
                  <a:extLst>
                    <a:ext uri="{9D8B030D-6E8A-4147-A177-3AD203B41FA5}">
                      <a16:colId xmlns:a16="http://schemas.microsoft.com/office/drawing/2014/main" val="3473199394"/>
                    </a:ext>
                  </a:extLst>
                </a:gridCol>
              </a:tblGrid>
              <a:tr h="439103">
                <a:tc>
                  <a:txBody>
                    <a:bodyPr/>
                    <a:lstStyle/>
                    <a:p>
                      <a:pPr algn="l" fontAlgn="b"/>
                      <a:endParaRPr lang="en-US" sz="1200" b="0" i="0" u="none" strike="noStrike" dirty="0">
                        <a:solidFill>
                          <a:srgbClr val="000000"/>
                        </a:solidFill>
                        <a:effectLst/>
                        <a:latin typeface="Montserrat" panose="020B0604020202020204"/>
                      </a:endParaRPr>
                    </a:p>
                  </a:txBody>
                  <a:tcPr marL="4763" marR="4763" marT="4763" marB="0" anchor="b">
                    <a:lnL>
                      <a:noFill/>
                    </a:lnL>
                    <a:lnR>
                      <a:noFill/>
                    </a:lnR>
                    <a:lnT>
                      <a:noFill/>
                    </a:lnT>
                    <a:lnB>
                      <a:noFill/>
                    </a:lnB>
                  </a:tcPr>
                </a:tc>
                <a:tc>
                  <a:txBody>
                    <a:bodyPr/>
                    <a:lstStyle/>
                    <a:p>
                      <a:pPr algn="l" fontAlgn="b"/>
                      <a:r>
                        <a:rPr lang="en-US" sz="1200" b="0" i="0" u="none" strike="noStrike" dirty="0">
                          <a:solidFill>
                            <a:srgbClr val="000000"/>
                          </a:solidFill>
                          <a:effectLst/>
                          <a:latin typeface="Montserrat" panose="020B0604020202020204"/>
                        </a:rPr>
                        <a:t>Biden</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ontserrat" panose="020B0604020202020204"/>
                        </a:rPr>
                        <a:t>Sanders</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ontserrat" panose="020B0604020202020204"/>
                        </a:rPr>
                        <a:t>Warren</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ontserrat" panose="020B0604020202020204"/>
                        </a:rPr>
                        <a:t>Steyer</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ontserrat" panose="020B0604020202020204"/>
                        </a:rPr>
                        <a:t>Trump</a:t>
                      </a:r>
                    </a:p>
                  </a:txBody>
                  <a:tcPr marL="4763" marR="4763" marT="4763"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4563403"/>
                  </a:ext>
                </a:extLst>
              </a:tr>
              <a:tr h="0">
                <a:tc>
                  <a:txBody>
                    <a:bodyPr/>
                    <a:lstStyle/>
                    <a:p>
                      <a:pPr algn="l" fontAlgn="b"/>
                      <a:r>
                        <a:rPr lang="en-US" sz="1200" b="0" i="0" u="none" strike="noStrike" dirty="0">
                          <a:solidFill>
                            <a:srgbClr val="000000"/>
                          </a:solidFill>
                          <a:effectLst/>
                          <a:latin typeface="Montserrat" panose="020B0604020202020204"/>
                        </a:rPr>
                        <a:t>Trade</a:t>
                      </a:r>
                    </a:p>
                  </a:txBody>
                  <a:tcPr marL="4763" marR="4763" marT="4763"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6100"/>
                          </a:solidFill>
                          <a:effectLst/>
                          <a:latin typeface="Montserrat" panose="020B0604020202020204"/>
                        </a:rPr>
                        <a:t>0.26</a:t>
                      </a:r>
                    </a:p>
                  </a:txBody>
                  <a:tcPr marL="4763" marR="4763" marT="4763"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C6EFCE"/>
                    </a:solidFill>
                  </a:tcPr>
                </a:tc>
                <a:tc>
                  <a:txBody>
                    <a:bodyPr/>
                    <a:lstStyle/>
                    <a:p>
                      <a:pPr algn="ctr" fontAlgn="b"/>
                      <a:r>
                        <a:rPr lang="en-US" sz="1200" b="0" i="0" u="none" strike="noStrike" dirty="0">
                          <a:solidFill>
                            <a:srgbClr val="9C0006"/>
                          </a:solidFill>
                          <a:effectLst/>
                          <a:latin typeface="Montserrat" panose="020B0604020202020204"/>
                        </a:rPr>
                        <a:t>-0.12</a:t>
                      </a:r>
                    </a:p>
                  </a:txBody>
                  <a:tcPr marL="4763" marR="4763" marT="4763" marB="0" anchor="b">
                    <a:lnL>
                      <a:noFill/>
                    </a:lnL>
                    <a:lnR>
                      <a:noFill/>
                    </a:lnR>
                    <a:lnT w="12700" cap="flat" cmpd="sng" algn="ctr">
                      <a:solidFill>
                        <a:schemeClr val="tx1"/>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0.15</a:t>
                      </a:r>
                    </a:p>
                  </a:txBody>
                  <a:tcPr marL="4763" marR="4763" marT="4763" marB="0" anchor="b">
                    <a:lnL>
                      <a:noFill/>
                    </a:lnL>
                    <a:lnR>
                      <a:noFill/>
                    </a:lnR>
                    <a:lnT w="12700" cap="flat" cmpd="sng" algn="ctr">
                      <a:solidFill>
                        <a:schemeClr val="tx1"/>
                      </a:solidFill>
                      <a:prstDash val="solid"/>
                      <a:round/>
                      <a:headEnd type="none" w="med" len="med"/>
                      <a:tailEnd type="none" w="med" len="med"/>
                    </a:lnT>
                    <a:lnB>
                      <a:noFill/>
                    </a:lnB>
                    <a:solidFill>
                      <a:srgbClr val="C6EFCE"/>
                    </a:solidFill>
                  </a:tcPr>
                </a:tc>
                <a:tc>
                  <a:txBody>
                    <a:bodyPr/>
                    <a:lstStyle/>
                    <a:p>
                      <a:pPr algn="ctr" fontAlgn="b"/>
                      <a:r>
                        <a:rPr lang="en-US" sz="1200" b="0" i="0" u="none" strike="noStrike" dirty="0">
                          <a:solidFill>
                            <a:srgbClr val="9C0006"/>
                          </a:solidFill>
                          <a:effectLst/>
                          <a:latin typeface="Montserrat" panose="020B0604020202020204"/>
                        </a:rPr>
                        <a:t>-0.23</a:t>
                      </a:r>
                    </a:p>
                  </a:txBody>
                  <a:tcPr marL="4763" marR="4763" marT="4763" marB="0" anchor="b">
                    <a:lnL>
                      <a:noFill/>
                    </a:lnL>
                    <a:lnR>
                      <a:noFill/>
                    </a:lnR>
                    <a:lnT w="12700" cap="flat" cmpd="sng" algn="ctr">
                      <a:solidFill>
                        <a:schemeClr val="tx1"/>
                      </a:solidFill>
                      <a:prstDash val="solid"/>
                      <a:round/>
                      <a:headEnd type="none" w="med" len="med"/>
                      <a:tailEnd type="none" w="med" len="med"/>
                    </a:lnT>
                    <a:lnB>
                      <a:noFill/>
                    </a:lnB>
                    <a:solidFill>
                      <a:srgbClr val="FFC7CE"/>
                    </a:solidFill>
                  </a:tcPr>
                </a:tc>
                <a:tc>
                  <a:txBody>
                    <a:bodyPr/>
                    <a:lstStyle/>
                    <a:p>
                      <a:pPr algn="ctr" fontAlgn="b"/>
                      <a:r>
                        <a:rPr lang="en-US" sz="1200" b="0" i="0" u="none" strike="noStrike" dirty="0">
                          <a:solidFill>
                            <a:srgbClr val="006100"/>
                          </a:solidFill>
                          <a:effectLst/>
                          <a:latin typeface="Montserrat" panose="020B0604020202020204"/>
                        </a:rPr>
                        <a:t>0.10</a:t>
                      </a:r>
                    </a:p>
                  </a:txBody>
                  <a:tcPr marL="4763" marR="4763" marT="4763" marB="0" anchor="b">
                    <a:lnL>
                      <a:noFill/>
                    </a:lnL>
                    <a:lnR>
                      <a:noFill/>
                    </a:lnR>
                    <a:lnT w="12700" cap="flat" cmpd="sng" algn="ctr">
                      <a:solidFill>
                        <a:schemeClr val="tx1"/>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3249459200"/>
                  </a:ext>
                </a:extLst>
              </a:tr>
              <a:tr h="439103">
                <a:tc>
                  <a:txBody>
                    <a:bodyPr/>
                    <a:lstStyle/>
                    <a:p>
                      <a:pPr algn="l" fontAlgn="b"/>
                      <a:r>
                        <a:rPr lang="en-US" sz="1200" b="0" i="0" u="none" strike="noStrike" dirty="0">
                          <a:solidFill>
                            <a:srgbClr val="000000"/>
                          </a:solidFill>
                          <a:effectLst/>
                          <a:latin typeface="Montserrat" panose="020B0604020202020204"/>
                        </a:rPr>
                        <a:t>Agriculture</a:t>
                      </a:r>
                    </a:p>
                  </a:txBody>
                  <a:tcPr marL="4763" marR="4763" marT="4763"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763" marR="4763" marT="476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0.32</a:t>
                      </a:r>
                    </a:p>
                  </a:txBody>
                  <a:tcPr marL="4763" marR="4763" marT="4763"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200" b="0" i="0" u="none" strike="noStrike" dirty="0">
                          <a:solidFill>
                            <a:srgbClr val="006100"/>
                          </a:solidFill>
                          <a:effectLst/>
                          <a:latin typeface="Montserrat" panose="020B0604020202020204"/>
                        </a:rPr>
                        <a:t>0.20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4162497997"/>
                  </a:ext>
                </a:extLst>
              </a:tr>
            </a:tbl>
          </a:graphicData>
        </a:graphic>
      </p:graphicFrame>
      <p:graphicFrame>
        <p:nvGraphicFramePr>
          <p:cNvPr id="11" name="Table 10">
            <a:extLst>
              <a:ext uri="{FF2B5EF4-FFF2-40B4-BE49-F238E27FC236}">
                <a16:creationId xmlns:a16="http://schemas.microsoft.com/office/drawing/2014/main" id="{5F3567DE-CB52-4E4D-A1C7-ECBDA96AECFA}"/>
              </a:ext>
            </a:extLst>
          </p:cNvPr>
          <p:cNvGraphicFramePr>
            <a:graphicFrameLocks noGrp="1"/>
          </p:cNvGraphicFramePr>
          <p:nvPr>
            <p:extLst>
              <p:ext uri="{D42A27DB-BD31-4B8C-83A1-F6EECF244321}">
                <p14:modId xmlns:p14="http://schemas.microsoft.com/office/powerpoint/2010/main" val="2929617826"/>
              </p:ext>
            </p:extLst>
          </p:nvPr>
        </p:nvGraphicFramePr>
        <p:xfrm>
          <a:off x="187788" y="686523"/>
          <a:ext cx="4733548" cy="3912111"/>
        </p:xfrm>
        <a:graphic>
          <a:graphicData uri="http://schemas.openxmlformats.org/drawingml/2006/table">
            <a:tbl>
              <a:tblPr/>
              <a:tblGrid>
                <a:gridCol w="927349">
                  <a:extLst>
                    <a:ext uri="{9D8B030D-6E8A-4147-A177-3AD203B41FA5}">
                      <a16:colId xmlns:a16="http://schemas.microsoft.com/office/drawing/2014/main" val="3143072447"/>
                    </a:ext>
                  </a:extLst>
                </a:gridCol>
                <a:gridCol w="811795">
                  <a:extLst>
                    <a:ext uri="{9D8B030D-6E8A-4147-A177-3AD203B41FA5}">
                      <a16:colId xmlns:a16="http://schemas.microsoft.com/office/drawing/2014/main" val="468040647"/>
                    </a:ext>
                  </a:extLst>
                </a:gridCol>
                <a:gridCol w="611126">
                  <a:extLst>
                    <a:ext uri="{9D8B030D-6E8A-4147-A177-3AD203B41FA5}">
                      <a16:colId xmlns:a16="http://schemas.microsoft.com/office/drawing/2014/main" val="443433343"/>
                    </a:ext>
                  </a:extLst>
                </a:gridCol>
                <a:gridCol w="465186">
                  <a:extLst>
                    <a:ext uri="{9D8B030D-6E8A-4147-A177-3AD203B41FA5}">
                      <a16:colId xmlns:a16="http://schemas.microsoft.com/office/drawing/2014/main" val="642713322"/>
                    </a:ext>
                  </a:extLst>
                </a:gridCol>
                <a:gridCol w="656733">
                  <a:extLst>
                    <a:ext uri="{9D8B030D-6E8A-4147-A177-3AD203B41FA5}">
                      <a16:colId xmlns:a16="http://schemas.microsoft.com/office/drawing/2014/main" val="1896915055"/>
                    </a:ext>
                  </a:extLst>
                </a:gridCol>
                <a:gridCol w="583762">
                  <a:extLst>
                    <a:ext uri="{9D8B030D-6E8A-4147-A177-3AD203B41FA5}">
                      <a16:colId xmlns:a16="http://schemas.microsoft.com/office/drawing/2014/main" val="2015403595"/>
                    </a:ext>
                  </a:extLst>
                </a:gridCol>
                <a:gridCol w="677597">
                  <a:extLst>
                    <a:ext uri="{9D8B030D-6E8A-4147-A177-3AD203B41FA5}">
                      <a16:colId xmlns:a16="http://schemas.microsoft.com/office/drawing/2014/main" val="578553545"/>
                    </a:ext>
                  </a:extLst>
                </a:gridCol>
              </a:tblGrid>
              <a:tr h="347663">
                <a:tc>
                  <a:txBody>
                    <a:bodyPr/>
                    <a:lstStyle/>
                    <a:p>
                      <a:pPr algn="l" fontAlgn="b"/>
                      <a:r>
                        <a:rPr lang="en-US" sz="1100" b="1" i="0" u="none" strike="noStrike">
                          <a:solidFill>
                            <a:srgbClr val="000000"/>
                          </a:solidFill>
                          <a:effectLst/>
                          <a:latin typeface="Montserrat" panose="020B0604020202020204"/>
                        </a:rPr>
                        <a:t>Term</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Montserrat" panose="020B0604020202020204"/>
                        </a:rPr>
                        <a:t>Category</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Steyer</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Biden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Sanders</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Warren</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ontserrat" panose="020B0604020202020204"/>
                        </a:rPr>
                        <a:t>Trump</a:t>
                      </a:r>
                    </a:p>
                  </a:txBody>
                  <a:tcPr marL="4763" marR="4763" marT="476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173051"/>
                  </a:ext>
                </a:extLst>
              </a:tr>
              <a:tr h="181967">
                <a:tc>
                  <a:txBody>
                    <a:bodyPr/>
                    <a:lstStyle/>
                    <a:p>
                      <a:pPr algn="l" fontAlgn="b"/>
                      <a:r>
                        <a:rPr lang="en-US" sz="1100" b="0" i="0" u="none" strike="noStrike" dirty="0">
                          <a:solidFill>
                            <a:srgbClr val="000000"/>
                          </a:solidFill>
                          <a:effectLst/>
                          <a:latin typeface="Montserrat" panose="020B0604020202020204"/>
                        </a:rPr>
                        <a:t>china</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0.20</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100" b="0" i="0" u="none" strike="noStrike" dirty="0">
                          <a:solidFill>
                            <a:srgbClr val="006100"/>
                          </a:solidFill>
                          <a:effectLst/>
                          <a:latin typeface="Montserrat" panose="020B0604020202020204"/>
                        </a:rPr>
                        <a:t>0.23</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100" b="0" i="0" u="none" strike="noStrike" dirty="0">
                          <a:solidFill>
                            <a:srgbClr val="006100"/>
                          </a:solidFill>
                          <a:effectLst/>
                          <a:latin typeface="Montserrat" panose="020B0604020202020204"/>
                        </a:rPr>
                        <a:t>0.16</a:t>
                      </a:r>
                    </a:p>
                  </a:txBody>
                  <a:tcPr marL="4763" marR="4763" marT="4763"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791703871"/>
                  </a:ext>
                </a:extLst>
              </a:tr>
              <a:tr h="181967">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extLst>
                  <a:ext uri="{0D108BD9-81ED-4DB2-BD59-A6C34878D82A}">
                    <a16:rowId xmlns:a16="http://schemas.microsoft.com/office/drawing/2014/main" val="2666337120"/>
                  </a:ext>
                </a:extLst>
              </a:tr>
              <a:tr h="190534">
                <a:tc>
                  <a:txBody>
                    <a:bodyPr/>
                    <a:lstStyle/>
                    <a:p>
                      <a:pPr algn="l" fontAlgn="b"/>
                      <a:r>
                        <a:rPr lang="en-US" sz="1100" b="0" i="0" u="none" strike="noStrike">
                          <a:solidFill>
                            <a:srgbClr val="000000"/>
                          </a:solidFill>
                          <a:effectLst/>
                          <a:latin typeface="Montserrat" panose="020B0604020202020204"/>
                        </a:rPr>
                        <a:t>ship</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0.15</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231524392"/>
                  </a:ext>
                </a:extLst>
              </a:tr>
              <a:tr h="73891">
                <a:tc>
                  <a:txBody>
                    <a:bodyPr/>
                    <a:lstStyle/>
                    <a:p>
                      <a:pPr algn="l" fontAlgn="b"/>
                      <a:r>
                        <a:rPr lang="en-US" sz="1100" b="0" i="0" u="none" strike="noStrike">
                          <a:solidFill>
                            <a:srgbClr val="000000"/>
                          </a:solidFill>
                          <a:effectLst/>
                          <a:latin typeface="Montserrat" panose="020B0604020202020204"/>
                        </a:rPr>
                        <a:t>farm</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-0.33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0.46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0.26</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93717083"/>
                  </a:ext>
                </a:extLst>
              </a:tr>
              <a:tr h="181967">
                <a:tc>
                  <a:txBody>
                    <a:bodyPr/>
                    <a:lstStyle/>
                    <a:p>
                      <a:pPr algn="l" fontAlgn="b"/>
                      <a:r>
                        <a:rPr lang="en-US" sz="1100" b="0" i="0" u="none" strike="noStrike">
                          <a:solidFill>
                            <a:srgbClr val="000000"/>
                          </a:solidFill>
                          <a:effectLst/>
                          <a:latin typeface="Montserrat" panose="020B0604020202020204"/>
                        </a:rPr>
                        <a:t>chinese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635573606"/>
                  </a:ext>
                </a:extLst>
              </a:tr>
              <a:tr h="144394">
                <a:tc>
                  <a:txBody>
                    <a:bodyPr/>
                    <a:lstStyle/>
                    <a:p>
                      <a:pPr algn="l" fontAlgn="b"/>
                      <a:r>
                        <a:rPr lang="en-US" sz="1100" b="0" i="0" u="none" strike="noStrike">
                          <a:solidFill>
                            <a:srgbClr val="000000"/>
                          </a:solidFill>
                          <a:effectLst/>
                          <a:latin typeface="Montserrat" panose="020B0604020202020204"/>
                        </a:rPr>
                        <a:t>fish</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extLst>
                  <a:ext uri="{0D108BD9-81ED-4DB2-BD59-A6C34878D82A}">
                    <a16:rowId xmlns:a16="http://schemas.microsoft.com/office/drawing/2014/main" val="462914175"/>
                  </a:ext>
                </a:extLst>
              </a:tr>
              <a:tr h="181967">
                <a:tc>
                  <a:txBody>
                    <a:bodyPr/>
                    <a:lstStyle/>
                    <a:p>
                      <a:pPr algn="l" fontAlgn="b"/>
                      <a:r>
                        <a:rPr lang="en-US" sz="1100" b="0" i="0" u="none" strike="noStrike">
                          <a:solidFill>
                            <a:srgbClr val="000000"/>
                          </a:solidFill>
                          <a:effectLst/>
                          <a:latin typeface="Montserrat" panose="020B0604020202020204"/>
                        </a:rPr>
                        <a:t>internet</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0.10</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3619183512"/>
                  </a:ext>
                </a:extLst>
              </a:tr>
              <a:tr h="187188">
                <a:tc>
                  <a:txBody>
                    <a:bodyPr/>
                    <a:lstStyle/>
                    <a:p>
                      <a:pPr algn="l" fontAlgn="b"/>
                      <a:r>
                        <a:rPr lang="en-US" sz="1100" b="0" i="0" u="none" strike="noStrike">
                          <a:solidFill>
                            <a:srgbClr val="000000"/>
                          </a:solidFill>
                          <a:effectLst/>
                          <a:latin typeface="Montserrat" panose="020B0604020202020204"/>
                        </a:rPr>
                        <a:t>foods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extLst>
                  <a:ext uri="{0D108BD9-81ED-4DB2-BD59-A6C34878D82A}">
                    <a16:rowId xmlns:a16="http://schemas.microsoft.com/office/drawing/2014/main" val="2708743495"/>
                  </a:ext>
                </a:extLst>
              </a:tr>
              <a:tr h="138545">
                <a:tc>
                  <a:txBody>
                    <a:bodyPr/>
                    <a:lstStyle/>
                    <a:p>
                      <a:pPr algn="l" fontAlgn="b"/>
                      <a:r>
                        <a:rPr lang="en-US" sz="1100" b="0" i="0" u="none" strike="noStrike">
                          <a:solidFill>
                            <a:srgbClr val="000000"/>
                          </a:solidFill>
                          <a:effectLst/>
                          <a:latin typeface="Montserrat" panose="020B0604020202020204"/>
                        </a:rPr>
                        <a:t>japanese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0.30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extLst>
                  <a:ext uri="{0D108BD9-81ED-4DB2-BD59-A6C34878D82A}">
                    <a16:rowId xmlns:a16="http://schemas.microsoft.com/office/drawing/2014/main" val="1324237908"/>
                  </a:ext>
                </a:extLst>
              </a:tr>
              <a:tr h="67742">
                <a:tc>
                  <a:txBody>
                    <a:bodyPr/>
                    <a:lstStyle/>
                    <a:p>
                      <a:pPr algn="l" fontAlgn="b"/>
                      <a:r>
                        <a:rPr lang="en-US" sz="1100" b="0" i="0" u="none" strike="noStrike">
                          <a:solidFill>
                            <a:srgbClr val="000000"/>
                          </a:solidFill>
                          <a:effectLst/>
                          <a:latin typeface="Montserrat" panose="020B0604020202020204"/>
                        </a:rPr>
                        <a:t>garden</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0.39</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-0.33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-0.51</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0.70</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496138342"/>
                  </a:ext>
                </a:extLst>
              </a:tr>
              <a:tr h="181967">
                <a:tc>
                  <a:txBody>
                    <a:bodyPr/>
                    <a:lstStyle/>
                    <a:p>
                      <a:pPr algn="l" fontAlgn="b"/>
                      <a:r>
                        <a:rPr lang="en-US" sz="1100" b="0" i="0" u="none" strike="noStrike">
                          <a:solidFill>
                            <a:srgbClr val="000000"/>
                          </a:solidFill>
                          <a:effectLst/>
                          <a:latin typeface="Montserrat" panose="020B0604020202020204"/>
                        </a:rPr>
                        <a:t>puerto</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9C0006"/>
                          </a:solidFill>
                          <a:effectLst/>
                          <a:latin typeface="Montserrat" panose="020B0604020202020204"/>
                        </a:rPr>
                        <a:t>-0.14</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906731556"/>
                  </a:ext>
                </a:extLst>
              </a:tr>
              <a:tr h="181967">
                <a:tc>
                  <a:txBody>
                    <a:bodyPr/>
                    <a:lstStyle/>
                    <a:p>
                      <a:pPr algn="l" fontAlgn="b"/>
                      <a:r>
                        <a:rPr lang="en-US" sz="1100" b="0" i="0" u="none" strike="noStrike">
                          <a:solidFill>
                            <a:srgbClr val="000000"/>
                          </a:solidFill>
                          <a:effectLst/>
                          <a:latin typeface="Montserrat" panose="020B0604020202020204"/>
                        </a:rPr>
                        <a:t>ships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-0.19</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-0.17</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0.14</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2595603291"/>
                  </a:ext>
                </a:extLst>
              </a:tr>
              <a:tr h="67114">
                <a:tc>
                  <a:txBody>
                    <a:bodyPr/>
                    <a:lstStyle/>
                    <a:p>
                      <a:pPr algn="l" fontAlgn="b"/>
                      <a:r>
                        <a:rPr lang="en-US" sz="1100" b="0" i="0" u="none" strike="noStrike">
                          <a:solidFill>
                            <a:srgbClr val="000000"/>
                          </a:solidFill>
                          <a:effectLst/>
                          <a:latin typeface="Montserrat" panose="020B0604020202020204"/>
                        </a:rPr>
                        <a:t>gardens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0.31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-0.12</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6100"/>
                          </a:solidFill>
                          <a:effectLst/>
                          <a:latin typeface="Montserrat" panose="020B0604020202020204"/>
                        </a:rPr>
                        <a:t>0.17</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1287128695"/>
                  </a:ext>
                </a:extLst>
              </a:tr>
              <a:tr h="181967">
                <a:tc>
                  <a:txBody>
                    <a:bodyPr/>
                    <a:lstStyle/>
                    <a:p>
                      <a:pPr algn="l" fontAlgn="b"/>
                      <a:r>
                        <a:rPr lang="en-US" sz="1100" b="0" i="0" u="none" strike="noStrike">
                          <a:solidFill>
                            <a:srgbClr val="000000"/>
                          </a:solidFill>
                          <a:effectLst/>
                          <a:latin typeface="Montserrat" panose="020B0604020202020204"/>
                        </a:rPr>
                        <a:t>nations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-0.16</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0.19</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extLst>
                  <a:ext uri="{0D108BD9-81ED-4DB2-BD59-A6C34878D82A}">
                    <a16:rowId xmlns:a16="http://schemas.microsoft.com/office/drawing/2014/main" val="3034754479"/>
                  </a:ext>
                </a:extLst>
              </a:tr>
              <a:tr h="174562">
                <a:tc>
                  <a:txBody>
                    <a:bodyPr/>
                    <a:lstStyle/>
                    <a:p>
                      <a:pPr algn="l" fontAlgn="b"/>
                      <a:r>
                        <a:rPr lang="en-US" sz="1100" b="0" i="0" u="none" strike="noStrike">
                          <a:solidFill>
                            <a:srgbClr val="000000"/>
                          </a:solidFill>
                          <a:effectLst/>
                          <a:latin typeface="Montserrat" panose="020B0604020202020204"/>
                        </a:rPr>
                        <a:t>horse</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Agriculture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-0.09</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0.22</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-0.15</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0.16</a:t>
                      </a:r>
                    </a:p>
                  </a:txBody>
                  <a:tcPr marL="4763" marR="4763" marT="4763" marB="0" anchor="b">
                    <a:lnL>
                      <a:noFill/>
                    </a:lnL>
                    <a:lnR>
                      <a:noFill/>
                    </a:lnR>
                    <a:lnT>
                      <a:noFill/>
                    </a:lnT>
                    <a:lnB>
                      <a:noFill/>
                    </a:lnB>
                    <a:solidFill>
                      <a:srgbClr val="C6EFCE"/>
                    </a:solidFill>
                  </a:tcPr>
                </a:tc>
                <a:extLst>
                  <a:ext uri="{0D108BD9-81ED-4DB2-BD59-A6C34878D82A}">
                    <a16:rowId xmlns:a16="http://schemas.microsoft.com/office/drawing/2014/main" val="738310512"/>
                  </a:ext>
                </a:extLst>
              </a:tr>
              <a:tr h="181967">
                <a:tc>
                  <a:txBody>
                    <a:bodyPr/>
                    <a:lstStyle/>
                    <a:p>
                      <a:pPr algn="l" fontAlgn="b"/>
                      <a:r>
                        <a:rPr lang="en-US" sz="1100" b="0" i="0" u="none" strike="noStrike">
                          <a:solidFill>
                            <a:srgbClr val="000000"/>
                          </a:solidFill>
                          <a:effectLst/>
                          <a:latin typeface="Montserrat" panose="020B0604020202020204"/>
                        </a:rPr>
                        <a:t>conditions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0.06</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-0.08</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3988395396"/>
                  </a:ext>
                </a:extLst>
              </a:tr>
              <a:tr h="181967">
                <a:tc>
                  <a:txBody>
                    <a:bodyPr/>
                    <a:lstStyle/>
                    <a:p>
                      <a:pPr algn="l" fontAlgn="b"/>
                      <a:r>
                        <a:rPr lang="en-US" sz="1100" b="0" i="0" u="none" strike="noStrike">
                          <a:solidFill>
                            <a:srgbClr val="000000"/>
                          </a:solidFill>
                          <a:effectLst/>
                          <a:latin typeface="Montserrat" panose="020B0604020202020204"/>
                        </a:rPr>
                        <a:t>the process</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-0.05</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0.28</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000000"/>
                          </a:solidFill>
                          <a:effectLst/>
                          <a:latin typeface="Montserrat" panose="020B0604020202020204"/>
                        </a:rPr>
                        <a:t>-0.07</a:t>
                      </a:r>
                    </a:p>
                  </a:txBody>
                  <a:tcPr marL="4763" marR="4763" marT="4763" marB="0" anchor="b">
                    <a:lnL>
                      <a:noFill/>
                    </a:lnL>
                    <a:lnR>
                      <a:noFill/>
                    </a:lnR>
                    <a:lnT>
                      <a:noFill/>
                    </a:lnT>
                    <a:lnB>
                      <a:noFill/>
                    </a:lnB>
                  </a:tcPr>
                </a:tc>
                <a:tc>
                  <a:txBody>
                    <a:bodyPr/>
                    <a:lstStyle/>
                    <a:p>
                      <a:pPr algn="ctr" fontAlgn="b"/>
                      <a:r>
                        <a:rPr lang="en-US" sz="1100" b="0" i="0" u="none" strike="noStrike">
                          <a:solidFill>
                            <a:srgbClr val="9C0006"/>
                          </a:solidFill>
                          <a:effectLst/>
                          <a:latin typeface="Montserrat" panose="020B0604020202020204"/>
                        </a:rPr>
                        <a:t>-0.25</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612349282"/>
                  </a:ext>
                </a:extLst>
              </a:tr>
              <a:tr h="190248">
                <a:tc>
                  <a:txBody>
                    <a:bodyPr/>
                    <a:lstStyle/>
                    <a:p>
                      <a:pPr algn="l" fontAlgn="b"/>
                      <a:r>
                        <a:rPr lang="en-US" sz="1100" b="0" i="0" u="none" strike="noStrike">
                          <a:solidFill>
                            <a:srgbClr val="000000"/>
                          </a:solidFill>
                          <a:effectLst/>
                          <a:latin typeface="Montserrat" panose="020B0604020202020204"/>
                        </a:rPr>
                        <a:t>country to country</a:t>
                      </a:r>
                    </a:p>
                  </a:txBody>
                  <a:tcPr marL="4763" marR="4763" marT="4763" marB="0" anchor="b">
                    <a:lnL>
                      <a:noFill/>
                    </a:lnL>
                    <a:lnR>
                      <a:noFill/>
                    </a:lnR>
                    <a:lnT>
                      <a:noFill/>
                    </a:lnT>
                    <a:lnB>
                      <a:noFill/>
                    </a:lnB>
                  </a:tcPr>
                </a:tc>
                <a:tc>
                  <a:txBody>
                    <a:bodyPr/>
                    <a:lstStyle/>
                    <a:p>
                      <a:pPr algn="l" fontAlgn="b"/>
                      <a:r>
                        <a:rPr lang="en-US" sz="1100" b="0" i="0" u="none" strike="noStrike">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0.00</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0.01</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-0.04</a:t>
                      </a:r>
                    </a:p>
                  </a:txBody>
                  <a:tcPr marL="4763" marR="4763" marT="4763" marB="0" anchor="b">
                    <a:lnL>
                      <a:noFill/>
                    </a:lnL>
                    <a:lnR>
                      <a:noFill/>
                    </a:lnR>
                    <a:lnT>
                      <a:noFill/>
                    </a:lnT>
                    <a:lnB>
                      <a:noFill/>
                    </a:lnB>
                  </a:tcPr>
                </a:tc>
                <a:extLst>
                  <a:ext uri="{0D108BD9-81ED-4DB2-BD59-A6C34878D82A}">
                    <a16:rowId xmlns:a16="http://schemas.microsoft.com/office/drawing/2014/main" val="3303132905"/>
                  </a:ext>
                </a:extLst>
              </a:tr>
              <a:tr h="156080">
                <a:tc>
                  <a:txBody>
                    <a:bodyPr/>
                    <a:lstStyle/>
                    <a:p>
                      <a:pPr algn="l" fontAlgn="b"/>
                      <a:r>
                        <a:rPr lang="en-US" sz="1100" b="0" i="0" u="none" strike="noStrike">
                          <a:solidFill>
                            <a:srgbClr val="000000"/>
                          </a:solidFill>
                          <a:effectLst/>
                          <a:latin typeface="Montserrat" panose="020B0604020202020204"/>
                        </a:rPr>
                        <a:t>duties</a:t>
                      </a:r>
                    </a:p>
                  </a:txBody>
                  <a:tcPr marL="4763" marR="4763" marT="4763" marB="0" anchor="b">
                    <a:lnL>
                      <a:noFill/>
                    </a:lnL>
                    <a:lnR>
                      <a:noFill/>
                    </a:lnR>
                    <a:lnT>
                      <a:noFill/>
                    </a:lnT>
                    <a:lnB>
                      <a:noFill/>
                    </a:lnB>
                  </a:tcPr>
                </a:tc>
                <a:tc>
                  <a:txBody>
                    <a:bodyPr/>
                    <a:lstStyle/>
                    <a:p>
                      <a:pPr algn="l" fontAlgn="b"/>
                      <a:r>
                        <a:rPr lang="en-US" sz="1100" b="0" i="0" u="none" strike="noStrike" dirty="0">
                          <a:solidFill>
                            <a:srgbClr val="000000"/>
                          </a:solidFill>
                          <a:effectLst/>
                          <a:latin typeface="Montserrat" panose="020B0604020202020204"/>
                        </a:rPr>
                        <a:t>Trade</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0.02</a:t>
                      </a:r>
                    </a:p>
                  </a:txBody>
                  <a:tcPr marL="4763" marR="4763" marT="4763" marB="0" anchor="b">
                    <a:lnL>
                      <a:noFill/>
                    </a:lnL>
                    <a:lnR>
                      <a:noFill/>
                    </a:lnR>
                    <a:lnT>
                      <a:noFill/>
                    </a:lnT>
                    <a:lnB>
                      <a:noFill/>
                    </a:lnB>
                  </a:tcPr>
                </a:tc>
                <a:tc>
                  <a:txBody>
                    <a:bodyPr/>
                    <a:lstStyle/>
                    <a:p>
                      <a:pPr algn="ctr" fontAlgn="b"/>
                      <a:r>
                        <a:rPr lang="en-US" sz="1100" b="0" i="0" u="none" strike="noStrike">
                          <a:solidFill>
                            <a:srgbClr val="000000"/>
                          </a:solidFill>
                          <a:effectLst/>
                          <a:latin typeface="Montserrat" panose="020B0604020202020204"/>
                        </a:rPr>
                        <a:t>0.03</a:t>
                      </a:r>
                    </a:p>
                  </a:txBody>
                  <a:tcPr marL="4763" marR="4763" marT="4763" marB="0" anchor="b">
                    <a:lnL>
                      <a:noFill/>
                    </a:lnL>
                    <a:lnR>
                      <a:noFill/>
                    </a:lnR>
                    <a:lnT>
                      <a:noFill/>
                    </a:lnT>
                    <a:lnB>
                      <a:noFill/>
                    </a:lnB>
                  </a:tcPr>
                </a:tc>
                <a:tc>
                  <a:txBody>
                    <a:bodyPr/>
                    <a:lstStyle/>
                    <a:p>
                      <a:pPr algn="ctr" fontAlgn="b"/>
                      <a:r>
                        <a:rPr lang="en-US" sz="1100" b="0" i="0" u="none" strike="noStrike">
                          <a:solidFill>
                            <a:srgbClr val="006100"/>
                          </a:solidFill>
                          <a:effectLst/>
                          <a:latin typeface="Montserrat" panose="020B0604020202020204"/>
                        </a:rPr>
                        <a:t>0.21</a:t>
                      </a:r>
                    </a:p>
                  </a:txBody>
                  <a:tcPr marL="4763" marR="4763" marT="4763" marB="0" anchor="b">
                    <a:lnL>
                      <a:noFill/>
                    </a:lnL>
                    <a:lnR>
                      <a:noFill/>
                    </a:lnR>
                    <a:lnT>
                      <a:noFill/>
                    </a:lnT>
                    <a:lnB>
                      <a:noFill/>
                    </a:lnB>
                    <a:solidFill>
                      <a:srgbClr val="C6EFCE"/>
                    </a:solidFill>
                  </a:tcPr>
                </a:tc>
                <a:tc>
                  <a:txBody>
                    <a:bodyPr/>
                    <a:lstStyle/>
                    <a:p>
                      <a:pPr algn="ctr" fontAlgn="b"/>
                      <a:r>
                        <a:rPr lang="en-US" sz="1100" b="0" i="0" u="none" strike="noStrike">
                          <a:solidFill>
                            <a:srgbClr val="9C0006"/>
                          </a:solidFill>
                          <a:effectLst/>
                          <a:latin typeface="Montserrat" panose="020B0604020202020204"/>
                        </a:rPr>
                        <a:t>-0.10</a:t>
                      </a:r>
                    </a:p>
                  </a:txBody>
                  <a:tcPr marL="4763" marR="4763" marT="4763" marB="0" anchor="b">
                    <a:lnL>
                      <a:noFill/>
                    </a:lnL>
                    <a:lnR>
                      <a:noFill/>
                    </a:lnR>
                    <a:lnT>
                      <a:noFill/>
                    </a:lnT>
                    <a:lnB>
                      <a:noFill/>
                    </a:lnB>
                    <a:solidFill>
                      <a:srgbClr val="FFC7CE"/>
                    </a:solidFill>
                  </a:tcPr>
                </a:tc>
                <a:tc>
                  <a:txBody>
                    <a:bodyPr/>
                    <a:lstStyle/>
                    <a:p>
                      <a:pPr algn="ctr" fontAlgn="b"/>
                      <a:r>
                        <a:rPr lang="en-US" sz="1100" b="0" i="0" u="none" strike="noStrike" dirty="0">
                          <a:solidFill>
                            <a:srgbClr val="9C0006"/>
                          </a:solidFill>
                          <a:effectLst/>
                          <a:latin typeface="Montserrat" panose="020B0604020202020204"/>
                        </a:rPr>
                        <a:t>-0.13</a:t>
                      </a:r>
                    </a:p>
                  </a:txBody>
                  <a:tcPr marL="4763" marR="4763" marT="4763" marB="0" anchor="b">
                    <a:lnL>
                      <a:noFill/>
                    </a:lnL>
                    <a:lnR>
                      <a:noFill/>
                    </a:lnR>
                    <a:lnT>
                      <a:noFill/>
                    </a:lnT>
                    <a:lnB>
                      <a:noFill/>
                    </a:lnB>
                    <a:solidFill>
                      <a:srgbClr val="FFC7CE"/>
                    </a:solidFill>
                  </a:tcPr>
                </a:tc>
                <a:extLst>
                  <a:ext uri="{0D108BD9-81ED-4DB2-BD59-A6C34878D82A}">
                    <a16:rowId xmlns:a16="http://schemas.microsoft.com/office/drawing/2014/main" val="2143321870"/>
                  </a:ext>
                </a:extLst>
              </a:tr>
            </a:tbl>
          </a:graphicData>
        </a:graphic>
      </p:graphicFrame>
    </p:spTree>
    <p:extLst>
      <p:ext uri="{BB962C8B-B14F-4D97-AF65-F5344CB8AC3E}">
        <p14:creationId xmlns:p14="http://schemas.microsoft.com/office/powerpoint/2010/main" val="3264650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Linear Regression Explained</a:t>
            </a:r>
            <a:endParaRPr lang="en-US" sz="3400" dirty="0">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974513"/>
            <a:ext cx="8431084" cy="2062103"/>
          </a:xfrm>
          <a:prstGeom prst="rect">
            <a:avLst/>
          </a:prstGeom>
          <a:noFill/>
        </p:spPr>
        <p:txBody>
          <a:bodyPr wrap="square" rtlCol="0">
            <a:spAutoFit/>
          </a:bodyPr>
          <a:lstStyle/>
          <a:p>
            <a:pPr lvl="0"/>
            <a:r>
              <a:rPr lang="en-US" sz="2000" dirty="0">
                <a:latin typeface="Varela Round" panose="00000500000000000000" pitchFamily="2" charset="-79"/>
                <a:cs typeface="Varela Round" panose="00000500000000000000" pitchFamily="2" charset="-79"/>
              </a:rPr>
              <a:t>In Linear Regression models, a continuous target is predicted by continuous or categorical predictors.</a:t>
            </a:r>
          </a:p>
          <a:p>
            <a:pPr marL="171450" indent="-171450">
              <a:buFont typeface="Arial" panose="020B0604020202020204" pitchFamily="34" charset="0"/>
              <a:buChar char="•"/>
            </a:pPr>
            <a:r>
              <a:rPr lang="en-US" sz="1200" dirty="0">
                <a:latin typeface="Montserrat" panose="020B0604020202020204" charset="0"/>
              </a:rPr>
              <a:t>Regression Equation: y = b0 + b1 x1 + b2 x2 + … + bn </a:t>
            </a:r>
            <a:r>
              <a:rPr lang="en-US" sz="1200" dirty="0" err="1">
                <a:latin typeface="Montserrat" panose="020B0604020202020204" charset="0"/>
              </a:rPr>
              <a:t>xn</a:t>
            </a:r>
            <a:endParaRPr lang="en-US" sz="1200" dirty="0">
              <a:latin typeface="Montserrat" panose="020B0604020202020204" charset="0"/>
            </a:endParaRPr>
          </a:p>
          <a:p>
            <a:pPr marL="457200" lvl="1" indent="-227013">
              <a:buFont typeface="Arial" panose="020B0604020202020204" pitchFamily="34" charset="0"/>
              <a:buChar char="•"/>
              <a:tabLst>
                <a:tab pos="457200" algn="l"/>
              </a:tabLst>
            </a:pPr>
            <a:r>
              <a:rPr lang="en-US" sz="1200" dirty="0">
                <a:latin typeface="Montserrat" panose="020B0604020202020204" charset="0"/>
              </a:rPr>
              <a:t>b0 = Coefficient for Intercept	</a:t>
            </a:r>
          </a:p>
          <a:p>
            <a:pPr marL="457200" lvl="1" indent="-227013">
              <a:buFont typeface="Arial" panose="020B0604020202020204" pitchFamily="34" charset="0"/>
              <a:buChar char="•"/>
              <a:tabLst>
                <a:tab pos="457200" algn="l"/>
              </a:tabLst>
            </a:pPr>
            <a:r>
              <a:rPr lang="en-US" sz="1200" dirty="0">
                <a:latin typeface="Montserrat" panose="020B0604020202020204" charset="0"/>
              </a:rPr>
              <a:t>b1 = Coefficient for x1</a:t>
            </a:r>
          </a:p>
          <a:p>
            <a:pPr marL="457200" lvl="1" indent="-227013">
              <a:buFont typeface="Arial" panose="020B0604020202020204" pitchFamily="34" charset="0"/>
              <a:buChar char="•"/>
              <a:tabLst>
                <a:tab pos="457200" algn="l"/>
              </a:tabLst>
            </a:pPr>
            <a:r>
              <a:rPr lang="en-US" sz="1200" dirty="0">
                <a:latin typeface="Montserrat" panose="020B0604020202020204" charset="0"/>
              </a:rPr>
              <a:t>b2 = Coefficient for x2</a:t>
            </a:r>
          </a:p>
          <a:p>
            <a:r>
              <a:rPr lang="en-US" sz="2000" dirty="0">
                <a:latin typeface="Varela Round" panose="00000500000000000000" pitchFamily="2" charset="-79"/>
                <a:cs typeface="Varela Round" panose="00000500000000000000" pitchFamily="2" charset="-79"/>
              </a:rPr>
              <a:t>Ordinary Least Squares (OLS) is the algorithm used to fit the line minimizing error</a:t>
            </a:r>
          </a:p>
        </p:txBody>
      </p:sp>
      <p:pic>
        <p:nvPicPr>
          <p:cNvPr id="9" name="Picture 1">
            <a:extLst>
              <a:ext uri="{FF2B5EF4-FFF2-40B4-BE49-F238E27FC236}">
                <a16:creationId xmlns:a16="http://schemas.microsoft.com/office/drawing/2014/main" id="{5F80D729-3156-4B89-BD1B-EFF87C074C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1699" y="3134182"/>
            <a:ext cx="4397829" cy="156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1">
            <a:extLst>
              <a:ext uri="{FF2B5EF4-FFF2-40B4-BE49-F238E27FC236}">
                <a16:creationId xmlns:a16="http://schemas.microsoft.com/office/drawing/2014/main" id="{E99C622F-E087-43E3-800D-F8E0851B0DC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28507" y="3099132"/>
            <a:ext cx="4110287" cy="1069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a:extLst>
              <a:ext uri="{FF2B5EF4-FFF2-40B4-BE49-F238E27FC236}">
                <a16:creationId xmlns:a16="http://schemas.microsoft.com/office/drawing/2014/main" id="{998CFC72-8E47-4769-8CCD-BDA36F4FD953}"/>
              </a:ext>
            </a:extLst>
          </p:cNvPr>
          <p:cNvSpPr>
            <a:spLocks noGrp="1"/>
          </p:cNvSpPr>
          <p:nvPr>
            <p:ph type="sldNum" idx="12"/>
          </p:nvPr>
        </p:nvSpPr>
        <p:spPr>
          <a:xfrm>
            <a:off x="37350" y="486696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149406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Linear Regression Explained</a:t>
            </a:r>
            <a:endParaRPr lang="en-US" sz="3400" dirty="0">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974513"/>
            <a:ext cx="8431084" cy="1692771"/>
          </a:xfrm>
          <a:prstGeom prst="rect">
            <a:avLst/>
          </a:prstGeom>
          <a:noFill/>
        </p:spPr>
        <p:txBody>
          <a:bodyPr wrap="square" rtlCol="0">
            <a:spAutoFit/>
          </a:bodyPr>
          <a:lstStyle/>
          <a:p>
            <a:r>
              <a:rPr lang="en-US" sz="2000" dirty="0">
                <a:latin typeface="Varela Round" panose="00000500000000000000" pitchFamily="2" charset="-79"/>
              </a:rPr>
              <a:t>ASSESSING FIT: Coefficient of Determination, R</a:t>
            </a:r>
            <a:r>
              <a:rPr lang="en-US" sz="2000" baseline="30000" dirty="0">
                <a:latin typeface="Varela Round" panose="00000500000000000000" pitchFamily="2" charset="-79"/>
              </a:rPr>
              <a:t>2</a:t>
            </a:r>
          </a:p>
          <a:p>
            <a:pPr marL="171450" indent="-171450">
              <a:buFont typeface="Arial" panose="020B0604020202020204" pitchFamily="34" charset="0"/>
              <a:buChar char="•"/>
            </a:pPr>
            <a:r>
              <a:rPr lang="en-US" dirty="0">
                <a:latin typeface="Montserrat" panose="020B0604020202020204" charset="0"/>
              </a:rPr>
              <a:t>This measure finds our relative fit.  It ranges from 0 to 1.  The higher the R</a:t>
            </a:r>
            <a:r>
              <a:rPr lang="en-US" baseline="30000" dirty="0">
                <a:latin typeface="Montserrat" panose="020B0604020202020204" charset="0"/>
              </a:rPr>
              <a:t>2</a:t>
            </a:r>
            <a:r>
              <a:rPr lang="en-US" dirty="0">
                <a:latin typeface="Montserrat" panose="020B0604020202020204" charset="0"/>
              </a:rPr>
              <a:t>, the better the fit.  It is interpreted as the % of variation explained. So if we have a fit of 74% in a model predicting sales, that means that we can explain 74% of the variation (how it changes) in sales with our model.</a:t>
            </a:r>
          </a:p>
          <a:p>
            <a:pPr marL="171450" indent="-171450">
              <a:buFont typeface="Arial" panose="020B0604020202020204" pitchFamily="34" charset="0"/>
              <a:buChar char="•"/>
            </a:pPr>
            <a:r>
              <a:rPr lang="en-US" dirty="0">
                <a:latin typeface="Montserrat" panose="020B0604020202020204" charset="0"/>
              </a:rPr>
              <a:t>SS Model captures variation we CAN explain </a:t>
            </a:r>
          </a:p>
          <a:p>
            <a:pPr marL="171450" indent="-171450">
              <a:buFont typeface="Arial" panose="020B0604020202020204" pitchFamily="34" charset="0"/>
              <a:buChar char="•"/>
            </a:pPr>
            <a:r>
              <a:rPr lang="en-US" dirty="0">
                <a:latin typeface="Montserrat" panose="020B0604020202020204" charset="0"/>
              </a:rPr>
              <a:t>SS Residual/Error captures variation we CAN NOT explain</a:t>
            </a:r>
          </a:p>
          <a:p>
            <a:pPr marL="171450" indent="-171450">
              <a:buFont typeface="Arial" panose="020B0604020202020204" pitchFamily="34" charset="0"/>
              <a:buChar char="•"/>
            </a:pPr>
            <a:r>
              <a:rPr lang="en-US" dirty="0">
                <a:latin typeface="Montserrat" panose="020B0604020202020204" charset="0"/>
              </a:rPr>
              <a:t>SS Total captures all variation in target variable (sales)</a:t>
            </a:r>
          </a:p>
        </p:txBody>
      </p:sp>
      <p:pic>
        <p:nvPicPr>
          <p:cNvPr id="7" name="Picture 3">
            <a:extLst>
              <a:ext uri="{FF2B5EF4-FFF2-40B4-BE49-F238E27FC236}">
                <a16:creationId xmlns:a16="http://schemas.microsoft.com/office/drawing/2014/main" id="{89864763-289C-428F-8578-CAADB71B11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2306" y="3227319"/>
            <a:ext cx="8220478" cy="88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a:extLst>
              <a:ext uri="{FF2B5EF4-FFF2-40B4-BE49-F238E27FC236}">
                <a16:creationId xmlns:a16="http://schemas.microsoft.com/office/drawing/2014/main" id="{E0250129-2EF4-4BA0-B427-5DB56FDBEE22}"/>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278231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A639-CE27-4647-ACE8-16E9F008A7FF}"/>
              </a:ext>
            </a:extLst>
          </p:cNvPr>
          <p:cNvSpPr>
            <a:spLocks noGrp="1"/>
          </p:cNvSpPr>
          <p:nvPr>
            <p:ph type="title"/>
          </p:nvPr>
        </p:nvSpPr>
        <p:spPr>
          <a:xfrm>
            <a:off x="220694" y="110479"/>
            <a:ext cx="8520600" cy="572700"/>
          </a:xfrm>
        </p:spPr>
        <p:txBody>
          <a:bodyPr/>
          <a:lstStyle/>
          <a:p>
            <a:r>
              <a:rPr lang="en-US" sz="3600" dirty="0"/>
              <a:t>Variable Distributions</a:t>
            </a:r>
          </a:p>
        </p:txBody>
      </p:sp>
      <p:sp>
        <p:nvSpPr>
          <p:cNvPr id="4" name="Slide Number Placeholder 3">
            <a:extLst>
              <a:ext uri="{FF2B5EF4-FFF2-40B4-BE49-F238E27FC236}">
                <a16:creationId xmlns:a16="http://schemas.microsoft.com/office/drawing/2014/main" id="{194A8128-765B-47F3-B7F9-AE9D410015AB}"/>
              </a:ext>
            </a:extLst>
          </p:cNvPr>
          <p:cNvSpPr>
            <a:spLocks noGrp="1"/>
          </p:cNvSpPr>
          <p:nvPr>
            <p:ph type="sldNum" idx="12"/>
          </p:nvPr>
        </p:nvSpPr>
        <p:spPr/>
        <p:txBody>
          <a:bodyPr/>
          <a:lstStyle/>
          <a:p>
            <a:pPr defTabSz="685800">
              <a:buClrTx/>
            </a:pPr>
            <a:fld id="{00000000-1234-1234-1234-123412341234}" type="slidenum">
              <a:rPr lang="en" kern="1200">
                <a:solidFill>
                  <a:srgbClr val="595959"/>
                </a:solidFill>
                <a:ea typeface="+mn-ea"/>
                <a:cs typeface="+mn-cs"/>
              </a:rPr>
              <a:pPr defTabSz="685800">
                <a:buClrTx/>
              </a:pPr>
              <a:t>25</a:t>
            </a:fld>
            <a:endParaRPr lang="en" kern="1200" dirty="0">
              <a:solidFill>
                <a:srgbClr val="595959"/>
              </a:solidFill>
              <a:ea typeface="+mn-ea"/>
              <a:cs typeface="+mn-cs"/>
            </a:endParaRPr>
          </a:p>
        </p:txBody>
      </p:sp>
      <p:pic>
        <p:nvPicPr>
          <p:cNvPr id="6" name="Picture 5">
            <a:extLst>
              <a:ext uri="{FF2B5EF4-FFF2-40B4-BE49-F238E27FC236}">
                <a16:creationId xmlns:a16="http://schemas.microsoft.com/office/drawing/2014/main" id="{B70B64EB-D177-434A-8305-644D4DB2C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194" y="2966156"/>
            <a:ext cx="3021064" cy="2014043"/>
          </a:xfrm>
          <a:prstGeom prst="rect">
            <a:avLst/>
          </a:prstGeom>
        </p:spPr>
      </p:pic>
      <p:pic>
        <p:nvPicPr>
          <p:cNvPr id="8" name="Picture 7">
            <a:extLst>
              <a:ext uri="{FF2B5EF4-FFF2-40B4-BE49-F238E27FC236}">
                <a16:creationId xmlns:a16="http://schemas.microsoft.com/office/drawing/2014/main" id="{B0ACE64C-C350-47B4-B258-593C61236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28" y="850075"/>
            <a:ext cx="3058415" cy="2038943"/>
          </a:xfrm>
          <a:prstGeom prst="rect">
            <a:avLst/>
          </a:prstGeom>
        </p:spPr>
      </p:pic>
      <p:pic>
        <p:nvPicPr>
          <p:cNvPr id="10" name="Picture 9">
            <a:extLst>
              <a:ext uri="{FF2B5EF4-FFF2-40B4-BE49-F238E27FC236}">
                <a16:creationId xmlns:a16="http://schemas.microsoft.com/office/drawing/2014/main" id="{84DF8AE1-064C-4EE0-B0BE-7E0C33E9B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6159" y="1952788"/>
            <a:ext cx="3021065" cy="2014043"/>
          </a:xfrm>
          <a:prstGeom prst="rect">
            <a:avLst/>
          </a:prstGeom>
        </p:spPr>
      </p:pic>
      <p:pic>
        <p:nvPicPr>
          <p:cNvPr id="12" name="Picture 11">
            <a:extLst>
              <a:ext uri="{FF2B5EF4-FFF2-40B4-BE49-F238E27FC236}">
                <a16:creationId xmlns:a16="http://schemas.microsoft.com/office/drawing/2014/main" id="{24944B7C-AD31-46F9-B493-F21A0FDA2F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228" y="2934861"/>
            <a:ext cx="3058416" cy="2038944"/>
          </a:xfrm>
          <a:prstGeom prst="rect">
            <a:avLst/>
          </a:prstGeom>
        </p:spPr>
      </p:pic>
      <p:pic>
        <p:nvPicPr>
          <p:cNvPr id="14" name="Picture 13">
            <a:extLst>
              <a:ext uri="{FF2B5EF4-FFF2-40B4-BE49-F238E27FC236}">
                <a16:creationId xmlns:a16="http://schemas.microsoft.com/office/drawing/2014/main" id="{47DCFB16-E5D0-4613-9BB8-173AB95AC5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4518" y="850073"/>
            <a:ext cx="3058417" cy="2038944"/>
          </a:xfrm>
          <a:prstGeom prst="rect">
            <a:avLst/>
          </a:prstGeom>
        </p:spPr>
      </p:pic>
    </p:spTree>
    <p:extLst>
      <p:ext uri="{BB962C8B-B14F-4D97-AF65-F5344CB8AC3E}">
        <p14:creationId xmlns:p14="http://schemas.microsoft.com/office/powerpoint/2010/main" val="162556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4A8128-765B-47F3-B7F9-AE9D410015AB}"/>
              </a:ext>
            </a:extLst>
          </p:cNvPr>
          <p:cNvSpPr>
            <a:spLocks noGrp="1"/>
          </p:cNvSpPr>
          <p:nvPr>
            <p:ph type="sldNum" idx="12"/>
          </p:nvPr>
        </p:nvSpPr>
        <p:spPr/>
        <p:txBody>
          <a:bodyPr/>
          <a:lstStyle/>
          <a:p>
            <a:pPr defTabSz="685800">
              <a:buClrTx/>
            </a:pPr>
            <a:fld id="{00000000-1234-1234-1234-123412341234}" type="slidenum">
              <a:rPr lang="en" kern="1200">
                <a:solidFill>
                  <a:srgbClr val="595959"/>
                </a:solidFill>
                <a:ea typeface="+mn-ea"/>
                <a:cs typeface="+mn-cs"/>
              </a:rPr>
              <a:pPr defTabSz="685800">
                <a:buClrTx/>
              </a:pPr>
              <a:t>26</a:t>
            </a:fld>
            <a:endParaRPr lang="en" kern="1200" dirty="0">
              <a:solidFill>
                <a:srgbClr val="595959"/>
              </a:solidFill>
              <a:ea typeface="+mn-ea"/>
              <a:cs typeface="+mn-cs"/>
            </a:endParaRPr>
          </a:p>
        </p:txBody>
      </p:sp>
      <p:pic>
        <p:nvPicPr>
          <p:cNvPr id="5" name="Picture 4">
            <a:extLst>
              <a:ext uri="{FF2B5EF4-FFF2-40B4-BE49-F238E27FC236}">
                <a16:creationId xmlns:a16="http://schemas.microsoft.com/office/drawing/2014/main" id="{8B652A24-300D-46E7-9F05-6FE03EA47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28" y="968234"/>
            <a:ext cx="3126834" cy="2084556"/>
          </a:xfrm>
          <a:prstGeom prst="rect">
            <a:avLst/>
          </a:prstGeom>
        </p:spPr>
      </p:pic>
      <p:pic>
        <p:nvPicPr>
          <p:cNvPr id="9" name="Picture 8">
            <a:extLst>
              <a:ext uri="{FF2B5EF4-FFF2-40B4-BE49-F238E27FC236}">
                <a16:creationId xmlns:a16="http://schemas.microsoft.com/office/drawing/2014/main" id="{0E555ECC-B5DB-4A45-AFF1-BC2FE436C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27" y="3007520"/>
            <a:ext cx="3126835" cy="2084556"/>
          </a:xfrm>
          <a:prstGeom prst="rect">
            <a:avLst/>
          </a:prstGeom>
        </p:spPr>
      </p:pic>
      <p:pic>
        <p:nvPicPr>
          <p:cNvPr id="13" name="Picture 12">
            <a:extLst>
              <a:ext uri="{FF2B5EF4-FFF2-40B4-BE49-F238E27FC236}">
                <a16:creationId xmlns:a16="http://schemas.microsoft.com/office/drawing/2014/main" id="{A64F7DD6-4D64-4332-B4CB-1F5ACDFBE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063" y="945599"/>
            <a:ext cx="3126834" cy="2084556"/>
          </a:xfrm>
          <a:prstGeom prst="rect">
            <a:avLst/>
          </a:prstGeom>
        </p:spPr>
      </p:pic>
      <p:pic>
        <p:nvPicPr>
          <p:cNvPr id="16" name="Picture 15">
            <a:extLst>
              <a:ext uri="{FF2B5EF4-FFF2-40B4-BE49-F238E27FC236}">
                <a16:creationId xmlns:a16="http://schemas.microsoft.com/office/drawing/2014/main" id="{4D013D2C-248A-4FAB-9966-39B34AC6E5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734" y="2988077"/>
            <a:ext cx="3185163" cy="2123442"/>
          </a:xfrm>
          <a:prstGeom prst="rect">
            <a:avLst/>
          </a:prstGeom>
        </p:spPr>
      </p:pic>
      <p:pic>
        <p:nvPicPr>
          <p:cNvPr id="18" name="Picture 17">
            <a:extLst>
              <a:ext uri="{FF2B5EF4-FFF2-40B4-BE49-F238E27FC236}">
                <a16:creationId xmlns:a16="http://schemas.microsoft.com/office/drawing/2014/main" id="{315EE215-69D6-40F0-BCEA-3E9A57A579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0516" y="945603"/>
            <a:ext cx="3185165" cy="2123443"/>
          </a:xfrm>
          <a:prstGeom prst="rect">
            <a:avLst/>
          </a:prstGeom>
        </p:spPr>
      </p:pic>
      <p:pic>
        <p:nvPicPr>
          <p:cNvPr id="20" name="Picture 19">
            <a:extLst>
              <a:ext uri="{FF2B5EF4-FFF2-40B4-BE49-F238E27FC236}">
                <a16:creationId xmlns:a16="http://schemas.microsoft.com/office/drawing/2014/main" id="{0C00D457-1543-4937-8237-ED77C05009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5072" y="3030155"/>
            <a:ext cx="3058928" cy="2039285"/>
          </a:xfrm>
          <a:prstGeom prst="rect">
            <a:avLst/>
          </a:prstGeom>
        </p:spPr>
      </p:pic>
      <p:sp>
        <p:nvSpPr>
          <p:cNvPr id="12" name="Title 1">
            <a:extLst>
              <a:ext uri="{FF2B5EF4-FFF2-40B4-BE49-F238E27FC236}">
                <a16:creationId xmlns:a16="http://schemas.microsoft.com/office/drawing/2014/main" id="{E138A2E8-450E-4E0B-A8BB-36B1A435D7CF}"/>
              </a:ext>
            </a:extLst>
          </p:cNvPr>
          <p:cNvSpPr txBox="1">
            <a:spLocks/>
          </p:cNvSpPr>
          <p:nvPr/>
        </p:nvSpPr>
        <p:spPr>
          <a:xfrm>
            <a:off x="220694" y="11047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Varela Round" panose="00000500000000000000" pitchFamily="2" charset="-79"/>
                <a:ea typeface="Montserrat" panose="020B0604020202020204"/>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600"/>
              <a:t>Variable Distributions</a:t>
            </a:r>
            <a:endParaRPr lang="en-US" sz="3600" dirty="0"/>
          </a:p>
        </p:txBody>
      </p:sp>
    </p:spTree>
    <p:extLst>
      <p:ext uri="{BB962C8B-B14F-4D97-AF65-F5344CB8AC3E}">
        <p14:creationId xmlns:p14="http://schemas.microsoft.com/office/powerpoint/2010/main" val="124653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4A8128-765B-47F3-B7F9-AE9D410015AB}"/>
              </a:ext>
            </a:extLst>
          </p:cNvPr>
          <p:cNvSpPr>
            <a:spLocks noGrp="1"/>
          </p:cNvSpPr>
          <p:nvPr>
            <p:ph type="sldNum" idx="12"/>
          </p:nvPr>
        </p:nvSpPr>
        <p:spPr/>
        <p:txBody>
          <a:bodyPr/>
          <a:lstStyle/>
          <a:p>
            <a:pPr defTabSz="685800">
              <a:buClrTx/>
            </a:pPr>
            <a:fld id="{00000000-1234-1234-1234-123412341234}" type="slidenum">
              <a:rPr lang="en" kern="1200">
                <a:solidFill>
                  <a:srgbClr val="595959"/>
                </a:solidFill>
                <a:ea typeface="+mn-ea"/>
                <a:cs typeface="+mn-cs"/>
              </a:rPr>
              <a:pPr defTabSz="685800">
                <a:buClrTx/>
              </a:pPr>
              <a:t>27</a:t>
            </a:fld>
            <a:endParaRPr lang="en" kern="1200" dirty="0">
              <a:solidFill>
                <a:srgbClr val="595959"/>
              </a:solidFill>
              <a:ea typeface="+mn-ea"/>
              <a:cs typeface="+mn-cs"/>
            </a:endParaRPr>
          </a:p>
        </p:txBody>
      </p:sp>
      <p:pic>
        <p:nvPicPr>
          <p:cNvPr id="6" name="Picture 5">
            <a:extLst>
              <a:ext uri="{FF2B5EF4-FFF2-40B4-BE49-F238E27FC236}">
                <a16:creationId xmlns:a16="http://schemas.microsoft.com/office/drawing/2014/main" id="{C048DDC0-3B9B-4F1A-9E2E-9C9F62058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1" y="986060"/>
            <a:ext cx="3155996" cy="2103998"/>
          </a:xfrm>
          <a:prstGeom prst="rect">
            <a:avLst/>
          </a:prstGeom>
        </p:spPr>
      </p:pic>
      <p:pic>
        <p:nvPicPr>
          <p:cNvPr id="8" name="Picture 7">
            <a:extLst>
              <a:ext uri="{FF2B5EF4-FFF2-40B4-BE49-F238E27FC236}">
                <a16:creationId xmlns:a16="http://schemas.microsoft.com/office/drawing/2014/main" id="{74FC787E-22ED-4E36-B068-6E2A98EF3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8" y="2988077"/>
            <a:ext cx="3155996" cy="2103998"/>
          </a:xfrm>
          <a:prstGeom prst="rect">
            <a:avLst/>
          </a:prstGeom>
        </p:spPr>
      </p:pic>
      <p:pic>
        <p:nvPicPr>
          <p:cNvPr id="11" name="Picture 10">
            <a:extLst>
              <a:ext uri="{FF2B5EF4-FFF2-40B4-BE49-F238E27FC236}">
                <a16:creationId xmlns:a16="http://schemas.microsoft.com/office/drawing/2014/main" id="{A992BA2D-47C2-4942-B94D-FCC67698A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1337" y="955625"/>
            <a:ext cx="3247304" cy="2164869"/>
          </a:xfrm>
          <a:prstGeom prst="rect">
            <a:avLst/>
          </a:prstGeom>
        </p:spPr>
      </p:pic>
      <p:pic>
        <p:nvPicPr>
          <p:cNvPr id="14" name="Picture 13">
            <a:extLst>
              <a:ext uri="{FF2B5EF4-FFF2-40B4-BE49-F238E27FC236}">
                <a16:creationId xmlns:a16="http://schemas.microsoft.com/office/drawing/2014/main" id="{7C320D83-9766-4369-8754-C9E603815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3676" y="3018513"/>
            <a:ext cx="3155996" cy="2103998"/>
          </a:xfrm>
          <a:prstGeom prst="rect">
            <a:avLst/>
          </a:prstGeom>
        </p:spPr>
      </p:pic>
      <p:pic>
        <p:nvPicPr>
          <p:cNvPr id="17" name="Picture 16">
            <a:extLst>
              <a:ext uri="{FF2B5EF4-FFF2-40B4-BE49-F238E27FC236}">
                <a16:creationId xmlns:a16="http://schemas.microsoft.com/office/drawing/2014/main" id="{0AB6A953-0E79-42C8-A974-C04AA1992A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2813" y="1016497"/>
            <a:ext cx="3201650" cy="2134433"/>
          </a:xfrm>
          <a:prstGeom prst="rect">
            <a:avLst/>
          </a:prstGeom>
        </p:spPr>
      </p:pic>
      <p:pic>
        <p:nvPicPr>
          <p:cNvPr id="21" name="Picture 20">
            <a:extLst>
              <a:ext uri="{FF2B5EF4-FFF2-40B4-BE49-F238E27FC236}">
                <a16:creationId xmlns:a16="http://schemas.microsoft.com/office/drawing/2014/main" id="{AC812AD5-6FC0-4473-BC45-6F95E39F8B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5038" y="3064994"/>
            <a:ext cx="3031612" cy="2021075"/>
          </a:xfrm>
          <a:prstGeom prst="rect">
            <a:avLst/>
          </a:prstGeom>
        </p:spPr>
      </p:pic>
      <p:sp>
        <p:nvSpPr>
          <p:cNvPr id="12" name="Title 1">
            <a:extLst>
              <a:ext uri="{FF2B5EF4-FFF2-40B4-BE49-F238E27FC236}">
                <a16:creationId xmlns:a16="http://schemas.microsoft.com/office/drawing/2014/main" id="{B1185A52-6795-4E1E-9E34-4B0B5B40E7FD}"/>
              </a:ext>
            </a:extLst>
          </p:cNvPr>
          <p:cNvSpPr>
            <a:spLocks noGrp="1"/>
          </p:cNvSpPr>
          <p:nvPr>
            <p:ph type="title"/>
          </p:nvPr>
        </p:nvSpPr>
        <p:spPr>
          <a:xfrm>
            <a:off x="220694" y="110479"/>
            <a:ext cx="8520600" cy="572700"/>
          </a:xfrm>
        </p:spPr>
        <p:txBody>
          <a:bodyPr/>
          <a:lstStyle/>
          <a:p>
            <a:r>
              <a:rPr lang="en-US" sz="3600" dirty="0"/>
              <a:t>Variable Distributions</a:t>
            </a:r>
          </a:p>
        </p:txBody>
      </p:sp>
    </p:spTree>
    <p:extLst>
      <p:ext uri="{BB962C8B-B14F-4D97-AF65-F5344CB8AC3E}">
        <p14:creationId xmlns:p14="http://schemas.microsoft.com/office/powerpoint/2010/main" val="2623505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4A8128-765B-47F3-B7F9-AE9D410015AB}"/>
              </a:ext>
            </a:extLst>
          </p:cNvPr>
          <p:cNvSpPr>
            <a:spLocks noGrp="1"/>
          </p:cNvSpPr>
          <p:nvPr>
            <p:ph type="sldNum" idx="12"/>
          </p:nvPr>
        </p:nvSpPr>
        <p:spPr/>
        <p:txBody>
          <a:bodyPr/>
          <a:lstStyle/>
          <a:p>
            <a:pPr defTabSz="685800">
              <a:buClrTx/>
            </a:pPr>
            <a:fld id="{00000000-1234-1234-1234-123412341234}" type="slidenum">
              <a:rPr lang="en" kern="1200">
                <a:solidFill>
                  <a:srgbClr val="595959"/>
                </a:solidFill>
                <a:ea typeface="+mn-ea"/>
                <a:cs typeface="+mn-cs"/>
              </a:rPr>
              <a:pPr defTabSz="685800">
                <a:buClrTx/>
              </a:pPr>
              <a:t>28</a:t>
            </a:fld>
            <a:endParaRPr lang="en" kern="1200" dirty="0">
              <a:solidFill>
                <a:srgbClr val="595959"/>
              </a:solidFill>
              <a:ea typeface="+mn-ea"/>
              <a:cs typeface="+mn-cs"/>
            </a:endParaRPr>
          </a:p>
        </p:txBody>
      </p:sp>
      <p:pic>
        <p:nvPicPr>
          <p:cNvPr id="5" name="Picture 4">
            <a:extLst>
              <a:ext uri="{FF2B5EF4-FFF2-40B4-BE49-F238E27FC236}">
                <a16:creationId xmlns:a16="http://schemas.microsoft.com/office/drawing/2014/main" id="{CF8730AD-803B-4C19-98CA-47BB2053A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94" y="947942"/>
            <a:ext cx="3228669" cy="2152446"/>
          </a:xfrm>
          <a:prstGeom prst="rect">
            <a:avLst/>
          </a:prstGeom>
        </p:spPr>
      </p:pic>
      <p:pic>
        <p:nvPicPr>
          <p:cNvPr id="9" name="Picture 8">
            <a:extLst>
              <a:ext uri="{FF2B5EF4-FFF2-40B4-BE49-F238E27FC236}">
                <a16:creationId xmlns:a16="http://schemas.microsoft.com/office/drawing/2014/main" id="{FDBB1C27-C7D6-4ED1-8C83-3DB4F72E2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95" y="3028950"/>
            <a:ext cx="3058946" cy="2039297"/>
          </a:xfrm>
          <a:prstGeom prst="rect">
            <a:avLst/>
          </a:prstGeom>
        </p:spPr>
      </p:pic>
      <p:pic>
        <p:nvPicPr>
          <p:cNvPr id="18" name="Picture 17">
            <a:extLst>
              <a:ext uri="{FF2B5EF4-FFF2-40B4-BE49-F238E27FC236}">
                <a16:creationId xmlns:a16="http://schemas.microsoft.com/office/drawing/2014/main" id="{37B111BA-AC28-4A9F-9590-9DA930FFA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766" y="955086"/>
            <a:ext cx="3228669" cy="2152446"/>
          </a:xfrm>
          <a:prstGeom prst="rect">
            <a:avLst/>
          </a:prstGeom>
        </p:spPr>
      </p:pic>
      <p:pic>
        <p:nvPicPr>
          <p:cNvPr id="20" name="Picture 19">
            <a:extLst>
              <a:ext uri="{FF2B5EF4-FFF2-40B4-BE49-F238E27FC236}">
                <a16:creationId xmlns:a16="http://schemas.microsoft.com/office/drawing/2014/main" id="{28F746E7-E7A4-44DC-AFBC-162A53C7B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9641" y="3052778"/>
            <a:ext cx="3058946" cy="2039297"/>
          </a:xfrm>
          <a:prstGeom prst="rect">
            <a:avLst/>
          </a:prstGeom>
        </p:spPr>
      </p:pic>
      <p:pic>
        <p:nvPicPr>
          <p:cNvPr id="23" name="Picture 22">
            <a:extLst>
              <a:ext uri="{FF2B5EF4-FFF2-40B4-BE49-F238E27FC236}">
                <a16:creationId xmlns:a16="http://schemas.microsoft.com/office/drawing/2014/main" id="{344E2E49-4242-4E2F-AE2B-F3E0545A23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4658" y="1017726"/>
            <a:ext cx="3058946" cy="2039297"/>
          </a:xfrm>
          <a:prstGeom prst="rect">
            <a:avLst/>
          </a:prstGeom>
        </p:spPr>
      </p:pic>
      <p:pic>
        <p:nvPicPr>
          <p:cNvPr id="25" name="Picture 24">
            <a:extLst>
              <a:ext uri="{FF2B5EF4-FFF2-40B4-BE49-F238E27FC236}">
                <a16:creationId xmlns:a16="http://schemas.microsoft.com/office/drawing/2014/main" id="{3D1CF975-37C2-4BF9-8633-095B22F9E4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4707" y="3082315"/>
            <a:ext cx="2978897" cy="1985931"/>
          </a:xfrm>
          <a:prstGeom prst="rect">
            <a:avLst/>
          </a:prstGeom>
        </p:spPr>
      </p:pic>
      <p:sp>
        <p:nvSpPr>
          <p:cNvPr id="12" name="Title 1">
            <a:extLst>
              <a:ext uri="{FF2B5EF4-FFF2-40B4-BE49-F238E27FC236}">
                <a16:creationId xmlns:a16="http://schemas.microsoft.com/office/drawing/2014/main" id="{B46A00AF-D614-4946-A611-65B6336E8803}"/>
              </a:ext>
            </a:extLst>
          </p:cNvPr>
          <p:cNvSpPr>
            <a:spLocks noGrp="1"/>
          </p:cNvSpPr>
          <p:nvPr>
            <p:ph type="title"/>
          </p:nvPr>
        </p:nvSpPr>
        <p:spPr>
          <a:xfrm>
            <a:off x="220694" y="110479"/>
            <a:ext cx="8520600" cy="572700"/>
          </a:xfrm>
        </p:spPr>
        <p:txBody>
          <a:bodyPr/>
          <a:lstStyle/>
          <a:p>
            <a:r>
              <a:rPr lang="en-US" sz="3600" dirty="0"/>
              <a:t>Variable Distributions</a:t>
            </a:r>
          </a:p>
        </p:txBody>
      </p:sp>
    </p:spTree>
    <p:extLst>
      <p:ext uri="{BB962C8B-B14F-4D97-AF65-F5344CB8AC3E}">
        <p14:creationId xmlns:p14="http://schemas.microsoft.com/office/powerpoint/2010/main" val="1519359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335476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Education</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Education/schools on all levels (Pre-K, Primary, Secondary, Higher education, charter schools, public schools, private schools). Issues include the cost of education and student loans, children are educated or should be educated</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Electability</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a:t>
            </a:r>
            <a:r>
              <a:rPr kumimoji="0" lang="mr-IN" sz="1200" b="0" i="0" u="none" strike="noStrike" kern="0" cap="none" spc="0" normalizeH="0" baseline="0" noProof="0" dirty="0">
                <a:ln>
                  <a:noFill/>
                </a:ln>
                <a:solidFill>
                  <a:srgbClr val="000000"/>
                </a:solidFill>
                <a:effectLst/>
                <a:uLnTx/>
                <a:uFillTx/>
                <a:latin typeface="Montserrat" panose="00000500000000000000" pitchFamily="50" charset="0"/>
                <a:sym typeface="Arial"/>
              </a:rPr>
              <a:t>–</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related to the chances of being elected. Issues include polls, crowds, size of campaign rally’s, chances/ability to win in specific states, republican/democratic convention information. Queries searching for a candidate’s ability to win in a specific district, state, or nationwide and solicitation for small donor funding</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Election</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a:t>
            </a: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Security</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the legitimacy of United States Elections. Is the process of United States elections, who votes when, how, and where, widely accepted as fair? Issues include voting rights, voter suppression, voter ID laws, vote rigging, election manipulation, voter fraud, accessibility of voting, voting age, and gerrymandering should be included, security of elections from foreign influence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Environmental</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the protection of oceans, air, water, and all natural habitats as well as climate change. Issues renewable energy as well as other more traditional forms of energy such as oil, gas and coal, references to natural disasters</a:t>
            </a:r>
          </a:p>
        </p:txBody>
      </p:sp>
      <p:sp>
        <p:nvSpPr>
          <p:cNvPr id="6" name="Slide Number Placeholder 5">
            <a:extLst>
              <a:ext uri="{FF2B5EF4-FFF2-40B4-BE49-F238E27FC236}">
                <a16:creationId xmlns:a16="http://schemas.microsoft.com/office/drawing/2014/main" id="{DA22134D-9DAF-4BF5-AAAA-9FDF37D63699}"/>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29</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107461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Presidential General Elections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6" name="Picture 5">
            <a:extLst>
              <a:ext uri="{FF2B5EF4-FFF2-40B4-BE49-F238E27FC236}">
                <a16:creationId xmlns:a16="http://schemas.microsoft.com/office/drawing/2014/main" id="{F3855469-17E4-4452-997D-D0FAF8536000}"/>
              </a:ext>
            </a:extLst>
          </p:cNvPr>
          <p:cNvPicPr>
            <a:picLocks noChangeAspect="1"/>
          </p:cNvPicPr>
          <p:nvPr/>
        </p:nvPicPr>
        <p:blipFill>
          <a:blip r:embed="rId3"/>
          <a:stretch>
            <a:fillRect/>
          </a:stretch>
        </p:blipFill>
        <p:spPr>
          <a:xfrm>
            <a:off x="528637" y="1300522"/>
            <a:ext cx="6647021" cy="3739329"/>
          </a:xfrm>
          <a:prstGeom prst="rect">
            <a:avLst/>
          </a:prstGeom>
        </p:spPr>
      </p:pic>
      <p:sp>
        <p:nvSpPr>
          <p:cNvPr id="2" name="TextBox 1">
            <a:extLst>
              <a:ext uri="{FF2B5EF4-FFF2-40B4-BE49-F238E27FC236}">
                <a16:creationId xmlns:a16="http://schemas.microsoft.com/office/drawing/2014/main" id="{B36D7E1F-D860-4EF8-B8D1-DD6B121829ED}"/>
              </a:ext>
            </a:extLst>
          </p:cNvPr>
          <p:cNvSpPr txBox="1"/>
          <p:nvPr/>
        </p:nvSpPr>
        <p:spPr>
          <a:xfrm>
            <a:off x="7383439" y="1378424"/>
            <a:ext cx="1528913" cy="1169551"/>
          </a:xfrm>
          <a:prstGeom prst="rect">
            <a:avLst/>
          </a:prstGeom>
          <a:noFill/>
        </p:spPr>
        <p:txBody>
          <a:bodyPr wrap="square" rtlCol="0">
            <a:spAutoFit/>
          </a:bodyPr>
          <a:lstStyle/>
          <a:p>
            <a:r>
              <a:rPr lang="en-US" dirty="0">
                <a:solidFill>
                  <a:schemeClr val="tx1"/>
                </a:solidFill>
                <a:latin typeface="Montserrat" panose="00000500000000000000" charset="0"/>
                <a:cs typeface="Mongolian Baiti" panose="03000500000000000000" pitchFamily="66" charset="0"/>
              </a:rPr>
              <a:t>Comparisons on all Federal and Statewide office levels in Appendix</a:t>
            </a:r>
          </a:p>
        </p:txBody>
      </p:sp>
    </p:spTree>
    <p:extLst>
      <p:ext uri="{BB962C8B-B14F-4D97-AF65-F5344CB8AC3E}">
        <p14:creationId xmlns:p14="http://schemas.microsoft.com/office/powerpoint/2010/main" val="3325624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311700" y="676349"/>
            <a:ext cx="8520600" cy="3416400"/>
          </a:xfrm>
        </p:spPr>
        <p:txBody>
          <a:bodyPr/>
          <a:lstStyle/>
          <a:p>
            <a:pPr marL="171450" indent="-171450">
              <a:buSzPct val="100000"/>
              <a:buFont typeface="Arial" charset="0"/>
              <a:buChar char="•"/>
            </a:pPr>
            <a:r>
              <a:rPr lang="en-US" sz="1200" b="1" dirty="0">
                <a:solidFill>
                  <a:schemeClr val="tx1"/>
                </a:solidFill>
                <a:latin typeface="Montserrat" panose="020B0604020202020204" charset="0"/>
              </a:rPr>
              <a:t>Ethics/Morals</a:t>
            </a:r>
            <a:r>
              <a:rPr lang="en-US" sz="1200" dirty="0">
                <a:solidFill>
                  <a:schemeClr val="tx1"/>
                </a:solidFill>
                <a:latin typeface="Montserrat" panose="020B0604020202020204" charset="0"/>
              </a:rPr>
              <a:t> – moral or ethical questions in politics, corruption, government oversight, calls for governmental or criminal investigation, partisanship, divisiveness, patriotism, ideology, compassion, lying, or hatred. </a:t>
            </a:r>
          </a:p>
          <a:p>
            <a:pPr indent="-223838">
              <a:buSzPct val="100000"/>
              <a:buFont typeface="Arial" charset="0"/>
              <a:buChar char="•"/>
            </a:pPr>
            <a:r>
              <a:rPr lang="en-US" sz="1200" dirty="0">
                <a:solidFill>
                  <a:schemeClr val="tx1"/>
                </a:solidFill>
                <a:latin typeface="Montserrat" panose="020B0604020202020204" charset="0"/>
              </a:rPr>
              <a:t>General terms that cannot be interpreted politically are excluded (ex.  “horror” or “inspiring”)</a:t>
            </a:r>
          </a:p>
          <a:p>
            <a:pPr indent="-223838">
              <a:buFont typeface="Arial" charset="0"/>
              <a:buChar char="•"/>
            </a:pPr>
            <a:endParaRPr lang="en-US" sz="1200" dirty="0">
              <a:solidFill>
                <a:schemeClr val="tx1"/>
              </a:solidFill>
              <a:latin typeface="Montserrat" panose="020B0604020202020204" charset="0"/>
            </a:endParaRPr>
          </a:p>
          <a:p>
            <a:pPr marL="171450" indent="-171450">
              <a:buSzPct val="100000"/>
              <a:buFont typeface="Arial" charset="0"/>
              <a:buChar char="•"/>
            </a:pPr>
            <a:r>
              <a:rPr lang="en-US" sz="1200" b="1" dirty="0">
                <a:solidFill>
                  <a:schemeClr val="tx1"/>
                </a:solidFill>
                <a:latin typeface="Montserrat" panose="020B0604020202020204" charset="0"/>
              </a:rPr>
              <a:t>Guns</a:t>
            </a:r>
            <a:r>
              <a:rPr lang="en-US" sz="1200" dirty="0">
                <a:solidFill>
                  <a:schemeClr val="tx1"/>
                </a:solidFill>
                <a:latin typeface="Montserrat" panose="020B0604020202020204" charset="0"/>
              </a:rPr>
              <a:t> – mass shootings, 2nd Amendment, protection of gun rights, gun safety, guns for hunting, and hunter safety. </a:t>
            </a:r>
          </a:p>
          <a:p>
            <a:pPr indent="-171450">
              <a:buSzPct val="100000"/>
              <a:buFont typeface="Arial" charset="0"/>
              <a:buChar char="•"/>
            </a:pPr>
            <a:r>
              <a:rPr lang="en-US" sz="1200" dirty="0">
                <a:solidFill>
                  <a:schemeClr val="tx1"/>
                </a:solidFill>
                <a:latin typeface="Montserrat" panose="020B0604020202020204" charset="0"/>
              </a:rPr>
              <a:t>Terms related to police officers are excluded and categorized as Public Safety. </a:t>
            </a:r>
          </a:p>
          <a:p>
            <a:pPr marL="171450" indent="-171450">
              <a:buFont typeface="Arial" charset="0"/>
              <a:buChar char="•"/>
            </a:pPr>
            <a:endParaRPr lang="en-US" sz="1200" dirty="0">
              <a:solidFill>
                <a:schemeClr val="tx1"/>
              </a:solidFill>
              <a:latin typeface="Montserrat" panose="020B0604020202020204" charset="0"/>
            </a:endParaRPr>
          </a:p>
          <a:p>
            <a:pPr marL="171450" indent="-171450">
              <a:buSzPct val="100000"/>
              <a:buFont typeface="Arial" charset="0"/>
              <a:buChar char="•"/>
            </a:pPr>
            <a:r>
              <a:rPr lang="en-US" sz="1200" b="1" dirty="0">
                <a:solidFill>
                  <a:schemeClr val="tx1"/>
                </a:solidFill>
                <a:latin typeface="Montserrat" panose="020B0604020202020204" charset="0"/>
              </a:rPr>
              <a:t>Generic Policy Queries </a:t>
            </a:r>
            <a:r>
              <a:rPr lang="en-US" sz="1200" dirty="0">
                <a:solidFill>
                  <a:schemeClr val="tx1"/>
                </a:solidFill>
                <a:latin typeface="Montserrat" panose="020B0604020202020204" charset="0"/>
              </a:rPr>
              <a:t>– information on political policies that are too general to categorize in a specific issue area, such as “public policy”, “platform”, “policy ideas”, “new policy idea”</a:t>
            </a:r>
          </a:p>
          <a:p>
            <a:pPr marL="171450" indent="-171450">
              <a:buFont typeface="Arial" charset="0"/>
              <a:buChar char="•"/>
            </a:pPr>
            <a:endParaRPr lang="en-US" sz="1200" dirty="0">
              <a:solidFill>
                <a:schemeClr val="tx1"/>
              </a:solidFill>
              <a:latin typeface="Montserrat" panose="020B0604020202020204" charset="0"/>
            </a:endParaRPr>
          </a:p>
          <a:p>
            <a:pPr marL="171450" indent="-171450">
              <a:buSzPct val="100000"/>
              <a:buFont typeface="Arial" charset="0"/>
              <a:buChar char="•"/>
            </a:pPr>
            <a:r>
              <a:rPr lang="en-US" sz="1200" b="1" dirty="0">
                <a:solidFill>
                  <a:schemeClr val="tx1"/>
                </a:solidFill>
                <a:latin typeface="Montserrat" panose="020B0604020202020204" charset="0"/>
              </a:rPr>
              <a:t>Healthcare</a:t>
            </a:r>
            <a:r>
              <a:rPr lang="en-US" sz="1200" dirty="0">
                <a:solidFill>
                  <a:schemeClr val="tx1"/>
                </a:solidFill>
                <a:latin typeface="Montserrat" panose="020B0604020202020204" charset="0"/>
              </a:rPr>
              <a:t> – Improvement of health through medical prevention, diagnosis, treatment. Issues include health professions, mental, physical, occupational, pharmaceutical, dental, cost of healthcare, health insurance companies, Obamacare, ACA, universal healthcare, and private and public and insurance.</a:t>
            </a:r>
          </a:p>
          <a:p>
            <a:pPr indent="-171450">
              <a:buSzPct val="100000"/>
              <a:buFont typeface="Arial" charset="0"/>
              <a:buChar char="•"/>
            </a:pPr>
            <a:r>
              <a:rPr lang="en-US" sz="1200" dirty="0">
                <a:solidFill>
                  <a:schemeClr val="tx1"/>
                </a:solidFill>
                <a:latin typeface="Montserrat" panose="020B0604020202020204" charset="0"/>
              </a:rPr>
              <a:t>Terms related to pharmaceutical companies and regulation are also categorized as Corporate Regulation. </a:t>
            </a:r>
          </a:p>
          <a:p>
            <a:pPr indent="-171450">
              <a:buSzPct val="100000"/>
              <a:buFont typeface="Arial" charset="0"/>
              <a:buChar char="•"/>
            </a:pPr>
            <a:r>
              <a:rPr lang="en-US" sz="1200" dirty="0">
                <a:solidFill>
                  <a:schemeClr val="tx1"/>
                </a:solidFill>
                <a:latin typeface="Montserrat" panose="020B0604020202020204" charset="0"/>
              </a:rPr>
              <a:t>Terms related to reproductive health are excluded and categorized as Reproductive Health</a:t>
            </a:r>
          </a:p>
          <a:p>
            <a:endParaRPr lang="en-US" dirty="0"/>
          </a:p>
        </p:txBody>
      </p:sp>
      <p:sp>
        <p:nvSpPr>
          <p:cNvPr id="5" name="Slide Number Placeholder 4"/>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uk-UA"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lang="uk-UA" sz="1000" b="0" i="0" u="none" strike="noStrike" kern="0" cap="none" spc="0" normalizeH="0" baseline="0" noProof="0">
              <a:ln>
                <a:noFill/>
              </a:ln>
              <a:solidFill>
                <a:srgbClr val="595959"/>
              </a:solidFill>
              <a:effectLst/>
              <a:uLnTx/>
              <a:uFillTx/>
              <a:latin typeface="Montserrat" panose="020B0604020202020204" charset="0"/>
              <a:cs typeface="Arial"/>
              <a:sym typeface="Arial"/>
            </a:endParaRPr>
          </a:p>
        </p:txBody>
      </p:sp>
      <p:sp>
        <p:nvSpPr>
          <p:cNvPr id="8" name="Google Shape;121;p21">
            <a:extLst>
              <a:ext uri="{FF2B5EF4-FFF2-40B4-BE49-F238E27FC236}">
                <a16:creationId xmlns:a16="http://schemas.microsoft.com/office/drawing/2014/main" id="{A98FCCDB-F0E2-4866-8F54-54ACACC3FDA7}"/>
              </a:ext>
            </a:extLst>
          </p:cNvPr>
          <p:cNvSpPr txBox="1">
            <a:spLocks/>
          </p:cNvSpPr>
          <p:nvPr/>
        </p:nvSpPr>
        <p:spPr>
          <a:xfrm>
            <a:off x="311700" y="103649"/>
            <a:ext cx="86006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40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spTree>
    <p:extLst>
      <p:ext uri="{BB962C8B-B14F-4D97-AF65-F5344CB8AC3E}">
        <p14:creationId xmlns:p14="http://schemas.microsoft.com/office/powerpoint/2010/main" val="277654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3231654"/>
          </a:xfrm>
          <a:prstGeom prst="rect">
            <a:avLst/>
          </a:prstGeom>
          <a:noFill/>
        </p:spPr>
        <p:txBody>
          <a:bodyPr wrap="square" rtlCol="0">
            <a:spAutoFit/>
          </a:bodyPr>
          <a:lstStyle/>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Immigration</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Concerns the international movement of people to the U.S. and elsewhere. Issues include refugees, treatment of immigrants, paths to citizenship, immigration with the Americas, border protection and drug cartels.</a:t>
            </a:r>
          </a:p>
          <a:p>
            <a:pPr marL="457200" marR="0" lvl="1"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Terms related to the opioid crisis are also categorized as Healthcare</a:t>
            </a:r>
          </a:p>
          <a:p>
            <a:pPr marL="457200" marR="0" lvl="1"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Impeachment</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Political process and proceedings of leveling charges against President Donald Trump. Includes any allegations of wrongdoings involved in the impeachment proceedings. This includes investigations into foreign relations between Ukraine and the Trump Administration as well as the facts and conspiracies about between Ukraine and Joe Biden and or his son Hunter Biden.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International</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a:t>
            </a: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Relations</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foreign policy, treaties, country alliances, diplomatic meetings between heads of state. Includes regions of the world where the US tends to have more diplomatic relationships (as opposed to adversarial: see National Security) –Europe, Cuba, Venezuela, Israel</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Judiciary</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a:t>
            </a:r>
            <a:r>
              <a:rPr kumimoji="0" lang="en-US" sz="1200" b="1" i="0" u="none" strike="noStrike" kern="0" cap="none" spc="0" normalizeH="0" baseline="0" noProof="0" dirty="0">
                <a:ln>
                  <a:noFill/>
                </a:ln>
                <a:solidFill>
                  <a:srgbClr val="000000"/>
                </a:solidFill>
                <a:effectLst/>
                <a:uLnTx/>
                <a:uFillTx/>
                <a:latin typeface="Montserrat" panose="00000500000000000000" pitchFamily="50" charset="0"/>
                <a:sym typeface="Arial"/>
              </a:rPr>
              <a:t>Branch</a:t>
            </a: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 – courts systems, Supreme Court and all other levels, justices, cases, nominations, and court appointments.</a:t>
            </a:r>
          </a:p>
          <a:p>
            <a:pPr marL="457200" marR="0" lvl="1"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0000500000000000000" pitchFamily="50" charset="0"/>
                <a:sym typeface="Arial"/>
              </a:rPr>
              <a:t>Terms related to specific Supreme Court cases are also categorized in their specific issue area</a:t>
            </a:r>
          </a:p>
        </p:txBody>
      </p:sp>
      <p:sp>
        <p:nvSpPr>
          <p:cNvPr id="6" name="Slide Number Placeholder 5">
            <a:extLst>
              <a:ext uri="{FF2B5EF4-FFF2-40B4-BE49-F238E27FC236}">
                <a16:creationId xmlns:a16="http://schemas.microsoft.com/office/drawing/2014/main" id="{6BF7EA43-DBBD-4164-8E30-F4CFEA0DCB35}"/>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3075702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3477875"/>
          </a:xfrm>
          <a:prstGeom prst="rect">
            <a:avLst/>
          </a:prstGeom>
          <a:noFill/>
        </p:spPr>
        <p:txBody>
          <a:bodyPr wrap="square" rtlCol="0">
            <a:spAutoFit/>
          </a:bodyPr>
          <a:lstStyle/>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Media</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allegations of media bias, fact checking, media consumption, news organizations, reporters, anchors</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Mueller/Russia </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investigation, findings and conclusions of Special Counsel Robert Mueller's investigation into Russian efforts to interfere in the 2016 election, allegations of conspiracy or coordination between Donald Trump's campaign and Russia, allegations of obstruction of justice. Terms related to U.S. foreign relations with Russia and Putin</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National</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a:t>
            </a: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Security</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foreign threats to the US, military branches, weapons of war, foreign terrorism, military campaigns. Includes terms related to adversarial nations, including North Korea and the Middle East. </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Public</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a:t>
            </a: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Safety</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domestic safety of the public, Coast Guard, Police, Firefighters, EMTs, frequency of crime, domestic terrorism, explosions, and bombings. </a:t>
            </a:r>
          </a:p>
          <a:p>
            <a:pPr marL="457200" marR="0" lvl="0"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Terms related to mass shootings are categorized as Guns</a:t>
            </a:r>
          </a:p>
          <a:p>
            <a:pPr marL="457200" marR="0" lvl="0" indent="-223838"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Terms related to police brutality towards minority groups are also categorized as Social Equality</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45720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p:txBody>
      </p:sp>
      <p:sp>
        <p:nvSpPr>
          <p:cNvPr id="6" name="Slide Number Placeholder 5">
            <a:extLst>
              <a:ext uri="{FF2B5EF4-FFF2-40B4-BE49-F238E27FC236}">
                <a16:creationId xmlns:a16="http://schemas.microsoft.com/office/drawing/2014/main" id="{6CE556DE-A210-4DBA-B76F-E1E4D1382708}"/>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32</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1595068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3785652"/>
          </a:xfrm>
          <a:prstGeom prst="rect">
            <a:avLst/>
          </a:prstGeom>
          <a:noFill/>
        </p:spPr>
        <p:txBody>
          <a:bodyPr wrap="square" rtlCol="0">
            <a:spAutoFit/>
          </a:bodyPr>
          <a:lstStyle/>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Religion</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all religions, practices, holidays, scriptures of these religions as well as terms inquiring about a specific person’s religion or religious beliefs, or religious freedom in general</a:t>
            </a:r>
          </a:p>
          <a:p>
            <a:pPr marL="457200"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This category will see overlap with the “Immigration” category especially regarding Muslim Americans and Syrians</a:t>
            </a:r>
          </a:p>
          <a:p>
            <a:pPr marL="457200"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This category will see overlap with the “Social Equality” with regards to Islamophobia, Anti-Semitism, or any form of anti-religious discrimination</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Reproductive</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a:t>
            </a: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Health</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reproductive health of both men and women, fertility, pregnancy, abortion, birth control, family planning, infant mortality, and infant health. </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Social</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a:t>
            </a: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Equality</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social equality (or lack thereof) among different social groups in the US. Terms related to equality/discrimination by race, sex, gender, sexual orientation, disability, language, religion, and age. Equality in civil rights, legal protections, freedom of speech, property rights, access to social goods and social services, equal treatment of majority groups</a:t>
            </a:r>
          </a:p>
          <a:p>
            <a:pPr marL="457200"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Terms related to economic equality or class equality are categorized as Economy</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Space</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space security and exploration, funding of space programs, space races, satellites, space missiles, space missile defense systems, space military forces, state exploration, space telescopes, NASA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p:txBody>
      </p:sp>
      <p:sp>
        <p:nvSpPr>
          <p:cNvPr id="6" name="Slide Number Placeholder 5">
            <a:extLst>
              <a:ext uri="{FF2B5EF4-FFF2-40B4-BE49-F238E27FC236}">
                <a16:creationId xmlns:a16="http://schemas.microsoft.com/office/drawing/2014/main" id="{1E09B1D0-8CBF-4915-B50A-8B77C6281717}"/>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363376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TextBox 1">
            <a:extLst>
              <a:ext uri="{FF2B5EF4-FFF2-40B4-BE49-F238E27FC236}">
                <a16:creationId xmlns:a16="http://schemas.microsoft.com/office/drawing/2014/main" id="{6A62EDAA-5F93-49EA-AC7D-4E5E8CBFE29B}"/>
              </a:ext>
            </a:extLst>
          </p:cNvPr>
          <p:cNvSpPr txBox="1"/>
          <p:nvPr/>
        </p:nvSpPr>
        <p:spPr>
          <a:xfrm>
            <a:off x="748" y="0"/>
            <a:ext cx="9144000" cy="5143500"/>
          </a:xfrm>
          <a:prstGeom prst="rect">
            <a:avLst/>
          </a:prstGeom>
          <a:noFill/>
          <a:ln w="57150">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rPr>
              <a:t>Variable Definitions</a:t>
            </a:r>
            <a:endParaRPr lang="en-US" sz="3400" dirty="0">
              <a:latin typeface="Varela Round" panose="00000500000000000000" pitchFamily="2" charset="-79"/>
              <a:cs typeface="Varela Round" panose="00000500000000000000" pitchFamily="2" charset="-79"/>
              <a:sym typeface="Varela Round"/>
            </a:endParaRP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311700" y="694313"/>
            <a:ext cx="8431084" cy="2523768"/>
          </a:xfrm>
          <a:prstGeom prst="rect">
            <a:avLst/>
          </a:prstGeom>
          <a:noFill/>
        </p:spPr>
        <p:txBody>
          <a:bodyPr wrap="square" rtlCol="0">
            <a:spAutoFit/>
          </a:bodyPr>
          <a:lstStyle/>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Trade</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international exchange of goods, international trade agreements such as NAFTA and TPP, outsourcing of jobs, isolationism. This category also includes all terms related to China</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Taxes/Spending</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government taxation, government spending, welfare, debt ceiling, government shutdowns, IRS, payroll taxes, tax refunds, and Social Security</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Veterans</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individuals who previously served in the US military, military medals, military honors, support for troops</a:t>
            </a: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a:p>
            <a:pPr marL="233363"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Montserrat" panose="020B0604020202020204" charset="0"/>
                <a:cs typeface="Arial"/>
                <a:sym typeface="Arial"/>
              </a:rPr>
              <a:t>Voter Turnout</a:t>
            </a: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 – voter engagement in the voting system, absentee ballot, voter registration, early voting, voting locations, boards of elections, voting machines</a:t>
            </a:r>
          </a:p>
          <a:p>
            <a:pPr marL="457200" marR="0" lvl="0" indent="-233363"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rPr>
              <a:t>Exclude terms related to polls, presidential debates, candidate rallies – these are Electability</a:t>
            </a:r>
          </a:p>
          <a:p>
            <a:pPr marL="45720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Montserrat" panose="020B0604020202020204" charset="0"/>
              <a:cs typeface="Arial"/>
              <a:sym typeface="Arial"/>
            </a:endParaRPr>
          </a:p>
        </p:txBody>
      </p:sp>
      <p:sp>
        <p:nvSpPr>
          <p:cNvPr id="6" name="Slide Number Placeholder 5">
            <a:extLst>
              <a:ext uri="{FF2B5EF4-FFF2-40B4-BE49-F238E27FC236}">
                <a16:creationId xmlns:a16="http://schemas.microsoft.com/office/drawing/2014/main" id="{A5B87ACD-0EC8-4B4C-A4FA-9FB4A05114EC}"/>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Tree>
    <p:extLst>
      <p:ext uri="{BB962C8B-B14F-4D97-AF65-F5344CB8AC3E}">
        <p14:creationId xmlns:p14="http://schemas.microsoft.com/office/powerpoint/2010/main" val="3236637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Patents Referencing ‘Google Trends’</a:t>
            </a: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78B23041-7F80-4A89-AFAA-E9F7EA9C2890}"/>
              </a:ext>
            </a:extLst>
          </p:cNvPr>
          <p:cNvSpPr txBox="1"/>
          <p:nvPr/>
        </p:nvSpPr>
        <p:spPr>
          <a:xfrm>
            <a:off x="211208" y="843651"/>
            <a:ext cx="8431084" cy="1261884"/>
          </a:xfrm>
          <a:prstGeom prst="rect">
            <a:avLst/>
          </a:prstGeom>
          <a:noFill/>
        </p:spPr>
        <p:txBody>
          <a:bodyPr wrap="square" rtlCol="0">
            <a:spAutoFit/>
          </a:bodyPr>
          <a:lstStyle/>
          <a:p>
            <a:r>
              <a:rPr lang="en-US" sz="2400" dirty="0">
                <a:solidFill>
                  <a:schemeClr val="dk1"/>
                </a:solidFill>
                <a:latin typeface="Varela Round" panose="00000500000000000000" pitchFamily="2" charset="-79"/>
                <a:cs typeface="Varela Round" panose="00000500000000000000" pitchFamily="2" charset="-79"/>
              </a:rPr>
              <a:t>76 U.S. patents that cite Google Trends (</a:t>
            </a:r>
            <a:r>
              <a:rPr lang="en-US" sz="2400" dirty="0">
                <a:solidFill>
                  <a:schemeClr val="dk1"/>
                </a:solidFill>
                <a:latin typeface="Varela Round" panose="00000500000000000000" pitchFamily="2" charset="-79"/>
                <a:cs typeface="Varela Round" panose="00000500000000000000" pitchFamily="2" charset="-79"/>
                <a:hlinkClick r:id="rId4">
                  <a:extLst>
                    <a:ext uri="{A12FA001-AC4F-418D-AE19-62706E023703}">
                      <ahyp:hlinkClr xmlns:ahyp="http://schemas.microsoft.com/office/drawing/2018/hyperlinkcolor" val="tx"/>
                    </a:ext>
                  </a:extLst>
                </a:hlinkClick>
              </a:rPr>
              <a:t>USPTO, 2017</a:t>
            </a:r>
            <a:r>
              <a:rPr lang="en-US" sz="2400" dirty="0">
                <a:solidFill>
                  <a:schemeClr val="dk1"/>
                </a:solidFill>
                <a:latin typeface="Varela Round" panose="00000500000000000000" pitchFamily="2" charset="-79"/>
                <a:cs typeface="Varela Round" panose="00000500000000000000" pitchFamily="2" charset="-79"/>
              </a:rPr>
              <a:t>)</a:t>
            </a:r>
          </a:p>
          <a:p>
            <a:pPr marL="171450" indent="-17145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Applications: Information and Computer Science, Medicine and Bio Science, Economy and Business</a:t>
            </a:r>
          </a:p>
          <a:p>
            <a:pPr marL="171450" indent="-171450">
              <a:buFont typeface="Arial" panose="020B0604020202020204" pitchFamily="34" charset="0"/>
              <a:buChar char="•"/>
            </a:pPr>
            <a:r>
              <a:rPr lang="en-US" dirty="0">
                <a:solidFill>
                  <a:schemeClr val="dk1"/>
                </a:solidFill>
                <a:latin typeface="Montserrat" panose="020B0604020202020204" charset="0"/>
                <a:cs typeface="Varela Round" panose="00000500000000000000" pitchFamily="2" charset="-79"/>
              </a:rPr>
              <a:t>Unum Provisional Patent ID: 1911.100.00US</a:t>
            </a:r>
          </a:p>
          <a:p>
            <a:endParaRPr lang="en-US" sz="2400" dirty="0">
              <a:solidFill>
                <a:schemeClr val="dk1"/>
              </a:solidFill>
              <a:latin typeface="Varela Round" panose="00000500000000000000" pitchFamily="2" charset="-79"/>
              <a:cs typeface="Varela Round" panose="00000500000000000000" pitchFamily="2" charset="-79"/>
            </a:endParaRPr>
          </a:p>
        </p:txBody>
      </p:sp>
      <p:graphicFrame>
        <p:nvGraphicFramePr>
          <p:cNvPr id="8" name="Chart 7">
            <a:extLst>
              <a:ext uri="{FF2B5EF4-FFF2-40B4-BE49-F238E27FC236}">
                <a16:creationId xmlns:a16="http://schemas.microsoft.com/office/drawing/2014/main" id="{8F0332A8-CC15-417D-83DC-FEC778AF4E80}"/>
              </a:ext>
            </a:extLst>
          </p:cNvPr>
          <p:cNvGraphicFramePr>
            <a:graphicFrameLocks/>
          </p:cNvGraphicFramePr>
          <p:nvPr/>
        </p:nvGraphicFramePr>
        <p:xfrm>
          <a:off x="211208" y="1886139"/>
          <a:ext cx="6353376" cy="3267993"/>
        </p:xfrm>
        <a:graphic>
          <a:graphicData uri="http://schemas.openxmlformats.org/drawingml/2006/chart">
            <c:chart xmlns:c="http://schemas.openxmlformats.org/drawingml/2006/chart" xmlns:r="http://schemas.openxmlformats.org/officeDocument/2006/relationships" r:id="rId5"/>
          </a:graphicData>
        </a:graphic>
      </p:graphicFrame>
      <p:sp>
        <p:nvSpPr>
          <p:cNvPr id="7" name="Slide Number Placeholder 3">
            <a:extLst>
              <a:ext uri="{FF2B5EF4-FFF2-40B4-BE49-F238E27FC236}">
                <a16:creationId xmlns:a16="http://schemas.microsoft.com/office/drawing/2014/main" id="{B53F3DB9-A397-4A84-8492-D4408C36D0B7}"/>
              </a:ext>
            </a:extLst>
          </p:cNvPr>
          <p:cNvSpPr>
            <a:spLocks noGrp="1"/>
          </p:cNvSpPr>
          <p:nvPr>
            <p:ph type="sldNum" idx="12"/>
          </p:nvPr>
        </p:nvSpPr>
        <p:spPr>
          <a:xfrm>
            <a:off x="37350" y="484410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3905416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Academic Literature Review</a:t>
            </a:r>
          </a:p>
        </p:txBody>
      </p:sp>
      <p:sp>
        <p:nvSpPr>
          <p:cNvPr id="3" name="TextBox 2">
            <a:extLst>
              <a:ext uri="{FF2B5EF4-FFF2-40B4-BE49-F238E27FC236}">
                <a16:creationId xmlns:a16="http://schemas.microsoft.com/office/drawing/2014/main" id="{78B23041-7F80-4A89-AFAA-E9F7EA9C2890}"/>
              </a:ext>
            </a:extLst>
          </p:cNvPr>
          <p:cNvSpPr txBox="1"/>
          <p:nvPr/>
        </p:nvSpPr>
        <p:spPr>
          <a:xfrm>
            <a:off x="211208" y="843651"/>
            <a:ext cx="8431084" cy="42934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2400" b="0" i="0" u="none" strike="noStrike" kern="0" cap="none" spc="0" normalizeH="0" baseline="0" noProof="0" dirty="0">
                <a:ln>
                  <a:noFill/>
                </a:ln>
                <a:solidFill>
                  <a:srgbClr val="000000"/>
                </a:solidFill>
                <a:effectLst/>
                <a:uLnTx/>
                <a:uFillTx/>
                <a:latin typeface="Playfair Display" panose="020B0604020202020204" charset="0"/>
                <a:cs typeface="Varela Round" panose="00000500000000000000" pitchFamily="2" charset="-79"/>
                <a:sym typeface="Arial"/>
              </a:rPr>
              <a:t>657 documents that reference Google Trends</a:t>
            </a:r>
          </a:p>
        </p:txBody>
      </p:sp>
      <p:graphicFrame>
        <p:nvGraphicFramePr>
          <p:cNvPr id="9" name="Chart 8">
            <a:extLst>
              <a:ext uri="{FF2B5EF4-FFF2-40B4-BE49-F238E27FC236}">
                <a16:creationId xmlns:a16="http://schemas.microsoft.com/office/drawing/2014/main" id="{D6308354-0DD2-4645-A922-455E8E5AC731}"/>
              </a:ext>
            </a:extLst>
          </p:cNvPr>
          <p:cNvGraphicFramePr>
            <a:graphicFrameLocks/>
          </p:cNvGraphicFramePr>
          <p:nvPr/>
        </p:nvGraphicFramePr>
        <p:xfrm>
          <a:off x="211208" y="1468677"/>
          <a:ext cx="3394519" cy="24859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2324F3EF-94C7-400B-A646-0F10AFDB690F}"/>
              </a:ext>
            </a:extLst>
          </p:cNvPr>
          <p:cNvGraphicFramePr>
            <a:graphicFrameLocks/>
          </p:cNvGraphicFramePr>
          <p:nvPr/>
        </p:nvGraphicFramePr>
        <p:xfrm>
          <a:off x="3731344" y="1354937"/>
          <a:ext cx="4617525" cy="2599643"/>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043CBA73-3855-4F92-90EC-B2ADB0CD652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8" name="Rectangle 7">
            <a:extLst>
              <a:ext uri="{FF2B5EF4-FFF2-40B4-BE49-F238E27FC236}">
                <a16:creationId xmlns:a16="http://schemas.microsoft.com/office/drawing/2014/main" id="{0BCADDA7-B519-4BE8-B93A-BB15FDABDC09}"/>
              </a:ext>
            </a:extLst>
          </p:cNvPr>
          <p:cNvSpPr/>
          <p:nvPr/>
        </p:nvSpPr>
        <p:spPr>
          <a:xfrm>
            <a:off x="211208" y="4036518"/>
            <a:ext cx="679095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ontserrat" panose="00000500000000000000" charset="0"/>
                <a:ea typeface="+mn-ea"/>
                <a:sym typeface="Arial"/>
              </a:rPr>
              <a:t>Source: Scopus is Elsevier’s abstract and citation database launched in 2004. Scopus covers nearly 36,377 titles from approximately 11,678 publishers.</a:t>
            </a:r>
          </a:p>
        </p:txBody>
      </p:sp>
    </p:spTree>
    <p:extLst>
      <p:ext uri="{BB962C8B-B14F-4D97-AF65-F5344CB8AC3E}">
        <p14:creationId xmlns:p14="http://schemas.microsoft.com/office/powerpoint/2010/main" val="4184927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795724"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Team Members: Management and Board</a:t>
            </a:r>
          </a:p>
        </p:txBody>
      </p:sp>
      <p:pic>
        <p:nvPicPr>
          <p:cNvPr id="14" name="Content Placeholder 3">
            <a:extLst>
              <a:ext uri="{FF2B5EF4-FFF2-40B4-BE49-F238E27FC236}">
                <a16:creationId xmlns:a16="http://schemas.microsoft.com/office/drawing/2014/main" id="{6188DC98-5DA9-4580-802D-49397897F864}"/>
              </a:ext>
            </a:extLst>
          </p:cNvPr>
          <p:cNvPicPr>
            <a:picLocks noChangeAspect="1"/>
          </p:cNvPicPr>
          <p:nvPr/>
        </p:nvPicPr>
        <p:blipFill>
          <a:blip r:embed="rId3"/>
          <a:stretch>
            <a:fillRect/>
          </a:stretch>
        </p:blipFill>
        <p:spPr>
          <a:xfrm>
            <a:off x="311699" y="884363"/>
            <a:ext cx="3725279" cy="1849098"/>
          </a:xfrm>
          <a:prstGeom prst="rect">
            <a:avLst/>
          </a:prstGeom>
          <a:noFill/>
          <a:ln>
            <a:noFill/>
          </a:ln>
        </p:spPr>
      </p:pic>
      <p:pic>
        <p:nvPicPr>
          <p:cNvPr id="15" name="Picture 14">
            <a:extLst>
              <a:ext uri="{FF2B5EF4-FFF2-40B4-BE49-F238E27FC236}">
                <a16:creationId xmlns:a16="http://schemas.microsoft.com/office/drawing/2014/main" id="{A224FFC4-5F36-45FF-B518-71CB3F6A5241}"/>
              </a:ext>
            </a:extLst>
          </p:cNvPr>
          <p:cNvPicPr>
            <a:picLocks noChangeAspect="1"/>
          </p:cNvPicPr>
          <p:nvPr/>
        </p:nvPicPr>
        <p:blipFill>
          <a:blip r:embed="rId4"/>
          <a:stretch>
            <a:fillRect/>
          </a:stretch>
        </p:blipFill>
        <p:spPr>
          <a:xfrm>
            <a:off x="4347929" y="884363"/>
            <a:ext cx="3858987" cy="1849098"/>
          </a:xfrm>
          <a:prstGeom prst="rect">
            <a:avLst/>
          </a:prstGeom>
        </p:spPr>
      </p:pic>
      <p:pic>
        <p:nvPicPr>
          <p:cNvPr id="16" name="Picture 15">
            <a:extLst>
              <a:ext uri="{FF2B5EF4-FFF2-40B4-BE49-F238E27FC236}">
                <a16:creationId xmlns:a16="http://schemas.microsoft.com/office/drawing/2014/main" id="{0A7D90FC-5303-4AF2-8A55-B0E4E901A164}"/>
              </a:ext>
            </a:extLst>
          </p:cNvPr>
          <p:cNvPicPr>
            <a:picLocks noChangeAspect="1"/>
          </p:cNvPicPr>
          <p:nvPr/>
        </p:nvPicPr>
        <p:blipFill>
          <a:blip r:embed="rId5"/>
          <a:stretch>
            <a:fillRect/>
          </a:stretch>
        </p:blipFill>
        <p:spPr>
          <a:xfrm>
            <a:off x="311699" y="2923954"/>
            <a:ext cx="3725279" cy="2006781"/>
          </a:xfrm>
          <a:prstGeom prst="rect">
            <a:avLst/>
          </a:prstGeom>
        </p:spPr>
      </p:pic>
      <p:sp>
        <p:nvSpPr>
          <p:cNvPr id="3" name="Slide Number Placeholder 2">
            <a:extLst>
              <a:ext uri="{FF2B5EF4-FFF2-40B4-BE49-F238E27FC236}">
                <a16:creationId xmlns:a16="http://schemas.microsoft.com/office/drawing/2014/main" id="{5A827800-1D8E-4843-9A69-8359597FA14A}"/>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4" name="Picture 3" descr="A person posing for the camera&#10;&#10;Description automatically generated">
            <a:extLst>
              <a:ext uri="{FF2B5EF4-FFF2-40B4-BE49-F238E27FC236}">
                <a16:creationId xmlns:a16="http://schemas.microsoft.com/office/drawing/2014/main" id="{D1FCD92E-51A3-4AD0-B7D6-836AF3D7F2B5}"/>
              </a:ext>
            </a:extLst>
          </p:cNvPr>
          <p:cNvPicPr>
            <a:picLocks noChangeAspect="1"/>
          </p:cNvPicPr>
          <p:nvPr/>
        </p:nvPicPr>
        <p:blipFill rotWithShape="1">
          <a:blip r:embed="rId6"/>
          <a:srcRect l="10738" r="16911"/>
          <a:stretch/>
        </p:blipFill>
        <p:spPr>
          <a:xfrm>
            <a:off x="4311328" y="3002795"/>
            <a:ext cx="1910796" cy="1849098"/>
          </a:xfrm>
          <a:prstGeom prst="rect">
            <a:avLst/>
          </a:prstGeom>
        </p:spPr>
      </p:pic>
      <p:sp>
        <p:nvSpPr>
          <p:cNvPr id="5" name="TextBox 4">
            <a:extLst>
              <a:ext uri="{FF2B5EF4-FFF2-40B4-BE49-F238E27FC236}">
                <a16:creationId xmlns:a16="http://schemas.microsoft.com/office/drawing/2014/main" id="{5E72680E-4FDD-4493-833C-26F1F9855362}"/>
              </a:ext>
            </a:extLst>
          </p:cNvPr>
          <p:cNvSpPr txBox="1"/>
          <p:nvPr/>
        </p:nvSpPr>
        <p:spPr>
          <a:xfrm>
            <a:off x="6369269" y="2942479"/>
            <a:ext cx="2463032" cy="2031325"/>
          </a:xfrm>
          <a:prstGeom prst="rect">
            <a:avLst/>
          </a:prstGeom>
          <a:solidFill>
            <a:schemeClr val="bg1"/>
          </a:solidFill>
        </p:spPr>
        <p:txBody>
          <a:bodyPr wrap="square" rtlCol="0">
            <a:spAutoFit/>
          </a:bodyPr>
          <a:lstStyle/>
          <a:p>
            <a:r>
              <a:rPr lang="en-US" sz="1800" dirty="0">
                <a:solidFill>
                  <a:srgbClr val="7030A0"/>
                </a:solidFill>
                <a:latin typeface="Varela Round" panose="00000500000000000000" pitchFamily="2" charset="-79"/>
              </a:rPr>
              <a:t>Lauren Beaver</a:t>
            </a:r>
          </a:p>
          <a:p>
            <a:endParaRPr lang="en-US" sz="900" dirty="0">
              <a:solidFill>
                <a:srgbClr val="7030A0"/>
              </a:solidFill>
              <a:latin typeface="Varela Round" panose="00000500000000000000" pitchFamily="2" charset="-79"/>
            </a:endParaRPr>
          </a:p>
          <a:p>
            <a:r>
              <a:rPr lang="en-US" sz="900" dirty="0">
                <a:solidFill>
                  <a:srgbClr val="7030A0"/>
                </a:solidFill>
                <a:latin typeface="Varela Round" panose="00000500000000000000" pitchFamily="2" charset="-79"/>
              </a:rPr>
              <a:t>Lauren graduated from the University of Denver where she studied Finance and Business Analytics. She has experience working in the financial services industry as a big data and cloud developer. Lauren believes that data and analytics can provide value to any industry, and loves when a model returns a clean and elegant solution. She enjoys spending time on the beach with her family in Los Angeles. </a:t>
            </a:r>
          </a:p>
        </p:txBody>
      </p:sp>
    </p:spTree>
    <p:extLst>
      <p:ext uri="{BB962C8B-B14F-4D97-AF65-F5344CB8AC3E}">
        <p14:creationId xmlns:p14="http://schemas.microsoft.com/office/powerpoint/2010/main" val="1716712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795724"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Website</a:t>
            </a:r>
          </a:p>
        </p:txBody>
      </p:sp>
      <p:pic>
        <p:nvPicPr>
          <p:cNvPr id="5" name="Google Shape;134;p23">
            <a:extLst>
              <a:ext uri="{FF2B5EF4-FFF2-40B4-BE49-F238E27FC236}">
                <a16:creationId xmlns:a16="http://schemas.microsoft.com/office/drawing/2014/main" id="{C54F07CB-4453-4F72-B0D1-1723032FE4D8}"/>
              </a:ext>
            </a:extLst>
          </p:cNvPr>
          <p:cNvPicPr preferRelativeResize="0"/>
          <p:nvPr/>
        </p:nvPicPr>
        <p:blipFill>
          <a:blip r:embed="rId3">
            <a:alphaModFix/>
          </a:blip>
          <a:stretch>
            <a:fillRect/>
          </a:stretch>
        </p:blipFill>
        <p:spPr>
          <a:xfrm>
            <a:off x="7290816" y="4315969"/>
            <a:ext cx="1816608" cy="792480"/>
          </a:xfrm>
          <a:prstGeom prst="rect">
            <a:avLst/>
          </a:prstGeom>
          <a:noFill/>
          <a:ln>
            <a:noFill/>
          </a:ln>
        </p:spPr>
      </p:pic>
      <p:sp>
        <p:nvSpPr>
          <p:cNvPr id="3" name="TextBox 2">
            <a:extLst>
              <a:ext uri="{FF2B5EF4-FFF2-40B4-BE49-F238E27FC236}">
                <a16:creationId xmlns:a16="http://schemas.microsoft.com/office/drawing/2014/main" id="{1A35A837-7A0B-4AC7-AF3A-D7AD539767FA}"/>
              </a:ext>
            </a:extLst>
          </p:cNvPr>
          <p:cNvSpPr txBox="1"/>
          <p:nvPr/>
        </p:nvSpPr>
        <p:spPr>
          <a:xfrm>
            <a:off x="2494350" y="2234549"/>
            <a:ext cx="4155300" cy="523220"/>
          </a:xfrm>
          <a:prstGeom prst="rect">
            <a:avLst/>
          </a:prstGeom>
          <a:noFill/>
        </p:spPr>
        <p:txBody>
          <a:bodyPr wrap="square" rtlCol="0">
            <a:spAutoFit/>
          </a:bodyPr>
          <a:lstStyle/>
          <a:p>
            <a:pPr algn="ctr"/>
            <a:r>
              <a:rPr lang="en-US" sz="2800" b="1" dirty="0">
                <a:solidFill>
                  <a:srgbClr val="7030A0"/>
                </a:solidFill>
                <a:latin typeface="Varela Round" panose="00000500000000000000" pitchFamily="2" charset="-79"/>
                <a:hlinkClick r:id="rId4">
                  <a:extLst>
                    <a:ext uri="{A12FA001-AC4F-418D-AE19-62706E023703}">
                      <ahyp:hlinkClr xmlns:ahyp="http://schemas.microsoft.com/office/drawing/2018/hyperlinkcolor" val="tx"/>
                    </a:ext>
                  </a:extLst>
                </a:hlinkClick>
              </a:rPr>
              <a:t>www.unumai.org</a:t>
            </a:r>
            <a:endParaRPr lang="en-US" b="1" dirty="0">
              <a:solidFill>
                <a:srgbClr val="7030A0"/>
              </a:solidFill>
              <a:latin typeface="Varela Round" panose="00000500000000000000" pitchFamily="2" charset="-79"/>
            </a:endParaRPr>
          </a:p>
        </p:txBody>
      </p:sp>
      <p:sp>
        <p:nvSpPr>
          <p:cNvPr id="6" name="Slide Number Placeholder 2">
            <a:extLst>
              <a:ext uri="{FF2B5EF4-FFF2-40B4-BE49-F238E27FC236}">
                <a16:creationId xmlns:a16="http://schemas.microsoft.com/office/drawing/2014/main" id="{F5D9E7AD-9C3A-4415-93D1-703D79AC70F3}"/>
              </a:ext>
            </a:extLst>
          </p:cNvPr>
          <p:cNvSpPr>
            <a:spLocks noGrp="1"/>
          </p:cNvSpPr>
          <p:nvPr>
            <p:ph type="sldNum" idx="12"/>
          </p:nvPr>
        </p:nvSpPr>
        <p:spPr>
          <a:xfrm>
            <a:off x="37350" y="4855535"/>
            <a:ext cx="366687" cy="236539"/>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38</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Tree>
    <p:extLst>
      <p:ext uri="{BB962C8B-B14F-4D97-AF65-F5344CB8AC3E}">
        <p14:creationId xmlns:p14="http://schemas.microsoft.com/office/powerpoint/2010/main" val="1404596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5C129D"/>
        </a:solidFill>
        <a:effectLst/>
      </p:bgPr>
    </p:bg>
    <p:spTree>
      <p:nvGrpSpPr>
        <p:cNvPr id="1" name="Shape 58"/>
        <p:cNvGrpSpPr/>
        <p:nvPr/>
      </p:nvGrpSpPr>
      <p:grpSpPr>
        <a:xfrm>
          <a:off x="0" y="0"/>
          <a:ext cx="0" cy="0"/>
          <a:chOff x="0" y="0"/>
          <a:chExt cx="0" cy="0"/>
        </a:xfrm>
      </p:grpSpPr>
      <p:sp>
        <p:nvSpPr>
          <p:cNvPr id="4" name="TextBox 3">
            <a:extLst>
              <a:ext uri="{FF2B5EF4-FFF2-40B4-BE49-F238E27FC236}">
                <a16:creationId xmlns:a16="http://schemas.microsoft.com/office/drawing/2014/main" id="{03E035F5-6311-4AB9-B5C7-E7F042C13719}"/>
              </a:ext>
            </a:extLst>
          </p:cNvPr>
          <p:cNvSpPr txBox="1"/>
          <p:nvPr/>
        </p:nvSpPr>
        <p:spPr>
          <a:xfrm>
            <a:off x="0" y="0"/>
            <a:ext cx="9144000" cy="5143500"/>
          </a:xfrm>
          <a:prstGeom prst="rect">
            <a:avLst/>
          </a:prstGeom>
          <a:noFill/>
          <a:ln w="57150">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Google Shape;59;p14"/>
          <p:cNvSpPr txBox="1">
            <a:spLocks noGrp="1"/>
          </p:cNvSpPr>
          <p:nvPr>
            <p:ph type="title"/>
          </p:nvPr>
        </p:nvSpPr>
        <p:spPr>
          <a:xfrm>
            <a:off x="570050" y="2285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200" dirty="0">
                <a:solidFill>
                  <a:srgbClr val="C97FFF"/>
                </a:solidFill>
                <a:latin typeface="Playfair Display"/>
                <a:ea typeface="Playfair Display"/>
                <a:cs typeface="Playfair Display"/>
                <a:sym typeface="Playfair Display"/>
              </a:rPr>
              <a:t>Google Search Versus Survey Results by Race Level</a:t>
            </a:r>
            <a:endParaRPr sz="5200" dirty="0">
              <a:solidFill>
                <a:srgbClr val="C97FFF"/>
              </a:solidFill>
              <a:latin typeface="Playfair Display"/>
              <a:ea typeface="Playfair Display"/>
              <a:cs typeface="Playfair Display"/>
              <a:sym typeface="Playfair Display"/>
            </a:endParaRPr>
          </a:p>
        </p:txBody>
      </p:sp>
      <p:pic>
        <p:nvPicPr>
          <p:cNvPr id="3" name="Google Shape;116;p20">
            <a:extLst>
              <a:ext uri="{FF2B5EF4-FFF2-40B4-BE49-F238E27FC236}">
                <a16:creationId xmlns:a16="http://schemas.microsoft.com/office/drawing/2014/main" id="{99566513-4231-41F6-88ED-61FF4D513E5A}"/>
              </a:ext>
            </a:extLst>
          </p:cNvPr>
          <p:cNvPicPr preferRelativeResize="0"/>
          <p:nvPr/>
        </p:nvPicPr>
        <p:blipFill>
          <a:blip r:embed="rId3">
            <a:alphaModFix/>
          </a:blip>
          <a:stretch>
            <a:fillRect/>
          </a:stretch>
        </p:blipFill>
        <p:spPr>
          <a:xfrm>
            <a:off x="7294880" y="4307840"/>
            <a:ext cx="1795770" cy="777529"/>
          </a:xfrm>
          <a:prstGeom prst="rect">
            <a:avLst/>
          </a:prstGeom>
          <a:noFill/>
          <a:ln>
            <a:noFill/>
          </a:ln>
        </p:spPr>
      </p:pic>
    </p:spTree>
    <p:extLst>
      <p:ext uri="{BB962C8B-B14F-4D97-AF65-F5344CB8AC3E}">
        <p14:creationId xmlns:p14="http://schemas.microsoft.com/office/powerpoint/2010/main" val="349712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D553-B565-43D6-9E99-96E8B4550E6C}"/>
              </a:ext>
            </a:extLst>
          </p:cNvPr>
          <p:cNvSpPr>
            <a:spLocks noGrp="1"/>
          </p:cNvSpPr>
          <p:nvPr>
            <p:ph type="title"/>
          </p:nvPr>
        </p:nvSpPr>
        <p:spPr>
          <a:xfrm>
            <a:off x="311700" y="84547"/>
            <a:ext cx="8520600" cy="572700"/>
          </a:xfrm>
        </p:spPr>
        <p:txBody>
          <a:bodyPr/>
          <a:lstStyle/>
          <a:p>
            <a:r>
              <a:rPr lang="en-US" sz="3600" dirty="0"/>
              <a:t>What Place Is Gardner In?</a:t>
            </a:r>
          </a:p>
        </p:txBody>
      </p:sp>
      <p:sp>
        <p:nvSpPr>
          <p:cNvPr id="4" name="Slide Number Placeholder 3">
            <a:extLst>
              <a:ext uri="{FF2B5EF4-FFF2-40B4-BE49-F238E27FC236}">
                <a16:creationId xmlns:a16="http://schemas.microsoft.com/office/drawing/2014/main" id="{C099F247-9802-42FF-976E-25F8ACC6E00E}"/>
              </a:ext>
            </a:extLst>
          </p:cNvPr>
          <p:cNvSpPr>
            <a:spLocks noGrp="1"/>
          </p:cNvSpPr>
          <p:nvPr>
            <p:ph type="sldNum" idx="12"/>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 sz="1000" b="0" i="0" u="none" strike="noStrike" kern="0" cap="none" spc="0" normalizeH="0" baseline="0" noProof="0" dirty="0">
              <a:ln>
                <a:noFill/>
              </a:ln>
              <a:solidFill>
                <a:srgbClr val="595959"/>
              </a:solidFill>
              <a:effectLst/>
              <a:uLnTx/>
              <a:uFillTx/>
              <a:latin typeface="Montserrat" panose="020B0604020202020204" charset="0"/>
              <a:cs typeface="Arial"/>
              <a:sym typeface="Arial"/>
            </a:endParaRPr>
          </a:p>
        </p:txBody>
      </p:sp>
      <p:sp>
        <p:nvSpPr>
          <p:cNvPr id="5" name="TextBox 4">
            <a:extLst>
              <a:ext uri="{FF2B5EF4-FFF2-40B4-BE49-F238E27FC236}">
                <a16:creationId xmlns:a16="http://schemas.microsoft.com/office/drawing/2014/main" id="{A43B81F3-04CF-49A5-B20C-3F6E5D260B97}"/>
              </a:ext>
            </a:extLst>
          </p:cNvPr>
          <p:cNvSpPr txBox="1"/>
          <p:nvPr/>
        </p:nvSpPr>
        <p:spPr>
          <a:xfrm>
            <a:off x="311700" y="667003"/>
            <a:ext cx="84329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Valera Round"/>
                <a:sym typeface="Arial"/>
              </a:rPr>
              <a:t>Unum predictions foreshadow survey results</a:t>
            </a:r>
            <a:endParaRPr kumimoji="0" lang="en-US" sz="1400" b="0" i="0" u="none" strike="noStrike" kern="0" cap="none" spc="0" normalizeH="0" baseline="0" noProof="0" dirty="0">
              <a:ln>
                <a:noFill/>
              </a:ln>
              <a:solidFill>
                <a:srgbClr val="000000"/>
              </a:solidFill>
              <a:effectLst/>
              <a:uLnTx/>
              <a:uFillTx/>
              <a:latin typeface="Valera Round"/>
              <a:sym typeface="Arial"/>
            </a:endParaRPr>
          </a:p>
        </p:txBody>
      </p:sp>
      <p:graphicFrame>
        <p:nvGraphicFramePr>
          <p:cNvPr id="3" name="Table 5">
            <a:extLst>
              <a:ext uri="{FF2B5EF4-FFF2-40B4-BE49-F238E27FC236}">
                <a16:creationId xmlns:a16="http://schemas.microsoft.com/office/drawing/2014/main" id="{9DEE23C4-0A79-42A9-B333-C7CDBA6823ED}"/>
              </a:ext>
            </a:extLst>
          </p:cNvPr>
          <p:cNvGraphicFramePr>
            <a:graphicFrameLocks noGrp="1"/>
          </p:cNvGraphicFramePr>
          <p:nvPr>
            <p:extLst>
              <p:ext uri="{D42A27DB-BD31-4B8C-83A1-F6EECF244321}">
                <p14:modId xmlns:p14="http://schemas.microsoft.com/office/powerpoint/2010/main" val="551482380"/>
              </p:ext>
            </p:extLst>
          </p:nvPr>
        </p:nvGraphicFramePr>
        <p:xfrm>
          <a:off x="404037" y="1459229"/>
          <a:ext cx="6521697" cy="2299971"/>
        </p:xfrm>
        <a:graphic>
          <a:graphicData uri="http://schemas.openxmlformats.org/drawingml/2006/table">
            <a:tbl>
              <a:tblPr firstRow="1" bandRow="1">
                <a:tableStyleId>{5C22544A-7EE6-4342-B048-85BDC9FD1C3A}</a:tableStyleId>
              </a:tblPr>
              <a:tblGrid>
                <a:gridCol w="2173899">
                  <a:extLst>
                    <a:ext uri="{9D8B030D-6E8A-4147-A177-3AD203B41FA5}">
                      <a16:colId xmlns:a16="http://schemas.microsoft.com/office/drawing/2014/main" val="2869107557"/>
                    </a:ext>
                  </a:extLst>
                </a:gridCol>
                <a:gridCol w="2173899">
                  <a:extLst>
                    <a:ext uri="{9D8B030D-6E8A-4147-A177-3AD203B41FA5}">
                      <a16:colId xmlns:a16="http://schemas.microsoft.com/office/drawing/2014/main" val="3788512021"/>
                    </a:ext>
                  </a:extLst>
                </a:gridCol>
                <a:gridCol w="2173899">
                  <a:extLst>
                    <a:ext uri="{9D8B030D-6E8A-4147-A177-3AD203B41FA5}">
                      <a16:colId xmlns:a16="http://schemas.microsoft.com/office/drawing/2014/main" val="2576309046"/>
                    </a:ext>
                  </a:extLst>
                </a:gridCol>
              </a:tblGrid>
              <a:tr h="766657">
                <a:tc>
                  <a:txBody>
                    <a:bodyPr/>
                    <a:lstStyle/>
                    <a:p>
                      <a:pPr algn="ctr"/>
                      <a:r>
                        <a:rPr lang="en-US" sz="2000" dirty="0"/>
                        <a:t>Type /Method</a:t>
                      </a:r>
                    </a:p>
                    <a:p>
                      <a:pPr algn="ctr"/>
                      <a:endParaRPr lang="en-US" sz="2000" dirty="0"/>
                    </a:p>
                  </a:txBody>
                  <a:tcPr>
                    <a:solidFill>
                      <a:srgbClr val="C39BE1"/>
                    </a:solidFill>
                  </a:tcPr>
                </a:tc>
                <a:tc>
                  <a:txBody>
                    <a:bodyPr/>
                    <a:lstStyle/>
                    <a:p>
                      <a:pPr algn="ctr"/>
                      <a:r>
                        <a:rPr lang="en-US" sz="2000" dirty="0"/>
                        <a:t>Random Split </a:t>
                      </a:r>
                    </a:p>
                  </a:txBody>
                  <a:tcPr>
                    <a:solidFill>
                      <a:srgbClr val="C39BE1"/>
                    </a:solidFill>
                  </a:tcPr>
                </a:tc>
                <a:tc>
                  <a:txBody>
                    <a:bodyPr/>
                    <a:lstStyle/>
                    <a:p>
                      <a:pPr algn="ctr"/>
                      <a:r>
                        <a:rPr lang="en-US" sz="2000" dirty="0"/>
                        <a:t>Chronological Split </a:t>
                      </a:r>
                    </a:p>
                  </a:txBody>
                  <a:tcPr>
                    <a:solidFill>
                      <a:srgbClr val="C39BE1"/>
                    </a:solidFill>
                  </a:tcPr>
                </a:tc>
                <a:extLst>
                  <a:ext uri="{0D108BD9-81ED-4DB2-BD59-A6C34878D82A}">
                    <a16:rowId xmlns:a16="http://schemas.microsoft.com/office/drawing/2014/main" val="300815589"/>
                  </a:ext>
                </a:extLst>
              </a:tr>
              <a:tr h="766657">
                <a:tc>
                  <a:txBody>
                    <a:bodyPr/>
                    <a:lstStyle/>
                    <a:p>
                      <a:pPr algn="ctr"/>
                      <a:r>
                        <a:rPr lang="en-US" sz="2000" dirty="0"/>
                        <a:t>Train Data</a:t>
                      </a:r>
                    </a:p>
                    <a:p>
                      <a:pPr algn="ctr"/>
                      <a:endParaRPr lang="en-US" sz="2000" dirty="0"/>
                    </a:p>
                  </a:txBody>
                  <a:tcPr/>
                </a:tc>
                <a:tc>
                  <a:txBody>
                    <a:bodyPr/>
                    <a:lstStyle/>
                    <a:p>
                      <a:pPr algn="ctr"/>
                      <a:r>
                        <a:rPr lang="en-US" sz="2000" dirty="0"/>
                        <a:t>0.715</a:t>
                      </a:r>
                    </a:p>
                  </a:txBody>
                  <a:tcPr/>
                </a:tc>
                <a:tc>
                  <a:txBody>
                    <a:bodyPr/>
                    <a:lstStyle/>
                    <a:p>
                      <a:pPr algn="ctr"/>
                      <a:r>
                        <a:rPr lang="en-US" sz="2000" dirty="0"/>
                        <a:t>0.701</a:t>
                      </a:r>
                    </a:p>
                  </a:txBody>
                  <a:tcPr/>
                </a:tc>
                <a:extLst>
                  <a:ext uri="{0D108BD9-81ED-4DB2-BD59-A6C34878D82A}">
                    <a16:rowId xmlns:a16="http://schemas.microsoft.com/office/drawing/2014/main" val="3304703394"/>
                  </a:ext>
                </a:extLst>
              </a:tr>
              <a:tr h="766657">
                <a:tc>
                  <a:txBody>
                    <a:bodyPr/>
                    <a:lstStyle/>
                    <a:p>
                      <a:pPr algn="ctr"/>
                      <a:r>
                        <a:rPr lang="en-US" sz="2000" dirty="0"/>
                        <a:t>Testing Data</a:t>
                      </a:r>
                    </a:p>
                  </a:txBody>
                  <a:tcPr/>
                </a:tc>
                <a:tc>
                  <a:txBody>
                    <a:bodyPr/>
                    <a:lstStyle/>
                    <a:p>
                      <a:pPr algn="ctr"/>
                      <a:r>
                        <a:rPr lang="en-US" sz="2000" dirty="0"/>
                        <a:t>0.607</a:t>
                      </a:r>
                    </a:p>
                  </a:txBody>
                  <a:tcPr/>
                </a:tc>
                <a:tc>
                  <a:txBody>
                    <a:bodyPr/>
                    <a:lstStyle/>
                    <a:p>
                      <a:pPr algn="ctr"/>
                      <a:r>
                        <a:rPr lang="en-US" sz="2000" dirty="0"/>
                        <a:t>-512.578</a:t>
                      </a:r>
                    </a:p>
                  </a:txBody>
                  <a:tcPr/>
                </a:tc>
                <a:extLst>
                  <a:ext uri="{0D108BD9-81ED-4DB2-BD59-A6C34878D82A}">
                    <a16:rowId xmlns:a16="http://schemas.microsoft.com/office/drawing/2014/main" val="1707012514"/>
                  </a:ext>
                </a:extLst>
              </a:tr>
            </a:tbl>
          </a:graphicData>
        </a:graphic>
      </p:graphicFrame>
    </p:spTree>
    <p:extLst>
      <p:ext uri="{BB962C8B-B14F-4D97-AF65-F5344CB8AC3E}">
        <p14:creationId xmlns:p14="http://schemas.microsoft.com/office/powerpoint/2010/main" val="2831227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Senate General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4" name="Picture 3">
            <a:extLst>
              <a:ext uri="{FF2B5EF4-FFF2-40B4-BE49-F238E27FC236}">
                <a16:creationId xmlns:a16="http://schemas.microsoft.com/office/drawing/2014/main" id="{27A6602F-682F-4C7D-B825-057DAAB7F30E}"/>
              </a:ext>
            </a:extLst>
          </p:cNvPr>
          <p:cNvPicPr>
            <a:picLocks noChangeAspect="1"/>
          </p:cNvPicPr>
          <p:nvPr/>
        </p:nvPicPr>
        <p:blipFill>
          <a:blip r:embed="rId3"/>
          <a:stretch>
            <a:fillRect/>
          </a:stretch>
        </p:blipFill>
        <p:spPr>
          <a:xfrm>
            <a:off x="311700" y="1197935"/>
            <a:ext cx="6957780" cy="3657600"/>
          </a:xfrm>
          <a:prstGeom prst="rect">
            <a:avLst/>
          </a:prstGeom>
        </p:spPr>
      </p:pic>
    </p:spTree>
    <p:extLst>
      <p:ext uri="{BB962C8B-B14F-4D97-AF65-F5344CB8AC3E}">
        <p14:creationId xmlns:p14="http://schemas.microsoft.com/office/powerpoint/2010/main" val="1419238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House General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82FCDE86-4B44-44D1-8DF5-BB141B8E3C5B}"/>
              </a:ext>
            </a:extLst>
          </p:cNvPr>
          <p:cNvPicPr>
            <a:picLocks noChangeAspect="1"/>
          </p:cNvPicPr>
          <p:nvPr/>
        </p:nvPicPr>
        <p:blipFill>
          <a:blip r:embed="rId3"/>
          <a:stretch>
            <a:fillRect/>
          </a:stretch>
        </p:blipFill>
        <p:spPr>
          <a:xfrm>
            <a:off x="311700" y="1157936"/>
            <a:ext cx="6980640" cy="3881915"/>
          </a:xfrm>
          <a:prstGeom prst="rect">
            <a:avLst/>
          </a:prstGeom>
        </p:spPr>
      </p:pic>
    </p:spTree>
    <p:extLst>
      <p:ext uri="{BB962C8B-B14F-4D97-AF65-F5344CB8AC3E}">
        <p14:creationId xmlns:p14="http://schemas.microsoft.com/office/powerpoint/2010/main" val="3477753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Gubernational General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8824AC15-BC07-4065-B832-9719EC0003BB}"/>
              </a:ext>
            </a:extLst>
          </p:cNvPr>
          <p:cNvPicPr>
            <a:picLocks noChangeAspect="1"/>
          </p:cNvPicPr>
          <p:nvPr/>
        </p:nvPicPr>
        <p:blipFill>
          <a:blip r:embed="rId3"/>
          <a:stretch>
            <a:fillRect/>
          </a:stretch>
        </p:blipFill>
        <p:spPr>
          <a:xfrm>
            <a:off x="311700" y="1175991"/>
            <a:ext cx="6992070" cy="3797813"/>
          </a:xfrm>
          <a:prstGeom prst="rect">
            <a:avLst/>
          </a:prstGeom>
        </p:spPr>
      </p:pic>
    </p:spTree>
    <p:extLst>
      <p:ext uri="{BB962C8B-B14F-4D97-AF65-F5344CB8AC3E}">
        <p14:creationId xmlns:p14="http://schemas.microsoft.com/office/powerpoint/2010/main" val="2158730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Attorney General </a:t>
            </a:r>
            <a:r>
              <a:rPr lang="en-US" sz="3400" dirty="0" err="1">
                <a:cs typeface="Varela Round" panose="00000500000000000000" pitchFamily="2" charset="-79"/>
              </a:rPr>
              <a:t>General</a:t>
            </a:r>
            <a:r>
              <a:rPr lang="en-US" sz="3400" dirty="0">
                <a:cs typeface="Varela Round" panose="00000500000000000000" pitchFamily="2" charset="-79"/>
              </a:rPr>
              <a:t>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47074924-256A-495E-8BBF-347792C3EB0E}"/>
              </a:ext>
            </a:extLst>
          </p:cNvPr>
          <p:cNvPicPr>
            <a:picLocks noChangeAspect="1"/>
          </p:cNvPicPr>
          <p:nvPr/>
        </p:nvPicPr>
        <p:blipFill>
          <a:blip r:embed="rId3"/>
          <a:stretch>
            <a:fillRect/>
          </a:stretch>
        </p:blipFill>
        <p:spPr>
          <a:xfrm>
            <a:off x="404037" y="1263455"/>
            <a:ext cx="6762573" cy="3710349"/>
          </a:xfrm>
          <a:prstGeom prst="rect">
            <a:avLst/>
          </a:prstGeom>
        </p:spPr>
      </p:pic>
    </p:spTree>
    <p:extLst>
      <p:ext uri="{BB962C8B-B14F-4D97-AF65-F5344CB8AC3E}">
        <p14:creationId xmlns:p14="http://schemas.microsoft.com/office/powerpoint/2010/main" val="3337755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Secretary of State General Elections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44</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FE752E1F-0D60-45EC-9E0E-42C55B4F404E}"/>
              </a:ext>
            </a:extLst>
          </p:cNvPr>
          <p:cNvPicPr>
            <a:picLocks noChangeAspect="1"/>
          </p:cNvPicPr>
          <p:nvPr/>
        </p:nvPicPr>
        <p:blipFill>
          <a:blip r:embed="rId3"/>
          <a:stretch>
            <a:fillRect/>
          </a:stretch>
        </p:blipFill>
        <p:spPr>
          <a:xfrm>
            <a:off x="311700" y="1257300"/>
            <a:ext cx="6934920" cy="3834774"/>
          </a:xfrm>
          <a:prstGeom prst="rect">
            <a:avLst/>
          </a:prstGeom>
        </p:spPr>
      </p:pic>
    </p:spTree>
    <p:extLst>
      <p:ext uri="{BB962C8B-B14F-4D97-AF65-F5344CB8AC3E}">
        <p14:creationId xmlns:p14="http://schemas.microsoft.com/office/powerpoint/2010/main" val="588483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Primaries Aggregated</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1B915676-7452-48D3-9FC5-BFC591221C9B}"/>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45</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2F492661-4559-474B-A39B-FA625CC0E66B}"/>
              </a:ext>
            </a:extLst>
          </p:cNvPr>
          <p:cNvPicPr>
            <a:picLocks noChangeAspect="1"/>
          </p:cNvPicPr>
          <p:nvPr/>
        </p:nvPicPr>
        <p:blipFill>
          <a:blip r:embed="rId3"/>
          <a:stretch>
            <a:fillRect/>
          </a:stretch>
        </p:blipFill>
        <p:spPr>
          <a:xfrm>
            <a:off x="404037" y="1250583"/>
            <a:ext cx="6808293" cy="3723221"/>
          </a:xfrm>
          <a:prstGeom prst="rect">
            <a:avLst/>
          </a:prstGeom>
        </p:spPr>
      </p:pic>
    </p:spTree>
    <p:extLst>
      <p:ext uri="{BB962C8B-B14F-4D97-AF65-F5344CB8AC3E}">
        <p14:creationId xmlns:p14="http://schemas.microsoft.com/office/powerpoint/2010/main" val="1611944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Presidential Democratic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46</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AF60BB34-B9C0-47A7-9A68-8EFA26315392}"/>
              </a:ext>
            </a:extLst>
          </p:cNvPr>
          <p:cNvPicPr>
            <a:picLocks noChangeAspect="1"/>
          </p:cNvPicPr>
          <p:nvPr/>
        </p:nvPicPr>
        <p:blipFill>
          <a:blip r:embed="rId3"/>
          <a:stretch>
            <a:fillRect/>
          </a:stretch>
        </p:blipFill>
        <p:spPr>
          <a:xfrm>
            <a:off x="404037" y="1214858"/>
            <a:ext cx="6671133" cy="3877216"/>
          </a:xfrm>
          <a:prstGeom prst="rect">
            <a:avLst/>
          </a:prstGeom>
        </p:spPr>
      </p:pic>
    </p:spTree>
    <p:extLst>
      <p:ext uri="{BB962C8B-B14F-4D97-AF65-F5344CB8AC3E}">
        <p14:creationId xmlns:p14="http://schemas.microsoft.com/office/powerpoint/2010/main" val="1855280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Presidential Republican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47</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B20FE2A3-082F-47E4-9EE4-8CB188C4EB0E}"/>
              </a:ext>
            </a:extLst>
          </p:cNvPr>
          <p:cNvPicPr>
            <a:picLocks noChangeAspect="1"/>
          </p:cNvPicPr>
          <p:nvPr/>
        </p:nvPicPr>
        <p:blipFill>
          <a:blip r:embed="rId3"/>
          <a:stretch>
            <a:fillRect/>
          </a:stretch>
        </p:blipFill>
        <p:spPr>
          <a:xfrm>
            <a:off x="404036" y="1237120"/>
            <a:ext cx="6693993" cy="3854954"/>
          </a:xfrm>
          <a:prstGeom prst="rect">
            <a:avLst/>
          </a:prstGeom>
        </p:spPr>
      </p:pic>
    </p:spTree>
    <p:extLst>
      <p:ext uri="{BB962C8B-B14F-4D97-AF65-F5344CB8AC3E}">
        <p14:creationId xmlns:p14="http://schemas.microsoft.com/office/powerpoint/2010/main" val="838929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Senate Democratic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48</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3C1FCF8D-C642-4734-981E-7DB12567BA30}"/>
              </a:ext>
            </a:extLst>
          </p:cNvPr>
          <p:cNvPicPr>
            <a:picLocks noChangeAspect="1"/>
          </p:cNvPicPr>
          <p:nvPr/>
        </p:nvPicPr>
        <p:blipFill>
          <a:blip r:embed="rId3"/>
          <a:stretch>
            <a:fillRect/>
          </a:stretch>
        </p:blipFill>
        <p:spPr>
          <a:xfrm>
            <a:off x="404037" y="1226362"/>
            <a:ext cx="6613983" cy="3865712"/>
          </a:xfrm>
          <a:prstGeom prst="rect">
            <a:avLst/>
          </a:prstGeom>
        </p:spPr>
      </p:pic>
    </p:spTree>
    <p:extLst>
      <p:ext uri="{BB962C8B-B14F-4D97-AF65-F5344CB8AC3E}">
        <p14:creationId xmlns:p14="http://schemas.microsoft.com/office/powerpoint/2010/main" val="1967977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Senate Republican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49</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7E248DE6-E52B-47E3-B798-C977B5305402}"/>
              </a:ext>
            </a:extLst>
          </p:cNvPr>
          <p:cNvPicPr>
            <a:picLocks noChangeAspect="1"/>
          </p:cNvPicPr>
          <p:nvPr/>
        </p:nvPicPr>
        <p:blipFill>
          <a:blip r:embed="rId3"/>
          <a:stretch>
            <a:fillRect/>
          </a:stretch>
        </p:blipFill>
        <p:spPr>
          <a:xfrm>
            <a:off x="404037" y="1249758"/>
            <a:ext cx="6751143" cy="3842316"/>
          </a:xfrm>
          <a:prstGeom prst="rect">
            <a:avLst/>
          </a:prstGeom>
        </p:spPr>
      </p:pic>
    </p:spTree>
    <p:extLst>
      <p:ext uri="{BB962C8B-B14F-4D97-AF65-F5344CB8AC3E}">
        <p14:creationId xmlns:p14="http://schemas.microsoft.com/office/powerpoint/2010/main" val="345976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832300"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Search data is also used to build winning messaging strategies</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6" name="Arrow: Down 5">
            <a:extLst>
              <a:ext uri="{FF2B5EF4-FFF2-40B4-BE49-F238E27FC236}">
                <a16:creationId xmlns:a16="http://schemas.microsoft.com/office/drawing/2014/main" id="{89F49A78-F9D3-4480-B1ED-D280E268EA81}"/>
              </a:ext>
            </a:extLst>
          </p:cNvPr>
          <p:cNvSpPr/>
          <p:nvPr/>
        </p:nvSpPr>
        <p:spPr>
          <a:xfrm>
            <a:off x="6217936" y="2523780"/>
            <a:ext cx="396512" cy="661817"/>
          </a:xfrm>
          <a:prstGeom prst="downArrow">
            <a:avLst/>
          </a:prstGeom>
          <a:solidFill>
            <a:srgbClr val="C39BE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Montserrat" panose="020B0604020202020204"/>
              <a:ea typeface="+mn-ea"/>
              <a:cs typeface="+mn-cs"/>
              <a:sym typeface="Arial"/>
            </a:endParaRPr>
          </a:p>
        </p:txBody>
      </p:sp>
      <p:sp>
        <p:nvSpPr>
          <p:cNvPr id="12" name="Rectangle 11">
            <a:extLst>
              <a:ext uri="{FF2B5EF4-FFF2-40B4-BE49-F238E27FC236}">
                <a16:creationId xmlns:a16="http://schemas.microsoft.com/office/drawing/2014/main" id="{927450FF-3DB6-4999-BB9F-21098B831B2F}"/>
              </a:ext>
            </a:extLst>
          </p:cNvPr>
          <p:cNvSpPr/>
          <p:nvPr/>
        </p:nvSpPr>
        <p:spPr>
          <a:xfrm>
            <a:off x="5663471" y="3185597"/>
            <a:ext cx="1881232" cy="1569660"/>
          </a:xfrm>
          <a:prstGeom prst="rect">
            <a:avLst/>
          </a:prstGeom>
        </p:spPr>
        <p:txBody>
          <a:bodyPr wrap="square">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“Donald Trump”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“international summit”</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“South Florida”</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“rising sea levels”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“climate crisis”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“global leadership”</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ontserrat" panose="020B0604020202020204" charset="0"/>
                <a:sym typeface="Arial"/>
              </a:rPr>
              <a:t>“fossil fuel”</a:t>
            </a:r>
          </a:p>
        </p:txBody>
      </p:sp>
      <p:sp>
        <p:nvSpPr>
          <p:cNvPr id="9" name="TextBox 8">
            <a:extLst>
              <a:ext uri="{FF2B5EF4-FFF2-40B4-BE49-F238E27FC236}">
                <a16:creationId xmlns:a16="http://schemas.microsoft.com/office/drawing/2014/main" id="{BAE54767-303F-437B-AA15-8C24F44218DA}"/>
              </a:ext>
            </a:extLst>
          </p:cNvPr>
          <p:cNvSpPr txBox="1"/>
          <p:nvPr/>
        </p:nvSpPr>
        <p:spPr>
          <a:xfrm>
            <a:off x="404037" y="1285076"/>
            <a:ext cx="3380662" cy="380104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600"/>
              </a:spcAft>
              <a:buClr>
                <a:srgbClr val="000000"/>
              </a:buClr>
              <a:buSzTx/>
              <a:tabLst/>
              <a:defRPr/>
            </a:pPr>
            <a:r>
              <a:rPr kumimoji="0" lang="en-US" sz="2000" b="0" i="0" u="sng" strike="noStrike" kern="0" cap="none" spc="0" normalizeH="0" baseline="0" noProof="0" dirty="0">
                <a:ln>
                  <a:noFill/>
                </a:ln>
                <a:solidFill>
                  <a:srgbClr val="000000"/>
                </a:solidFill>
                <a:effectLst/>
                <a:uLnTx/>
                <a:uFillTx/>
                <a:latin typeface="Playfair Display" panose="020B0604020202020204" charset="0"/>
                <a:sym typeface="Arial"/>
              </a:rPr>
              <a:t>The Process</a:t>
            </a:r>
          </a:p>
          <a:p>
            <a:pPr marR="0" lvl="0" algn="l" defTabSz="914400" rtl="0" eaLnBrk="1" fontAlgn="auto" latinLnBrk="0" hangingPunct="1">
              <a:lnSpc>
                <a:spcPct val="100000"/>
              </a:lnSpc>
              <a:spcBef>
                <a:spcPts val="0"/>
              </a:spcBef>
              <a:spcAft>
                <a:spcPts val="600"/>
              </a:spcAft>
              <a:buClr>
                <a:srgbClr val="000000"/>
              </a:buClr>
              <a:buSzTx/>
              <a:tabLst/>
              <a:defRPr/>
            </a:pPr>
            <a:endParaRPr kumimoji="0" lang="en-US" sz="500" b="0" i="0" u="sng" strike="noStrike" kern="0" cap="none" spc="0" normalizeH="0" baseline="0" noProof="0" dirty="0">
              <a:ln>
                <a:noFill/>
              </a:ln>
              <a:solidFill>
                <a:srgbClr val="000000"/>
              </a:solidFill>
              <a:effectLst/>
              <a:uLnTx/>
              <a:uFillTx/>
              <a:latin typeface="Playfair Display" panose="020B0604020202020204" charset="0"/>
              <a:sym typeface="Arial"/>
            </a:endParaRPr>
          </a:p>
          <a:p>
            <a:pPr marL="285750" marR="0" lvl="0" indent="-285750" algn="l" defTabSz="91440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defRPr/>
            </a:pPr>
            <a:r>
              <a:rPr lang="en-US" dirty="0">
                <a:latin typeface="Montserrat" panose="020B0604020202020204" charset="0"/>
              </a:rPr>
              <a:t>T</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ake</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each candidate’s Tweets</a:t>
            </a:r>
          </a:p>
          <a:p>
            <a:pPr marL="285750" marR="0" lvl="0" indent="-285750" algn="l" defTabSz="91440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Montserrat" panose="020B0604020202020204" charset="0"/>
              </a:rPr>
              <a:t>P</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arse</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them into Google-sized phrases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dirty="0">
              <a:latin typeface="Montserrat" panose="020B0604020202020204"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Montserrat" panose="020B0604020202020204" charset="0"/>
              </a:rPr>
              <a:t>G</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ather</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Google Trends search data to measure public interest in the topics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dirty="0">
              <a:latin typeface="Montserrat" panose="020B0604020202020204"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Montserrat" panose="020B0604020202020204" charset="0"/>
              </a:rPr>
              <a:t>O</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rganize</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into issue categories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Montserrat" panose="020B0604020202020204" charset="0"/>
              </a:rPr>
              <a:t>B</a:t>
            </a:r>
            <a:r>
              <a:rPr kumimoji="0" lang="en-US" b="0" i="0" u="none" strike="noStrike" kern="0" cap="none" spc="0" normalizeH="0" baseline="0" noProof="0" dirty="0" err="1">
                <a:ln>
                  <a:noFill/>
                </a:ln>
                <a:solidFill>
                  <a:srgbClr val="000000"/>
                </a:solidFill>
                <a:effectLst/>
                <a:uLnTx/>
                <a:uFillTx/>
                <a:latin typeface="Montserrat" panose="020B0604020202020204" charset="0"/>
                <a:sym typeface="Arial"/>
              </a:rPr>
              <a:t>uild</a:t>
            </a:r>
            <a:r>
              <a:rPr kumimoji="0" lang="en-US" b="0" i="0" u="none" strike="noStrike" kern="0" cap="none" spc="0" normalizeH="0" baseline="0" noProof="0" dirty="0">
                <a:ln>
                  <a:noFill/>
                </a:ln>
                <a:solidFill>
                  <a:srgbClr val="000000"/>
                </a:solidFill>
                <a:effectLst/>
                <a:uLnTx/>
                <a:uFillTx/>
                <a:latin typeface="Montserrat" panose="020B0604020202020204" charset="0"/>
                <a:sym typeface="Arial"/>
              </a:rPr>
              <a:t> statistical models to analyze and form messaging mix shifts</a:t>
            </a:r>
          </a:p>
        </p:txBody>
      </p:sp>
      <p:pic>
        <p:nvPicPr>
          <p:cNvPr id="2" name="Picture 1">
            <a:extLst>
              <a:ext uri="{FF2B5EF4-FFF2-40B4-BE49-F238E27FC236}">
                <a16:creationId xmlns:a16="http://schemas.microsoft.com/office/drawing/2014/main" id="{F59F323B-12CE-4F5B-82E8-27436328B013}"/>
              </a:ext>
            </a:extLst>
          </p:cNvPr>
          <p:cNvPicPr>
            <a:picLocks noChangeAspect="1"/>
          </p:cNvPicPr>
          <p:nvPr/>
        </p:nvPicPr>
        <p:blipFill>
          <a:blip r:embed="rId3"/>
          <a:stretch>
            <a:fillRect/>
          </a:stretch>
        </p:blipFill>
        <p:spPr>
          <a:xfrm>
            <a:off x="3769765" y="1391081"/>
            <a:ext cx="5257800" cy="1068176"/>
          </a:xfrm>
          <a:prstGeom prst="rect">
            <a:avLst/>
          </a:prstGeom>
          <a:ln>
            <a:solidFill>
              <a:srgbClr val="7030A0"/>
            </a:solidFill>
          </a:ln>
        </p:spPr>
      </p:pic>
    </p:spTree>
    <p:extLst>
      <p:ext uri="{BB962C8B-B14F-4D97-AF65-F5344CB8AC3E}">
        <p14:creationId xmlns:p14="http://schemas.microsoft.com/office/powerpoint/2010/main" val="4092121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Senate Open Primaries </a:t>
            </a:r>
            <a:br>
              <a:rPr lang="en-US" sz="3400" dirty="0">
                <a:cs typeface="Varela Round" panose="00000500000000000000" pitchFamily="2" charset="-79"/>
              </a:rPr>
            </a:b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50</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9649C9C6-79A7-4C3F-B85B-4BD04644D57F}"/>
              </a:ext>
            </a:extLst>
          </p:cNvPr>
          <p:cNvPicPr>
            <a:picLocks noChangeAspect="1"/>
          </p:cNvPicPr>
          <p:nvPr/>
        </p:nvPicPr>
        <p:blipFill>
          <a:blip r:embed="rId3"/>
          <a:stretch>
            <a:fillRect/>
          </a:stretch>
        </p:blipFill>
        <p:spPr>
          <a:xfrm>
            <a:off x="311700" y="1207043"/>
            <a:ext cx="6820620" cy="3832808"/>
          </a:xfrm>
          <a:prstGeom prst="rect">
            <a:avLst/>
          </a:prstGeom>
        </p:spPr>
      </p:pic>
    </p:spTree>
    <p:extLst>
      <p:ext uri="{BB962C8B-B14F-4D97-AF65-F5344CB8AC3E}">
        <p14:creationId xmlns:p14="http://schemas.microsoft.com/office/powerpoint/2010/main" val="3413124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House Democratic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51</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B11C931E-A1C6-4C7C-80CE-BFF0A9F899EC}"/>
              </a:ext>
            </a:extLst>
          </p:cNvPr>
          <p:cNvPicPr>
            <a:picLocks noChangeAspect="1"/>
          </p:cNvPicPr>
          <p:nvPr/>
        </p:nvPicPr>
        <p:blipFill>
          <a:blip r:embed="rId3"/>
          <a:stretch>
            <a:fillRect/>
          </a:stretch>
        </p:blipFill>
        <p:spPr>
          <a:xfrm>
            <a:off x="404037" y="1248421"/>
            <a:ext cx="6522543" cy="3791430"/>
          </a:xfrm>
          <a:prstGeom prst="rect">
            <a:avLst/>
          </a:prstGeom>
        </p:spPr>
      </p:pic>
    </p:spTree>
    <p:extLst>
      <p:ext uri="{BB962C8B-B14F-4D97-AF65-F5344CB8AC3E}">
        <p14:creationId xmlns:p14="http://schemas.microsoft.com/office/powerpoint/2010/main" val="1561302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House Republican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52</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02CC886D-D3BF-4A8B-B634-78CE4107A6E6}"/>
              </a:ext>
            </a:extLst>
          </p:cNvPr>
          <p:cNvPicPr>
            <a:picLocks noChangeAspect="1"/>
          </p:cNvPicPr>
          <p:nvPr/>
        </p:nvPicPr>
        <p:blipFill>
          <a:blip r:embed="rId3"/>
          <a:stretch>
            <a:fillRect/>
          </a:stretch>
        </p:blipFill>
        <p:spPr>
          <a:xfrm>
            <a:off x="404037" y="1223010"/>
            <a:ext cx="6671133" cy="3869064"/>
          </a:xfrm>
          <a:prstGeom prst="rect">
            <a:avLst/>
          </a:prstGeom>
        </p:spPr>
      </p:pic>
    </p:spTree>
    <p:extLst>
      <p:ext uri="{BB962C8B-B14F-4D97-AF65-F5344CB8AC3E}">
        <p14:creationId xmlns:p14="http://schemas.microsoft.com/office/powerpoint/2010/main" val="42163027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House Open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53</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8F9F3D59-444C-4328-9E3D-C19600DE3965}"/>
              </a:ext>
            </a:extLst>
          </p:cNvPr>
          <p:cNvPicPr>
            <a:picLocks noChangeAspect="1"/>
          </p:cNvPicPr>
          <p:nvPr/>
        </p:nvPicPr>
        <p:blipFill>
          <a:blip r:embed="rId3"/>
          <a:stretch>
            <a:fillRect/>
          </a:stretch>
        </p:blipFill>
        <p:spPr>
          <a:xfrm>
            <a:off x="404036" y="1243622"/>
            <a:ext cx="6671133" cy="3848452"/>
          </a:xfrm>
          <a:prstGeom prst="rect">
            <a:avLst/>
          </a:prstGeom>
        </p:spPr>
      </p:pic>
    </p:spTree>
    <p:extLst>
      <p:ext uri="{BB962C8B-B14F-4D97-AF65-F5344CB8AC3E}">
        <p14:creationId xmlns:p14="http://schemas.microsoft.com/office/powerpoint/2010/main" val="1955501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Gubernatorial Democratic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54</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5D079D3A-A97B-4315-B1A3-F48CB144F3B1}"/>
              </a:ext>
            </a:extLst>
          </p:cNvPr>
          <p:cNvPicPr>
            <a:picLocks noChangeAspect="1"/>
          </p:cNvPicPr>
          <p:nvPr/>
        </p:nvPicPr>
        <p:blipFill>
          <a:blip r:embed="rId3"/>
          <a:stretch>
            <a:fillRect/>
          </a:stretch>
        </p:blipFill>
        <p:spPr>
          <a:xfrm>
            <a:off x="404037" y="1224451"/>
            <a:ext cx="6533973" cy="3815400"/>
          </a:xfrm>
          <a:prstGeom prst="rect">
            <a:avLst/>
          </a:prstGeom>
        </p:spPr>
      </p:pic>
    </p:spTree>
    <p:extLst>
      <p:ext uri="{BB962C8B-B14F-4D97-AF65-F5344CB8AC3E}">
        <p14:creationId xmlns:p14="http://schemas.microsoft.com/office/powerpoint/2010/main" val="433337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Gubernatorial Republican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55</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46FAF27B-A65F-4FBF-9FAB-3F2333561118}"/>
              </a:ext>
            </a:extLst>
          </p:cNvPr>
          <p:cNvPicPr>
            <a:picLocks noChangeAspect="1"/>
          </p:cNvPicPr>
          <p:nvPr/>
        </p:nvPicPr>
        <p:blipFill>
          <a:blip r:embed="rId3"/>
          <a:stretch>
            <a:fillRect/>
          </a:stretch>
        </p:blipFill>
        <p:spPr>
          <a:xfrm>
            <a:off x="404037" y="1169199"/>
            <a:ext cx="6739714" cy="3870652"/>
          </a:xfrm>
          <a:prstGeom prst="rect">
            <a:avLst/>
          </a:prstGeom>
        </p:spPr>
      </p:pic>
    </p:spTree>
    <p:extLst>
      <p:ext uri="{BB962C8B-B14F-4D97-AF65-F5344CB8AC3E}">
        <p14:creationId xmlns:p14="http://schemas.microsoft.com/office/powerpoint/2010/main" val="1658756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Attorney General Democratic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56</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2" name="Picture 1">
            <a:extLst>
              <a:ext uri="{FF2B5EF4-FFF2-40B4-BE49-F238E27FC236}">
                <a16:creationId xmlns:a16="http://schemas.microsoft.com/office/drawing/2014/main" id="{DE810E92-A691-4E5D-9B28-4214FAA95305}"/>
              </a:ext>
            </a:extLst>
          </p:cNvPr>
          <p:cNvPicPr>
            <a:picLocks noChangeAspect="1"/>
          </p:cNvPicPr>
          <p:nvPr/>
        </p:nvPicPr>
        <p:blipFill>
          <a:blip r:embed="rId3"/>
          <a:stretch>
            <a:fillRect/>
          </a:stretch>
        </p:blipFill>
        <p:spPr>
          <a:xfrm>
            <a:off x="404037" y="1255727"/>
            <a:ext cx="6716853" cy="3784124"/>
          </a:xfrm>
          <a:prstGeom prst="rect">
            <a:avLst/>
          </a:prstGeom>
        </p:spPr>
      </p:pic>
    </p:spTree>
    <p:extLst>
      <p:ext uri="{BB962C8B-B14F-4D97-AF65-F5344CB8AC3E}">
        <p14:creationId xmlns:p14="http://schemas.microsoft.com/office/powerpoint/2010/main" val="39907898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Attorney General Republican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57</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535A94BE-7860-473B-A497-D7C587657520}"/>
              </a:ext>
            </a:extLst>
          </p:cNvPr>
          <p:cNvPicPr>
            <a:picLocks noChangeAspect="1"/>
          </p:cNvPicPr>
          <p:nvPr/>
        </p:nvPicPr>
        <p:blipFill>
          <a:blip r:embed="rId3"/>
          <a:stretch>
            <a:fillRect/>
          </a:stretch>
        </p:blipFill>
        <p:spPr>
          <a:xfrm>
            <a:off x="404037" y="1185331"/>
            <a:ext cx="6729180" cy="3854520"/>
          </a:xfrm>
          <a:prstGeom prst="rect">
            <a:avLst/>
          </a:prstGeom>
        </p:spPr>
      </p:pic>
    </p:spTree>
    <p:extLst>
      <p:ext uri="{BB962C8B-B14F-4D97-AF65-F5344CB8AC3E}">
        <p14:creationId xmlns:p14="http://schemas.microsoft.com/office/powerpoint/2010/main" val="1593185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Secretary of State Democratic Primaries </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58</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0C069697-4F64-4F9C-BBF6-9FB0B5D0A24A}"/>
              </a:ext>
            </a:extLst>
          </p:cNvPr>
          <p:cNvPicPr>
            <a:picLocks noChangeAspect="1"/>
          </p:cNvPicPr>
          <p:nvPr/>
        </p:nvPicPr>
        <p:blipFill>
          <a:blip r:embed="rId3"/>
          <a:stretch>
            <a:fillRect/>
          </a:stretch>
        </p:blipFill>
        <p:spPr>
          <a:xfrm>
            <a:off x="404036" y="1205332"/>
            <a:ext cx="6762573" cy="3886742"/>
          </a:xfrm>
          <a:prstGeom prst="rect">
            <a:avLst/>
          </a:prstGeom>
        </p:spPr>
      </p:pic>
    </p:spTree>
    <p:extLst>
      <p:ext uri="{BB962C8B-B14F-4D97-AF65-F5344CB8AC3E}">
        <p14:creationId xmlns:p14="http://schemas.microsoft.com/office/powerpoint/2010/main" val="4086896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600652"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rPr>
              <a:t>Google Search versus Survey: </a:t>
            </a:r>
            <a:br>
              <a:rPr lang="en-US" sz="3400" dirty="0">
                <a:cs typeface="Varela Round" panose="00000500000000000000" pitchFamily="2" charset="-79"/>
              </a:rPr>
            </a:br>
            <a:r>
              <a:rPr lang="en-US" sz="3400" dirty="0">
                <a:cs typeface="Varela Round" panose="00000500000000000000" pitchFamily="2" charset="-79"/>
              </a:rPr>
              <a:t>Secretary of State Republican Primaries</a:t>
            </a:r>
            <a:endParaRPr lang="en-US" sz="3400" dirty="0">
              <a:cs typeface="Varela Round" panose="00000500000000000000" pitchFamily="2" charset="-79"/>
              <a:sym typeface="Varela Round"/>
            </a:endParaRPr>
          </a:p>
        </p:txBody>
      </p:sp>
      <p:sp>
        <p:nvSpPr>
          <p:cNvPr id="3" name="Slide Number Placeholder 2">
            <a:extLst>
              <a:ext uri="{FF2B5EF4-FFF2-40B4-BE49-F238E27FC236}">
                <a16:creationId xmlns:a16="http://schemas.microsoft.com/office/drawing/2014/main" id="{63B49FE2-2A4B-4B0F-86BA-9FAD987C565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59</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pic>
        <p:nvPicPr>
          <p:cNvPr id="5" name="Picture 4">
            <a:extLst>
              <a:ext uri="{FF2B5EF4-FFF2-40B4-BE49-F238E27FC236}">
                <a16:creationId xmlns:a16="http://schemas.microsoft.com/office/drawing/2014/main" id="{924DA723-BBDD-491D-B290-FDC2F51CEBEF}"/>
              </a:ext>
            </a:extLst>
          </p:cNvPr>
          <p:cNvPicPr>
            <a:picLocks noChangeAspect="1"/>
          </p:cNvPicPr>
          <p:nvPr/>
        </p:nvPicPr>
        <p:blipFill>
          <a:blip r:embed="rId3"/>
          <a:stretch>
            <a:fillRect/>
          </a:stretch>
        </p:blipFill>
        <p:spPr>
          <a:xfrm>
            <a:off x="386913" y="1205983"/>
            <a:ext cx="6762574" cy="3886091"/>
          </a:xfrm>
          <a:prstGeom prst="rect">
            <a:avLst/>
          </a:prstGeom>
        </p:spPr>
      </p:pic>
    </p:spTree>
    <p:extLst>
      <p:ext uri="{BB962C8B-B14F-4D97-AF65-F5344CB8AC3E}">
        <p14:creationId xmlns:p14="http://schemas.microsoft.com/office/powerpoint/2010/main" val="377195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832300" cy="572700"/>
          </a:xfrm>
          <a:prstGeom prst="rect">
            <a:avLst/>
          </a:prstGeom>
        </p:spPr>
        <p:txBody>
          <a:bodyPr spcFirstLastPara="1" wrap="square" lIns="91425" tIns="91425" rIns="91425" bIns="91425" anchor="t" anchorCtr="0">
            <a:noAutofit/>
          </a:bodyPr>
          <a:lstStyle/>
          <a:p>
            <a:pPr lvl="0"/>
            <a:r>
              <a:rPr lang="en-US" sz="3400" dirty="0">
                <a:cs typeface="Varela Round" panose="00000500000000000000" pitchFamily="2" charset="-79"/>
                <a:sym typeface="Varela Round"/>
              </a:rPr>
              <a:t>Search data is also used to build winning messaging strategies</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4" name="Rectangle 3">
            <a:extLst>
              <a:ext uri="{FF2B5EF4-FFF2-40B4-BE49-F238E27FC236}">
                <a16:creationId xmlns:a16="http://schemas.microsoft.com/office/drawing/2014/main" id="{6004BE09-2E7C-4BB3-94F0-62898DCD24C5}"/>
              </a:ext>
            </a:extLst>
          </p:cNvPr>
          <p:cNvSpPr/>
          <p:nvPr/>
        </p:nvSpPr>
        <p:spPr>
          <a:xfrm>
            <a:off x="331597" y="1222949"/>
            <a:ext cx="6049344" cy="3662541"/>
          </a:xfrm>
          <a:prstGeom prst="rect">
            <a:avLst/>
          </a:prstGeom>
        </p:spPr>
        <p:txBody>
          <a:bodyPr wrap="square">
            <a:spAutoFit/>
          </a:bodyPr>
          <a:lstStyle/>
          <a:p>
            <a:pPr marR="0" lvl="0" algn="l" defTabSz="914400" rtl="0" eaLnBrk="1" fontAlgn="auto" latinLnBrk="0" hangingPunct="1">
              <a:lnSpc>
                <a:spcPct val="100000"/>
              </a:lnSpc>
              <a:spcBef>
                <a:spcPts val="0"/>
              </a:spcBef>
              <a:spcAft>
                <a:spcPts val="600"/>
              </a:spcAft>
              <a:buClrTx/>
              <a:buSzTx/>
              <a:tabLst/>
              <a:defRPr/>
            </a:pPr>
            <a:r>
              <a:rPr kumimoji="0" lang="en-US" sz="2000" b="0" i="0" u="sng" strike="noStrike" kern="0" cap="none" spc="0" normalizeH="0" baseline="0" noProof="0" dirty="0">
                <a:ln>
                  <a:noFill/>
                </a:ln>
                <a:solidFill>
                  <a:srgbClr val="000000"/>
                </a:solidFill>
                <a:effectLst/>
                <a:uLnTx/>
                <a:uFillTx/>
                <a:latin typeface="Playfair Display" panose="020B0604020202020204" charset="0"/>
                <a:sym typeface="Arial"/>
              </a:rPr>
              <a:t>The Philosophy</a:t>
            </a:r>
          </a:p>
          <a:p>
            <a:pPr marR="0" lvl="0" algn="l" defTabSz="914400" rtl="0" eaLnBrk="1" fontAlgn="auto" latinLnBrk="0" hangingPunct="1">
              <a:lnSpc>
                <a:spcPct val="100000"/>
              </a:lnSpc>
              <a:spcBef>
                <a:spcPts val="0"/>
              </a:spcBef>
              <a:spcAft>
                <a:spcPts val="600"/>
              </a:spcAft>
              <a:buClrTx/>
              <a:buSzTx/>
              <a:tabLst/>
              <a:defRPr/>
            </a:pPr>
            <a:endParaRPr kumimoji="0" lang="en-US" sz="500" b="0" i="0" u="none" strike="noStrike" kern="0" cap="none" spc="0" normalizeH="0" baseline="0" noProof="0" dirty="0">
              <a:ln>
                <a:noFill/>
              </a:ln>
              <a:solidFill>
                <a:srgbClr val="000000"/>
              </a:solidFill>
              <a:effectLst/>
              <a:uLnTx/>
              <a:uFillTx/>
              <a:latin typeface="Playfair Display" panose="020B0604020202020204" charset="0"/>
              <a:sym typeface="Arial"/>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Your Tweets = Your supply on a given idea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Other Candidates’ Tweets = Their supply on </a:t>
            </a:r>
            <a:r>
              <a:rPr lang="en-US" sz="1600" dirty="0">
                <a:latin typeface="Montserrat" panose="020B0604020202020204" charset="0"/>
              </a:rPr>
              <a:t>a </a:t>
            </a: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given idea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Everyone’s Tweets = The Marketplace of Ideas where you can go shopping for what the competition is talking about that resonates with your constituency, and that we know will help you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0" cap="none" spc="0" normalizeH="0" baseline="0" noProof="0" dirty="0">
              <a:ln>
                <a:noFill/>
              </a:ln>
              <a:solidFill>
                <a:srgbClr val="000000"/>
              </a:solidFill>
              <a:effectLst/>
              <a:uLnTx/>
              <a:uFillTx/>
              <a:latin typeface="Montserrat" panose="020B0604020202020204" charset="0"/>
              <a:sym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Our recommendations </a:t>
            </a:r>
            <a:r>
              <a:rPr lang="en-US" sz="1600" dirty="0">
                <a:latin typeface="Montserrat" panose="020B0604020202020204" charset="0"/>
              </a:rPr>
              <a:t>bring you to the optimal</a:t>
            </a:r>
            <a:r>
              <a:rPr kumimoji="0" lang="en-US" sz="1600" b="0" i="0" u="none" strike="noStrike" kern="0" cap="none" spc="0" normalizeH="0" baseline="0" noProof="0" dirty="0">
                <a:ln>
                  <a:noFill/>
                </a:ln>
                <a:solidFill>
                  <a:srgbClr val="000000"/>
                </a:solidFill>
                <a:effectLst/>
                <a:uLnTx/>
                <a:uFillTx/>
                <a:latin typeface="Montserrat" panose="020B0604020202020204" charset="0"/>
                <a:sym typeface="Arial"/>
              </a:rPr>
              <a:t>: Are you talking about what the public wants to hear you speak up on?</a:t>
            </a:r>
          </a:p>
        </p:txBody>
      </p:sp>
      <p:cxnSp>
        <p:nvCxnSpPr>
          <p:cNvPr id="28" name="Straight Arrow Connector 27">
            <a:extLst>
              <a:ext uri="{FF2B5EF4-FFF2-40B4-BE49-F238E27FC236}">
                <a16:creationId xmlns:a16="http://schemas.microsoft.com/office/drawing/2014/main" id="{29D1EA64-DDBE-4F5C-AA40-DA16F51C7936}"/>
              </a:ext>
            </a:extLst>
          </p:cNvPr>
          <p:cNvCxnSpPr>
            <a:cxnSpLocks/>
          </p:cNvCxnSpPr>
          <p:nvPr/>
        </p:nvCxnSpPr>
        <p:spPr>
          <a:xfrm rot="10800000">
            <a:off x="6798366" y="1963972"/>
            <a:ext cx="0" cy="128811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6A58CA9F-DDF4-484D-8A9C-D7D8F12FFBFD}"/>
              </a:ext>
            </a:extLst>
          </p:cNvPr>
          <p:cNvCxnSpPr>
            <a:cxnSpLocks/>
          </p:cNvCxnSpPr>
          <p:nvPr/>
        </p:nvCxnSpPr>
        <p:spPr>
          <a:xfrm rot="16200000">
            <a:off x="7443749" y="2593449"/>
            <a:ext cx="0" cy="128811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30" name="Straight Arrow Connector 29">
            <a:extLst>
              <a:ext uri="{FF2B5EF4-FFF2-40B4-BE49-F238E27FC236}">
                <a16:creationId xmlns:a16="http://schemas.microsoft.com/office/drawing/2014/main" id="{BD4353A8-4F3B-4963-91E7-8C94F4CFD628}"/>
              </a:ext>
            </a:extLst>
          </p:cNvPr>
          <p:cNvCxnSpPr>
            <a:cxnSpLocks/>
          </p:cNvCxnSpPr>
          <p:nvPr/>
        </p:nvCxnSpPr>
        <p:spPr>
          <a:xfrm rot="16200000">
            <a:off x="6908358" y="2114038"/>
            <a:ext cx="1058131" cy="1038597"/>
          </a:xfrm>
          <a:prstGeom prst="straightConnector1">
            <a:avLst/>
          </a:prstGeom>
          <a:ln w="28575">
            <a:tailEnd type="triangle"/>
          </a:ln>
          <a:effectLst/>
        </p:spPr>
        <p:style>
          <a:lnRef idx="2">
            <a:schemeClr val="accent4"/>
          </a:lnRef>
          <a:fillRef idx="0">
            <a:schemeClr val="accent4"/>
          </a:fillRef>
          <a:effectRef idx="1">
            <a:schemeClr val="accent4"/>
          </a:effectRef>
          <a:fontRef idx="minor">
            <a:schemeClr val="tx1"/>
          </a:fontRef>
        </p:style>
      </p:cxnSp>
      <p:cxnSp>
        <p:nvCxnSpPr>
          <p:cNvPr id="31" name="Straight Arrow Connector 30">
            <a:extLst>
              <a:ext uri="{FF2B5EF4-FFF2-40B4-BE49-F238E27FC236}">
                <a16:creationId xmlns:a16="http://schemas.microsoft.com/office/drawing/2014/main" id="{2D007F8A-2407-4D07-B17F-40165E316ADA}"/>
              </a:ext>
            </a:extLst>
          </p:cNvPr>
          <p:cNvCxnSpPr>
            <a:cxnSpLocks/>
          </p:cNvCxnSpPr>
          <p:nvPr/>
        </p:nvCxnSpPr>
        <p:spPr>
          <a:xfrm rot="29700000" flipV="1">
            <a:off x="7329776" y="2107095"/>
            <a:ext cx="0" cy="1188663"/>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cxnSp>
        <p:nvCxnSpPr>
          <p:cNvPr id="32" name="Straight Arrow Connector 31">
            <a:extLst>
              <a:ext uri="{FF2B5EF4-FFF2-40B4-BE49-F238E27FC236}">
                <a16:creationId xmlns:a16="http://schemas.microsoft.com/office/drawing/2014/main" id="{E5108B0A-C7A4-4059-BEF6-785CFF939086}"/>
              </a:ext>
            </a:extLst>
          </p:cNvPr>
          <p:cNvCxnSpPr>
            <a:cxnSpLocks/>
          </p:cNvCxnSpPr>
          <p:nvPr/>
        </p:nvCxnSpPr>
        <p:spPr>
          <a:xfrm rot="29700000" flipV="1">
            <a:off x="7967204" y="2076617"/>
            <a:ext cx="0" cy="1188663"/>
          </a:xfrm>
          <a:prstGeom prst="straightConnector1">
            <a:avLst/>
          </a:prstGeom>
          <a:ln>
            <a:tailEnd type="triangle"/>
          </a:ln>
          <a:effectLst/>
        </p:spPr>
        <p:style>
          <a:lnRef idx="3">
            <a:schemeClr val="accent3"/>
          </a:lnRef>
          <a:fillRef idx="0">
            <a:schemeClr val="accent3"/>
          </a:fillRef>
          <a:effectRef idx="2">
            <a:schemeClr val="accent3"/>
          </a:effectRef>
          <a:fontRef idx="minor">
            <a:schemeClr val="tx1"/>
          </a:fontRef>
        </p:style>
      </p:cxnSp>
      <p:sp>
        <p:nvSpPr>
          <p:cNvPr id="33" name="TextBox 32">
            <a:extLst>
              <a:ext uri="{FF2B5EF4-FFF2-40B4-BE49-F238E27FC236}">
                <a16:creationId xmlns:a16="http://schemas.microsoft.com/office/drawing/2014/main" id="{297F13B3-9B95-4C92-83A9-26B0A2EE319F}"/>
              </a:ext>
            </a:extLst>
          </p:cNvPr>
          <p:cNvSpPr txBox="1"/>
          <p:nvPr/>
        </p:nvSpPr>
        <p:spPr>
          <a:xfrm rot="21600000">
            <a:off x="7425353" y="1859738"/>
            <a:ext cx="9621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AB40"/>
                </a:solidFill>
                <a:effectLst/>
                <a:uLnTx/>
                <a:uFillTx/>
                <a:latin typeface="Montserrat" panose="00000500000000000000" charset="0"/>
                <a:sym typeface="Arial"/>
              </a:rPr>
              <a:t>Demand</a:t>
            </a:r>
            <a:endParaRPr kumimoji="0" lang="en-US" sz="1400" b="0" i="0" u="none" strike="noStrike" kern="0" cap="none" spc="0" normalizeH="0" baseline="0" noProof="0" dirty="0">
              <a:ln>
                <a:noFill/>
              </a:ln>
              <a:solidFill>
                <a:srgbClr val="FFAB40"/>
              </a:solidFill>
              <a:effectLst/>
              <a:uLnTx/>
              <a:uFillTx/>
              <a:latin typeface="Montserrat" panose="00000500000000000000" charset="0"/>
              <a:sym typeface="Arial"/>
            </a:endParaRPr>
          </a:p>
        </p:txBody>
      </p:sp>
      <p:sp>
        <p:nvSpPr>
          <p:cNvPr id="34" name="TextBox 33">
            <a:extLst>
              <a:ext uri="{FF2B5EF4-FFF2-40B4-BE49-F238E27FC236}">
                <a16:creationId xmlns:a16="http://schemas.microsoft.com/office/drawing/2014/main" id="{AC58D089-4DCF-4BD5-997A-581747B9A440}"/>
              </a:ext>
            </a:extLst>
          </p:cNvPr>
          <p:cNvSpPr txBox="1"/>
          <p:nvPr/>
        </p:nvSpPr>
        <p:spPr>
          <a:xfrm>
            <a:off x="6845770" y="2975085"/>
            <a:ext cx="105812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595959"/>
                </a:solidFill>
                <a:effectLst/>
                <a:uLnTx/>
                <a:uFillTx/>
                <a:latin typeface="Montserrat" panose="00000500000000000000" charset="0"/>
                <a:sym typeface="Arial"/>
              </a:rPr>
              <a:t>Supply 1</a:t>
            </a:r>
          </a:p>
        </p:txBody>
      </p:sp>
      <p:sp>
        <p:nvSpPr>
          <p:cNvPr id="35" name="TextBox 34">
            <a:extLst>
              <a:ext uri="{FF2B5EF4-FFF2-40B4-BE49-F238E27FC236}">
                <a16:creationId xmlns:a16="http://schemas.microsoft.com/office/drawing/2014/main" id="{9E805858-D7BE-4BEA-8B9D-85E3936D0492}"/>
              </a:ext>
            </a:extLst>
          </p:cNvPr>
          <p:cNvSpPr txBox="1"/>
          <p:nvPr/>
        </p:nvSpPr>
        <p:spPr>
          <a:xfrm>
            <a:off x="7655442" y="2975725"/>
            <a:ext cx="105812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595959"/>
                </a:solidFill>
                <a:effectLst/>
                <a:uLnTx/>
                <a:uFillTx/>
                <a:latin typeface="Montserrat" panose="00000500000000000000" charset="0"/>
                <a:sym typeface="Arial"/>
              </a:rPr>
              <a:t>Supply 2</a:t>
            </a:r>
          </a:p>
        </p:txBody>
      </p:sp>
      <p:sp>
        <p:nvSpPr>
          <p:cNvPr id="36" name="TextBox 35">
            <a:extLst>
              <a:ext uri="{FF2B5EF4-FFF2-40B4-BE49-F238E27FC236}">
                <a16:creationId xmlns:a16="http://schemas.microsoft.com/office/drawing/2014/main" id="{BA182EBB-D6BA-440B-B281-67E77C52901B}"/>
              </a:ext>
            </a:extLst>
          </p:cNvPr>
          <p:cNvSpPr txBox="1"/>
          <p:nvPr/>
        </p:nvSpPr>
        <p:spPr>
          <a:xfrm>
            <a:off x="6993791" y="3227679"/>
            <a:ext cx="105812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97A7"/>
                </a:solidFill>
                <a:effectLst/>
                <a:uLnTx/>
                <a:uFillTx/>
                <a:latin typeface="Montserrat" panose="00000500000000000000" charset="0"/>
                <a:sym typeface="Arial"/>
              </a:rPr>
              <a:t>Votes</a:t>
            </a:r>
          </a:p>
        </p:txBody>
      </p:sp>
      <p:sp>
        <p:nvSpPr>
          <p:cNvPr id="37" name="TextBox 36">
            <a:extLst>
              <a:ext uri="{FF2B5EF4-FFF2-40B4-BE49-F238E27FC236}">
                <a16:creationId xmlns:a16="http://schemas.microsoft.com/office/drawing/2014/main" id="{E27B6A1A-64E3-424A-BB2F-E7A93B0D19F5}"/>
              </a:ext>
            </a:extLst>
          </p:cNvPr>
          <p:cNvSpPr txBox="1"/>
          <p:nvPr/>
        </p:nvSpPr>
        <p:spPr>
          <a:xfrm rot="16200000">
            <a:off x="6120476" y="2489531"/>
            <a:ext cx="105812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97A7"/>
                </a:solidFill>
                <a:effectLst/>
                <a:uLnTx/>
                <a:uFillTx/>
                <a:latin typeface="Montserrat" panose="00000500000000000000" charset="0"/>
                <a:sym typeface="Arial"/>
              </a:rPr>
              <a:t>Tweets</a:t>
            </a:r>
          </a:p>
        </p:txBody>
      </p:sp>
      <p:sp>
        <p:nvSpPr>
          <p:cNvPr id="38" name="Arrow: Right 37">
            <a:extLst>
              <a:ext uri="{FF2B5EF4-FFF2-40B4-BE49-F238E27FC236}">
                <a16:creationId xmlns:a16="http://schemas.microsoft.com/office/drawing/2014/main" id="{4F62B5F7-2070-4334-B62B-D8121D054426}"/>
              </a:ext>
            </a:extLst>
          </p:cNvPr>
          <p:cNvSpPr/>
          <p:nvPr/>
        </p:nvSpPr>
        <p:spPr>
          <a:xfrm>
            <a:off x="7177543" y="2217303"/>
            <a:ext cx="304465" cy="276999"/>
          </a:xfrm>
          <a:prstGeom prst="rightArrow">
            <a:avLst/>
          </a:prstGeom>
          <a:solidFill>
            <a:srgbClr val="7030A0"/>
          </a:solidFill>
          <a:ln>
            <a:solidFill>
              <a:srgbClr val="7030A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Montserrat" panose="020B0604020202020204"/>
              <a:ea typeface="+mn-ea"/>
              <a:cs typeface="+mn-cs"/>
              <a:sym typeface="Arial"/>
            </a:endParaRPr>
          </a:p>
        </p:txBody>
      </p:sp>
    </p:spTree>
    <p:extLst>
      <p:ext uri="{BB962C8B-B14F-4D97-AF65-F5344CB8AC3E}">
        <p14:creationId xmlns:p14="http://schemas.microsoft.com/office/powerpoint/2010/main" val="167364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E97C-3D7B-443A-8BC7-93E84C372902}"/>
              </a:ext>
            </a:extLst>
          </p:cNvPr>
          <p:cNvSpPr>
            <a:spLocks noGrp="1"/>
          </p:cNvSpPr>
          <p:nvPr>
            <p:ph type="title"/>
          </p:nvPr>
        </p:nvSpPr>
        <p:spPr>
          <a:xfrm>
            <a:off x="311700" y="129717"/>
            <a:ext cx="8520600" cy="572700"/>
          </a:xfrm>
        </p:spPr>
        <p:txBody>
          <a:bodyPr/>
          <a:lstStyle/>
          <a:p>
            <a:r>
              <a:rPr lang="en-US" sz="3400" dirty="0">
                <a:cs typeface="Varela Round" panose="00000500000000000000" pitchFamily="2" charset="-79"/>
              </a:rPr>
              <a:t>Who Are You?</a:t>
            </a:r>
          </a:p>
        </p:txBody>
      </p:sp>
      <p:sp>
        <p:nvSpPr>
          <p:cNvPr id="4" name="Slide Number Placeholder 3">
            <a:extLst>
              <a:ext uri="{FF2B5EF4-FFF2-40B4-BE49-F238E27FC236}">
                <a16:creationId xmlns:a16="http://schemas.microsoft.com/office/drawing/2014/main" id="{96E25D35-2BB8-4BB9-8DC9-DCB15659D222}"/>
              </a:ext>
            </a:extLst>
          </p:cNvPr>
          <p:cNvSpPr>
            <a:spLocks noGrp="1"/>
          </p:cNvSpPr>
          <p:nvPr>
            <p:ph type="sldNum" idx="12"/>
          </p:nvPr>
        </p:nvSpPr>
        <p:spPr/>
        <p:txBody>
          <a:bodyPr/>
          <a:lstStyle/>
          <a:p>
            <a:fld id="{00000000-1234-1234-1234-123412341234}" type="slidenum">
              <a:rPr lang="en" smtClean="0"/>
              <a:pPr/>
              <a:t>7</a:t>
            </a:fld>
            <a:endParaRPr lang="en" dirty="0"/>
          </a:p>
        </p:txBody>
      </p:sp>
      <p:sp>
        <p:nvSpPr>
          <p:cNvPr id="9" name="Rectangle 8">
            <a:extLst>
              <a:ext uri="{FF2B5EF4-FFF2-40B4-BE49-F238E27FC236}">
                <a16:creationId xmlns:a16="http://schemas.microsoft.com/office/drawing/2014/main" id="{8215AF92-7777-489F-BF8D-CCCC06946095}"/>
              </a:ext>
            </a:extLst>
          </p:cNvPr>
          <p:cNvSpPr/>
          <p:nvPr/>
        </p:nvSpPr>
        <p:spPr>
          <a:xfrm>
            <a:off x="311700" y="702417"/>
            <a:ext cx="6049344"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2000" b="0" i="0" strike="noStrike" kern="0" cap="none" spc="0" normalizeH="0" baseline="0" noProof="0" dirty="0">
              <a:ln>
                <a:noFill/>
              </a:ln>
              <a:solidFill>
                <a:srgbClr val="000000"/>
              </a:solidFill>
              <a:effectLst/>
              <a:uLnTx/>
              <a:uFillTx/>
              <a:latin typeface="Playfair Display" panose="020B0604020202020204" charset="0"/>
              <a:sym typeface="Arial"/>
            </a:endParaRPr>
          </a:p>
        </p:txBody>
      </p:sp>
      <p:sp>
        <p:nvSpPr>
          <p:cNvPr id="13" name="Rectangle 12">
            <a:extLst>
              <a:ext uri="{FF2B5EF4-FFF2-40B4-BE49-F238E27FC236}">
                <a16:creationId xmlns:a16="http://schemas.microsoft.com/office/drawing/2014/main" id="{2A3CBF73-0CA9-4185-82DD-C84651832CC8}"/>
              </a:ext>
            </a:extLst>
          </p:cNvPr>
          <p:cNvSpPr/>
          <p:nvPr/>
        </p:nvSpPr>
        <p:spPr>
          <a:xfrm>
            <a:off x="1547328" y="702417"/>
            <a:ext cx="6049344" cy="400110"/>
          </a:xfrm>
          <a:prstGeom prst="rect">
            <a:avLst/>
          </a:prstGeom>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0" cap="none" spc="0" normalizeH="0" baseline="0" noProof="0" dirty="0">
                <a:ln>
                  <a:noFill/>
                </a:ln>
                <a:solidFill>
                  <a:srgbClr val="000000"/>
                </a:solidFill>
                <a:effectLst/>
                <a:uLnTx/>
                <a:uFillTx/>
                <a:latin typeface="Playfair Display" panose="00000500000000000000" pitchFamily="50" charset="0"/>
                <a:sym typeface="Arial"/>
              </a:rPr>
              <a:t>Tweet Breakdown by Candidate and Issue</a:t>
            </a:r>
          </a:p>
        </p:txBody>
      </p:sp>
      <p:graphicFrame>
        <p:nvGraphicFramePr>
          <p:cNvPr id="8" name="Chart 7">
            <a:extLst>
              <a:ext uri="{FF2B5EF4-FFF2-40B4-BE49-F238E27FC236}">
                <a16:creationId xmlns:a16="http://schemas.microsoft.com/office/drawing/2014/main" id="{21E7FEAC-EF5B-4557-AF07-6233F08CACF1}"/>
              </a:ext>
            </a:extLst>
          </p:cNvPr>
          <p:cNvGraphicFramePr>
            <a:graphicFrameLocks/>
          </p:cNvGraphicFramePr>
          <p:nvPr>
            <p:extLst>
              <p:ext uri="{D42A27DB-BD31-4B8C-83A1-F6EECF244321}">
                <p14:modId xmlns:p14="http://schemas.microsoft.com/office/powerpoint/2010/main" val="4094451613"/>
              </p:ext>
            </p:extLst>
          </p:nvPr>
        </p:nvGraphicFramePr>
        <p:xfrm>
          <a:off x="37350" y="1102527"/>
          <a:ext cx="9106650" cy="37530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707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103649"/>
            <a:ext cx="8832300" cy="572700"/>
          </a:xfrm>
          <a:prstGeom prst="rect">
            <a:avLst/>
          </a:prstGeom>
        </p:spPr>
        <p:txBody>
          <a:bodyPr spcFirstLastPara="1" wrap="square" lIns="91425" tIns="91425" rIns="91425" bIns="91425" anchor="t" anchorCtr="0">
            <a:noAutofit/>
          </a:bodyPr>
          <a:lstStyle/>
          <a:p>
            <a:pPr lvl="0"/>
            <a:r>
              <a:rPr lang="en-US" sz="3400" dirty="0">
                <a:latin typeface="Varela Round" panose="00000500000000000000" pitchFamily="2" charset="-79"/>
                <a:cs typeface="Varela Round" panose="00000500000000000000" pitchFamily="2" charset="-79"/>
                <a:sym typeface="Varela Round"/>
              </a:rPr>
              <a:t>The Marketplace of Ideas</a:t>
            </a:r>
          </a:p>
        </p:txBody>
      </p:sp>
      <p:sp>
        <p:nvSpPr>
          <p:cNvPr id="3" name="Slide Number Placeholder 2">
            <a:extLst>
              <a:ext uri="{FF2B5EF4-FFF2-40B4-BE49-F238E27FC236}">
                <a16:creationId xmlns:a16="http://schemas.microsoft.com/office/drawing/2014/main" id="{A7C8B2BE-F584-44AA-A8F6-6D707D0776D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rgbClr val="595959"/>
                </a:solidFill>
                <a:effectLst/>
                <a:uLnTx/>
                <a:uFillTx/>
                <a:latin typeface="Montserrat" panose="020B0604020202020204" charset="0"/>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 sz="1000" b="0" i="0" u="none" strike="noStrike" kern="0" cap="none" spc="0" normalizeH="0" baseline="0" noProof="0" dirty="0">
              <a:ln>
                <a:noFill/>
              </a:ln>
              <a:solidFill>
                <a:srgbClr val="595959"/>
              </a:solidFill>
              <a:effectLst/>
              <a:uLnTx/>
              <a:uFillTx/>
              <a:latin typeface="Montserrat" panose="020B0604020202020204" charset="0"/>
              <a:sym typeface="Arial"/>
            </a:endParaRPr>
          </a:p>
        </p:txBody>
      </p:sp>
      <p:sp>
        <p:nvSpPr>
          <p:cNvPr id="6" name="TextBox 5">
            <a:extLst>
              <a:ext uri="{FF2B5EF4-FFF2-40B4-BE49-F238E27FC236}">
                <a16:creationId xmlns:a16="http://schemas.microsoft.com/office/drawing/2014/main" id="{EBD6AE20-196E-4B19-B402-FC592DAAE0E9}"/>
              </a:ext>
            </a:extLst>
          </p:cNvPr>
          <p:cNvSpPr txBox="1"/>
          <p:nvPr/>
        </p:nvSpPr>
        <p:spPr>
          <a:xfrm>
            <a:off x="5298186" y="1161263"/>
            <a:ext cx="3737314" cy="183127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Montserrat" panose="020B0604020202020204"/>
              </a:rPr>
              <a:t>Gardner has strong influence on Law and Government related event </a:t>
            </a:r>
          </a:p>
          <a:p>
            <a:pPr marL="285750" indent="-285750">
              <a:spcAft>
                <a:spcPts val="600"/>
              </a:spcAft>
              <a:buFont typeface="Arial" panose="020B0604020202020204" pitchFamily="34" charset="0"/>
              <a:buChar char="•"/>
            </a:pPr>
            <a:r>
              <a:rPr lang="en-US" dirty="0">
                <a:latin typeface="Montserrat" panose="020B0604020202020204"/>
              </a:rPr>
              <a:t>Gardener is also strong on media </a:t>
            </a:r>
          </a:p>
          <a:p>
            <a:pPr marL="285750" indent="-285750">
              <a:spcAft>
                <a:spcPts val="600"/>
              </a:spcAft>
              <a:buFont typeface="Arial" panose="020B0604020202020204" pitchFamily="34" charset="0"/>
              <a:buChar char="•"/>
            </a:pPr>
            <a:r>
              <a:rPr lang="en-US" dirty="0">
                <a:latin typeface="Montserrat" panose="020B0604020202020204"/>
              </a:rPr>
              <a:t>Taxes has the most negative impact on Gardner </a:t>
            </a:r>
          </a:p>
          <a:p>
            <a:pPr marL="285750" indent="-285750">
              <a:spcAft>
                <a:spcPts val="600"/>
              </a:spcAft>
              <a:buFont typeface="Arial" panose="020B0604020202020204" pitchFamily="34" charset="0"/>
              <a:buChar char="•"/>
            </a:pPr>
            <a:r>
              <a:rPr lang="en-US" dirty="0">
                <a:latin typeface="Montserrat" panose="020B0604020202020204"/>
              </a:rPr>
              <a:t>Impeachment has negative impact on Gardner </a:t>
            </a:r>
          </a:p>
        </p:txBody>
      </p:sp>
      <p:sp>
        <p:nvSpPr>
          <p:cNvPr id="8" name="TextBox 7">
            <a:extLst>
              <a:ext uri="{FF2B5EF4-FFF2-40B4-BE49-F238E27FC236}">
                <a16:creationId xmlns:a16="http://schemas.microsoft.com/office/drawing/2014/main" id="{8818653C-7D41-4995-8C66-0D2E9E2D69C9}"/>
              </a:ext>
            </a:extLst>
          </p:cNvPr>
          <p:cNvSpPr txBox="1"/>
          <p:nvPr/>
        </p:nvSpPr>
        <p:spPr>
          <a:xfrm>
            <a:off x="762098" y="4464771"/>
            <a:ext cx="6625905" cy="646331"/>
          </a:xfrm>
          <a:prstGeom prst="rect">
            <a:avLst/>
          </a:prstGeom>
          <a:noFill/>
        </p:spPr>
        <p:txBody>
          <a:bodyPr wrap="square" rtlCol="0">
            <a:spAutoFit/>
          </a:bodyPr>
          <a:lstStyle/>
          <a:p>
            <a:r>
              <a:rPr lang="en-US" sz="1200" i="1" dirty="0">
                <a:latin typeface="Montserrat" panose="020B0604020202020204"/>
              </a:rPr>
              <a:t>Green = Relative advantage against other Dems amongst Dems; or positive for Trump’s approval rating</a:t>
            </a:r>
          </a:p>
          <a:p>
            <a:r>
              <a:rPr lang="en-US" sz="1200" i="1" dirty="0">
                <a:latin typeface="Montserrat" panose="020B0604020202020204"/>
              </a:rPr>
              <a:t>Red = as search interest increases, candidate’s polling decreases</a:t>
            </a:r>
          </a:p>
        </p:txBody>
      </p:sp>
      <p:sp>
        <p:nvSpPr>
          <p:cNvPr id="7" name="TextBox 6">
            <a:extLst>
              <a:ext uri="{FF2B5EF4-FFF2-40B4-BE49-F238E27FC236}">
                <a16:creationId xmlns:a16="http://schemas.microsoft.com/office/drawing/2014/main" id="{B8AEDC37-9AE3-47B6-AA3A-17A648934CE1}"/>
              </a:ext>
            </a:extLst>
          </p:cNvPr>
          <p:cNvSpPr txBox="1"/>
          <p:nvPr/>
        </p:nvSpPr>
        <p:spPr>
          <a:xfrm>
            <a:off x="311700" y="667003"/>
            <a:ext cx="84329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Valera Round"/>
              </a:rPr>
              <a:t>How the ecosystem of ideas is working for and against Cory Gardner</a:t>
            </a:r>
            <a:endParaRPr kumimoji="0" lang="en-US" sz="1400" b="0" i="0" u="none" strike="noStrike" kern="0" cap="none" spc="0" normalizeH="0" baseline="0" noProof="0" dirty="0">
              <a:ln>
                <a:noFill/>
              </a:ln>
              <a:solidFill>
                <a:srgbClr val="000000"/>
              </a:solidFill>
              <a:effectLst/>
              <a:uLnTx/>
              <a:uFillTx/>
              <a:latin typeface="Valera Round"/>
              <a:sym typeface="Arial"/>
            </a:endParaRPr>
          </a:p>
        </p:txBody>
      </p:sp>
      <p:pic>
        <p:nvPicPr>
          <p:cNvPr id="4" name="Picture 3">
            <a:extLst>
              <a:ext uri="{FF2B5EF4-FFF2-40B4-BE49-F238E27FC236}">
                <a16:creationId xmlns:a16="http://schemas.microsoft.com/office/drawing/2014/main" id="{F5B45B13-5EB8-42E8-824E-B955B515A25E}"/>
              </a:ext>
            </a:extLst>
          </p:cNvPr>
          <p:cNvPicPr>
            <a:picLocks noChangeAspect="1"/>
          </p:cNvPicPr>
          <p:nvPr/>
        </p:nvPicPr>
        <p:blipFill>
          <a:blip r:embed="rId3"/>
          <a:stretch>
            <a:fillRect/>
          </a:stretch>
        </p:blipFill>
        <p:spPr>
          <a:xfrm>
            <a:off x="560256" y="1161263"/>
            <a:ext cx="3737314" cy="2719560"/>
          </a:xfrm>
          <a:prstGeom prst="rect">
            <a:avLst/>
          </a:prstGeom>
        </p:spPr>
      </p:pic>
    </p:spTree>
    <p:extLst>
      <p:ext uri="{BB962C8B-B14F-4D97-AF65-F5344CB8AC3E}">
        <p14:creationId xmlns:p14="http://schemas.microsoft.com/office/powerpoint/2010/main" val="4336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9006-2F5B-4273-9453-CE297853659B}"/>
              </a:ext>
            </a:extLst>
          </p:cNvPr>
          <p:cNvSpPr>
            <a:spLocks noGrp="1"/>
          </p:cNvSpPr>
          <p:nvPr>
            <p:ph type="title"/>
          </p:nvPr>
        </p:nvSpPr>
        <p:spPr>
          <a:xfrm>
            <a:off x="373121" y="51425"/>
            <a:ext cx="8337256" cy="572700"/>
          </a:xfrm>
        </p:spPr>
        <p:txBody>
          <a:bodyPr/>
          <a:lstStyle/>
          <a:p>
            <a:r>
              <a:rPr lang="en-US" sz="3600" dirty="0"/>
              <a:t>Impeachment</a:t>
            </a:r>
          </a:p>
        </p:txBody>
      </p:sp>
      <p:sp>
        <p:nvSpPr>
          <p:cNvPr id="3" name="Text Placeholder 2">
            <a:extLst>
              <a:ext uri="{FF2B5EF4-FFF2-40B4-BE49-F238E27FC236}">
                <a16:creationId xmlns:a16="http://schemas.microsoft.com/office/drawing/2014/main" id="{D834F4F5-B280-4C04-B794-F60F5C8D6674}"/>
              </a:ext>
            </a:extLst>
          </p:cNvPr>
          <p:cNvSpPr>
            <a:spLocks noGrp="1"/>
          </p:cNvSpPr>
          <p:nvPr>
            <p:ph type="body" idx="1"/>
          </p:nvPr>
        </p:nvSpPr>
        <p:spPr>
          <a:xfrm>
            <a:off x="5310419" y="1152475"/>
            <a:ext cx="3612887" cy="1325816"/>
          </a:xfrm>
        </p:spPr>
        <p:txBody>
          <a:bodyPr/>
          <a:lstStyle/>
          <a:p>
            <a:pPr>
              <a:buFont typeface="Arial" panose="020B0604020202020204" pitchFamily="34" charset="0"/>
              <a:buChar char="•"/>
            </a:pPr>
            <a:r>
              <a:rPr lang="en-US" sz="1400" dirty="0">
                <a:solidFill>
                  <a:schemeClr val="tx1"/>
                </a:solidFill>
              </a:rPr>
              <a:t>Impeachment is helping Warren and Trump and it is hurting Biden</a:t>
            </a:r>
          </a:p>
          <a:p>
            <a:pPr>
              <a:buFont typeface="Arial" panose="020B0604020202020204" pitchFamily="34" charset="0"/>
              <a:buChar char="•"/>
            </a:pPr>
            <a:r>
              <a:rPr lang="en-US" sz="1400" dirty="0">
                <a:solidFill>
                  <a:schemeClr val="tx1"/>
                </a:solidFill>
              </a:rPr>
              <a:t>Of the Democrats, Warren and Steyer have positive correlations</a:t>
            </a:r>
          </a:p>
          <a:p>
            <a:pPr>
              <a:buFont typeface="Arial" panose="020B0604020202020204" pitchFamily="34" charset="0"/>
              <a:buChar char="•"/>
            </a:pPr>
            <a:r>
              <a:rPr lang="en-US" sz="1400" dirty="0">
                <a:solidFill>
                  <a:schemeClr val="tx1"/>
                </a:solidFill>
              </a:rPr>
              <a:t>Biden has many negative correlations – maybe he is being impacted by his son’s potential involvement in Ukraine?</a:t>
            </a:r>
          </a:p>
        </p:txBody>
      </p:sp>
      <p:sp>
        <p:nvSpPr>
          <p:cNvPr id="4" name="Slide Number Placeholder 3">
            <a:extLst>
              <a:ext uri="{FF2B5EF4-FFF2-40B4-BE49-F238E27FC236}">
                <a16:creationId xmlns:a16="http://schemas.microsoft.com/office/drawing/2014/main" id="{3894673F-4326-436A-8504-39D4F676CAA3}"/>
              </a:ext>
            </a:extLst>
          </p:cNvPr>
          <p:cNvSpPr>
            <a:spLocks noGrp="1"/>
          </p:cNvSpPr>
          <p:nvPr>
            <p:ph type="sldNum" idx="12"/>
          </p:nvPr>
        </p:nvSpPr>
        <p:spPr/>
        <p:txBody>
          <a:bodyPr/>
          <a:lstStyle/>
          <a:p>
            <a:pPr defTabSz="914378"/>
            <a:fld id="{00000000-1234-1234-1234-123412341234}" type="slidenum">
              <a:rPr lang="en">
                <a:solidFill>
                  <a:srgbClr val="595959"/>
                </a:solidFill>
                <a:ea typeface="+mn-ea"/>
              </a:rPr>
              <a:pPr defTabSz="914378"/>
              <a:t>9</a:t>
            </a:fld>
            <a:endParaRPr lang="en" dirty="0">
              <a:solidFill>
                <a:srgbClr val="595959"/>
              </a:solidFill>
              <a:ea typeface="+mn-ea"/>
            </a:endParaRPr>
          </a:p>
        </p:txBody>
      </p:sp>
      <p:graphicFrame>
        <p:nvGraphicFramePr>
          <p:cNvPr id="5" name="Table 4">
            <a:extLst>
              <a:ext uri="{FF2B5EF4-FFF2-40B4-BE49-F238E27FC236}">
                <a16:creationId xmlns:a16="http://schemas.microsoft.com/office/drawing/2014/main" id="{9FF03C2A-FDB7-447E-8182-BB96EA657D27}"/>
              </a:ext>
            </a:extLst>
          </p:cNvPr>
          <p:cNvGraphicFramePr>
            <a:graphicFrameLocks noGrp="1"/>
          </p:cNvGraphicFramePr>
          <p:nvPr/>
        </p:nvGraphicFramePr>
        <p:xfrm>
          <a:off x="6755766" y="39955"/>
          <a:ext cx="2388235" cy="1112520"/>
        </p:xfrm>
        <a:graphic>
          <a:graphicData uri="http://schemas.openxmlformats.org/drawingml/2006/table">
            <a:tbl>
              <a:tblPr firstRow="1" bandRow="1">
                <a:tableStyleId>{5C22544A-7EE6-4342-B048-85BDC9FD1C3A}</a:tableStyleId>
              </a:tblPr>
              <a:tblGrid>
                <a:gridCol w="1816418">
                  <a:extLst>
                    <a:ext uri="{9D8B030D-6E8A-4147-A177-3AD203B41FA5}">
                      <a16:colId xmlns:a16="http://schemas.microsoft.com/office/drawing/2014/main" val="1170082836"/>
                    </a:ext>
                  </a:extLst>
                </a:gridCol>
                <a:gridCol w="571817">
                  <a:extLst>
                    <a:ext uri="{9D8B030D-6E8A-4147-A177-3AD203B41FA5}">
                      <a16:colId xmlns:a16="http://schemas.microsoft.com/office/drawing/2014/main" val="3544661537"/>
                    </a:ext>
                  </a:extLst>
                </a:gridCol>
              </a:tblGrid>
              <a:tr h="370840">
                <a:tc>
                  <a:txBody>
                    <a:bodyPr/>
                    <a:lstStyle/>
                    <a:p>
                      <a:pPr algn="r"/>
                      <a:r>
                        <a:rPr lang="en-US" sz="1200" b="0" dirty="0">
                          <a:solidFill>
                            <a:schemeClr val="tx1"/>
                          </a:solidFill>
                          <a:latin typeface="Playfair Display" panose="020B0604020202020204" charset="0"/>
                        </a:rPr>
                        <a:t># of Terms in Category:</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145</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282594"/>
                  </a:ext>
                </a:extLst>
              </a:tr>
              <a:tr h="370840">
                <a:tc>
                  <a:txBody>
                    <a:bodyPr/>
                    <a:lstStyle/>
                    <a:p>
                      <a:pPr algn="r"/>
                      <a:r>
                        <a:rPr lang="en-US" sz="1200" b="0" dirty="0">
                          <a:solidFill>
                            <a:schemeClr val="tx1"/>
                          </a:solidFill>
                          <a:latin typeface="Playfair Display" panose="020B0604020202020204" charset="0"/>
                        </a:rPr>
                        <a:t>Average Daily Share:</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0.3%</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574831"/>
                  </a:ext>
                </a:extLst>
              </a:tr>
              <a:tr h="370840">
                <a:tc>
                  <a:txBody>
                    <a:bodyPr/>
                    <a:lstStyle/>
                    <a:p>
                      <a:pPr algn="r"/>
                      <a:r>
                        <a:rPr lang="en-US" sz="1200" b="0" dirty="0">
                          <a:solidFill>
                            <a:schemeClr val="tx1"/>
                          </a:solidFill>
                          <a:latin typeface="Playfair Display" panose="020B0604020202020204" charset="0"/>
                        </a:rPr>
                        <a:t>Average Daily Rank:</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latin typeface="Playfair Display" panose="020B0604020202020204" charset="0"/>
                        </a:rPr>
                        <a:t>17</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1362708"/>
                  </a:ext>
                </a:extLst>
              </a:tr>
            </a:tbl>
          </a:graphicData>
        </a:graphic>
      </p:graphicFrame>
      <p:graphicFrame>
        <p:nvGraphicFramePr>
          <p:cNvPr id="9" name="Table 8">
            <a:extLst>
              <a:ext uri="{FF2B5EF4-FFF2-40B4-BE49-F238E27FC236}">
                <a16:creationId xmlns:a16="http://schemas.microsoft.com/office/drawing/2014/main" id="{A97C9107-A848-47A6-A9EB-ADA016F889AD}"/>
              </a:ext>
            </a:extLst>
          </p:cNvPr>
          <p:cNvGraphicFramePr>
            <a:graphicFrameLocks noGrp="1"/>
          </p:cNvGraphicFramePr>
          <p:nvPr>
            <p:extLst>
              <p:ext uri="{D42A27DB-BD31-4B8C-83A1-F6EECF244321}">
                <p14:modId xmlns:p14="http://schemas.microsoft.com/office/powerpoint/2010/main" val="3838414007"/>
              </p:ext>
            </p:extLst>
          </p:nvPr>
        </p:nvGraphicFramePr>
        <p:xfrm>
          <a:off x="373121" y="574275"/>
          <a:ext cx="4906382" cy="4281261"/>
        </p:xfrm>
        <a:graphic>
          <a:graphicData uri="http://schemas.openxmlformats.org/drawingml/2006/table">
            <a:tbl>
              <a:tblPr/>
              <a:tblGrid>
                <a:gridCol w="1838062">
                  <a:extLst>
                    <a:ext uri="{9D8B030D-6E8A-4147-A177-3AD203B41FA5}">
                      <a16:colId xmlns:a16="http://schemas.microsoft.com/office/drawing/2014/main" val="1998353003"/>
                    </a:ext>
                  </a:extLst>
                </a:gridCol>
                <a:gridCol w="528320">
                  <a:extLst>
                    <a:ext uri="{9D8B030D-6E8A-4147-A177-3AD203B41FA5}">
                      <a16:colId xmlns:a16="http://schemas.microsoft.com/office/drawing/2014/main" val="686736390"/>
                    </a:ext>
                  </a:extLst>
                </a:gridCol>
                <a:gridCol w="568960">
                  <a:extLst>
                    <a:ext uri="{9D8B030D-6E8A-4147-A177-3AD203B41FA5}">
                      <a16:colId xmlns:a16="http://schemas.microsoft.com/office/drawing/2014/main" val="892945099"/>
                    </a:ext>
                  </a:extLst>
                </a:gridCol>
                <a:gridCol w="660400">
                  <a:extLst>
                    <a:ext uri="{9D8B030D-6E8A-4147-A177-3AD203B41FA5}">
                      <a16:colId xmlns:a16="http://schemas.microsoft.com/office/drawing/2014/main" val="891629808"/>
                    </a:ext>
                  </a:extLst>
                </a:gridCol>
                <a:gridCol w="741680">
                  <a:extLst>
                    <a:ext uri="{9D8B030D-6E8A-4147-A177-3AD203B41FA5}">
                      <a16:colId xmlns:a16="http://schemas.microsoft.com/office/drawing/2014/main" val="2665855893"/>
                    </a:ext>
                  </a:extLst>
                </a:gridCol>
                <a:gridCol w="568960">
                  <a:extLst>
                    <a:ext uri="{9D8B030D-6E8A-4147-A177-3AD203B41FA5}">
                      <a16:colId xmlns:a16="http://schemas.microsoft.com/office/drawing/2014/main" val="1726876080"/>
                    </a:ext>
                  </a:extLst>
                </a:gridCol>
              </a:tblGrid>
              <a:tr h="347561">
                <a:tc>
                  <a:txBody>
                    <a:bodyPr/>
                    <a:lstStyle/>
                    <a:p>
                      <a:pPr algn="l" fontAlgn="b"/>
                      <a:r>
                        <a:rPr lang="en-US" sz="1200" b="1" i="0" u="none" strike="noStrike">
                          <a:solidFill>
                            <a:srgbClr val="000000"/>
                          </a:solidFill>
                          <a:effectLst/>
                          <a:latin typeface="Montserrat" panose="020B0604020202020204"/>
                        </a:rPr>
                        <a:t>Term</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ontserrat" panose="020B0604020202020204"/>
                        </a:rPr>
                        <a:t>Steyer</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Biden</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Sanders</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ontserrat" panose="020B0604020202020204"/>
                        </a:rPr>
                        <a:t>Warren</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Montserrat" panose="020B0604020202020204"/>
                        </a:rPr>
                        <a:t>Trump</a:t>
                      </a:r>
                    </a:p>
                  </a:txBody>
                  <a:tcPr marL="4661" marR="4661" marT="4661"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9540871"/>
                  </a:ext>
                </a:extLst>
              </a:tr>
              <a:tr h="176111">
                <a:tc>
                  <a:txBody>
                    <a:bodyPr/>
                    <a:lstStyle/>
                    <a:p>
                      <a:pPr algn="l" fontAlgn="b"/>
                      <a:r>
                        <a:rPr lang="en-US" sz="1200" b="0" i="0" u="none" strike="noStrike">
                          <a:solidFill>
                            <a:srgbClr val="000000"/>
                          </a:solidFill>
                          <a:effectLst/>
                          <a:latin typeface="Montserrat" panose="020B0604020202020204"/>
                        </a:rPr>
                        <a:t>impeachment</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9C0006"/>
                          </a:solidFill>
                          <a:effectLst/>
                          <a:latin typeface="Montserrat" panose="020B0604020202020204"/>
                        </a:rPr>
                        <a:t>-0.23</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-0.16</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0.44</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0.16</a:t>
                      </a:r>
                    </a:p>
                  </a:txBody>
                  <a:tcPr marL="4661" marR="4661" marT="4661" marB="0" anchor="b">
                    <a:lnL>
                      <a:noFill/>
                    </a:lnL>
                    <a:lnR>
                      <a:noFill/>
                    </a:lnR>
                    <a:lnT w="6350" cap="flat" cmpd="sng" algn="ctr">
                      <a:solidFill>
                        <a:srgbClr val="000000"/>
                      </a:solidFill>
                      <a:prstDash val="solid"/>
                      <a:round/>
                      <a:headEnd type="none" w="med" len="med"/>
                      <a:tailEnd type="none" w="med" len="med"/>
                    </a:lnT>
                    <a:lnB>
                      <a:noFill/>
                    </a:lnB>
                    <a:solidFill>
                      <a:srgbClr val="C6EFCE"/>
                    </a:solidFill>
                  </a:tcPr>
                </a:tc>
                <a:extLst>
                  <a:ext uri="{0D108BD9-81ED-4DB2-BD59-A6C34878D82A}">
                    <a16:rowId xmlns:a16="http://schemas.microsoft.com/office/drawing/2014/main" val="484536504"/>
                  </a:ext>
                </a:extLst>
              </a:tr>
              <a:tr h="176111">
                <a:tc>
                  <a:txBody>
                    <a:bodyPr/>
                    <a:lstStyle/>
                    <a:p>
                      <a:pPr algn="l" fontAlgn="b"/>
                      <a:r>
                        <a:rPr lang="en-US" sz="1200" b="0" i="0" u="none" strike="noStrike">
                          <a:solidFill>
                            <a:srgbClr val="000000"/>
                          </a:solidFill>
                          <a:effectLst/>
                          <a:latin typeface="Montserrat" panose="020B0604020202020204"/>
                        </a:rPr>
                        <a:t>impeached</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-0.21</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-0.11</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0.36</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0.11</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293016418"/>
                  </a:ext>
                </a:extLst>
              </a:tr>
              <a:tr h="145662">
                <a:tc>
                  <a:txBody>
                    <a:bodyPr/>
                    <a:lstStyle/>
                    <a:p>
                      <a:pPr algn="l" fontAlgn="b"/>
                      <a:r>
                        <a:rPr lang="en-US" sz="1200" b="0" i="0" u="none" strike="noStrike">
                          <a:solidFill>
                            <a:srgbClr val="000000"/>
                          </a:solidFill>
                          <a:effectLst/>
                          <a:latin typeface="Montserrat" panose="020B0604020202020204"/>
                        </a:rPr>
                        <a:t>testimony</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0.15</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2200044628"/>
                  </a:ext>
                </a:extLst>
              </a:tr>
              <a:tr h="176111">
                <a:tc>
                  <a:txBody>
                    <a:bodyPr/>
                    <a:lstStyle/>
                    <a:p>
                      <a:pPr algn="l" fontAlgn="b"/>
                      <a:r>
                        <a:rPr lang="en-US" sz="1200" b="0" i="0" u="none" strike="noStrike">
                          <a:solidFill>
                            <a:srgbClr val="000000"/>
                          </a:solidFill>
                          <a:effectLst/>
                          <a:latin typeface="Montserrat" panose="020B0604020202020204"/>
                        </a:rPr>
                        <a:t>impeach</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-0.17</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-0.11</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0.33</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extLst>
                  <a:ext uri="{0D108BD9-81ED-4DB2-BD59-A6C34878D82A}">
                    <a16:rowId xmlns:a16="http://schemas.microsoft.com/office/drawing/2014/main" val="1614185747"/>
                  </a:ext>
                </a:extLst>
              </a:tr>
              <a:tr h="176111">
                <a:tc>
                  <a:txBody>
                    <a:bodyPr/>
                    <a:lstStyle/>
                    <a:p>
                      <a:pPr algn="l" fontAlgn="b"/>
                      <a:r>
                        <a:rPr lang="en-US" sz="1200" b="0" i="0" u="none" strike="noStrike">
                          <a:solidFill>
                            <a:srgbClr val="000000"/>
                          </a:solidFill>
                          <a:effectLst/>
                          <a:latin typeface="Montserrat" panose="020B0604020202020204"/>
                        </a:rPr>
                        <a:t>25th amendment</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-0.15</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661" marR="4661" marT="4661" marB="0" anchor="b">
                    <a:lnL>
                      <a:noFill/>
                    </a:lnL>
                    <a:lnR>
                      <a:noFill/>
                    </a:lnR>
                    <a:lnT>
                      <a:noFill/>
                    </a:lnT>
                    <a:lnB>
                      <a:noFill/>
                    </a:lnB>
                  </a:tcPr>
                </a:tc>
                <a:extLst>
                  <a:ext uri="{0D108BD9-81ED-4DB2-BD59-A6C34878D82A}">
                    <a16:rowId xmlns:a16="http://schemas.microsoft.com/office/drawing/2014/main" val="1958874869"/>
                  </a:ext>
                </a:extLst>
              </a:tr>
              <a:tr h="176111">
                <a:tc>
                  <a:txBody>
                    <a:bodyPr/>
                    <a:lstStyle/>
                    <a:p>
                      <a:pPr algn="l" fontAlgn="b"/>
                      <a:r>
                        <a:rPr lang="en-US" sz="1200" b="0" i="0" u="none" strike="noStrike">
                          <a:solidFill>
                            <a:srgbClr val="000000"/>
                          </a:solidFill>
                          <a:effectLst/>
                          <a:latin typeface="Montserrat" panose="020B0604020202020204"/>
                        </a:rPr>
                        <a:t>transcript</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-0.13</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extLst>
                  <a:ext uri="{0D108BD9-81ED-4DB2-BD59-A6C34878D82A}">
                    <a16:rowId xmlns:a16="http://schemas.microsoft.com/office/drawing/2014/main" val="1106112806"/>
                  </a:ext>
                </a:extLst>
              </a:tr>
              <a:tr h="176111">
                <a:tc>
                  <a:txBody>
                    <a:bodyPr/>
                    <a:lstStyle/>
                    <a:p>
                      <a:pPr algn="l" fontAlgn="b"/>
                      <a:r>
                        <a:rPr lang="en-US" sz="1200" b="0" i="0" u="none" strike="noStrike">
                          <a:solidFill>
                            <a:srgbClr val="000000"/>
                          </a:solidFill>
                          <a:effectLst/>
                          <a:latin typeface="Montserrat" panose="020B0604020202020204"/>
                        </a:rPr>
                        <a:t>schiff</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-0.18</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0.03</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0.17</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0.11</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3077124834"/>
                  </a:ext>
                </a:extLst>
              </a:tr>
              <a:tr h="176111">
                <a:tc>
                  <a:txBody>
                    <a:bodyPr/>
                    <a:lstStyle/>
                    <a:p>
                      <a:pPr algn="l" fontAlgn="b"/>
                      <a:r>
                        <a:rPr lang="en-US" sz="1200" b="0" i="0" u="none" strike="noStrike">
                          <a:solidFill>
                            <a:srgbClr val="000000"/>
                          </a:solidFill>
                          <a:effectLst/>
                          <a:latin typeface="Montserrat" panose="020B0604020202020204"/>
                        </a:rPr>
                        <a:t>to impeach</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-0.20</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-0.11</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0.34</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0.09</a:t>
                      </a:r>
                    </a:p>
                  </a:txBody>
                  <a:tcPr marL="4661" marR="4661" marT="4661" marB="0" anchor="b">
                    <a:lnL>
                      <a:noFill/>
                    </a:lnL>
                    <a:lnR>
                      <a:noFill/>
                    </a:lnR>
                    <a:lnT>
                      <a:noFill/>
                    </a:lnT>
                    <a:lnB>
                      <a:noFill/>
                    </a:lnB>
                  </a:tcPr>
                </a:tc>
                <a:extLst>
                  <a:ext uri="{0D108BD9-81ED-4DB2-BD59-A6C34878D82A}">
                    <a16:rowId xmlns:a16="http://schemas.microsoft.com/office/drawing/2014/main" val="2947745689"/>
                  </a:ext>
                </a:extLst>
              </a:tr>
              <a:tr h="176111">
                <a:tc>
                  <a:txBody>
                    <a:bodyPr/>
                    <a:lstStyle/>
                    <a:p>
                      <a:pPr algn="l" fontAlgn="b"/>
                      <a:r>
                        <a:rPr lang="en-US" sz="1200" b="0" i="0" u="none" strike="noStrike">
                          <a:solidFill>
                            <a:srgbClr val="000000"/>
                          </a:solidFill>
                          <a:effectLst/>
                          <a:latin typeface="Montserrat" panose="020B0604020202020204"/>
                        </a:rPr>
                        <a:t>obstruction of justice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-0.08</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0.08</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-0.20</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extLst>
                  <a:ext uri="{0D108BD9-81ED-4DB2-BD59-A6C34878D82A}">
                    <a16:rowId xmlns:a16="http://schemas.microsoft.com/office/drawing/2014/main" val="1797542329"/>
                  </a:ext>
                </a:extLst>
              </a:tr>
              <a:tr h="176111">
                <a:tc>
                  <a:txBody>
                    <a:bodyPr/>
                    <a:lstStyle/>
                    <a:p>
                      <a:pPr algn="l" fontAlgn="b"/>
                      <a:r>
                        <a:rPr lang="en-US" sz="1200" b="0" i="0" u="none" strike="noStrike">
                          <a:solidFill>
                            <a:srgbClr val="000000"/>
                          </a:solidFill>
                          <a:effectLst/>
                          <a:latin typeface="Montserrat" panose="020B0604020202020204"/>
                        </a:rPr>
                        <a:t>rudy</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0.16</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-0.22</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0.35</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extLst>
                  <a:ext uri="{0D108BD9-81ED-4DB2-BD59-A6C34878D82A}">
                    <a16:rowId xmlns:a16="http://schemas.microsoft.com/office/drawing/2014/main" val="2635118507"/>
                  </a:ext>
                </a:extLst>
              </a:tr>
              <a:tr h="176111">
                <a:tc>
                  <a:txBody>
                    <a:bodyPr/>
                    <a:lstStyle/>
                    <a:p>
                      <a:pPr algn="l" fontAlgn="b"/>
                      <a:r>
                        <a:rPr lang="en-US" sz="1200" b="0" i="0" u="none" strike="noStrike">
                          <a:solidFill>
                            <a:srgbClr val="000000"/>
                          </a:solidFill>
                          <a:effectLst/>
                          <a:latin typeface="Montserrat" panose="020B0604020202020204"/>
                        </a:rPr>
                        <a:t>impeach president</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-0.19</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-0.08</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0.29</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0.12</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3942880209"/>
                  </a:ext>
                </a:extLst>
              </a:tr>
              <a:tr h="176111">
                <a:tc>
                  <a:txBody>
                    <a:bodyPr/>
                    <a:lstStyle/>
                    <a:p>
                      <a:pPr algn="l" fontAlgn="b"/>
                      <a:r>
                        <a:rPr lang="en-US" sz="1200" b="0" i="0" u="none" strike="noStrike">
                          <a:solidFill>
                            <a:srgbClr val="000000"/>
                          </a:solidFill>
                          <a:effectLst/>
                          <a:latin typeface="Montserrat" panose="020B0604020202020204"/>
                        </a:rPr>
                        <a:t>sections</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-0.12</a:t>
                      </a:r>
                    </a:p>
                  </a:txBody>
                  <a:tcPr marL="4661" marR="4661" marT="4661" marB="0" anchor="b">
                    <a:lnL>
                      <a:noFill/>
                    </a:lnL>
                    <a:lnR>
                      <a:noFill/>
                    </a:lnR>
                    <a:lnT>
                      <a:noFill/>
                    </a:lnT>
                    <a:lnB>
                      <a:noFill/>
                    </a:lnB>
                    <a:solidFill>
                      <a:srgbClr val="FFC7CE"/>
                    </a:solidFill>
                  </a:tcPr>
                </a:tc>
                <a:extLst>
                  <a:ext uri="{0D108BD9-81ED-4DB2-BD59-A6C34878D82A}">
                    <a16:rowId xmlns:a16="http://schemas.microsoft.com/office/drawing/2014/main" val="2391063272"/>
                  </a:ext>
                </a:extLst>
              </a:tr>
              <a:tr h="176111">
                <a:tc>
                  <a:txBody>
                    <a:bodyPr/>
                    <a:lstStyle/>
                    <a:p>
                      <a:pPr algn="l" fontAlgn="b"/>
                      <a:r>
                        <a:rPr lang="en-US" sz="1200" b="0" i="0" u="none" strike="noStrike">
                          <a:solidFill>
                            <a:srgbClr val="000000"/>
                          </a:solidFill>
                          <a:effectLst/>
                          <a:latin typeface="Montserrat" panose="020B0604020202020204"/>
                        </a:rPr>
                        <a:t>impeachable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0.17</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0.52</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318858240"/>
                  </a:ext>
                </a:extLst>
              </a:tr>
              <a:tr h="176111">
                <a:tc>
                  <a:txBody>
                    <a:bodyPr/>
                    <a:lstStyle/>
                    <a:p>
                      <a:pPr algn="l" fontAlgn="b"/>
                      <a:r>
                        <a:rPr lang="en-US" sz="1200" b="0" i="0" u="none" strike="noStrike">
                          <a:solidFill>
                            <a:srgbClr val="000000"/>
                          </a:solidFill>
                          <a:effectLst/>
                          <a:latin typeface="Montserrat" panose="020B0604020202020204"/>
                        </a:rPr>
                        <a:t>collusion</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0.31</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-0.35</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extLst>
                  <a:ext uri="{0D108BD9-81ED-4DB2-BD59-A6C34878D82A}">
                    <a16:rowId xmlns:a16="http://schemas.microsoft.com/office/drawing/2014/main" val="1001322762"/>
                  </a:ext>
                </a:extLst>
              </a:tr>
              <a:tr h="176111">
                <a:tc>
                  <a:txBody>
                    <a:bodyPr/>
                    <a:lstStyle/>
                    <a:p>
                      <a:pPr algn="l" fontAlgn="b"/>
                      <a:r>
                        <a:rPr lang="en-US" sz="1200" b="0" i="0" u="none" strike="noStrike">
                          <a:solidFill>
                            <a:srgbClr val="000000"/>
                          </a:solidFill>
                          <a:effectLst/>
                          <a:latin typeface="Montserrat" panose="020B0604020202020204"/>
                        </a:rPr>
                        <a:t>impeach trump</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0.12</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9C0006"/>
                          </a:solidFill>
                          <a:effectLst/>
                          <a:latin typeface="Montserrat" panose="020B0604020202020204"/>
                        </a:rPr>
                        <a:t>-0.20</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-0.15</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0.34</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0.10</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1686053066"/>
                  </a:ext>
                </a:extLst>
              </a:tr>
              <a:tr h="176111">
                <a:tc>
                  <a:txBody>
                    <a:bodyPr/>
                    <a:lstStyle/>
                    <a:p>
                      <a:pPr algn="l" fontAlgn="b"/>
                      <a:r>
                        <a:rPr lang="en-US" sz="1200" b="0" i="0" u="none" strike="noStrike">
                          <a:solidFill>
                            <a:srgbClr val="000000"/>
                          </a:solidFill>
                          <a:effectLst/>
                          <a:latin typeface="Montserrat" panose="020B0604020202020204"/>
                        </a:rPr>
                        <a:t>white house staff</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0.13</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0.00</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-0.10</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-0.10</a:t>
                      </a:r>
                    </a:p>
                  </a:txBody>
                  <a:tcPr marL="4661" marR="4661" marT="4661" marB="0" anchor="b">
                    <a:lnL>
                      <a:noFill/>
                    </a:lnL>
                    <a:lnR>
                      <a:noFill/>
                    </a:lnR>
                    <a:lnT>
                      <a:noFill/>
                    </a:lnT>
                    <a:lnB>
                      <a:noFill/>
                    </a:lnB>
                    <a:solidFill>
                      <a:srgbClr val="FFC7CE"/>
                    </a:solidFill>
                  </a:tcPr>
                </a:tc>
                <a:extLst>
                  <a:ext uri="{0D108BD9-81ED-4DB2-BD59-A6C34878D82A}">
                    <a16:rowId xmlns:a16="http://schemas.microsoft.com/office/drawing/2014/main" val="623882532"/>
                  </a:ext>
                </a:extLst>
              </a:tr>
              <a:tr h="176111">
                <a:tc>
                  <a:txBody>
                    <a:bodyPr/>
                    <a:lstStyle/>
                    <a:p>
                      <a:pPr algn="l" fontAlgn="b"/>
                      <a:r>
                        <a:rPr lang="en-US" sz="1200" b="0" i="0" u="none" strike="noStrike">
                          <a:solidFill>
                            <a:srgbClr val="000000"/>
                          </a:solidFill>
                          <a:effectLst/>
                          <a:latin typeface="Montserrat" panose="020B0604020202020204"/>
                        </a:rPr>
                        <a:t>to impeach president</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0.01</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-0.16</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0000"/>
                          </a:solidFill>
                          <a:effectLst/>
                          <a:latin typeface="Montserrat" panose="020B0604020202020204"/>
                        </a:rPr>
                        <a:t>-0.07</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0.30</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6100"/>
                          </a:solidFill>
                          <a:effectLst/>
                          <a:latin typeface="Montserrat" panose="020B0604020202020204"/>
                        </a:rPr>
                        <a:t>0.13</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404850610"/>
                  </a:ext>
                </a:extLst>
              </a:tr>
              <a:tr h="176111">
                <a:tc>
                  <a:txBody>
                    <a:bodyPr/>
                    <a:lstStyle/>
                    <a:p>
                      <a:pPr algn="l" fontAlgn="b"/>
                      <a:r>
                        <a:rPr lang="en-US" sz="1200" b="0" i="0" u="none" strike="noStrike">
                          <a:solidFill>
                            <a:srgbClr val="000000"/>
                          </a:solidFill>
                          <a:effectLst/>
                          <a:latin typeface="Montserrat" panose="020B0604020202020204"/>
                        </a:rPr>
                        <a:t>intelligence committee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0.09</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-0.02</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0.03</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0.06</a:t>
                      </a:r>
                    </a:p>
                  </a:txBody>
                  <a:tcPr marL="4661" marR="4661" marT="4661" marB="0" anchor="b">
                    <a:lnL>
                      <a:noFill/>
                    </a:lnL>
                    <a:lnR>
                      <a:noFill/>
                    </a:lnR>
                    <a:lnT>
                      <a:noFill/>
                    </a:lnT>
                    <a:lnB>
                      <a:noFill/>
                    </a:lnB>
                  </a:tcPr>
                </a:tc>
                <a:extLst>
                  <a:ext uri="{0D108BD9-81ED-4DB2-BD59-A6C34878D82A}">
                    <a16:rowId xmlns:a16="http://schemas.microsoft.com/office/drawing/2014/main" val="4268485711"/>
                  </a:ext>
                </a:extLst>
              </a:tr>
              <a:tr h="347561">
                <a:tc>
                  <a:txBody>
                    <a:bodyPr/>
                    <a:lstStyle/>
                    <a:p>
                      <a:pPr algn="l" fontAlgn="b"/>
                      <a:r>
                        <a:rPr lang="en-US" sz="1200" b="0" i="0" u="none" strike="noStrike">
                          <a:solidFill>
                            <a:srgbClr val="000000"/>
                          </a:solidFill>
                          <a:effectLst/>
                          <a:latin typeface="Montserrat" panose="020B0604020202020204"/>
                        </a:rPr>
                        <a:t>senate intelligence committee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006100"/>
                          </a:solidFill>
                          <a:effectLst/>
                          <a:latin typeface="Montserrat" panose="020B0604020202020204"/>
                        </a:rPr>
                        <a:t>0.10</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0.04</a:t>
                      </a:r>
                    </a:p>
                  </a:txBody>
                  <a:tcPr marL="4661" marR="4661" marT="4661" marB="0" anchor="b">
                    <a:lnL>
                      <a:noFill/>
                    </a:lnL>
                    <a:lnR>
                      <a:noFill/>
                    </a:lnR>
                    <a:lnT>
                      <a:noFill/>
                    </a:lnT>
                    <a:lnB>
                      <a:noFill/>
                    </a:lnB>
                  </a:tcPr>
                </a:tc>
                <a:extLst>
                  <a:ext uri="{0D108BD9-81ED-4DB2-BD59-A6C34878D82A}">
                    <a16:rowId xmlns:a16="http://schemas.microsoft.com/office/drawing/2014/main" val="2748511632"/>
                  </a:ext>
                </a:extLst>
              </a:tr>
              <a:tr h="176111">
                <a:tc>
                  <a:txBody>
                    <a:bodyPr/>
                    <a:lstStyle/>
                    <a:p>
                      <a:pPr algn="l" fontAlgn="b"/>
                      <a:r>
                        <a:rPr lang="en-US" sz="1200" b="0" i="0" u="none" strike="noStrike" dirty="0">
                          <a:solidFill>
                            <a:srgbClr val="000000"/>
                          </a:solidFill>
                          <a:effectLst/>
                          <a:latin typeface="Montserrat" panose="020B0604020202020204"/>
                        </a:rPr>
                        <a:t>impeachment vote</a:t>
                      </a:r>
                    </a:p>
                  </a:txBody>
                  <a:tcPr marL="4661" marR="4661" marT="4661" marB="0" anchor="b">
                    <a:lnL>
                      <a:noFill/>
                    </a:lnL>
                    <a:lnR>
                      <a:noFill/>
                    </a:lnR>
                    <a:lnT>
                      <a:noFill/>
                    </a:lnT>
                    <a:lnB>
                      <a:noFill/>
                    </a:lnB>
                  </a:tcPr>
                </a:tc>
                <a:tc>
                  <a:txBody>
                    <a:bodyPr/>
                    <a:lstStyle/>
                    <a:p>
                      <a:pPr algn="ctr" fontAlgn="b"/>
                      <a:r>
                        <a:rPr lang="en-US" sz="1200" b="0" i="0" u="none" strike="noStrike">
                          <a:solidFill>
                            <a:srgbClr val="000000"/>
                          </a:solidFill>
                          <a:effectLst/>
                          <a:latin typeface="Montserrat" panose="020B0604020202020204"/>
                        </a:rPr>
                        <a:t>0.05</a:t>
                      </a:r>
                    </a:p>
                  </a:txBody>
                  <a:tcPr marL="4661" marR="4661" marT="4661" marB="0" anchor="b">
                    <a:lnL>
                      <a:noFill/>
                    </a:lnL>
                    <a:lnR>
                      <a:noFill/>
                    </a:lnR>
                    <a:lnT>
                      <a:noFill/>
                    </a:lnT>
                    <a:lnB>
                      <a:noFill/>
                    </a:lnB>
                  </a:tcPr>
                </a:tc>
                <a:tc>
                  <a:txBody>
                    <a:bodyPr/>
                    <a:lstStyle/>
                    <a:p>
                      <a:pPr algn="ctr" fontAlgn="b"/>
                      <a:r>
                        <a:rPr lang="en-US" sz="1200" b="0" i="0" u="none" strike="noStrike">
                          <a:solidFill>
                            <a:srgbClr val="9C0006"/>
                          </a:solidFill>
                          <a:effectLst/>
                          <a:latin typeface="Montserrat" panose="020B0604020202020204"/>
                        </a:rPr>
                        <a:t>-0.33</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9C0006"/>
                          </a:solidFill>
                          <a:effectLst/>
                          <a:latin typeface="Montserrat" panose="020B0604020202020204"/>
                        </a:rPr>
                        <a:t>-0.29</a:t>
                      </a:r>
                    </a:p>
                  </a:txBody>
                  <a:tcPr marL="4661" marR="4661" marT="4661" marB="0" anchor="b">
                    <a:lnL>
                      <a:noFill/>
                    </a:lnL>
                    <a:lnR>
                      <a:noFill/>
                    </a:lnR>
                    <a:lnT>
                      <a:noFill/>
                    </a:lnT>
                    <a:lnB>
                      <a:noFill/>
                    </a:lnB>
                    <a:solidFill>
                      <a:srgbClr val="FFC7CE"/>
                    </a:solidFill>
                  </a:tcPr>
                </a:tc>
                <a:tc>
                  <a:txBody>
                    <a:bodyPr/>
                    <a:lstStyle/>
                    <a:p>
                      <a:pPr algn="ctr" fontAlgn="b"/>
                      <a:r>
                        <a:rPr lang="en-US" sz="1200" b="0" i="0" u="none" strike="noStrike">
                          <a:solidFill>
                            <a:srgbClr val="006100"/>
                          </a:solidFill>
                          <a:effectLst/>
                          <a:latin typeface="Montserrat" panose="020B0604020202020204"/>
                        </a:rPr>
                        <a:t>0.56</a:t>
                      </a:r>
                    </a:p>
                  </a:txBody>
                  <a:tcPr marL="4661" marR="4661" marT="4661" marB="0" anchor="b">
                    <a:lnL>
                      <a:noFill/>
                    </a:lnL>
                    <a:lnR>
                      <a:noFill/>
                    </a:lnR>
                    <a:lnT>
                      <a:noFill/>
                    </a:lnT>
                    <a:lnB>
                      <a:noFill/>
                    </a:lnB>
                    <a:solidFill>
                      <a:srgbClr val="C6EFCE"/>
                    </a:solidFill>
                  </a:tcPr>
                </a:tc>
                <a:tc>
                  <a:txBody>
                    <a:bodyPr/>
                    <a:lstStyle/>
                    <a:p>
                      <a:pPr algn="ctr" fontAlgn="b"/>
                      <a:r>
                        <a:rPr lang="en-US" sz="1200" b="0" i="0" u="none" strike="noStrike" dirty="0">
                          <a:solidFill>
                            <a:srgbClr val="006100"/>
                          </a:solidFill>
                          <a:effectLst/>
                          <a:latin typeface="Montserrat" panose="020B0604020202020204"/>
                        </a:rPr>
                        <a:t>0.22</a:t>
                      </a:r>
                    </a:p>
                  </a:txBody>
                  <a:tcPr marL="4661" marR="4661" marT="4661" marB="0" anchor="b">
                    <a:lnL>
                      <a:noFill/>
                    </a:lnL>
                    <a:lnR>
                      <a:noFill/>
                    </a:lnR>
                    <a:lnT>
                      <a:noFill/>
                    </a:lnT>
                    <a:lnB>
                      <a:noFill/>
                    </a:lnB>
                    <a:solidFill>
                      <a:srgbClr val="C6EFCE"/>
                    </a:solidFill>
                  </a:tcPr>
                </a:tc>
                <a:extLst>
                  <a:ext uri="{0D108BD9-81ED-4DB2-BD59-A6C34878D82A}">
                    <a16:rowId xmlns:a16="http://schemas.microsoft.com/office/drawing/2014/main" val="4165122167"/>
                  </a:ext>
                </a:extLst>
              </a:tr>
            </a:tbl>
          </a:graphicData>
        </a:graphic>
      </p:graphicFrame>
    </p:spTree>
    <p:extLst>
      <p:ext uri="{BB962C8B-B14F-4D97-AF65-F5344CB8AC3E}">
        <p14:creationId xmlns:p14="http://schemas.microsoft.com/office/powerpoint/2010/main" val="33072076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6900</TotalTime>
  <Words>6659</Words>
  <Application>Microsoft Office PowerPoint</Application>
  <PresentationFormat>On-screen Show (16:9)</PresentationFormat>
  <Paragraphs>1728</Paragraphs>
  <Slides>59</Slides>
  <Notes>46</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59</vt:i4>
      </vt:variant>
    </vt:vector>
  </HeadingPairs>
  <TitlesOfParts>
    <vt:vector size="71" baseType="lpstr">
      <vt:lpstr>Montserrat</vt:lpstr>
      <vt:lpstr>Playfair Display</vt:lpstr>
      <vt:lpstr>Valera Round</vt:lpstr>
      <vt:lpstr>Varela Round</vt:lpstr>
      <vt:lpstr>Arial</vt:lpstr>
      <vt:lpstr>Calibri</vt:lpstr>
      <vt:lpstr>Georgia</vt:lpstr>
      <vt:lpstr>Simple Light</vt:lpstr>
      <vt:lpstr>1_Simple Light</vt:lpstr>
      <vt:lpstr>2_Simple Light</vt:lpstr>
      <vt:lpstr>3_Simple Light</vt:lpstr>
      <vt:lpstr>4_Simple Light</vt:lpstr>
      <vt:lpstr> Cory Gardner for Senate</vt:lpstr>
      <vt:lpstr>UnumAI leverages Google Trends Search data for polling predictions</vt:lpstr>
      <vt:lpstr>Google Search versus Survey: Presidential General Elections</vt:lpstr>
      <vt:lpstr>What Place Is Gardner In?</vt:lpstr>
      <vt:lpstr>Search data is also used to build winning messaging strategies</vt:lpstr>
      <vt:lpstr>Search data is also used to build winning messaging strategies</vt:lpstr>
      <vt:lpstr>Who Are You?</vt:lpstr>
      <vt:lpstr>The Marketplace of Ideas</vt:lpstr>
      <vt:lpstr>Impeachment</vt:lpstr>
      <vt:lpstr>Takeaway: Messaging Mix</vt:lpstr>
      <vt:lpstr>A preview of what’s next</vt:lpstr>
      <vt:lpstr>Conclusion and Thank You</vt:lpstr>
      <vt:lpstr>Appendix</vt:lpstr>
      <vt:lpstr>SWOT Against Trump’s Message </vt:lpstr>
      <vt:lpstr>Conspiracy &amp; Mueller</vt:lpstr>
      <vt:lpstr>Environment</vt:lpstr>
      <vt:lpstr>Economy &amp; Healthcare</vt:lpstr>
      <vt:lpstr>Reproductive Health</vt:lpstr>
      <vt:lpstr>Social Equality</vt:lpstr>
      <vt:lpstr>Crime</vt:lpstr>
      <vt:lpstr>Immigration</vt:lpstr>
      <vt:lpstr>Trade &amp; Agriculture</vt:lpstr>
      <vt:lpstr>Linear Regression Explained</vt:lpstr>
      <vt:lpstr>Linear Regression Explained</vt:lpstr>
      <vt:lpstr>Variable Distributions</vt:lpstr>
      <vt:lpstr>PowerPoint Presentation</vt:lpstr>
      <vt:lpstr>Variable Distributions</vt:lpstr>
      <vt:lpstr>Variable Distributions</vt:lpstr>
      <vt:lpstr>Variable Definitions</vt:lpstr>
      <vt:lpstr>PowerPoint Presentation</vt:lpstr>
      <vt:lpstr>Variable Definitions</vt:lpstr>
      <vt:lpstr>Variable Definitions</vt:lpstr>
      <vt:lpstr>Variable Definitions</vt:lpstr>
      <vt:lpstr>Variable Definitions</vt:lpstr>
      <vt:lpstr>Patents Referencing ‘Google Trends’</vt:lpstr>
      <vt:lpstr>Academic Literature Review</vt:lpstr>
      <vt:lpstr>Team Members: Management and Board</vt:lpstr>
      <vt:lpstr>Website</vt:lpstr>
      <vt:lpstr>Google Search Versus Survey Results by Race Level</vt:lpstr>
      <vt:lpstr>Google Search versus Survey:  Senate General Elections </vt:lpstr>
      <vt:lpstr>Google Search versus Survey:  House General Elections </vt:lpstr>
      <vt:lpstr>Google Search versus Survey:  Gubernational General Elections </vt:lpstr>
      <vt:lpstr>Google Search versus Survey:  Attorney General General Elections </vt:lpstr>
      <vt:lpstr>Google Search versus Survey:  Secretary of State General Elections </vt:lpstr>
      <vt:lpstr>Primaries Aggregated</vt:lpstr>
      <vt:lpstr>Google Search versus Survey:  Presidential Democratic Primaries</vt:lpstr>
      <vt:lpstr>Google Search versus Survey:  Presidential Republican Primaries</vt:lpstr>
      <vt:lpstr>Google Search versus Survey:  Senate Democratic Primaries </vt:lpstr>
      <vt:lpstr>Google Search versus Survey:  Senate Republican Primaries </vt:lpstr>
      <vt:lpstr>Google Search versus Survey:  Senate Open Primaries  </vt:lpstr>
      <vt:lpstr>Google Search versus Survey:  House Democratic Primaries </vt:lpstr>
      <vt:lpstr>Google Search versus Survey:  House Republican Primaries </vt:lpstr>
      <vt:lpstr>Google Search versus Survey:  House Open Primaries </vt:lpstr>
      <vt:lpstr>Google Search versus Survey:  Gubernatorial Democratic Primaries</vt:lpstr>
      <vt:lpstr>Google Search versus Survey:  Gubernatorial Republican Primaries </vt:lpstr>
      <vt:lpstr>Google Search versus Survey:  Attorney General Democratic Primaries</vt:lpstr>
      <vt:lpstr>Google Search versus Survey:  Attorney General Republican Primaries</vt:lpstr>
      <vt:lpstr>Google Search versus Survey:  Secretary of State Democratic Primaries </vt:lpstr>
      <vt:lpstr>Google Search versus Survey:  Secretary of State Republican Primaries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UnumAI  General Branding Guide</dc:title>
  <dc:creator>Skylar</dc:creator>
  <cp:lastModifiedBy>廖 致君</cp:lastModifiedBy>
  <cp:revision>208</cp:revision>
  <dcterms:modified xsi:type="dcterms:W3CDTF">2019-11-12T04:14:06Z</dcterms:modified>
</cp:coreProperties>
</file>