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 id="2147483662" r:id="rId2"/>
    <p:sldMasterId id="2147483665" r:id="rId3"/>
    <p:sldMasterId id="2147483669" r:id="rId4"/>
    <p:sldMasterId id="2147483680" r:id="rId5"/>
  </p:sldMasterIdLst>
  <p:notesMasterIdLst>
    <p:notesMasterId r:id="rId65"/>
  </p:notesMasterIdLst>
  <p:sldIdLst>
    <p:sldId id="400" r:id="rId6"/>
    <p:sldId id="312" r:id="rId7"/>
    <p:sldId id="310" r:id="rId8"/>
    <p:sldId id="393" r:id="rId9"/>
    <p:sldId id="395" r:id="rId10"/>
    <p:sldId id="396" r:id="rId11"/>
    <p:sldId id="394" r:id="rId12"/>
    <p:sldId id="398" r:id="rId13"/>
    <p:sldId id="405" r:id="rId14"/>
    <p:sldId id="397" r:id="rId15"/>
    <p:sldId id="351" r:id="rId16"/>
    <p:sldId id="311" r:id="rId17"/>
    <p:sldId id="401" r:id="rId18"/>
    <p:sldId id="362" r:id="rId19"/>
    <p:sldId id="403" r:id="rId20"/>
    <p:sldId id="404" r:id="rId21"/>
    <p:sldId id="363" r:id="rId22"/>
    <p:sldId id="406" r:id="rId23"/>
    <p:sldId id="366" r:id="rId24"/>
    <p:sldId id="367" r:id="rId25"/>
    <p:sldId id="371" r:id="rId26"/>
    <p:sldId id="373" r:id="rId27"/>
    <p:sldId id="279" r:id="rId28"/>
    <p:sldId id="281" r:id="rId29"/>
    <p:sldId id="392" r:id="rId30"/>
    <p:sldId id="407" r:id="rId31"/>
    <p:sldId id="408" r:id="rId32"/>
    <p:sldId id="409" r:id="rId33"/>
    <p:sldId id="386" r:id="rId34"/>
    <p:sldId id="387" r:id="rId35"/>
    <p:sldId id="388" r:id="rId36"/>
    <p:sldId id="389" r:id="rId37"/>
    <p:sldId id="390" r:id="rId38"/>
    <p:sldId id="391" r:id="rId39"/>
    <p:sldId id="307" r:id="rId40"/>
    <p:sldId id="306" r:id="rId41"/>
    <p:sldId id="327" r:id="rId42"/>
    <p:sldId id="309" r:id="rId43"/>
    <p:sldId id="402" r:id="rId44"/>
    <p:sldId id="328" r:id="rId45"/>
    <p:sldId id="329" r:id="rId46"/>
    <p:sldId id="330" r:id="rId47"/>
    <p:sldId id="331" r:id="rId48"/>
    <p:sldId id="332" r:id="rId49"/>
    <p:sldId id="333" r:id="rId50"/>
    <p:sldId id="334" r:id="rId51"/>
    <p:sldId id="335" r:id="rId52"/>
    <p:sldId id="336" r:id="rId53"/>
    <p:sldId id="337" r:id="rId54"/>
    <p:sldId id="338" r:id="rId55"/>
    <p:sldId id="339" r:id="rId56"/>
    <p:sldId id="340" r:id="rId57"/>
    <p:sldId id="341" r:id="rId58"/>
    <p:sldId id="342" r:id="rId59"/>
    <p:sldId id="343" r:id="rId60"/>
    <p:sldId id="344" r:id="rId61"/>
    <p:sldId id="345" r:id="rId62"/>
    <p:sldId id="346" r:id="rId63"/>
    <p:sldId id="347" r:id="rId6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kylar White" initials="SW" lastIdx="13" clrIdx="0"/>
  <p:cmAuthor id="2" name="Alex Boyce" initials="AB" lastIdx="4" clrIdx="1">
    <p:extLst>
      <p:ext uri="{19B8F6BF-5375-455C-9EA6-DF929625EA0E}">
        <p15:presenceInfo xmlns:p15="http://schemas.microsoft.com/office/powerpoint/2012/main" userId="b046c649032bf38a" providerId="Windows Live"/>
      </p:ext>
    </p:extLst>
  </p:cmAuthor>
  <p:cmAuthor id="3" name="Lauren Beaver" initials="LB" lastIdx="2" clrIdx="2">
    <p:extLst>
      <p:ext uri="{19B8F6BF-5375-455C-9EA6-DF929625EA0E}">
        <p15:presenceInfo xmlns:p15="http://schemas.microsoft.com/office/powerpoint/2012/main" userId="a0c596e0f4d4a5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9B9"/>
    <a:srgbClr val="C5E0B4"/>
    <a:srgbClr val="C39BE1"/>
    <a:srgbClr val="EEA8A6"/>
    <a:srgbClr val="23191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19" autoAdjust="0"/>
    <p:restoredTop sz="70138" autoAdjust="0"/>
  </p:normalViewPr>
  <p:slideViewPr>
    <p:cSldViewPr snapToGrid="0">
      <p:cViewPr varScale="1">
        <p:scale>
          <a:sx n="64" d="100"/>
          <a:sy n="64" d="100"/>
        </p:scale>
        <p:origin x="378" y="6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ed375f2e70fde2d5/Documents/Employment/UnumAI/PowerPoint%20Graph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ed375f2e70fde2d5/Documents/Employment/UnumAI/PowerPoint%20Graph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ed375f2e70fde2d5/Documents/Employment/UnumAI/PowerPoint%20Graph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4609361329833774E-2"/>
          <c:y val="5.0925925925925923E-2"/>
          <c:w val="0.87483508311461067"/>
          <c:h val="0.63651027996500442"/>
        </c:manualLayout>
      </c:layout>
      <c:barChart>
        <c:barDir val="col"/>
        <c:grouping val="clustered"/>
        <c:varyColors val="0"/>
        <c:ser>
          <c:idx val="0"/>
          <c:order val="0"/>
          <c:tx>
            <c:strRef>
              <c:f>Sheet1!$B$1</c:f>
              <c:strCache>
                <c:ptCount val="1"/>
                <c:pt idx="0">
                  <c:v>Everyone</c:v>
                </c:pt>
              </c:strCache>
            </c:strRef>
          </c:tx>
          <c:spPr>
            <a:solidFill>
              <a:schemeClr val="accent1"/>
            </a:solidFill>
            <a:ln>
              <a:noFill/>
            </a:ln>
            <a:effectLst/>
          </c:spPr>
          <c:invertIfNegative val="0"/>
          <c:cat>
            <c:strRef>
              <c:f>Sheet1!$A$2:$A$19</c:f>
              <c:strCache>
                <c:ptCount val="18"/>
                <c:pt idx="0">
                  <c:v>Econ_Health</c:v>
                </c:pt>
                <c:pt idx="1">
                  <c:v>Ethics</c:v>
                </c:pt>
                <c:pt idx="2">
                  <c:v>War</c:v>
                </c:pt>
                <c:pt idx="3">
                  <c:v>SocEq</c:v>
                </c:pt>
                <c:pt idx="4">
                  <c:v>Crime</c:v>
                </c:pt>
                <c:pt idx="5">
                  <c:v>Law_Govt</c:v>
                </c:pt>
                <c:pt idx="6">
                  <c:v>Environment</c:v>
                </c:pt>
                <c:pt idx="7">
                  <c:v>Educ</c:v>
                </c:pt>
                <c:pt idx="8">
                  <c:v>Immigration</c:v>
                </c:pt>
                <c:pt idx="9">
                  <c:v>Media</c:v>
                </c:pt>
                <c:pt idx="10">
                  <c:v>Trade_Agr</c:v>
                </c:pt>
                <c:pt idx="11">
                  <c:v>Taxes</c:v>
                </c:pt>
                <c:pt idx="12">
                  <c:v>Conspiracy_Mueller</c:v>
                </c:pt>
                <c:pt idx="13">
                  <c:v>CorpReg</c:v>
                </c:pt>
                <c:pt idx="14">
                  <c:v>Religion</c:v>
                </c:pt>
                <c:pt idx="15">
                  <c:v>CampFin</c:v>
                </c:pt>
                <c:pt idx="16">
                  <c:v>Impeachment</c:v>
                </c:pt>
                <c:pt idx="17">
                  <c:v>ReprHealth</c:v>
                </c:pt>
              </c:strCache>
            </c:strRef>
          </c:cat>
          <c:val>
            <c:numRef>
              <c:f>Sheet1!$B$2:$B$19</c:f>
              <c:numCache>
                <c:formatCode>0%</c:formatCode>
                <c:ptCount val="18"/>
                <c:pt idx="0">
                  <c:v>0.23185932330887885</c:v>
                </c:pt>
                <c:pt idx="1">
                  <c:v>0.10355008048143265</c:v>
                </c:pt>
                <c:pt idx="2">
                  <c:v>9.4329092217971228E-2</c:v>
                </c:pt>
                <c:pt idx="3">
                  <c:v>7.4827510899369898E-2</c:v>
                </c:pt>
                <c:pt idx="4">
                  <c:v>7.4320626164419396E-2</c:v>
                </c:pt>
                <c:pt idx="5">
                  <c:v>7.4088753360133514E-2</c:v>
                </c:pt>
                <c:pt idx="6">
                  <c:v>4.1130460806755587E-2</c:v>
                </c:pt>
                <c:pt idx="7">
                  <c:v>3.3298013173610717E-2</c:v>
                </c:pt>
                <c:pt idx="8">
                  <c:v>2.5026085690482161E-2</c:v>
                </c:pt>
                <c:pt idx="9">
                  <c:v>2.1502158304416638E-2</c:v>
                </c:pt>
                <c:pt idx="10">
                  <c:v>2.1264893109333421E-2</c:v>
                </c:pt>
                <c:pt idx="11">
                  <c:v>1.806720536650732E-2</c:v>
                </c:pt>
                <c:pt idx="12">
                  <c:v>1.1671829880855125E-2</c:v>
                </c:pt>
                <c:pt idx="13">
                  <c:v>1.152893152472546E-2</c:v>
                </c:pt>
                <c:pt idx="14">
                  <c:v>9.6577719180464452E-3</c:v>
                </c:pt>
                <c:pt idx="15">
                  <c:v>8.1802568395736783E-3</c:v>
                </c:pt>
                <c:pt idx="16">
                  <c:v>5.7968201071468047E-3</c:v>
                </c:pt>
                <c:pt idx="17">
                  <c:v>4.5808359823453128E-3</c:v>
                </c:pt>
              </c:numCache>
            </c:numRef>
          </c:val>
          <c:extLst>
            <c:ext xmlns:c16="http://schemas.microsoft.com/office/drawing/2014/chart" uri="{C3380CC4-5D6E-409C-BE32-E72D297353CC}">
              <c16:uniqueId val="{00000000-3330-4DC1-A0E2-F9D83288CF2F}"/>
            </c:ext>
          </c:extLst>
        </c:ser>
        <c:ser>
          <c:idx val="1"/>
          <c:order val="1"/>
          <c:tx>
            <c:strRef>
              <c:f>Sheet1!$C$1</c:f>
              <c:strCache>
                <c:ptCount val="1"/>
                <c:pt idx="0">
                  <c:v>Trump</c:v>
                </c:pt>
              </c:strCache>
            </c:strRef>
          </c:tx>
          <c:spPr>
            <a:solidFill>
              <a:schemeClr val="accent2"/>
            </a:solidFill>
            <a:ln>
              <a:noFill/>
            </a:ln>
            <a:effectLst/>
          </c:spPr>
          <c:invertIfNegative val="0"/>
          <c:cat>
            <c:strRef>
              <c:f>Sheet1!$A$2:$A$19</c:f>
              <c:strCache>
                <c:ptCount val="18"/>
                <c:pt idx="0">
                  <c:v>Econ_Health</c:v>
                </c:pt>
                <c:pt idx="1">
                  <c:v>Ethics</c:v>
                </c:pt>
                <c:pt idx="2">
                  <c:v>War</c:v>
                </c:pt>
                <c:pt idx="3">
                  <c:v>SocEq</c:v>
                </c:pt>
                <c:pt idx="4">
                  <c:v>Crime</c:v>
                </c:pt>
                <c:pt idx="5">
                  <c:v>Law_Govt</c:v>
                </c:pt>
                <c:pt idx="6">
                  <c:v>Environment</c:v>
                </c:pt>
                <c:pt idx="7">
                  <c:v>Educ</c:v>
                </c:pt>
                <c:pt idx="8">
                  <c:v>Immigration</c:v>
                </c:pt>
                <c:pt idx="9">
                  <c:v>Media</c:v>
                </c:pt>
                <c:pt idx="10">
                  <c:v>Trade_Agr</c:v>
                </c:pt>
                <c:pt idx="11">
                  <c:v>Taxes</c:v>
                </c:pt>
                <c:pt idx="12">
                  <c:v>Conspiracy_Mueller</c:v>
                </c:pt>
                <c:pt idx="13">
                  <c:v>CorpReg</c:v>
                </c:pt>
                <c:pt idx="14">
                  <c:v>Religion</c:v>
                </c:pt>
                <c:pt idx="15">
                  <c:v>CampFin</c:v>
                </c:pt>
                <c:pt idx="16">
                  <c:v>Impeachment</c:v>
                </c:pt>
                <c:pt idx="17">
                  <c:v>ReprHealth</c:v>
                </c:pt>
              </c:strCache>
            </c:strRef>
          </c:cat>
          <c:val>
            <c:numRef>
              <c:f>Sheet1!$C$2:$C$19</c:f>
              <c:numCache>
                <c:formatCode>0%</c:formatCode>
                <c:ptCount val="18"/>
                <c:pt idx="0">
                  <c:v>0.14860848419346123</c:v>
                </c:pt>
                <c:pt idx="1">
                  <c:v>8.4932000360262994E-2</c:v>
                </c:pt>
                <c:pt idx="2">
                  <c:v>0.13879131766189318</c:v>
                </c:pt>
                <c:pt idx="3">
                  <c:v>2.1885976763037017E-2</c:v>
                </c:pt>
                <c:pt idx="4">
                  <c:v>5.6471223993515264E-2</c:v>
                </c:pt>
                <c:pt idx="5">
                  <c:v>0.10033324326758533</c:v>
                </c:pt>
                <c:pt idx="6">
                  <c:v>1.738268936323516E-2</c:v>
                </c:pt>
                <c:pt idx="7">
                  <c:v>1.0537692515536342E-2</c:v>
                </c:pt>
                <c:pt idx="8">
                  <c:v>6.5567864541115017E-2</c:v>
                </c:pt>
                <c:pt idx="9">
                  <c:v>7.6285688552643435E-2</c:v>
                </c:pt>
                <c:pt idx="10">
                  <c:v>4.9265964153832296E-2</c:v>
                </c:pt>
                <c:pt idx="11">
                  <c:v>1.4860848419346123E-2</c:v>
                </c:pt>
                <c:pt idx="12">
                  <c:v>6.2415563361253715E-2</c:v>
                </c:pt>
                <c:pt idx="13">
                  <c:v>1.2248941727461047E-2</c:v>
                </c:pt>
                <c:pt idx="14">
                  <c:v>1.3599927947401603E-2</c:v>
                </c:pt>
                <c:pt idx="15">
                  <c:v>3.2423669278573357E-3</c:v>
                </c:pt>
                <c:pt idx="16">
                  <c:v>4.2240835810141403E-2</c:v>
                </c:pt>
                <c:pt idx="17">
                  <c:v>1.4410519679365938E-3</c:v>
                </c:pt>
              </c:numCache>
            </c:numRef>
          </c:val>
          <c:extLst>
            <c:ext xmlns:c16="http://schemas.microsoft.com/office/drawing/2014/chart" uri="{C3380CC4-5D6E-409C-BE32-E72D297353CC}">
              <c16:uniqueId val="{00000001-3330-4DC1-A0E2-F9D83288CF2F}"/>
            </c:ext>
          </c:extLst>
        </c:ser>
        <c:ser>
          <c:idx val="2"/>
          <c:order val="2"/>
          <c:tx>
            <c:strRef>
              <c:f>Sheet1!$D$1</c:f>
              <c:strCache>
                <c:ptCount val="1"/>
                <c:pt idx="0">
                  <c:v>Biden</c:v>
                </c:pt>
              </c:strCache>
            </c:strRef>
          </c:tx>
          <c:spPr>
            <a:solidFill>
              <a:schemeClr val="accent3"/>
            </a:solidFill>
            <a:ln>
              <a:noFill/>
            </a:ln>
            <a:effectLst/>
          </c:spPr>
          <c:invertIfNegative val="0"/>
          <c:cat>
            <c:strRef>
              <c:f>Sheet1!$A$2:$A$19</c:f>
              <c:strCache>
                <c:ptCount val="18"/>
                <c:pt idx="0">
                  <c:v>Econ_Health</c:v>
                </c:pt>
                <c:pt idx="1">
                  <c:v>Ethics</c:v>
                </c:pt>
                <c:pt idx="2">
                  <c:v>War</c:v>
                </c:pt>
                <c:pt idx="3">
                  <c:v>SocEq</c:v>
                </c:pt>
                <c:pt idx="4">
                  <c:v>Crime</c:v>
                </c:pt>
                <c:pt idx="5">
                  <c:v>Law_Govt</c:v>
                </c:pt>
                <c:pt idx="6">
                  <c:v>Environment</c:v>
                </c:pt>
                <c:pt idx="7">
                  <c:v>Educ</c:v>
                </c:pt>
                <c:pt idx="8">
                  <c:v>Immigration</c:v>
                </c:pt>
                <c:pt idx="9">
                  <c:v>Media</c:v>
                </c:pt>
                <c:pt idx="10">
                  <c:v>Trade_Agr</c:v>
                </c:pt>
                <c:pt idx="11">
                  <c:v>Taxes</c:v>
                </c:pt>
                <c:pt idx="12">
                  <c:v>Conspiracy_Mueller</c:v>
                </c:pt>
                <c:pt idx="13">
                  <c:v>CorpReg</c:v>
                </c:pt>
                <c:pt idx="14">
                  <c:v>Religion</c:v>
                </c:pt>
                <c:pt idx="15">
                  <c:v>CampFin</c:v>
                </c:pt>
                <c:pt idx="16">
                  <c:v>Impeachment</c:v>
                </c:pt>
                <c:pt idx="17">
                  <c:v>ReprHealth</c:v>
                </c:pt>
              </c:strCache>
            </c:strRef>
          </c:cat>
          <c:val>
            <c:numRef>
              <c:f>Sheet1!$D$2:$D$19</c:f>
              <c:numCache>
                <c:formatCode>0%</c:formatCode>
                <c:ptCount val="18"/>
                <c:pt idx="0">
                  <c:v>0.20487274703378316</c:v>
                </c:pt>
                <c:pt idx="1">
                  <c:v>0.1139389548048184</c:v>
                </c:pt>
                <c:pt idx="2">
                  <c:v>0.10180237297346255</c:v>
                </c:pt>
                <c:pt idx="3">
                  <c:v>8.3144642695408028E-2</c:v>
                </c:pt>
                <c:pt idx="4">
                  <c:v>7.580835069287202E-2</c:v>
                </c:pt>
                <c:pt idx="5">
                  <c:v>6.5845485010415719E-2</c:v>
                </c:pt>
                <c:pt idx="6">
                  <c:v>3.4688886876188749E-2</c:v>
                </c:pt>
                <c:pt idx="7">
                  <c:v>3.7134317543700751E-2</c:v>
                </c:pt>
                <c:pt idx="8">
                  <c:v>2.7352594873652748E-2</c:v>
                </c:pt>
                <c:pt idx="9">
                  <c:v>1.4582012498867857E-2</c:v>
                </c:pt>
                <c:pt idx="10">
                  <c:v>2.1737161488995561E-2</c:v>
                </c:pt>
                <c:pt idx="11">
                  <c:v>1.8023729734625488E-2</c:v>
                </c:pt>
                <c:pt idx="12">
                  <c:v>6.5211484466986686E-3</c:v>
                </c:pt>
                <c:pt idx="13">
                  <c:v>5.7965763970654833E-3</c:v>
                </c:pt>
                <c:pt idx="14">
                  <c:v>9.1477221266189658E-3</c:v>
                </c:pt>
                <c:pt idx="15">
                  <c:v>4.1662892853908161E-3</c:v>
                </c:pt>
                <c:pt idx="16">
                  <c:v>3.170002717145186E-3</c:v>
                </c:pt>
                <c:pt idx="17">
                  <c:v>1.6302871116746671E-3</c:v>
                </c:pt>
              </c:numCache>
            </c:numRef>
          </c:val>
          <c:extLst>
            <c:ext xmlns:c16="http://schemas.microsoft.com/office/drawing/2014/chart" uri="{C3380CC4-5D6E-409C-BE32-E72D297353CC}">
              <c16:uniqueId val="{00000002-3330-4DC1-A0E2-F9D83288CF2F}"/>
            </c:ext>
          </c:extLst>
        </c:ser>
        <c:ser>
          <c:idx val="3"/>
          <c:order val="3"/>
          <c:tx>
            <c:strRef>
              <c:f>Sheet1!$E$1</c:f>
              <c:strCache>
                <c:ptCount val="1"/>
                <c:pt idx="0">
                  <c:v>Sanders</c:v>
                </c:pt>
              </c:strCache>
            </c:strRef>
          </c:tx>
          <c:spPr>
            <a:solidFill>
              <a:schemeClr val="accent4"/>
            </a:solidFill>
            <a:ln>
              <a:noFill/>
            </a:ln>
            <a:effectLst/>
          </c:spPr>
          <c:invertIfNegative val="0"/>
          <c:cat>
            <c:strRef>
              <c:f>Sheet1!$A$2:$A$19</c:f>
              <c:strCache>
                <c:ptCount val="18"/>
                <c:pt idx="0">
                  <c:v>Econ_Health</c:v>
                </c:pt>
                <c:pt idx="1">
                  <c:v>Ethics</c:v>
                </c:pt>
                <c:pt idx="2">
                  <c:v>War</c:v>
                </c:pt>
                <c:pt idx="3">
                  <c:v>SocEq</c:v>
                </c:pt>
                <c:pt idx="4">
                  <c:v>Crime</c:v>
                </c:pt>
                <c:pt idx="5">
                  <c:v>Law_Govt</c:v>
                </c:pt>
                <c:pt idx="6">
                  <c:v>Environment</c:v>
                </c:pt>
                <c:pt idx="7">
                  <c:v>Educ</c:v>
                </c:pt>
                <c:pt idx="8">
                  <c:v>Immigration</c:v>
                </c:pt>
                <c:pt idx="9">
                  <c:v>Media</c:v>
                </c:pt>
                <c:pt idx="10">
                  <c:v>Trade_Agr</c:v>
                </c:pt>
                <c:pt idx="11">
                  <c:v>Taxes</c:v>
                </c:pt>
                <c:pt idx="12">
                  <c:v>Conspiracy_Mueller</c:v>
                </c:pt>
                <c:pt idx="13">
                  <c:v>CorpReg</c:v>
                </c:pt>
                <c:pt idx="14">
                  <c:v>Religion</c:v>
                </c:pt>
                <c:pt idx="15">
                  <c:v>CampFin</c:v>
                </c:pt>
                <c:pt idx="16">
                  <c:v>Impeachment</c:v>
                </c:pt>
                <c:pt idx="17">
                  <c:v>ReprHealth</c:v>
                </c:pt>
              </c:strCache>
            </c:strRef>
          </c:cat>
          <c:val>
            <c:numRef>
              <c:f>Sheet1!$E$2:$E$19</c:f>
              <c:numCache>
                <c:formatCode>0%</c:formatCode>
                <c:ptCount val="18"/>
                <c:pt idx="0">
                  <c:v>0.30575890678379697</c:v>
                </c:pt>
                <c:pt idx="1">
                  <c:v>8.2897580701387433E-2</c:v>
                </c:pt>
                <c:pt idx="2">
                  <c:v>8.7185386599735057E-2</c:v>
                </c:pt>
                <c:pt idx="3">
                  <c:v>6.9023216900230083E-2</c:v>
                </c:pt>
                <c:pt idx="4">
                  <c:v>5.7728508680192428E-2</c:v>
                </c:pt>
                <c:pt idx="5">
                  <c:v>5.8878895628529597E-2</c:v>
                </c:pt>
                <c:pt idx="6">
                  <c:v>5.0895907411280764E-2</c:v>
                </c:pt>
                <c:pt idx="7">
                  <c:v>3.6672941504566688E-2</c:v>
                </c:pt>
                <c:pt idx="8">
                  <c:v>2.1752771386739176E-2</c:v>
                </c:pt>
                <c:pt idx="9">
                  <c:v>1.4815589486160496E-2</c:v>
                </c:pt>
                <c:pt idx="10">
                  <c:v>1.9207976016175139E-2</c:v>
                </c:pt>
                <c:pt idx="11">
                  <c:v>2.8550512445095169E-2</c:v>
                </c:pt>
                <c:pt idx="12">
                  <c:v>8.436170954472565E-3</c:v>
                </c:pt>
                <c:pt idx="13">
                  <c:v>2.140416928118246E-2</c:v>
                </c:pt>
                <c:pt idx="14">
                  <c:v>5.2638917939064351E-3</c:v>
                </c:pt>
                <c:pt idx="15">
                  <c:v>4.671268214460015E-3</c:v>
                </c:pt>
                <c:pt idx="16">
                  <c:v>3.9740640033465802E-3</c:v>
                </c:pt>
                <c:pt idx="17">
                  <c:v>3.9392037927909081E-3</c:v>
                </c:pt>
              </c:numCache>
            </c:numRef>
          </c:val>
          <c:extLst>
            <c:ext xmlns:c16="http://schemas.microsoft.com/office/drawing/2014/chart" uri="{C3380CC4-5D6E-409C-BE32-E72D297353CC}">
              <c16:uniqueId val="{00000003-3330-4DC1-A0E2-F9D83288CF2F}"/>
            </c:ext>
          </c:extLst>
        </c:ser>
        <c:ser>
          <c:idx val="4"/>
          <c:order val="4"/>
          <c:tx>
            <c:strRef>
              <c:f>Sheet1!$F$1</c:f>
              <c:strCache>
                <c:ptCount val="1"/>
                <c:pt idx="0">
                  <c:v>Warren</c:v>
                </c:pt>
              </c:strCache>
            </c:strRef>
          </c:tx>
          <c:spPr>
            <a:solidFill>
              <a:schemeClr val="accent5"/>
            </a:solidFill>
            <a:ln>
              <a:noFill/>
            </a:ln>
            <a:effectLst/>
          </c:spPr>
          <c:invertIfNegative val="0"/>
          <c:cat>
            <c:strRef>
              <c:f>Sheet1!$A$2:$A$19</c:f>
              <c:strCache>
                <c:ptCount val="18"/>
                <c:pt idx="0">
                  <c:v>Econ_Health</c:v>
                </c:pt>
                <c:pt idx="1">
                  <c:v>Ethics</c:v>
                </c:pt>
                <c:pt idx="2">
                  <c:v>War</c:v>
                </c:pt>
                <c:pt idx="3">
                  <c:v>SocEq</c:v>
                </c:pt>
                <c:pt idx="4">
                  <c:v>Crime</c:v>
                </c:pt>
                <c:pt idx="5">
                  <c:v>Law_Govt</c:v>
                </c:pt>
                <c:pt idx="6">
                  <c:v>Environment</c:v>
                </c:pt>
                <c:pt idx="7">
                  <c:v>Educ</c:v>
                </c:pt>
                <c:pt idx="8">
                  <c:v>Immigration</c:v>
                </c:pt>
                <c:pt idx="9">
                  <c:v>Media</c:v>
                </c:pt>
                <c:pt idx="10">
                  <c:v>Trade_Agr</c:v>
                </c:pt>
                <c:pt idx="11">
                  <c:v>Taxes</c:v>
                </c:pt>
                <c:pt idx="12">
                  <c:v>Conspiracy_Mueller</c:v>
                </c:pt>
                <c:pt idx="13">
                  <c:v>CorpReg</c:v>
                </c:pt>
                <c:pt idx="14">
                  <c:v>Religion</c:v>
                </c:pt>
                <c:pt idx="15">
                  <c:v>CampFin</c:v>
                </c:pt>
                <c:pt idx="16">
                  <c:v>Impeachment</c:v>
                </c:pt>
                <c:pt idx="17">
                  <c:v>ReprHealth</c:v>
                </c:pt>
              </c:strCache>
            </c:strRef>
          </c:cat>
          <c:val>
            <c:numRef>
              <c:f>Sheet1!$F$2:$F$19</c:f>
              <c:numCache>
                <c:formatCode>0%</c:formatCode>
                <c:ptCount val="18"/>
                <c:pt idx="0">
                  <c:v>0.26238836639532126</c:v>
                </c:pt>
                <c:pt idx="1">
                  <c:v>9.42332516662715E-2</c:v>
                </c:pt>
                <c:pt idx="2">
                  <c:v>8.2694486156115812E-2</c:v>
                </c:pt>
                <c:pt idx="3">
                  <c:v>7.3842830422297737E-2</c:v>
                </c:pt>
                <c:pt idx="4">
                  <c:v>7.5449827445401615E-2</c:v>
                </c:pt>
                <c:pt idx="5">
                  <c:v>7.3658420927843193E-2</c:v>
                </c:pt>
                <c:pt idx="6">
                  <c:v>3.6565768328986538E-2</c:v>
                </c:pt>
                <c:pt idx="7">
                  <c:v>4.3415263837298136E-2</c:v>
                </c:pt>
                <c:pt idx="8">
                  <c:v>2.7213572538791853E-2</c:v>
                </c:pt>
                <c:pt idx="9">
                  <c:v>1.3936088938064754E-2</c:v>
                </c:pt>
                <c:pt idx="10">
                  <c:v>2.3340973155246449E-2</c:v>
                </c:pt>
                <c:pt idx="11">
                  <c:v>2.5211412313285386E-2</c:v>
                </c:pt>
                <c:pt idx="12">
                  <c:v>1.4146842646012804E-2</c:v>
                </c:pt>
                <c:pt idx="13">
                  <c:v>2.3999578492584103E-2</c:v>
                </c:pt>
                <c:pt idx="14">
                  <c:v>5.2161542717142177E-3</c:v>
                </c:pt>
                <c:pt idx="15">
                  <c:v>1.0880160172818041E-2</c:v>
                </c:pt>
                <c:pt idx="16">
                  <c:v>6.4806765194025135E-3</c:v>
                </c:pt>
                <c:pt idx="17">
                  <c:v>5.3478753391817489E-3</c:v>
                </c:pt>
              </c:numCache>
            </c:numRef>
          </c:val>
          <c:extLst>
            <c:ext xmlns:c16="http://schemas.microsoft.com/office/drawing/2014/chart" uri="{C3380CC4-5D6E-409C-BE32-E72D297353CC}">
              <c16:uniqueId val="{00000004-3330-4DC1-A0E2-F9D83288CF2F}"/>
            </c:ext>
          </c:extLst>
        </c:ser>
        <c:ser>
          <c:idx val="5"/>
          <c:order val="5"/>
          <c:tx>
            <c:strRef>
              <c:f>Sheet1!$G$1</c:f>
              <c:strCache>
                <c:ptCount val="1"/>
                <c:pt idx="0">
                  <c:v>Steyer</c:v>
                </c:pt>
              </c:strCache>
            </c:strRef>
          </c:tx>
          <c:spPr>
            <a:solidFill>
              <a:schemeClr val="accent6"/>
            </a:solidFill>
            <a:ln>
              <a:noFill/>
            </a:ln>
            <a:effectLst/>
          </c:spPr>
          <c:invertIfNegative val="0"/>
          <c:cat>
            <c:strRef>
              <c:f>Sheet1!$A$2:$A$19</c:f>
              <c:strCache>
                <c:ptCount val="18"/>
                <c:pt idx="0">
                  <c:v>Econ_Health</c:v>
                </c:pt>
                <c:pt idx="1">
                  <c:v>Ethics</c:v>
                </c:pt>
                <c:pt idx="2">
                  <c:v>War</c:v>
                </c:pt>
                <c:pt idx="3">
                  <c:v>SocEq</c:v>
                </c:pt>
                <c:pt idx="4">
                  <c:v>Crime</c:v>
                </c:pt>
                <c:pt idx="5">
                  <c:v>Law_Govt</c:v>
                </c:pt>
                <c:pt idx="6">
                  <c:v>Environment</c:v>
                </c:pt>
                <c:pt idx="7">
                  <c:v>Educ</c:v>
                </c:pt>
                <c:pt idx="8">
                  <c:v>Immigration</c:v>
                </c:pt>
                <c:pt idx="9">
                  <c:v>Media</c:v>
                </c:pt>
                <c:pt idx="10">
                  <c:v>Trade_Agr</c:v>
                </c:pt>
                <c:pt idx="11">
                  <c:v>Taxes</c:v>
                </c:pt>
                <c:pt idx="12">
                  <c:v>Conspiracy_Mueller</c:v>
                </c:pt>
                <c:pt idx="13">
                  <c:v>CorpReg</c:v>
                </c:pt>
                <c:pt idx="14">
                  <c:v>Religion</c:v>
                </c:pt>
                <c:pt idx="15">
                  <c:v>CampFin</c:v>
                </c:pt>
                <c:pt idx="16">
                  <c:v>Impeachment</c:v>
                </c:pt>
                <c:pt idx="17">
                  <c:v>ReprHealth</c:v>
                </c:pt>
              </c:strCache>
            </c:strRef>
          </c:cat>
          <c:val>
            <c:numRef>
              <c:f>Sheet1!$G$2:$G$19</c:f>
              <c:numCache>
                <c:formatCode>0%</c:formatCode>
                <c:ptCount val="18"/>
                <c:pt idx="0">
                  <c:v>0.1646278250051835</c:v>
                </c:pt>
                <c:pt idx="1">
                  <c:v>0.1057433132904831</c:v>
                </c:pt>
                <c:pt idx="2">
                  <c:v>7.8374455732946297E-2</c:v>
                </c:pt>
                <c:pt idx="3">
                  <c:v>7.2568940493468792E-2</c:v>
                </c:pt>
                <c:pt idx="4">
                  <c:v>8.4594650632386484E-2</c:v>
                </c:pt>
                <c:pt idx="5">
                  <c:v>7.8581795562927645E-2</c:v>
                </c:pt>
                <c:pt idx="6">
                  <c:v>9.4132282811528092E-2</c:v>
                </c:pt>
                <c:pt idx="7">
                  <c:v>2.0111963508189924E-2</c:v>
                </c:pt>
                <c:pt idx="8">
                  <c:v>1.8038565208376531E-2</c:v>
                </c:pt>
                <c:pt idx="9">
                  <c:v>1.5965166908563134E-2</c:v>
                </c:pt>
                <c:pt idx="10">
                  <c:v>1.1818370308936347E-2</c:v>
                </c:pt>
                <c:pt idx="11">
                  <c:v>2.0526643168152604E-2</c:v>
                </c:pt>
                <c:pt idx="12">
                  <c:v>1.2025710138917687E-2</c:v>
                </c:pt>
                <c:pt idx="13">
                  <c:v>1.7001866058469831E-2</c:v>
                </c:pt>
                <c:pt idx="14">
                  <c:v>6.8422143893842003E-3</c:v>
                </c:pt>
                <c:pt idx="15">
                  <c:v>1.389176860874974E-2</c:v>
                </c:pt>
                <c:pt idx="16">
                  <c:v>1.6172506738544475E-2</c:v>
                </c:pt>
                <c:pt idx="17">
                  <c:v>2.9027576197387518E-3</c:v>
                </c:pt>
              </c:numCache>
            </c:numRef>
          </c:val>
          <c:extLst>
            <c:ext xmlns:c16="http://schemas.microsoft.com/office/drawing/2014/chart" uri="{C3380CC4-5D6E-409C-BE32-E72D297353CC}">
              <c16:uniqueId val="{00000005-3330-4DC1-A0E2-F9D83288CF2F}"/>
            </c:ext>
          </c:extLst>
        </c:ser>
        <c:dLbls>
          <c:showLegendKey val="0"/>
          <c:showVal val="0"/>
          <c:showCatName val="0"/>
          <c:showSerName val="0"/>
          <c:showPercent val="0"/>
          <c:showBubbleSize val="0"/>
        </c:dLbls>
        <c:gapWidth val="219"/>
        <c:overlap val="-27"/>
        <c:axId val="567340424"/>
        <c:axId val="567340752"/>
      </c:barChart>
      <c:catAx>
        <c:axId val="567340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ontserrat" panose="00000500000000000000" pitchFamily="50" charset="0"/>
                <a:ea typeface="+mn-ea"/>
                <a:cs typeface="+mn-cs"/>
              </a:defRPr>
            </a:pPr>
            <a:endParaRPr lang="en-US"/>
          </a:p>
        </c:txPr>
        <c:crossAx val="567340752"/>
        <c:crosses val="autoZero"/>
        <c:auto val="1"/>
        <c:lblAlgn val="ctr"/>
        <c:lblOffset val="100"/>
        <c:noMultiLvlLbl val="0"/>
      </c:catAx>
      <c:valAx>
        <c:axId val="5673407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ontserrat" panose="00000500000000000000" pitchFamily="50" charset="0"/>
                <a:ea typeface="+mn-ea"/>
                <a:cs typeface="+mn-cs"/>
              </a:defRPr>
            </a:pPr>
            <a:endParaRPr lang="en-US"/>
          </a:p>
        </c:txPr>
        <c:crossAx val="567340424"/>
        <c:crosses val="autoZero"/>
        <c:crossBetween val="between"/>
      </c:valAx>
      <c:spPr>
        <a:noFill/>
        <a:ln>
          <a:noFill/>
        </a:ln>
        <a:effectLst/>
      </c:spPr>
    </c:plotArea>
    <c:legend>
      <c:legendPos val="b"/>
      <c:layout>
        <c:manualLayout>
          <c:xMode val="edge"/>
          <c:yMode val="edge"/>
          <c:x val="0.15085152059209478"/>
          <c:y val="4.0272091722212593E-3"/>
          <c:w val="0.72893219597550307"/>
          <c:h val="4.0902135274461252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ontserrat" panose="00000500000000000000" pitchFamily="50"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latin typeface="Montserrat" panose="00000500000000000000" pitchFamily="50" charset="0"/>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6811663323045614E-2"/>
          <c:y val="6.9822856364588265E-2"/>
          <c:w val="0.95612636910774373"/>
          <c:h val="0.89526571545311762"/>
        </c:manualLayout>
      </c:layout>
      <c:barChart>
        <c:barDir val="col"/>
        <c:grouping val="percentStacked"/>
        <c:varyColors val="0"/>
        <c:ser>
          <c:idx val="0"/>
          <c:order val="0"/>
          <c:tx>
            <c:strRef>
              <c:f>Sheet1!$A$2</c:f>
              <c:strCache>
                <c:ptCount val="1"/>
                <c:pt idx="0">
                  <c:v>Not Significant</c:v>
                </c:pt>
              </c:strCache>
            </c:strRef>
          </c:tx>
          <c:spPr>
            <a:solidFill>
              <a:srgbClr val="FFB9B9"/>
            </a:solidFill>
            <a:ln>
              <a:solidFill>
                <a:schemeClr val="bg1"/>
              </a:solidFill>
            </a:ln>
            <a:effectLst/>
          </c:spPr>
          <c:invertIfNegative val="0"/>
          <c:cat>
            <c:strRef>
              <c:f>Sheet1!$B$1:$C$1</c:f>
              <c:strCache>
                <c:ptCount val="2"/>
                <c:pt idx="0">
                  <c:v>Series 1</c:v>
                </c:pt>
                <c:pt idx="1">
                  <c:v>Series 2</c:v>
                </c:pt>
              </c:strCache>
            </c:strRef>
          </c:cat>
          <c:val>
            <c:numRef>
              <c:f>Sheet1!$B$2:$C$2</c:f>
              <c:numCache>
                <c:formatCode>0%</c:formatCode>
                <c:ptCount val="2"/>
                <c:pt idx="0">
                  <c:v>0.53406265539532571</c:v>
                </c:pt>
                <c:pt idx="1">
                  <c:v>0.53406265539532571</c:v>
                </c:pt>
              </c:numCache>
            </c:numRef>
          </c:val>
          <c:extLst>
            <c:ext xmlns:c16="http://schemas.microsoft.com/office/drawing/2014/chart" uri="{C3380CC4-5D6E-409C-BE32-E72D297353CC}">
              <c16:uniqueId val="{00000000-28B4-4FCF-966C-854189A3A4BF}"/>
            </c:ext>
          </c:extLst>
        </c:ser>
        <c:ser>
          <c:idx val="2"/>
          <c:order val="1"/>
          <c:tx>
            <c:strRef>
              <c:f>Sheet1!$A$4</c:f>
              <c:strCache>
                <c:ptCount val="1"/>
                <c:pt idx="0">
                  <c:v>Positive</c:v>
                </c:pt>
              </c:strCache>
            </c:strRef>
          </c:tx>
          <c:spPr>
            <a:solidFill>
              <a:srgbClr val="C5E0B4"/>
            </a:solidFill>
            <a:ln>
              <a:solidFill>
                <a:schemeClr val="bg1"/>
              </a:solidFill>
            </a:ln>
            <a:effectLst/>
          </c:spPr>
          <c:invertIfNegative val="0"/>
          <c:cat>
            <c:strRef>
              <c:f>Sheet1!$B$1:$C$1</c:f>
              <c:strCache>
                <c:ptCount val="2"/>
                <c:pt idx="0">
                  <c:v>Series 1</c:v>
                </c:pt>
                <c:pt idx="1">
                  <c:v>Series 2</c:v>
                </c:pt>
              </c:strCache>
            </c:strRef>
          </c:cat>
          <c:val>
            <c:numRef>
              <c:f>Sheet1!$B$4:$C$4</c:f>
              <c:numCache>
                <c:formatCode>0%</c:formatCode>
                <c:ptCount val="2"/>
                <c:pt idx="0">
                  <c:v>0.30830432620586773</c:v>
                </c:pt>
                <c:pt idx="1">
                  <c:v>0.37830432620586774</c:v>
                </c:pt>
              </c:numCache>
            </c:numRef>
          </c:val>
          <c:extLst>
            <c:ext xmlns:c16="http://schemas.microsoft.com/office/drawing/2014/chart" uri="{C3380CC4-5D6E-409C-BE32-E72D297353CC}">
              <c16:uniqueId val="{00000003-28B4-4FCF-966C-854189A3A4BF}"/>
            </c:ext>
          </c:extLst>
        </c:ser>
        <c:dLbls>
          <c:showLegendKey val="0"/>
          <c:showVal val="0"/>
          <c:showCatName val="0"/>
          <c:showSerName val="0"/>
          <c:showPercent val="0"/>
          <c:showBubbleSize val="0"/>
        </c:dLbls>
        <c:gapWidth val="141"/>
        <c:overlap val="100"/>
        <c:axId val="415885736"/>
        <c:axId val="415880816"/>
      </c:barChart>
      <c:catAx>
        <c:axId val="415885736"/>
        <c:scaling>
          <c:orientation val="minMax"/>
        </c:scaling>
        <c:delete val="1"/>
        <c:axPos val="b"/>
        <c:numFmt formatCode="General" sourceLinked="1"/>
        <c:majorTickMark val="none"/>
        <c:minorTickMark val="none"/>
        <c:tickLblPos val="nextTo"/>
        <c:crossAx val="415880816"/>
        <c:crosses val="autoZero"/>
        <c:auto val="1"/>
        <c:lblAlgn val="ctr"/>
        <c:lblOffset val="100"/>
        <c:noMultiLvlLbl val="0"/>
      </c:catAx>
      <c:valAx>
        <c:axId val="415880816"/>
        <c:scaling>
          <c:orientation val="minMax"/>
        </c:scaling>
        <c:delete val="1"/>
        <c:axPos val="l"/>
        <c:majorGridlines>
          <c:spPr>
            <a:ln w="9525" cap="flat" cmpd="sng" algn="ctr">
              <a:solidFill>
                <a:schemeClr val="bg1"/>
              </a:solidFill>
              <a:round/>
            </a:ln>
            <a:effectLst/>
          </c:spPr>
        </c:majorGridlines>
        <c:numFmt formatCode="0%" sourceLinked="1"/>
        <c:majorTickMark val="none"/>
        <c:minorTickMark val="none"/>
        <c:tickLblPos val="nextTo"/>
        <c:crossAx val="415885736"/>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7958474836346999E-3"/>
          <c:y val="2.7777887913090001E-2"/>
          <c:w val="0.98055555555555496"/>
          <c:h val="0.78939049285506002"/>
        </c:manualLayout>
      </c:layout>
      <c:lineChart>
        <c:grouping val="standard"/>
        <c:varyColors val="0"/>
        <c:ser>
          <c:idx val="0"/>
          <c:order val="0"/>
          <c:spPr>
            <a:ln w="34925" cap="rnd">
              <a:solidFill>
                <a:srgbClr val="7030A0"/>
              </a:solidFill>
              <a:round/>
            </a:ln>
            <a:effectLst/>
          </c:spPr>
          <c:marker>
            <c:symbol val="circle"/>
            <c:size val="7"/>
            <c:spPr>
              <a:solidFill>
                <a:srgbClr val="7030A0"/>
              </a:solidFill>
              <a:ln w="9525">
                <a:noFill/>
              </a:ln>
              <a:effectLst/>
            </c:spPr>
          </c:marker>
          <c:dLbls>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ontserrat" panose="020B0604020202020204" charset="0"/>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'[PowerPoint Graphs.xlsx]Sheet2'!$B$3:$B$12</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'[PowerPoint Graphs.xlsx]Sheet2'!$C$3:$C$12</c:f>
              <c:numCache>
                <c:formatCode>General</c:formatCode>
                <c:ptCount val="10"/>
                <c:pt idx="0">
                  <c:v>1</c:v>
                </c:pt>
                <c:pt idx="1">
                  <c:v>4</c:v>
                </c:pt>
                <c:pt idx="2">
                  <c:v>11</c:v>
                </c:pt>
                <c:pt idx="3">
                  <c:v>12</c:v>
                </c:pt>
                <c:pt idx="4">
                  <c:v>8</c:v>
                </c:pt>
                <c:pt idx="5">
                  <c:v>2</c:v>
                </c:pt>
                <c:pt idx="6">
                  <c:v>10</c:v>
                </c:pt>
                <c:pt idx="7">
                  <c:v>8</c:v>
                </c:pt>
                <c:pt idx="8">
                  <c:v>10</c:v>
                </c:pt>
                <c:pt idx="9">
                  <c:v>10</c:v>
                </c:pt>
              </c:numCache>
            </c:numRef>
          </c:val>
          <c:smooth val="0"/>
          <c:extLst>
            <c:ext xmlns:c16="http://schemas.microsoft.com/office/drawing/2014/chart" uri="{C3380CC4-5D6E-409C-BE32-E72D297353CC}">
              <c16:uniqueId val="{00000000-8CBF-4ADA-9E70-F886A02E2126}"/>
            </c:ext>
          </c:extLst>
        </c:ser>
        <c:dLbls>
          <c:showLegendKey val="0"/>
          <c:showVal val="0"/>
          <c:showCatName val="0"/>
          <c:showSerName val="0"/>
          <c:showPercent val="0"/>
          <c:showBubbleSize val="0"/>
        </c:dLbls>
        <c:marker val="1"/>
        <c:smooth val="0"/>
        <c:axId val="1039957328"/>
        <c:axId val="955129376"/>
      </c:lineChart>
      <c:catAx>
        <c:axId val="103995732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0" i="0" u="none" strike="noStrike" kern="1200" baseline="0">
                <a:solidFill>
                  <a:schemeClr val="tx1"/>
                </a:solidFill>
                <a:latin typeface="Montserrat" panose="020B0604020202020204" charset="0"/>
                <a:ea typeface="+mn-ea"/>
                <a:cs typeface="+mn-cs"/>
              </a:defRPr>
            </a:pPr>
            <a:endParaRPr lang="en-US"/>
          </a:p>
        </c:txPr>
        <c:crossAx val="955129376"/>
        <c:crosses val="autoZero"/>
        <c:auto val="1"/>
        <c:lblAlgn val="ctr"/>
        <c:lblOffset val="100"/>
        <c:noMultiLvlLbl val="0"/>
      </c:catAx>
      <c:valAx>
        <c:axId val="955129376"/>
        <c:scaling>
          <c:orientation val="minMax"/>
        </c:scaling>
        <c:delete val="1"/>
        <c:axPos val="l"/>
        <c:numFmt formatCode="General" sourceLinked="1"/>
        <c:majorTickMark val="none"/>
        <c:minorTickMark val="none"/>
        <c:tickLblPos val="nextTo"/>
        <c:crossAx val="10399573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latin typeface="Montserrat" panose="020B060402020202020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2.2421524663677101E-2"/>
          <c:w val="1"/>
          <c:h val="0.87359880183138505"/>
        </c:manualLayout>
      </c:layout>
      <c:lineChart>
        <c:grouping val="standard"/>
        <c:varyColors val="0"/>
        <c:ser>
          <c:idx val="0"/>
          <c:order val="0"/>
          <c:spPr>
            <a:ln w="28575" cap="rnd">
              <a:solidFill>
                <a:srgbClr val="7030A0"/>
              </a:solidFill>
              <a:round/>
            </a:ln>
            <a:effectLst/>
          </c:spPr>
          <c:marker>
            <c:symbol val="circle"/>
            <c:size val="7"/>
            <c:spPr>
              <a:solidFill>
                <a:srgbClr val="7030A0"/>
              </a:solidFill>
              <a:ln w="9525">
                <a:noFill/>
              </a:ln>
              <a:effectLst/>
            </c:spPr>
          </c:marker>
          <c:dLbls>
            <c:dLbl>
              <c:idx val="8"/>
              <c:layout>
                <c:manualLayout>
                  <c:x val="-5.6041776027996502E-2"/>
                  <c:y val="-5.526611256926219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10F-4930-A48E-A06EE1A56271}"/>
                </c:ext>
              </c:extLst>
            </c:dLbl>
            <c:dLbl>
              <c:idx val="10"/>
              <c:layout>
                <c:manualLayout>
                  <c:x val="-7.8065757124305604E-3"/>
                  <c:y val="-8.484432988975980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10F-4930-A48E-A06EE1A56271}"/>
                </c:ext>
              </c:extLst>
            </c:dLbl>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ontserrat" panose="020B0604020202020204" charset="0"/>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'[PowerPoint Graphs.xlsx]Sheet4'!$B$3:$B$13</c:f>
              <c:numCache>
                <c:formatCode>General</c:formatCode>
                <c:ptCount val="11"/>
                <c:pt idx="0">
                  <c:v>2006</c:v>
                </c:pt>
                <c:pt idx="1">
                  <c:v>2007</c:v>
                </c:pt>
                <c:pt idx="2">
                  <c:v>2008</c:v>
                </c:pt>
                <c:pt idx="3">
                  <c:v>2009</c:v>
                </c:pt>
                <c:pt idx="4">
                  <c:v>2010</c:v>
                </c:pt>
                <c:pt idx="5">
                  <c:v>2011</c:v>
                </c:pt>
                <c:pt idx="6">
                  <c:v>2012</c:v>
                </c:pt>
                <c:pt idx="7">
                  <c:v>2013</c:v>
                </c:pt>
                <c:pt idx="8">
                  <c:v>2014</c:v>
                </c:pt>
                <c:pt idx="9">
                  <c:v>2015</c:v>
                </c:pt>
                <c:pt idx="10">
                  <c:v>2016</c:v>
                </c:pt>
              </c:numCache>
            </c:numRef>
          </c:cat>
          <c:val>
            <c:numRef>
              <c:f>'[PowerPoint Graphs.xlsx]Sheet4'!$C$3:$C$13</c:f>
              <c:numCache>
                <c:formatCode>General</c:formatCode>
                <c:ptCount val="11"/>
                <c:pt idx="0">
                  <c:v>25</c:v>
                </c:pt>
                <c:pt idx="1">
                  <c:v>21</c:v>
                </c:pt>
                <c:pt idx="2">
                  <c:v>21</c:v>
                </c:pt>
                <c:pt idx="3">
                  <c:v>28</c:v>
                </c:pt>
                <c:pt idx="4">
                  <c:v>36</c:v>
                </c:pt>
                <c:pt idx="5">
                  <c:v>56</c:v>
                </c:pt>
                <c:pt idx="6">
                  <c:v>63</c:v>
                </c:pt>
                <c:pt idx="7">
                  <c:v>81</c:v>
                </c:pt>
                <c:pt idx="8">
                  <c:v>99</c:v>
                </c:pt>
                <c:pt idx="9">
                  <c:v>133</c:v>
                </c:pt>
                <c:pt idx="10">
                  <c:v>93</c:v>
                </c:pt>
              </c:numCache>
            </c:numRef>
          </c:val>
          <c:smooth val="0"/>
          <c:extLst>
            <c:ext xmlns:c16="http://schemas.microsoft.com/office/drawing/2014/chart" uri="{C3380CC4-5D6E-409C-BE32-E72D297353CC}">
              <c16:uniqueId val="{00000002-110F-4930-A48E-A06EE1A56271}"/>
            </c:ext>
          </c:extLst>
        </c:ser>
        <c:dLbls>
          <c:dLblPos val="t"/>
          <c:showLegendKey val="0"/>
          <c:showVal val="1"/>
          <c:showCatName val="0"/>
          <c:showSerName val="0"/>
          <c:showPercent val="0"/>
          <c:showBubbleSize val="0"/>
        </c:dLbls>
        <c:marker val="1"/>
        <c:smooth val="0"/>
        <c:axId val="1028200880"/>
        <c:axId val="1028204992"/>
      </c:lineChart>
      <c:catAx>
        <c:axId val="1028200880"/>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ontserrat" panose="020B0604020202020204" charset="0"/>
                <a:ea typeface="+mn-ea"/>
                <a:cs typeface="+mn-cs"/>
              </a:defRPr>
            </a:pPr>
            <a:endParaRPr lang="en-US"/>
          </a:p>
        </c:txPr>
        <c:crossAx val="1028204992"/>
        <c:crosses val="autoZero"/>
        <c:auto val="1"/>
        <c:lblAlgn val="ctr"/>
        <c:lblOffset val="100"/>
        <c:noMultiLvlLbl val="0"/>
      </c:catAx>
      <c:valAx>
        <c:axId val="1028204992"/>
        <c:scaling>
          <c:orientation val="minMax"/>
        </c:scaling>
        <c:delete val="1"/>
        <c:axPos val="l"/>
        <c:numFmt formatCode="General" sourceLinked="1"/>
        <c:majorTickMark val="none"/>
        <c:minorTickMark val="none"/>
        <c:tickLblPos val="nextTo"/>
        <c:crossAx val="1028200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latin typeface="Montserrat" panose="020B060402020202020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6987357482712E-2"/>
          <c:y val="5.05320149432971E-2"/>
          <c:w val="0.93860252850345804"/>
          <c:h val="0.76437142079965703"/>
        </c:manualLayout>
      </c:layout>
      <c:barChart>
        <c:barDir val="col"/>
        <c:grouping val="stacked"/>
        <c:varyColors val="0"/>
        <c:ser>
          <c:idx val="0"/>
          <c:order val="0"/>
          <c:tx>
            <c:strRef>
              <c:f>'[PowerPoint Graphs.xlsx]Sheet4'!$C$17</c:f>
              <c:strCache>
                <c:ptCount val="1"/>
                <c:pt idx="0">
                  <c:v>Article</c:v>
                </c:pt>
              </c:strCache>
            </c:strRef>
          </c:tx>
          <c:spPr>
            <a:solidFill>
              <a:srgbClr val="7030A0"/>
            </a:solidFill>
            <a:ln>
              <a:noFill/>
            </a:ln>
            <a:effectLst/>
          </c:spPr>
          <c:invertIfNegative val="0"/>
          <c:dLbls>
            <c:dLbl>
              <c:idx val="0"/>
              <c:layout>
                <c:manualLayout>
                  <c:x val="0"/>
                  <c:y val="-2.3701943992651001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7F3-419E-A461-83B192C71BFF}"/>
                </c:ext>
              </c:extLst>
            </c:dLbl>
            <c:dLbl>
              <c:idx val="1"/>
              <c:layout>
                <c:manualLayout>
                  <c:x val="0"/>
                  <c:y val="-5.1003406364686704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7F3-419E-A461-83B192C71BFF}"/>
                </c:ext>
              </c:extLst>
            </c:dLbl>
            <c:dLbl>
              <c:idx val="2"/>
              <c:layout>
                <c:manualLayout>
                  <c:x val="0"/>
                  <c:y val="-7.8301258387294698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7F3-419E-A461-83B192C71BFF}"/>
                </c:ext>
              </c:extLst>
            </c:dLbl>
            <c:dLbl>
              <c:idx val="3"/>
              <c:layout>
                <c:manualLayout>
                  <c:x val="0"/>
                  <c:y val="3.0893760052565001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7F3-419E-A461-83B192C71BFF}"/>
                </c:ext>
              </c:extLst>
            </c:dLbl>
            <c:dLbl>
              <c:idx val="4"/>
              <c:layout>
                <c:manualLayout>
                  <c:x val="-4.60310818478078E-17"/>
                  <c:y val="1.2153880313306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7F3-419E-A461-83B192C71BFF}"/>
                </c:ext>
              </c:extLst>
            </c:dLbl>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Montserrat" panose="020B0604020202020204" charset="0"/>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'[PowerPoint Graphs.xlsx]Sheet4'!$B$18:$B$28</c:f>
              <c:numCache>
                <c:formatCode>General</c:formatCode>
                <c:ptCount val="11"/>
                <c:pt idx="0">
                  <c:v>2006</c:v>
                </c:pt>
                <c:pt idx="1">
                  <c:v>2007</c:v>
                </c:pt>
                <c:pt idx="2">
                  <c:v>2008</c:v>
                </c:pt>
                <c:pt idx="3">
                  <c:v>2009</c:v>
                </c:pt>
                <c:pt idx="4">
                  <c:v>2010</c:v>
                </c:pt>
                <c:pt idx="5">
                  <c:v>2011</c:v>
                </c:pt>
                <c:pt idx="6">
                  <c:v>2012</c:v>
                </c:pt>
                <c:pt idx="7">
                  <c:v>2013</c:v>
                </c:pt>
                <c:pt idx="8">
                  <c:v>2014</c:v>
                </c:pt>
                <c:pt idx="9">
                  <c:v>2015</c:v>
                </c:pt>
                <c:pt idx="10">
                  <c:v>2016</c:v>
                </c:pt>
              </c:numCache>
            </c:numRef>
          </c:cat>
          <c:val>
            <c:numRef>
              <c:f>'[PowerPoint Graphs.xlsx]Sheet4'!$C$18:$C$28</c:f>
              <c:numCache>
                <c:formatCode>General</c:formatCode>
                <c:ptCount val="11"/>
                <c:pt idx="0">
                  <c:v>8</c:v>
                </c:pt>
                <c:pt idx="1">
                  <c:v>7</c:v>
                </c:pt>
                <c:pt idx="2">
                  <c:v>6</c:v>
                </c:pt>
                <c:pt idx="3">
                  <c:v>10</c:v>
                </c:pt>
                <c:pt idx="4">
                  <c:v>15</c:v>
                </c:pt>
                <c:pt idx="5">
                  <c:v>36</c:v>
                </c:pt>
                <c:pt idx="6">
                  <c:v>37</c:v>
                </c:pt>
                <c:pt idx="7">
                  <c:v>49</c:v>
                </c:pt>
                <c:pt idx="8">
                  <c:v>62</c:v>
                </c:pt>
                <c:pt idx="9">
                  <c:v>95</c:v>
                </c:pt>
                <c:pt idx="10">
                  <c:v>65</c:v>
                </c:pt>
              </c:numCache>
            </c:numRef>
          </c:val>
          <c:extLst>
            <c:ext xmlns:c16="http://schemas.microsoft.com/office/drawing/2014/chart" uri="{C3380CC4-5D6E-409C-BE32-E72D297353CC}">
              <c16:uniqueId val="{00000005-27F3-419E-A461-83B192C71BFF}"/>
            </c:ext>
          </c:extLst>
        </c:ser>
        <c:ser>
          <c:idx val="1"/>
          <c:order val="1"/>
          <c:tx>
            <c:strRef>
              <c:f>'[PowerPoint Graphs.xlsx]Sheet4'!$D$17</c:f>
              <c:strCache>
                <c:ptCount val="1"/>
                <c:pt idx="0">
                  <c:v>Conference Paper</c:v>
                </c:pt>
              </c:strCache>
            </c:strRef>
          </c:tx>
          <c:spPr>
            <a:solidFill>
              <a:schemeClr val="bg1">
                <a:lumMod val="50000"/>
              </a:schemeClr>
            </a:solidFill>
            <a:ln>
              <a:noFill/>
            </a:ln>
            <a:effectLst/>
          </c:spPr>
          <c:invertIfNegative val="0"/>
          <c:dLbls>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Montserrat" panose="020B0604020202020204" charset="0"/>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'[PowerPoint Graphs.xlsx]Sheet4'!$B$18:$B$28</c:f>
              <c:numCache>
                <c:formatCode>General</c:formatCode>
                <c:ptCount val="11"/>
                <c:pt idx="0">
                  <c:v>2006</c:v>
                </c:pt>
                <c:pt idx="1">
                  <c:v>2007</c:v>
                </c:pt>
                <c:pt idx="2">
                  <c:v>2008</c:v>
                </c:pt>
                <c:pt idx="3">
                  <c:v>2009</c:v>
                </c:pt>
                <c:pt idx="4">
                  <c:v>2010</c:v>
                </c:pt>
                <c:pt idx="5">
                  <c:v>2011</c:v>
                </c:pt>
                <c:pt idx="6">
                  <c:v>2012</c:v>
                </c:pt>
                <c:pt idx="7">
                  <c:v>2013</c:v>
                </c:pt>
                <c:pt idx="8">
                  <c:v>2014</c:v>
                </c:pt>
                <c:pt idx="9">
                  <c:v>2015</c:v>
                </c:pt>
                <c:pt idx="10">
                  <c:v>2016</c:v>
                </c:pt>
              </c:numCache>
            </c:numRef>
          </c:cat>
          <c:val>
            <c:numRef>
              <c:f>'[PowerPoint Graphs.xlsx]Sheet4'!$D$18:$D$28</c:f>
              <c:numCache>
                <c:formatCode>General</c:formatCode>
                <c:ptCount val="11"/>
                <c:pt idx="0">
                  <c:v>12</c:v>
                </c:pt>
                <c:pt idx="1">
                  <c:v>14</c:v>
                </c:pt>
                <c:pt idx="2">
                  <c:v>15</c:v>
                </c:pt>
                <c:pt idx="3">
                  <c:v>15</c:v>
                </c:pt>
                <c:pt idx="4">
                  <c:v>18</c:v>
                </c:pt>
                <c:pt idx="5">
                  <c:v>18</c:v>
                </c:pt>
                <c:pt idx="6">
                  <c:v>25</c:v>
                </c:pt>
                <c:pt idx="7">
                  <c:v>16</c:v>
                </c:pt>
                <c:pt idx="8">
                  <c:v>25</c:v>
                </c:pt>
                <c:pt idx="9">
                  <c:v>24</c:v>
                </c:pt>
                <c:pt idx="10">
                  <c:v>21</c:v>
                </c:pt>
              </c:numCache>
            </c:numRef>
          </c:val>
          <c:extLst>
            <c:ext xmlns:c16="http://schemas.microsoft.com/office/drawing/2014/chart" uri="{C3380CC4-5D6E-409C-BE32-E72D297353CC}">
              <c16:uniqueId val="{00000006-27F3-419E-A461-83B192C71BFF}"/>
            </c:ext>
          </c:extLst>
        </c:ser>
        <c:ser>
          <c:idx val="2"/>
          <c:order val="2"/>
          <c:tx>
            <c:strRef>
              <c:f>'[PowerPoint Graphs.xlsx]Sheet4'!$E$17</c:f>
              <c:strCache>
                <c:ptCount val="1"/>
                <c:pt idx="0">
                  <c:v>Other</c:v>
                </c:pt>
              </c:strCache>
            </c:strRef>
          </c:tx>
          <c:spPr>
            <a:solidFill>
              <a:schemeClr val="accent1">
                <a:lumMod val="75000"/>
              </a:schemeClr>
            </a:solidFill>
            <a:ln>
              <a:noFill/>
            </a:ln>
            <a:effectLst/>
          </c:spPr>
          <c:invertIfNegative val="0"/>
          <c:dLbls>
            <c:dLbl>
              <c:idx val="0"/>
              <c:layout>
                <c:manualLayout>
                  <c:x val="0"/>
                  <c:y val="-3.8860103626942998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7F3-419E-A461-83B192C71BFF}"/>
                </c:ext>
              </c:extLst>
            </c:dLbl>
            <c:dLbl>
              <c:idx val="1"/>
              <c:delete val="1"/>
              <c:extLst>
                <c:ext xmlns:c15="http://schemas.microsoft.com/office/drawing/2012/chart" uri="{CE6537A1-D6FC-4f65-9D91-7224C49458BB}"/>
                <c:ext xmlns:c16="http://schemas.microsoft.com/office/drawing/2014/chart" uri="{C3380CC4-5D6E-409C-BE32-E72D297353CC}">
                  <c16:uniqueId val="{00000008-27F3-419E-A461-83B192C71BFF}"/>
                </c:ext>
              </c:extLst>
            </c:dLbl>
            <c:dLbl>
              <c:idx val="2"/>
              <c:delete val="1"/>
              <c:extLst>
                <c:ext xmlns:c15="http://schemas.microsoft.com/office/drawing/2012/chart" uri="{CE6537A1-D6FC-4f65-9D91-7224C49458BB}"/>
                <c:ext xmlns:c16="http://schemas.microsoft.com/office/drawing/2014/chart" uri="{C3380CC4-5D6E-409C-BE32-E72D297353CC}">
                  <c16:uniqueId val="{00000009-27F3-419E-A461-83B192C71BFF}"/>
                </c:ext>
              </c:extLst>
            </c:dLbl>
            <c:dLbl>
              <c:idx val="3"/>
              <c:layout>
                <c:manualLayout>
                  <c:x val="2.3430173746729699E-3"/>
                  <c:y val="-3.5621761658031097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7F3-419E-A461-83B192C71BFF}"/>
                </c:ext>
              </c:extLst>
            </c:dLbl>
            <c:dLbl>
              <c:idx val="4"/>
              <c:layout>
                <c:manualLayout>
                  <c:x val="1.1714164425578901E-3"/>
                  <c:y val="-3.8860231120721303E-2"/>
                </c:manualLayout>
              </c:layout>
              <c:dLblPos val="ctr"/>
              <c:showLegendKey val="0"/>
              <c:showVal val="1"/>
              <c:showCatName val="0"/>
              <c:showSerName val="0"/>
              <c:showPercent val="0"/>
              <c:showBubbleSize val="0"/>
              <c:extLst>
                <c:ext xmlns:c15="http://schemas.microsoft.com/office/drawing/2012/chart" uri="{CE6537A1-D6FC-4f65-9D91-7224C49458BB}">
                  <c15:layout>
                    <c:manualLayout>
                      <c:w val="3.8800367724585103E-2"/>
                      <c:h val="5.3626943005181303E-2"/>
                    </c:manualLayout>
                  </c15:layout>
                </c:ext>
                <c:ext xmlns:c16="http://schemas.microsoft.com/office/drawing/2014/chart" uri="{C3380CC4-5D6E-409C-BE32-E72D297353CC}">
                  <c16:uniqueId val="{0000000B-27F3-419E-A461-83B192C71BFF}"/>
                </c:ext>
              </c:extLst>
            </c:dLbl>
            <c:dLbl>
              <c:idx val="5"/>
              <c:layout>
                <c:manualLayout>
                  <c:x val="-8.5909644635798194E-17"/>
                  <c:y val="-2.9145077720207298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7F3-419E-A461-83B192C71BFF}"/>
                </c:ext>
              </c:extLst>
            </c:dLbl>
            <c:dLbl>
              <c:idx val="6"/>
              <c:layout>
                <c:manualLayout>
                  <c:x val="-8.5909644635798194E-17"/>
                  <c:y val="-2.59067357512953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7F3-419E-A461-83B192C71BFF}"/>
                </c:ext>
              </c:extLst>
            </c:dLbl>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Montserrat" panose="020B060402020202020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'[PowerPoint Graphs.xlsx]Sheet4'!$B$18:$B$28</c:f>
              <c:numCache>
                <c:formatCode>General</c:formatCode>
                <c:ptCount val="11"/>
                <c:pt idx="0">
                  <c:v>2006</c:v>
                </c:pt>
                <c:pt idx="1">
                  <c:v>2007</c:v>
                </c:pt>
                <c:pt idx="2">
                  <c:v>2008</c:v>
                </c:pt>
                <c:pt idx="3">
                  <c:v>2009</c:v>
                </c:pt>
                <c:pt idx="4">
                  <c:v>2010</c:v>
                </c:pt>
                <c:pt idx="5">
                  <c:v>2011</c:v>
                </c:pt>
                <c:pt idx="6">
                  <c:v>2012</c:v>
                </c:pt>
                <c:pt idx="7">
                  <c:v>2013</c:v>
                </c:pt>
                <c:pt idx="8">
                  <c:v>2014</c:v>
                </c:pt>
                <c:pt idx="9">
                  <c:v>2015</c:v>
                </c:pt>
                <c:pt idx="10">
                  <c:v>2016</c:v>
                </c:pt>
              </c:numCache>
            </c:numRef>
          </c:cat>
          <c:val>
            <c:numRef>
              <c:f>'[PowerPoint Graphs.xlsx]Sheet4'!$E$18:$E$28</c:f>
              <c:numCache>
                <c:formatCode>General</c:formatCode>
                <c:ptCount val="11"/>
                <c:pt idx="0">
                  <c:v>5</c:v>
                </c:pt>
                <c:pt idx="1">
                  <c:v>0</c:v>
                </c:pt>
                <c:pt idx="2">
                  <c:v>0</c:v>
                </c:pt>
                <c:pt idx="3">
                  <c:v>3</c:v>
                </c:pt>
                <c:pt idx="4">
                  <c:v>3</c:v>
                </c:pt>
                <c:pt idx="5">
                  <c:v>2</c:v>
                </c:pt>
                <c:pt idx="6">
                  <c:v>1</c:v>
                </c:pt>
                <c:pt idx="7">
                  <c:v>6</c:v>
                </c:pt>
                <c:pt idx="8">
                  <c:v>12</c:v>
                </c:pt>
                <c:pt idx="9">
                  <c:v>14</c:v>
                </c:pt>
                <c:pt idx="10">
                  <c:v>7</c:v>
                </c:pt>
              </c:numCache>
            </c:numRef>
          </c:val>
          <c:extLst>
            <c:ext xmlns:c16="http://schemas.microsoft.com/office/drawing/2014/chart" uri="{C3380CC4-5D6E-409C-BE32-E72D297353CC}">
              <c16:uniqueId val="{00000012-27F3-419E-A461-83B192C71BFF}"/>
            </c:ext>
          </c:extLst>
        </c:ser>
        <c:dLbls>
          <c:dLblPos val="ctr"/>
          <c:showLegendKey val="0"/>
          <c:showVal val="1"/>
          <c:showCatName val="0"/>
          <c:showSerName val="0"/>
          <c:showPercent val="0"/>
          <c:showBubbleSize val="0"/>
        </c:dLbls>
        <c:gapWidth val="25"/>
        <c:overlap val="100"/>
        <c:axId val="1032732304"/>
        <c:axId val="1032737136"/>
      </c:barChart>
      <c:catAx>
        <c:axId val="1032732304"/>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ontserrat" panose="020B0604020202020204" charset="0"/>
                <a:ea typeface="+mn-ea"/>
                <a:cs typeface="+mn-cs"/>
              </a:defRPr>
            </a:pPr>
            <a:endParaRPr lang="en-US"/>
          </a:p>
        </c:txPr>
        <c:crossAx val="1032737136"/>
        <c:crosses val="autoZero"/>
        <c:auto val="1"/>
        <c:lblAlgn val="ctr"/>
        <c:lblOffset val="100"/>
        <c:noMultiLvlLbl val="0"/>
      </c:catAx>
      <c:valAx>
        <c:axId val="1032737136"/>
        <c:scaling>
          <c:orientation val="minMax"/>
        </c:scaling>
        <c:delete val="1"/>
        <c:axPos val="l"/>
        <c:numFmt formatCode="General" sourceLinked="1"/>
        <c:majorTickMark val="none"/>
        <c:minorTickMark val="none"/>
        <c:tickLblPos val="nextTo"/>
        <c:crossAx val="1032732304"/>
        <c:crosses val="autoZero"/>
        <c:crossBetween val="between"/>
      </c:valAx>
      <c:spPr>
        <a:noFill/>
        <a:ln w="25400">
          <a:noFill/>
        </a:ln>
        <a:effectLst/>
      </c:spPr>
    </c:plotArea>
    <c:legend>
      <c:legendPos val="b"/>
      <c:layout>
        <c:manualLayout>
          <c:xMode val="edge"/>
          <c:yMode val="edge"/>
          <c:x val="1.9143717854649699E-2"/>
          <c:y val="7.1243523316062193E-2"/>
          <c:w val="0.56573712425211498"/>
          <c:h val="0.28213710170943701"/>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ontserrat" panose="020B060402020202020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latin typeface="Montserrat" panose="020B060402020202020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ontserrat" panose="020B0604020202020204"/>
        <a:ea typeface="Montserrat" panose="020B0604020202020204"/>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649cd68ea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649cd68ea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Do you want to go through page by page or sit down and just talk about it?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We’re going to talk about giving you a leg up on the competition in developing winning messaging strategies. We will save you time, and we will save you money.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Google searches are more accurate, less expensive, and, more honest than survey polling. I’ll argue until my last breath that Google search alone could build you a winning message strategy. You should partner with us because we are at the forefront of the future.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future of polling will certainly include Google search data. Google maintains an 88% market share of domestic internet search queries. Geographic search data is available through Google Trends; Google’s repository of search data made available for free, to the public, to encourage data journalism. It’s part of Google’s News Initiative. </a:t>
            </a:r>
          </a:p>
          <a:p>
            <a:pPr marL="0" lvl="0" indent="0" algn="l" rtl="0">
              <a:spcBef>
                <a:spcPts val="0"/>
              </a:spcBef>
              <a:spcAft>
                <a:spcPts val="0"/>
              </a:spcAft>
              <a:buNone/>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Here’s a preview of what’s next…. Tailor your winning message to the geography that you happen to be in! I’m thinking this will be an interactive dashboard that you click on what state you’re in that day and a dictionary pops up of what to talk about, and what not to talk about there. It goes in your daily briefing book. </a:t>
            </a:r>
            <a:endParaRPr dirty="0"/>
          </a:p>
        </p:txBody>
      </p:sp>
    </p:spTree>
    <p:extLst>
      <p:ext uri="{BB962C8B-B14F-4D97-AF65-F5344CB8AC3E}">
        <p14:creationId xmlns:p14="http://schemas.microsoft.com/office/powerpoint/2010/main" val="1603070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Google searches are more accurate, less expensive, and more honest than survey polling. I will argue until my last breath that search alone could build you winning messaging strategies. We want to partner with you, and you should partner with us because we are at the forefront of the future... In conjunction with your familiar survey pollsters, we offer a supplemental view of what’s going on; one that can be combined with surveys to harness the relative advantages of both: Improved accuracy from search, and better demographic crosstabulation from surveys.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can recognize a divinely possessed individual on a crusade… we believe in your father. It’s a righteous mission and fight. What questions may you have?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the question and only the question. Harness my emotions. Port in the storm is what people want out of a partner, not spirited. </a:t>
            </a:r>
          </a:p>
        </p:txBody>
      </p:sp>
    </p:spTree>
    <p:extLst>
      <p:ext uri="{BB962C8B-B14F-4D97-AF65-F5344CB8AC3E}">
        <p14:creationId xmlns:p14="http://schemas.microsoft.com/office/powerpoint/2010/main" val="3886846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649cd68ea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649cd68ea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Looking at Trump’s message and Democrats’ polling numbers, we see where Democrats are vulnerable in a general… </a:t>
            </a:r>
            <a:endParaRPr dirty="0"/>
          </a:p>
        </p:txBody>
      </p:sp>
    </p:spTree>
    <p:extLst>
      <p:ext uri="{BB962C8B-B14F-4D97-AF65-F5344CB8AC3E}">
        <p14:creationId xmlns:p14="http://schemas.microsoft.com/office/powerpoint/2010/main" val="563091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an example issue </a:t>
            </a:r>
            <a:r>
              <a:rPr lang="en-US" dirty="0" err="1"/>
              <a:t>anlysis</a:t>
            </a:r>
            <a:r>
              <a:rPr lang="en-US" dirty="0"/>
              <a:t>. We have these for each issue in the appendix. </a:t>
            </a:r>
          </a:p>
        </p:txBody>
      </p:sp>
    </p:spTree>
    <p:extLst>
      <p:ext uri="{BB962C8B-B14F-4D97-AF65-F5344CB8AC3E}">
        <p14:creationId xmlns:p14="http://schemas.microsoft.com/office/powerpoint/2010/main" val="568323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t>Stats textbook definition: Least Squares Principle: A mathematical procedure that uses that data to position a line with the objective of minimizing the sum of the squares of the vertical distances between the actual values and the predicted values of 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7947665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Stats book definition: Coefficient of multiple determination: The percent of variation in the dependent variable, y, explained by the set of independent variables, x1, x2, … </a:t>
            </a:r>
            <a:r>
              <a:rPr lang="en-US" dirty="0" err="1"/>
              <a:t>xn</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567267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2190559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6202830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067352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 assert that Search indicates support, and confirmatory voting intent and issue support. Yes, there are cases that celebrities, and common names, and Trump skew this assertion. Those are exceptions to the rule evidenced by the data. Looking at an encyclopedic history of every Federal election and every statewide election in the United States in the last two-cycles, including every public poll, and elections without polls, we see increased accuracy from this method, usually by significant margins.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Relative search frequency for candidate’s names predicts election results with similar accuracy as survey pollsters.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 want to define Error Rate, which is the left axis for both these charts, and the metric we use to compare ourselves to survey polling on…. Error Rate is each candidate’s predicted result’s difference from their actual election day vote shares summed for all the candidates in the races.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Looking at the box and whisker chart, it seems like the only thing you get by hiring a 538 rated A+ pollster is a narrower band of results, but not on average more accurate.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Looking at the Time until Election chart, we see </a:t>
            </a:r>
            <a:r>
              <a:rPr lang="en-US" dirty="0" err="1"/>
              <a:t>UnumAI’s</a:t>
            </a:r>
            <a:r>
              <a:rPr lang="en-US" dirty="0"/>
              <a:t> relative advantage up until 1 month before election day, which is when candidates go on TV and people start paying attention. However, if you thought that you knew what was going on early in the race because you hired an A+ pollster, you may have been flying blind. </a:t>
            </a:r>
          </a:p>
        </p:txBody>
      </p:sp>
    </p:spTree>
    <p:extLst>
      <p:ext uri="{BB962C8B-B14F-4D97-AF65-F5344CB8AC3E}">
        <p14:creationId xmlns:p14="http://schemas.microsoft.com/office/powerpoint/2010/main" val="31954075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918071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4249435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mentioned in some of the examples, other fields are adopting Google search technology. Patent applications referencing Google Trends follow the traditional hype-cycle of adoption and have stabilized. There are none yet in politics… I know this because Unum’s is the only one.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104890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The academic community is adopting much faster. 2011 is when big data began to receive a lot of media coverage and you can see a step there of people using Google Trends as data for academic articles. </a:t>
            </a:r>
          </a:p>
          <a:p>
            <a:endParaRPr lang="en-US" dirty="0"/>
          </a:p>
          <a:p>
            <a:r>
              <a:rPr lang="en-US" dirty="0"/>
              <a:t>There are other people studying the applications in politics. All of these papers in the political field are enormously helpful with our research.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360523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896143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7005345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649cd68ea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649cd68ea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62862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Just for Presidential General Races, we see that Search outperforms survey once the contestants are set. Unum outperforms all rankings of pollsters across 336 polls.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417120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Just for Presidential General Races, we see that Search outperforms survey once the contestants are set. Unum outperforms all rankings of pollsters across 336 polls.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201655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Just for Presidential General Races, we see that Search outperforms survey once the contestants are set. Unum outperforms all rankings of pollsters across 336 polls.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05538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Just for Presidential General Races, we see that Search outperforms survey once the contestants are set. Unum outperforms all rankings of pollsters across all times. We have Search versus survey comparisons for each Federal and Statewide office level of the ballot in the appendix if you’re interested.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135083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Just for Presidential General Races, we see that Search outperforms survey once the contestants are set. Unum outperforms all rankings of pollsters across 336 polls.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428112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Just for Presidential General Races, we see that Search outperforms survey once the contestants are set. Unum outperforms all rankings of pollsters across 336 polls.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180643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 assert that Search indicates support, and confirmatory voting intent and issue support. Yes, there are cases that celebrities, and common names, and Trump skew this assertion. Those are exceptions to the rule evidenced by the data. Looking at an encyclopedic history of every Federal election and every statewide election in the United States in the last two-cycles, including every public poll, and elections without polls, we see increased accuracy from this method, usually by significant margins.</a:t>
            </a:r>
          </a:p>
        </p:txBody>
      </p:sp>
    </p:spTree>
    <p:extLst>
      <p:ext uri="{BB962C8B-B14F-4D97-AF65-F5344CB8AC3E}">
        <p14:creationId xmlns:p14="http://schemas.microsoft.com/office/powerpoint/2010/main" val="30211548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Just for Presidential General Races, we see that Search outperforms survey once the contestants are set. Unum outperforms all rankings of pollsters across 336 polls.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9775748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Just for Presidential General Races, we see that Search outperforms survey once the contestants are set. Unum outperforms all rankings of pollsters across 336 polls.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262584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Just for Presidential General Races, we see that Search outperforms survey once the contestants are set. Unum outperforms all rankings of pollsters across 336 polls.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392025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Just for Presidential General Races, we see that Search outperforms survey once the contestants are set. Unum outperforms all rankings of pollsters across 336 polls.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820653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Just for Presidential General Races, we see that Search outperforms survey once the contestants are set. Unum outperforms all rankings of pollsters across 336 polls.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699820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Just for Presidential General Races, we see that Search outperforms survey once the contestants are set. Unum outperforms all rankings of pollsters across 336 polls.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580618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Just for Presidential General Races, we see that Search outperforms survey once the contestants are set. Unum outperforms all rankings of pollsters across 336 polls.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379314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What Place Are You In? We see you as being in 8</a:t>
            </a:r>
            <a:r>
              <a:rPr lang="en-US" baseline="30000" dirty="0"/>
              <a:t>th</a:t>
            </a:r>
            <a:r>
              <a:rPr lang="en-US" dirty="0"/>
              <a:t>… Unum predictions foreshadow survey results for a couple of reasons… Partially, search indicates the leanings of undecideds. </a:t>
            </a:r>
          </a:p>
          <a:p>
            <a:r>
              <a:rPr lang="en-US" dirty="0"/>
              <a:t>Everyone knows that Biden is crashing and burning. We see him here at 14%. Despite being implicated in impeachment, his search is still way down… Expect the survey results to follow. RCP still has him with a 7 point lead nationally. </a:t>
            </a:r>
          </a:p>
          <a:p>
            <a:r>
              <a:rPr lang="en-US" dirty="0"/>
              <a:t>Search spikes can be identified as being outside two standard deviations of their survey results… these are skews that occur to viral candidates. We can treat these as outliers and impute whatever the latest survey results are for their rank-order choice. </a:t>
            </a:r>
          </a:p>
        </p:txBody>
      </p:sp>
    </p:spTree>
    <p:extLst>
      <p:ext uri="{BB962C8B-B14F-4D97-AF65-F5344CB8AC3E}">
        <p14:creationId xmlns:p14="http://schemas.microsoft.com/office/powerpoint/2010/main" val="3925689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Just for Presidential General Races, we see that Search outperforms survey once the contestants are set. Unum outperforms all rankings of pollsters across 336 polls.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27974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Just for Presidential General Races, we see that Search outperforms survey once the contestants are set. Unum outperforms all rankings of pollsters across 336 polls.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3783549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Just for Presidential General Races, we see that Search outperforms survey once the contestants are set. Unum outperforms all rankings of pollsters across 336 polls.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0755454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Just for Presidential General Races, we see that Search outperforms survey once the contestants are set. Unum outperforms all rankings of pollsters across 336 polls.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2948024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Just for Presidential General Races, we see that Search outperforms survey once the contestants are set. Unum outperforms all rankings of pollsters across 336 polls.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0251246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Just for Presidential General Races, we see that Search outperforms survey once the contestants are set. Unum outperforms all rankings of pollsters across 336 polls.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708512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Just for Presidential General Races, we see that Search outperforms survey once the contestants are set. Unum outperforms all rankings of pollsters across 336 polls.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848738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3629503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25132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Donald Trump talks more about National Security, Veterans Affairs, and Foreign Policy more than anyone else.</a:t>
            </a:r>
          </a:p>
          <a:p>
            <a:r>
              <a:rPr lang="en-US" dirty="0"/>
              <a:t>Bernie talks more about healthcare and the economy than anyone else. </a:t>
            </a:r>
          </a:p>
          <a:p>
            <a:r>
              <a:rPr lang="en-US" dirty="0"/>
              <a:t>Steyer talks more about the environment than anyone else. </a:t>
            </a:r>
          </a:p>
        </p:txBody>
      </p:sp>
    </p:spTree>
    <p:extLst>
      <p:ext uri="{BB962C8B-B14F-4D97-AF65-F5344CB8AC3E}">
        <p14:creationId xmlns:p14="http://schemas.microsoft.com/office/powerpoint/2010/main" val="267927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Marketplace of Ideas represents how the overall conversation is effecting each candidate. How much is the public searching for each issue, and what is happening to each candidate’s polling numbers as that’s happening. So, if you talk about this more, or your opponent talks about this more, somebody related to one of these issues dies and people search for it, there’s a shooting or a natural disaster… this is how much it will effect your polling numbers. We focus on what’s green and red more than the magnitudes. Green is a relative advantage against other Democrats; or beneficial to Trump’s approval rating in his case. Red are issues that hurt you. Trump benefits from Trade...</a:t>
            </a:r>
            <a:endParaRPr dirty="0"/>
          </a:p>
        </p:txBody>
      </p:sp>
    </p:spTree>
    <p:extLst>
      <p:ext uri="{BB962C8B-B14F-4D97-AF65-F5344CB8AC3E}">
        <p14:creationId xmlns:p14="http://schemas.microsoft.com/office/powerpoint/2010/main" val="3949811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what’s next? We analyze the shifts that will get you the most return on vote share from, honing in on the messages that we know will help you. We organize a dictionary that tells you what to say and what not to say on each topic. We liaise with your public relations and communications teams to give them these tools, and we develop a reporting process to suit your desires. </a:t>
            </a:r>
          </a:p>
        </p:txBody>
      </p:sp>
    </p:spTree>
    <p:extLst>
      <p:ext uri="{BB962C8B-B14F-4D97-AF65-F5344CB8AC3E}">
        <p14:creationId xmlns:p14="http://schemas.microsoft.com/office/powerpoint/2010/main" val="36448924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26E161-8291-4B2B-AD7B-E4B74715568F}"/>
              </a:ext>
            </a:extLst>
          </p:cNvPr>
          <p:cNvSpPr/>
          <p:nvPr userDrawn="1"/>
        </p:nvSpPr>
        <p:spPr>
          <a:xfrm>
            <a:off x="0" y="0"/>
            <a:ext cx="9144000" cy="5143500"/>
          </a:xfrm>
          <a:prstGeom prst="rect">
            <a:avLst/>
          </a:prstGeom>
          <a:solidFill>
            <a:srgbClr val="7030A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oogle Shape;116;p20">
            <a:extLst>
              <a:ext uri="{FF2B5EF4-FFF2-40B4-BE49-F238E27FC236}">
                <a16:creationId xmlns:a16="http://schemas.microsoft.com/office/drawing/2014/main" id="{2EB9E1D6-9CFC-4B46-8FA4-01B43B0E3072}"/>
              </a:ext>
            </a:extLst>
          </p:cNvPr>
          <p:cNvPicPr preferRelativeResize="0"/>
          <p:nvPr userDrawn="1"/>
        </p:nvPicPr>
        <p:blipFill>
          <a:blip r:embed="rId2">
            <a:alphaModFix/>
          </a:blip>
          <a:stretch>
            <a:fillRect/>
          </a:stretch>
        </p:blipFill>
        <p:spPr>
          <a:xfrm>
            <a:off x="7276640" y="4315970"/>
            <a:ext cx="1822289" cy="792480"/>
          </a:xfrm>
          <a:prstGeom prst="rect">
            <a:avLst/>
          </a:prstGeom>
          <a:noFill/>
          <a:ln>
            <a:noFill/>
          </a:ln>
        </p:spPr>
      </p:pic>
    </p:spTree>
    <p:extLst>
      <p:ext uri="{BB962C8B-B14F-4D97-AF65-F5344CB8AC3E}">
        <p14:creationId xmlns:p14="http://schemas.microsoft.com/office/powerpoint/2010/main" val="2099974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63957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16510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42180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89817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159075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29569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69190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69268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2397884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26E161-8291-4B2B-AD7B-E4B74715568F}"/>
              </a:ext>
            </a:extLst>
          </p:cNvPr>
          <p:cNvSpPr/>
          <p:nvPr userDrawn="1"/>
        </p:nvSpPr>
        <p:spPr>
          <a:xfrm>
            <a:off x="0" y="0"/>
            <a:ext cx="9144000" cy="5143500"/>
          </a:xfrm>
          <a:prstGeom prst="rect">
            <a:avLst/>
          </a:prstGeom>
          <a:solidFill>
            <a:srgbClr val="7030A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Google Shape;116;p20">
            <a:extLst>
              <a:ext uri="{FF2B5EF4-FFF2-40B4-BE49-F238E27FC236}">
                <a16:creationId xmlns:a16="http://schemas.microsoft.com/office/drawing/2014/main" id="{2EB9E1D6-9CFC-4B46-8FA4-01B43B0E3072}"/>
              </a:ext>
            </a:extLst>
          </p:cNvPr>
          <p:cNvPicPr preferRelativeResize="0"/>
          <p:nvPr userDrawn="1"/>
        </p:nvPicPr>
        <p:blipFill>
          <a:blip r:embed="rId2">
            <a:alphaModFix/>
          </a:blip>
          <a:stretch>
            <a:fillRect/>
          </a:stretch>
        </p:blipFill>
        <p:spPr>
          <a:xfrm>
            <a:off x="7276641" y="4315970"/>
            <a:ext cx="1822289" cy="792480"/>
          </a:xfrm>
          <a:prstGeom prst="rect">
            <a:avLst/>
          </a:prstGeom>
          <a:noFill/>
          <a:ln>
            <a:noFill/>
          </a:ln>
        </p:spPr>
      </p:pic>
    </p:spTree>
    <p:extLst>
      <p:ext uri="{BB962C8B-B14F-4D97-AF65-F5344CB8AC3E}">
        <p14:creationId xmlns:p14="http://schemas.microsoft.com/office/powerpoint/2010/main" val="80554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atin typeface="Varela Round" panose="00000500000000000000" pitchFamily="2" charset="-79"/>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atin typeface="Montserrat" panose="020B0604020202020204"/>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19" name="Google Shape;19;p4"/>
          <p:cNvSpPr txBox="1">
            <a:spLocks noGrp="1"/>
          </p:cNvSpPr>
          <p:nvPr>
            <p:ph type="sldNum" idx="12"/>
          </p:nvPr>
        </p:nvSpPr>
        <p:spPr>
          <a:xfrm>
            <a:off x="37350" y="4855535"/>
            <a:ext cx="366687" cy="236539"/>
          </a:xfrm>
          <a:prstGeom prst="rect">
            <a:avLst/>
          </a:prstGeom>
        </p:spPr>
        <p:txBody>
          <a:bodyPr spcFirstLastPara="1" wrap="square" lIns="91425" tIns="91425" rIns="91425" bIns="91425" anchor="ctr" anchorCtr="0">
            <a:noAutofit/>
          </a:bodyPr>
          <a:lstStyle>
            <a:lvl1pPr lvl="0" algn="l">
              <a:buNone/>
              <a:defRPr>
                <a:latin typeface="Montserrat" panose="020B060402020202020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pic>
        <p:nvPicPr>
          <p:cNvPr id="6" name="Google Shape;134;p23">
            <a:extLst>
              <a:ext uri="{FF2B5EF4-FFF2-40B4-BE49-F238E27FC236}">
                <a16:creationId xmlns:a16="http://schemas.microsoft.com/office/drawing/2014/main" id="{8D9E82A9-F6C6-4E84-B2F4-923BB759CAAA}"/>
              </a:ext>
            </a:extLst>
          </p:cNvPr>
          <p:cNvPicPr preferRelativeResize="0"/>
          <p:nvPr userDrawn="1"/>
        </p:nvPicPr>
        <p:blipFill>
          <a:blip r:embed="rId2">
            <a:alphaModFix/>
          </a:blip>
          <a:stretch>
            <a:fillRect/>
          </a:stretch>
        </p:blipFill>
        <p:spPr>
          <a:xfrm>
            <a:off x="7290816" y="4315969"/>
            <a:ext cx="1816608" cy="792480"/>
          </a:xfrm>
          <a:prstGeom prst="rect">
            <a:avLst/>
          </a:prstGeom>
          <a:noFill/>
          <a:ln>
            <a:noFill/>
          </a:ln>
        </p:spPr>
      </p:pic>
      <p:sp>
        <p:nvSpPr>
          <p:cNvPr id="2" name="Rectangle 1">
            <a:extLst>
              <a:ext uri="{FF2B5EF4-FFF2-40B4-BE49-F238E27FC236}">
                <a16:creationId xmlns:a16="http://schemas.microsoft.com/office/drawing/2014/main" id="{160EC902-AA35-4E3C-9FF2-CCCF0B8A2688}"/>
              </a:ext>
            </a:extLst>
          </p:cNvPr>
          <p:cNvSpPr/>
          <p:nvPr userDrawn="1"/>
        </p:nvSpPr>
        <p:spPr>
          <a:xfrm>
            <a:off x="0" y="0"/>
            <a:ext cx="9144000" cy="514350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atin typeface="Varela Round" panose="00000500000000000000" pitchFamily="2" charset="-79"/>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189" lvl="0" indent="-342892">
              <a:spcBef>
                <a:spcPts val="0"/>
              </a:spcBef>
              <a:spcAft>
                <a:spcPts val="0"/>
              </a:spcAft>
              <a:buSzPts val="1800"/>
              <a:buChar char="●"/>
              <a:defRPr>
                <a:latin typeface="Montserrat" panose="020B0604020202020204"/>
              </a:defRPr>
            </a:lvl1pPr>
            <a:lvl2pPr marL="914378" lvl="1" indent="-317492">
              <a:spcBef>
                <a:spcPts val="1600"/>
              </a:spcBef>
              <a:spcAft>
                <a:spcPts val="0"/>
              </a:spcAft>
              <a:buSzPts val="1400"/>
              <a:buChar char="○"/>
              <a:defRPr/>
            </a:lvl2pPr>
            <a:lvl3pPr marL="1371566" lvl="2" indent="-317492">
              <a:spcBef>
                <a:spcPts val="1600"/>
              </a:spcBef>
              <a:spcAft>
                <a:spcPts val="0"/>
              </a:spcAft>
              <a:buSzPts val="1400"/>
              <a:buChar char="■"/>
              <a:defRPr/>
            </a:lvl3pPr>
            <a:lvl4pPr marL="1828754" lvl="3" indent="-317492">
              <a:spcBef>
                <a:spcPts val="1600"/>
              </a:spcBef>
              <a:spcAft>
                <a:spcPts val="0"/>
              </a:spcAft>
              <a:buSzPts val="1400"/>
              <a:buChar char="●"/>
              <a:defRPr/>
            </a:lvl4pPr>
            <a:lvl5pPr marL="2285943" lvl="4" indent="-317492">
              <a:spcBef>
                <a:spcPts val="1600"/>
              </a:spcBef>
              <a:spcAft>
                <a:spcPts val="0"/>
              </a:spcAft>
              <a:buSzPts val="1400"/>
              <a:buChar char="○"/>
              <a:defRPr/>
            </a:lvl5pPr>
            <a:lvl6pPr marL="2743132" lvl="5" indent="-317492">
              <a:spcBef>
                <a:spcPts val="1600"/>
              </a:spcBef>
              <a:spcAft>
                <a:spcPts val="0"/>
              </a:spcAft>
              <a:buSzPts val="1400"/>
              <a:buChar char="■"/>
              <a:defRPr/>
            </a:lvl6pPr>
            <a:lvl7pPr marL="3200320" lvl="6" indent="-317492">
              <a:spcBef>
                <a:spcPts val="1600"/>
              </a:spcBef>
              <a:spcAft>
                <a:spcPts val="0"/>
              </a:spcAft>
              <a:buSzPts val="1400"/>
              <a:buChar char="●"/>
              <a:defRPr/>
            </a:lvl7pPr>
            <a:lvl8pPr marL="3657509" lvl="7" indent="-317492">
              <a:spcBef>
                <a:spcPts val="1600"/>
              </a:spcBef>
              <a:spcAft>
                <a:spcPts val="0"/>
              </a:spcAft>
              <a:buSzPts val="1400"/>
              <a:buChar char="○"/>
              <a:defRPr/>
            </a:lvl8pPr>
            <a:lvl9pPr marL="4114697" lvl="8" indent="-317492">
              <a:spcBef>
                <a:spcPts val="1600"/>
              </a:spcBef>
              <a:spcAft>
                <a:spcPts val="1600"/>
              </a:spcAft>
              <a:buSzPts val="1400"/>
              <a:buChar char="■"/>
              <a:defRPr/>
            </a:lvl9pPr>
          </a:lstStyle>
          <a:p>
            <a:endParaRPr dirty="0"/>
          </a:p>
        </p:txBody>
      </p:sp>
      <p:sp>
        <p:nvSpPr>
          <p:cNvPr id="19" name="Google Shape;19;p4"/>
          <p:cNvSpPr txBox="1">
            <a:spLocks noGrp="1"/>
          </p:cNvSpPr>
          <p:nvPr>
            <p:ph type="sldNum" idx="12"/>
          </p:nvPr>
        </p:nvSpPr>
        <p:spPr>
          <a:xfrm>
            <a:off x="37351" y="4855536"/>
            <a:ext cx="366687" cy="236539"/>
          </a:xfrm>
          <a:prstGeom prst="rect">
            <a:avLst/>
          </a:prstGeom>
        </p:spPr>
        <p:txBody>
          <a:bodyPr spcFirstLastPara="1" wrap="square" lIns="91425" tIns="91425" rIns="91425" bIns="91425" anchor="ctr" anchorCtr="0">
            <a:noAutofit/>
          </a:bodyPr>
          <a:lstStyle>
            <a:lvl1pPr lvl="0" algn="l">
              <a:buNone/>
              <a:defRPr>
                <a:latin typeface="Montserrat" panose="020B060402020202020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pic>
        <p:nvPicPr>
          <p:cNvPr id="6" name="Google Shape;134;p23">
            <a:extLst>
              <a:ext uri="{FF2B5EF4-FFF2-40B4-BE49-F238E27FC236}">
                <a16:creationId xmlns:a16="http://schemas.microsoft.com/office/drawing/2014/main" id="{8D9E82A9-F6C6-4E84-B2F4-923BB759CAAA}"/>
              </a:ext>
            </a:extLst>
          </p:cNvPr>
          <p:cNvPicPr preferRelativeResize="0"/>
          <p:nvPr userDrawn="1"/>
        </p:nvPicPr>
        <p:blipFill>
          <a:blip r:embed="rId2">
            <a:alphaModFix/>
          </a:blip>
          <a:stretch>
            <a:fillRect/>
          </a:stretch>
        </p:blipFill>
        <p:spPr>
          <a:xfrm>
            <a:off x="7290816" y="4315969"/>
            <a:ext cx="1816608" cy="792480"/>
          </a:xfrm>
          <a:prstGeom prst="rect">
            <a:avLst/>
          </a:prstGeom>
          <a:noFill/>
          <a:ln>
            <a:noFill/>
          </a:ln>
        </p:spPr>
      </p:pic>
      <p:sp>
        <p:nvSpPr>
          <p:cNvPr id="2" name="Rectangle 1">
            <a:extLst>
              <a:ext uri="{FF2B5EF4-FFF2-40B4-BE49-F238E27FC236}">
                <a16:creationId xmlns:a16="http://schemas.microsoft.com/office/drawing/2014/main" id="{160EC902-AA35-4E3C-9FF2-CCCF0B8A2688}"/>
              </a:ext>
            </a:extLst>
          </p:cNvPr>
          <p:cNvSpPr/>
          <p:nvPr userDrawn="1"/>
        </p:nvSpPr>
        <p:spPr>
          <a:xfrm>
            <a:off x="0" y="0"/>
            <a:ext cx="9144000" cy="514350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9774525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atin typeface="Montserrat" panose="020B0604020202020204"/>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189" lvl="0" indent="-317492">
              <a:spcBef>
                <a:spcPts val="0"/>
              </a:spcBef>
              <a:spcAft>
                <a:spcPts val="0"/>
              </a:spcAft>
              <a:buSzPts val="1400"/>
              <a:buChar char="●"/>
              <a:defRPr sz="1400">
                <a:latin typeface="Montserrat" panose="020B0604020202020204"/>
              </a:defRPr>
            </a:lvl1pPr>
            <a:lvl2pPr marL="914378" lvl="1" indent="-304793">
              <a:spcBef>
                <a:spcPts val="1600"/>
              </a:spcBef>
              <a:spcAft>
                <a:spcPts val="0"/>
              </a:spcAft>
              <a:buSzPts val="1200"/>
              <a:buChar char="○"/>
              <a:defRPr sz="1200"/>
            </a:lvl2pPr>
            <a:lvl3pPr marL="1371566" lvl="2" indent="-304793">
              <a:spcBef>
                <a:spcPts val="1600"/>
              </a:spcBef>
              <a:spcAft>
                <a:spcPts val="0"/>
              </a:spcAft>
              <a:buSzPts val="1200"/>
              <a:buChar char="■"/>
              <a:defRPr sz="1200"/>
            </a:lvl3pPr>
            <a:lvl4pPr marL="1828754" lvl="3" indent="-304793">
              <a:spcBef>
                <a:spcPts val="1600"/>
              </a:spcBef>
              <a:spcAft>
                <a:spcPts val="0"/>
              </a:spcAft>
              <a:buSzPts val="1200"/>
              <a:buChar char="●"/>
              <a:defRPr sz="1200"/>
            </a:lvl4pPr>
            <a:lvl5pPr marL="2285943" lvl="4" indent="-304793">
              <a:spcBef>
                <a:spcPts val="1600"/>
              </a:spcBef>
              <a:spcAft>
                <a:spcPts val="0"/>
              </a:spcAft>
              <a:buSzPts val="1200"/>
              <a:buChar char="○"/>
              <a:defRPr sz="1200"/>
            </a:lvl5pPr>
            <a:lvl6pPr marL="2743132" lvl="5" indent="-304793">
              <a:spcBef>
                <a:spcPts val="1600"/>
              </a:spcBef>
              <a:spcAft>
                <a:spcPts val="0"/>
              </a:spcAft>
              <a:buSzPts val="1200"/>
              <a:buChar char="■"/>
              <a:defRPr sz="1200"/>
            </a:lvl6pPr>
            <a:lvl7pPr marL="3200320" lvl="6" indent="-304793">
              <a:spcBef>
                <a:spcPts val="1600"/>
              </a:spcBef>
              <a:spcAft>
                <a:spcPts val="0"/>
              </a:spcAft>
              <a:buSzPts val="1200"/>
              <a:buChar char="●"/>
              <a:defRPr sz="1200"/>
            </a:lvl7pPr>
            <a:lvl8pPr marL="3657509" lvl="7" indent="-304793">
              <a:spcBef>
                <a:spcPts val="1600"/>
              </a:spcBef>
              <a:spcAft>
                <a:spcPts val="0"/>
              </a:spcAft>
              <a:buSzPts val="1200"/>
              <a:buChar char="○"/>
              <a:defRPr sz="1200"/>
            </a:lvl8pPr>
            <a:lvl9pPr marL="4114697" lvl="8" indent="-304793">
              <a:spcBef>
                <a:spcPts val="1600"/>
              </a:spcBef>
              <a:spcAft>
                <a:spcPts val="1600"/>
              </a:spcAft>
              <a:buSzPts val="1200"/>
              <a:buChar char="■"/>
              <a:defRPr sz="1200"/>
            </a:lvl9pPr>
          </a:lstStyle>
          <a:p>
            <a:endParaRPr dirty="0"/>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189" lvl="0" indent="-317492">
              <a:spcBef>
                <a:spcPts val="0"/>
              </a:spcBef>
              <a:spcAft>
                <a:spcPts val="0"/>
              </a:spcAft>
              <a:buSzPts val="1400"/>
              <a:buChar char="●"/>
              <a:defRPr sz="1400">
                <a:latin typeface="Montserrat" panose="020B0604020202020204"/>
              </a:defRPr>
            </a:lvl1pPr>
            <a:lvl2pPr marL="914378" lvl="1" indent="-304793">
              <a:spcBef>
                <a:spcPts val="1600"/>
              </a:spcBef>
              <a:spcAft>
                <a:spcPts val="0"/>
              </a:spcAft>
              <a:buSzPts val="1200"/>
              <a:buChar char="○"/>
              <a:defRPr sz="1200"/>
            </a:lvl2pPr>
            <a:lvl3pPr marL="1371566" lvl="2" indent="-304793">
              <a:spcBef>
                <a:spcPts val="1600"/>
              </a:spcBef>
              <a:spcAft>
                <a:spcPts val="0"/>
              </a:spcAft>
              <a:buSzPts val="1200"/>
              <a:buChar char="■"/>
              <a:defRPr sz="1200"/>
            </a:lvl3pPr>
            <a:lvl4pPr marL="1828754" lvl="3" indent="-304793">
              <a:spcBef>
                <a:spcPts val="1600"/>
              </a:spcBef>
              <a:spcAft>
                <a:spcPts val="0"/>
              </a:spcAft>
              <a:buSzPts val="1200"/>
              <a:buChar char="●"/>
              <a:defRPr sz="1200"/>
            </a:lvl4pPr>
            <a:lvl5pPr marL="2285943" lvl="4" indent="-304793">
              <a:spcBef>
                <a:spcPts val="1600"/>
              </a:spcBef>
              <a:spcAft>
                <a:spcPts val="0"/>
              </a:spcAft>
              <a:buSzPts val="1200"/>
              <a:buChar char="○"/>
              <a:defRPr sz="1200"/>
            </a:lvl5pPr>
            <a:lvl6pPr marL="2743132" lvl="5" indent="-304793">
              <a:spcBef>
                <a:spcPts val="1600"/>
              </a:spcBef>
              <a:spcAft>
                <a:spcPts val="0"/>
              </a:spcAft>
              <a:buSzPts val="1200"/>
              <a:buChar char="■"/>
              <a:defRPr sz="1200"/>
            </a:lvl6pPr>
            <a:lvl7pPr marL="3200320" lvl="6" indent="-304793">
              <a:spcBef>
                <a:spcPts val="1600"/>
              </a:spcBef>
              <a:spcAft>
                <a:spcPts val="0"/>
              </a:spcAft>
              <a:buSzPts val="1200"/>
              <a:buChar char="●"/>
              <a:defRPr sz="1200"/>
            </a:lvl7pPr>
            <a:lvl8pPr marL="3657509" lvl="7" indent="-304793">
              <a:spcBef>
                <a:spcPts val="1600"/>
              </a:spcBef>
              <a:spcAft>
                <a:spcPts val="0"/>
              </a:spcAft>
              <a:buSzPts val="1200"/>
              <a:buChar char="○"/>
              <a:defRPr sz="1200"/>
            </a:lvl8pPr>
            <a:lvl9pPr marL="4114697" lvl="8" indent="-304793">
              <a:spcBef>
                <a:spcPts val="1600"/>
              </a:spcBef>
              <a:spcAft>
                <a:spcPts val="1600"/>
              </a:spcAft>
              <a:buSzPts val="1200"/>
              <a:buChar char="■"/>
              <a:defRPr sz="1200"/>
            </a:lvl9pPr>
          </a:lstStyle>
          <a:p>
            <a:endParaRPr dirty="0"/>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atin typeface="Montserrat" panose="020B0604020202020204"/>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extLst>
      <p:ext uri="{BB962C8B-B14F-4D97-AF65-F5344CB8AC3E}">
        <p14:creationId xmlns:p14="http://schemas.microsoft.com/office/powerpoint/2010/main" val="3483938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atin typeface="Montserrat" panose="020B0604020202020204"/>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atin typeface="Montserrat" panose="020B0604020202020204"/>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dirty="0"/>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atin typeface="Montserrat" panose="020B0604020202020204"/>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dirty="0"/>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atin typeface="Montserrat" panose="020B0604020202020204"/>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5" name="TextBox 4">
            <a:extLst>
              <a:ext uri="{FF2B5EF4-FFF2-40B4-BE49-F238E27FC236}">
                <a16:creationId xmlns:a16="http://schemas.microsoft.com/office/drawing/2014/main" id="{B059724F-6183-45D9-B8C9-3519D9B07F79}"/>
              </a:ext>
            </a:extLst>
          </p:cNvPr>
          <p:cNvSpPr txBox="1"/>
          <p:nvPr userDrawn="1"/>
        </p:nvSpPr>
        <p:spPr>
          <a:xfrm>
            <a:off x="0" y="0"/>
            <a:ext cx="9144000" cy="5143500"/>
          </a:xfrm>
          <a:prstGeom prst="rect">
            <a:avLst/>
          </a:prstGeom>
          <a:noFill/>
          <a:ln w="57150">
            <a:solidFill>
              <a:srgbClr val="7030A0"/>
            </a:solidFill>
          </a:ln>
        </p:spPr>
        <p:txBody>
          <a:bodyPr wrap="square" rtlCol="0">
            <a:spAutoFit/>
          </a:bodyPr>
          <a:lstStyle/>
          <a:p>
            <a:endParaRPr lang="en-US" dirty="0"/>
          </a:p>
        </p:txBody>
      </p:sp>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19" name="Google Shape;19;p4"/>
          <p:cNvSpPr txBox="1">
            <a:spLocks noGrp="1"/>
          </p:cNvSpPr>
          <p:nvPr>
            <p:ph type="sldNum" idx="12"/>
          </p:nvPr>
        </p:nvSpPr>
        <p:spPr>
          <a:xfrm>
            <a:off x="37350" y="4855535"/>
            <a:ext cx="366687" cy="236539"/>
          </a:xfrm>
          <a:prstGeom prst="rect">
            <a:avLst/>
          </a:prstGeom>
        </p:spPr>
        <p:txBody>
          <a:bodyPr spcFirstLastPara="1" wrap="square" lIns="91425" tIns="91425" rIns="91425" bIns="91425" anchor="ctr" anchorCtr="0">
            <a:noAutofit/>
          </a:bodyPr>
          <a:lstStyle>
            <a:lvl1pPr lvl="0" algn="l">
              <a:buNone/>
              <a:defRPr>
                <a:latin typeface="Montserrat" panose="020B060402020202020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pic>
        <p:nvPicPr>
          <p:cNvPr id="6" name="Google Shape;134;p23">
            <a:extLst>
              <a:ext uri="{FF2B5EF4-FFF2-40B4-BE49-F238E27FC236}">
                <a16:creationId xmlns:a16="http://schemas.microsoft.com/office/drawing/2014/main" id="{8D9E82A9-F6C6-4E84-B2F4-923BB759CAAA}"/>
              </a:ext>
            </a:extLst>
          </p:cNvPr>
          <p:cNvPicPr preferRelativeResize="0"/>
          <p:nvPr userDrawn="1"/>
        </p:nvPicPr>
        <p:blipFill>
          <a:blip r:embed="rId2">
            <a:alphaModFix/>
          </a:blip>
          <a:stretch>
            <a:fillRect/>
          </a:stretch>
        </p:blipFill>
        <p:spPr>
          <a:xfrm>
            <a:off x="7290816" y="4315969"/>
            <a:ext cx="1816608" cy="792480"/>
          </a:xfrm>
          <a:prstGeom prst="rect">
            <a:avLst/>
          </a:prstGeom>
          <a:noFill/>
          <a:ln>
            <a:noFill/>
          </a:ln>
        </p:spPr>
      </p:pic>
    </p:spTree>
    <p:extLst>
      <p:ext uri="{BB962C8B-B14F-4D97-AF65-F5344CB8AC3E}">
        <p14:creationId xmlns:p14="http://schemas.microsoft.com/office/powerpoint/2010/main" val="778889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45328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26E161-8291-4B2B-AD7B-E4B74715568F}"/>
              </a:ext>
            </a:extLst>
          </p:cNvPr>
          <p:cNvSpPr/>
          <p:nvPr userDrawn="1"/>
        </p:nvSpPr>
        <p:spPr>
          <a:xfrm>
            <a:off x="0" y="0"/>
            <a:ext cx="9144000" cy="5143500"/>
          </a:xfrm>
          <a:prstGeom prst="rect">
            <a:avLst/>
          </a:prstGeom>
          <a:solidFill>
            <a:srgbClr val="7030A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oogle Shape;116;p20">
            <a:extLst>
              <a:ext uri="{FF2B5EF4-FFF2-40B4-BE49-F238E27FC236}">
                <a16:creationId xmlns:a16="http://schemas.microsoft.com/office/drawing/2014/main" id="{2EB9E1D6-9CFC-4B46-8FA4-01B43B0E3072}"/>
              </a:ext>
            </a:extLst>
          </p:cNvPr>
          <p:cNvPicPr preferRelativeResize="0"/>
          <p:nvPr userDrawn="1"/>
        </p:nvPicPr>
        <p:blipFill>
          <a:blip r:embed="rId2">
            <a:alphaModFix/>
          </a:blip>
          <a:stretch>
            <a:fillRect/>
          </a:stretch>
        </p:blipFill>
        <p:spPr>
          <a:xfrm>
            <a:off x="7276640" y="4315970"/>
            <a:ext cx="1822289" cy="792480"/>
          </a:xfrm>
          <a:prstGeom prst="rect">
            <a:avLst/>
          </a:prstGeom>
          <a:noFill/>
          <a:ln>
            <a:noFill/>
          </a:ln>
        </p:spPr>
      </p:pic>
    </p:spTree>
    <p:extLst>
      <p:ext uri="{BB962C8B-B14F-4D97-AF65-F5344CB8AC3E}">
        <p14:creationId xmlns:p14="http://schemas.microsoft.com/office/powerpoint/2010/main" val="1634761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atin typeface="Valera Rou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atin typeface="Montserrat" panose="020B0604020202020204"/>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19" name="Google Shape;19;p4"/>
          <p:cNvSpPr txBox="1">
            <a:spLocks noGrp="1"/>
          </p:cNvSpPr>
          <p:nvPr>
            <p:ph type="sldNum" idx="12"/>
          </p:nvPr>
        </p:nvSpPr>
        <p:spPr>
          <a:xfrm>
            <a:off x="37350" y="4855535"/>
            <a:ext cx="366687" cy="236539"/>
          </a:xfrm>
          <a:prstGeom prst="rect">
            <a:avLst/>
          </a:prstGeom>
        </p:spPr>
        <p:txBody>
          <a:bodyPr spcFirstLastPara="1" wrap="square" lIns="91425" tIns="91425" rIns="91425" bIns="91425" anchor="ctr" anchorCtr="0">
            <a:noAutofit/>
          </a:bodyPr>
          <a:lstStyle>
            <a:lvl1pPr lvl="0" algn="l">
              <a:buNone/>
              <a:defRPr>
                <a:latin typeface="Montserrat" panose="020B060402020202020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pic>
        <p:nvPicPr>
          <p:cNvPr id="6" name="Google Shape;134;p23">
            <a:extLst>
              <a:ext uri="{FF2B5EF4-FFF2-40B4-BE49-F238E27FC236}">
                <a16:creationId xmlns:a16="http://schemas.microsoft.com/office/drawing/2014/main" id="{8D9E82A9-F6C6-4E84-B2F4-923BB759CAAA}"/>
              </a:ext>
            </a:extLst>
          </p:cNvPr>
          <p:cNvPicPr preferRelativeResize="0"/>
          <p:nvPr userDrawn="1"/>
        </p:nvPicPr>
        <p:blipFill>
          <a:blip r:embed="rId2">
            <a:alphaModFix/>
          </a:blip>
          <a:stretch>
            <a:fillRect/>
          </a:stretch>
        </p:blipFill>
        <p:spPr>
          <a:xfrm>
            <a:off x="7290816" y="4315969"/>
            <a:ext cx="1816608" cy="792480"/>
          </a:xfrm>
          <a:prstGeom prst="rect">
            <a:avLst/>
          </a:prstGeom>
          <a:noFill/>
          <a:ln>
            <a:noFill/>
          </a:ln>
        </p:spPr>
      </p:pic>
      <p:sp>
        <p:nvSpPr>
          <p:cNvPr id="2" name="Rectangle 1">
            <a:extLst>
              <a:ext uri="{FF2B5EF4-FFF2-40B4-BE49-F238E27FC236}">
                <a16:creationId xmlns:a16="http://schemas.microsoft.com/office/drawing/2014/main" id="{160EC902-AA35-4E3C-9FF2-CCCF0B8A2688}"/>
              </a:ext>
            </a:extLst>
          </p:cNvPr>
          <p:cNvSpPr/>
          <p:nvPr userDrawn="1"/>
        </p:nvSpPr>
        <p:spPr>
          <a:xfrm>
            <a:off x="0" y="0"/>
            <a:ext cx="9144000" cy="514350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1924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atin typeface="Montserrat" panose="020B0604020202020204"/>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atin typeface="Montserrat" panose="020B0604020202020204"/>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dirty="0"/>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atin typeface="Montserrat" panose="020B0604020202020204"/>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dirty="0"/>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atin typeface="Montserrat" panose="020B0604020202020204"/>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extLst>
      <p:ext uri="{BB962C8B-B14F-4D97-AF65-F5344CB8AC3E}">
        <p14:creationId xmlns:p14="http://schemas.microsoft.com/office/powerpoint/2010/main" val="2526723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2247496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heme" Target="../theme/theme4.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Montserrat" panose="020B0604020202020204"/>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dirty="0"/>
          </a:p>
        </p:txBody>
      </p:sp>
    </p:spTree>
  </p:cSld>
  <p:clrMap bg1="lt1" tx1="dk1" bg2="dk2" tx2="lt2" accent1="accent1" accent2="accent2" accent3="accent3" accent4="accent4" accent5="accent5" accent6="accent6" hlink="hlink" folHlink="folHlink"/>
  <p:sldLayoutIdLst>
    <p:sldLayoutId id="2147483661" r:id="rId1"/>
    <p:sldLayoutId id="2147483650" r:id="rId2"/>
    <p:sldLayoutId id="214748365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ontserrat" panose="020B0604020202020204"/>
          <a:ea typeface="Montserrat" panose="020B0604020202020204"/>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ontserrat" panose="020B0604020202020204"/>
          <a:ea typeface="Montserrat" panose="020B0604020202020204"/>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72971310"/>
      </p:ext>
    </p:extLst>
  </p:cSld>
  <p:clrMap bg1="lt1" tx1="dk1" bg2="dk2" tx2="lt2" accent1="accent1" accent2="accent2" accent3="accent3" accent4="accent4" accent5="accent5" accent6="accent6" hlink="hlink" folHlink="folHlink"/>
  <p:sldLayoutIdLst>
    <p:sldLayoutId id="2147483663" r:id="rId1"/>
    <p:sldLayoutId id="2147483664"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Montserrat" panose="020B0604020202020204"/>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dirty="0"/>
          </a:p>
        </p:txBody>
      </p:sp>
    </p:spTree>
    <p:extLst>
      <p:ext uri="{BB962C8B-B14F-4D97-AF65-F5344CB8AC3E}">
        <p14:creationId xmlns:p14="http://schemas.microsoft.com/office/powerpoint/2010/main" val="217641218"/>
      </p:ext>
    </p:extLst>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ontserrat" panose="020B0604020202020204"/>
          <a:ea typeface="Montserrat" panose="020B0604020202020204"/>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ontserrat" panose="020B0604020202020204"/>
          <a:ea typeface="Montserrat" panose="020B0604020202020204"/>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33366811"/>
      </p:ext>
    </p:extLst>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Montserrat" panose="020B0604020202020204"/>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dirty="0"/>
          </a:p>
        </p:txBody>
      </p:sp>
    </p:spTree>
    <p:extLst>
      <p:ext uri="{BB962C8B-B14F-4D97-AF65-F5344CB8AC3E}">
        <p14:creationId xmlns:p14="http://schemas.microsoft.com/office/powerpoint/2010/main" val="842116541"/>
      </p:ext>
    </p:extLst>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ontserrat" panose="020B0604020202020204"/>
          <a:ea typeface="Montserrat" panose="020B0604020202020204"/>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ontserrat" panose="020B0604020202020204"/>
          <a:ea typeface="Montserrat" panose="020B0604020202020204"/>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0.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0.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hyperlink" Target="https://www.sciencedirect.com/science/article/pii/S0040162517315536#bb0380" TargetMode="External"/></Relationships>
</file>

<file path=ppt/slides/_rels/slide3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8.jpg"/><Relationship Id="rId5" Type="http://schemas.openxmlformats.org/officeDocument/2006/relationships/image" Target="../media/image37.png"/><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www.unumai.org/"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C129D"/>
        </a:solidFill>
        <a:effectLst/>
      </p:bgPr>
    </p:bg>
    <p:spTree>
      <p:nvGrpSpPr>
        <p:cNvPr id="1" name="Shape 53"/>
        <p:cNvGrpSpPr/>
        <p:nvPr/>
      </p:nvGrpSpPr>
      <p:grpSpPr>
        <a:xfrm>
          <a:off x="0" y="0"/>
          <a:ext cx="0" cy="0"/>
          <a:chOff x="0" y="0"/>
          <a:chExt cx="0" cy="0"/>
        </a:xfrm>
      </p:grpSpPr>
      <p:sp>
        <p:nvSpPr>
          <p:cNvPr id="5" name="TextBox 4">
            <a:extLst>
              <a:ext uri="{FF2B5EF4-FFF2-40B4-BE49-F238E27FC236}">
                <a16:creationId xmlns:a16="http://schemas.microsoft.com/office/drawing/2014/main" id="{FC432181-126E-43D1-8AA1-99D7EBE67082}"/>
              </a:ext>
            </a:extLst>
          </p:cNvPr>
          <p:cNvSpPr txBox="1"/>
          <p:nvPr/>
        </p:nvSpPr>
        <p:spPr>
          <a:xfrm>
            <a:off x="0" y="0"/>
            <a:ext cx="9144000" cy="5143500"/>
          </a:xfrm>
          <a:prstGeom prst="rect">
            <a:avLst/>
          </a:prstGeom>
          <a:noFill/>
          <a:ln w="57150">
            <a:solidFill>
              <a:schemeClr val="bg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4" name="Google Shape;54;p13"/>
          <p:cNvSpPr txBox="1">
            <a:spLocks noGrp="1"/>
          </p:cNvSpPr>
          <p:nvPr>
            <p:ph type="title"/>
          </p:nvPr>
        </p:nvSpPr>
        <p:spPr>
          <a:xfrm>
            <a:off x="570050" y="2285400"/>
            <a:ext cx="8520600" cy="26828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7200" dirty="0">
              <a:solidFill>
                <a:srgbClr val="C97FFF"/>
              </a:solidFill>
              <a:latin typeface="Georgia"/>
              <a:ea typeface="Georgia"/>
              <a:cs typeface="Georgia"/>
              <a:sym typeface="Georgia"/>
            </a:endParaRPr>
          </a:p>
          <a:p>
            <a:pPr marL="0" lvl="0" indent="0" algn="l" rtl="0">
              <a:spcBef>
                <a:spcPts val="0"/>
              </a:spcBef>
              <a:spcAft>
                <a:spcPts val="0"/>
              </a:spcAft>
              <a:buNone/>
            </a:pPr>
            <a:r>
              <a:rPr lang="en-US" sz="3000" dirty="0">
                <a:solidFill>
                  <a:srgbClr val="C97FFF"/>
                </a:solidFill>
                <a:latin typeface="Playfair Display"/>
                <a:ea typeface="Playfair Display"/>
                <a:cs typeface="Playfair Display"/>
                <a:sym typeface="Playfair Display"/>
              </a:rPr>
              <a:t>Cory Gardner for Senate</a:t>
            </a:r>
            <a:endParaRPr sz="3000" dirty="0">
              <a:solidFill>
                <a:srgbClr val="C97FFF"/>
              </a:solidFill>
              <a:latin typeface="Playfair Display"/>
              <a:ea typeface="Playfair Display"/>
              <a:cs typeface="Playfair Display"/>
              <a:sym typeface="Playfair Display"/>
            </a:endParaRPr>
          </a:p>
        </p:txBody>
      </p:sp>
      <p:pic>
        <p:nvPicPr>
          <p:cNvPr id="6" name="Google Shape;116;p20">
            <a:extLst>
              <a:ext uri="{FF2B5EF4-FFF2-40B4-BE49-F238E27FC236}">
                <a16:creationId xmlns:a16="http://schemas.microsoft.com/office/drawing/2014/main" id="{5C3FCD5C-DB5B-48DC-BB32-B5F06783E887}"/>
              </a:ext>
            </a:extLst>
          </p:cNvPr>
          <p:cNvPicPr preferRelativeResize="0"/>
          <p:nvPr/>
        </p:nvPicPr>
        <p:blipFill>
          <a:blip r:embed="rId3">
            <a:alphaModFix/>
          </a:blip>
          <a:stretch>
            <a:fillRect/>
          </a:stretch>
        </p:blipFill>
        <p:spPr>
          <a:xfrm>
            <a:off x="699590" y="808483"/>
            <a:ext cx="3059799" cy="1598837"/>
          </a:xfrm>
          <a:prstGeom prst="rect">
            <a:avLst/>
          </a:prstGeom>
          <a:noFill/>
          <a:ln>
            <a:noFill/>
          </a:ln>
        </p:spPr>
      </p:pic>
      <p:sp>
        <p:nvSpPr>
          <p:cNvPr id="2" name="TextBox 1">
            <a:extLst>
              <a:ext uri="{FF2B5EF4-FFF2-40B4-BE49-F238E27FC236}">
                <a16:creationId xmlns:a16="http://schemas.microsoft.com/office/drawing/2014/main" id="{10AC649E-65E4-4B7E-856C-0DD063FA8001}"/>
              </a:ext>
            </a:extLst>
          </p:cNvPr>
          <p:cNvSpPr txBox="1"/>
          <p:nvPr/>
        </p:nvSpPr>
        <p:spPr>
          <a:xfrm>
            <a:off x="6089959" y="4743390"/>
            <a:ext cx="304442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FFFFFF"/>
                </a:solidFill>
                <a:effectLst/>
                <a:uLnTx/>
                <a:uFillTx/>
                <a:latin typeface="Playfair Display" panose="00000500000000000000" charset="0"/>
                <a:cs typeface="Arial"/>
                <a:sym typeface="Arial"/>
              </a:rPr>
              <a:t>Date of Analysis: 10/21/19</a:t>
            </a:r>
            <a:endParaRPr kumimoji="0" lang="en-US" sz="1400" b="0" i="0" u="none" strike="noStrike" kern="0" cap="none" spc="0" normalizeH="0" baseline="0" noProof="0" dirty="0">
              <a:ln>
                <a:noFill/>
              </a:ln>
              <a:solidFill>
                <a:srgbClr val="FFFFFF"/>
              </a:solidFill>
              <a:effectLst/>
              <a:uLnTx/>
              <a:uFillTx/>
              <a:latin typeface="Playfair Display" panose="00000500000000000000" charset="0"/>
              <a:cs typeface="Arial"/>
              <a:sym typeface="Arial"/>
            </a:endParaRPr>
          </a:p>
        </p:txBody>
      </p:sp>
      <p:sp>
        <p:nvSpPr>
          <p:cNvPr id="3" name="Slide Number Placeholder 2">
            <a:extLst>
              <a:ext uri="{FF2B5EF4-FFF2-40B4-BE49-F238E27FC236}">
                <a16:creationId xmlns:a16="http://schemas.microsoft.com/office/drawing/2014/main" id="{B92C7156-EFAB-4880-B5E1-566277BEAE94}"/>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lang="en" sz="1000" b="0" i="0" u="none" strike="noStrike" kern="0" cap="none" spc="0" normalizeH="0" baseline="0" noProof="0">
              <a:ln>
                <a:noFill/>
              </a:ln>
              <a:solidFill>
                <a:srgbClr val="595959"/>
              </a:solidFill>
              <a:effectLst/>
              <a:uLnTx/>
              <a:uFillTx/>
              <a:latin typeface="Montserrat" panose="020B0604020202020204" charset="0"/>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sym typeface="Varela Round"/>
              </a:rPr>
              <a:t>Takeaway: Messaging Mix</a:t>
            </a:r>
          </a:p>
        </p:txBody>
      </p:sp>
      <p:sp>
        <p:nvSpPr>
          <p:cNvPr id="4" name="Slide Number Placeholder 3">
            <a:extLst>
              <a:ext uri="{FF2B5EF4-FFF2-40B4-BE49-F238E27FC236}">
                <a16:creationId xmlns:a16="http://schemas.microsoft.com/office/drawing/2014/main" id="{99EA2A9E-D192-4113-97CF-DA41E955AD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6" name="TextBox 5">
            <a:extLst>
              <a:ext uri="{FF2B5EF4-FFF2-40B4-BE49-F238E27FC236}">
                <a16:creationId xmlns:a16="http://schemas.microsoft.com/office/drawing/2014/main" id="{8022C902-8AE2-471E-8E68-D1766CE42DDD}"/>
              </a:ext>
            </a:extLst>
          </p:cNvPr>
          <p:cNvSpPr txBox="1"/>
          <p:nvPr/>
        </p:nvSpPr>
        <p:spPr>
          <a:xfrm>
            <a:off x="5769215" y="1770176"/>
            <a:ext cx="3481630" cy="2031325"/>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chemeClr val="dk1"/>
                </a:solidFill>
                <a:latin typeface="Montserrat" panose="020B0604020202020204" charset="0"/>
                <a:cs typeface="Varela Round" panose="00000500000000000000" pitchFamily="2" charset="-79"/>
              </a:rPr>
              <a:t>Continue to push on the Law and Government</a:t>
            </a:r>
          </a:p>
          <a:p>
            <a:pPr marL="342900" indent="-342900">
              <a:buFont typeface="Arial" panose="020B0604020202020204" pitchFamily="34" charset="0"/>
              <a:buChar char="•"/>
            </a:pPr>
            <a:r>
              <a:rPr lang="en-US" dirty="0">
                <a:solidFill>
                  <a:schemeClr val="dk1"/>
                </a:solidFill>
                <a:latin typeface="Montserrat" panose="020B0604020202020204" charset="0"/>
                <a:cs typeface="Varela Round" panose="00000500000000000000" pitchFamily="2" charset="-79"/>
              </a:rPr>
              <a:t>week positioning on taxes, Impeachment </a:t>
            </a:r>
          </a:p>
          <a:p>
            <a:pPr marL="342900" indent="-342900">
              <a:buFont typeface="Arial" panose="020B0604020202020204" pitchFamily="34" charset="0"/>
              <a:buChar char="•"/>
            </a:pPr>
            <a:r>
              <a:rPr lang="en-US" dirty="0">
                <a:solidFill>
                  <a:schemeClr val="dk1"/>
                </a:solidFill>
                <a:latin typeface="Montserrat" panose="020B0604020202020204" charset="0"/>
                <a:cs typeface="Varela Round" panose="00000500000000000000" pitchFamily="2" charset="-79"/>
              </a:rPr>
              <a:t>Test new messaging on issues not significant in the model</a:t>
            </a:r>
          </a:p>
          <a:p>
            <a:pPr marL="342900" indent="-342900">
              <a:buFont typeface="Arial" panose="020B0604020202020204" pitchFamily="34" charset="0"/>
              <a:buChar char="•"/>
            </a:pPr>
            <a:r>
              <a:rPr lang="en-US" dirty="0">
                <a:solidFill>
                  <a:schemeClr val="dk1"/>
                </a:solidFill>
                <a:latin typeface="Montserrat" panose="020B0604020202020204" charset="0"/>
                <a:cs typeface="Varela Round" panose="00000500000000000000" pitchFamily="2" charset="-79"/>
              </a:rPr>
              <a:t>Take full advantage when an issue takes over the news cycle</a:t>
            </a:r>
          </a:p>
          <a:p>
            <a:pPr marL="342900" indent="-342900">
              <a:buFont typeface="Arial" panose="020B0604020202020204" pitchFamily="34" charset="0"/>
              <a:buChar char="•"/>
            </a:pPr>
            <a:r>
              <a:rPr lang="en-US" dirty="0">
                <a:solidFill>
                  <a:schemeClr val="dk1"/>
                </a:solidFill>
                <a:latin typeface="Montserrat" panose="020B0604020202020204" charset="0"/>
                <a:cs typeface="Varela Round" panose="00000500000000000000" pitchFamily="2" charset="-79"/>
              </a:rPr>
              <a:t>The list goes on…</a:t>
            </a:r>
          </a:p>
        </p:txBody>
      </p:sp>
      <p:graphicFrame>
        <p:nvGraphicFramePr>
          <p:cNvPr id="8" name="Chart 7">
            <a:extLst>
              <a:ext uri="{FF2B5EF4-FFF2-40B4-BE49-F238E27FC236}">
                <a16:creationId xmlns:a16="http://schemas.microsoft.com/office/drawing/2014/main" id="{A44C9170-E420-48AA-B569-CAB0812A0E76}"/>
              </a:ext>
            </a:extLst>
          </p:cNvPr>
          <p:cNvGraphicFramePr/>
          <p:nvPr>
            <p:extLst>
              <p:ext uri="{D42A27DB-BD31-4B8C-83A1-F6EECF244321}">
                <p14:modId xmlns:p14="http://schemas.microsoft.com/office/powerpoint/2010/main" val="502163650"/>
              </p:ext>
            </p:extLst>
          </p:nvPr>
        </p:nvGraphicFramePr>
        <p:xfrm>
          <a:off x="73456" y="1097154"/>
          <a:ext cx="4729099" cy="4001555"/>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99000D23-18D3-48E5-95E0-1A124A79FB92}"/>
              </a:ext>
            </a:extLst>
          </p:cNvPr>
          <p:cNvSpPr txBox="1"/>
          <p:nvPr/>
        </p:nvSpPr>
        <p:spPr>
          <a:xfrm>
            <a:off x="233833" y="795252"/>
            <a:ext cx="2025364" cy="523220"/>
          </a:xfrm>
          <a:prstGeom prst="rect">
            <a:avLst/>
          </a:prstGeom>
          <a:noFill/>
        </p:spPr>
        <p:txBody>
          <a:bodyPr wrap="square" rtlCol="0">
            <a:spAutoFit/>
          </a:bodyPr>
          <a:lstStyle/>
          <a:p>
            <a:pPr algn="ctr"/>
            <a:r>
              <a:rPr lang="en-US" dirty="0">
                <a:latin typeface="Montserrat" panose="020B0604020202020204" charset="0"/>
              </a:rPr>
              <a:t>Take the messaging mix from this:</a:t>
            </a:r>
          </a:p>
        </p:txBody>
      </p:sp>
      <p:sp>
        <p:nvSpPr>
          <p:cNvPr id="11" name="TextBox 10">
            <a:extLst>
              <a:ext uri="{FF2B5EF4-FFF2-40B4-BE49-F238E27FC236}">
                <a16:creationId xmlns:a16="http://schemas.microsoft.com/office/drawing/2014/main" id="{5D85AD78-9F16-4F79-8BFB-74A9134DB19F}"/>
              </a:ext>
            </a:extLst>
          </p:cNvPr>
          <p:cNvSpPr txBox="1"/>
          <p:nvPr/>
        </p:nvSpPr>
        <p:spPr>
          <a:xfrm>
            <a:off x="2973511" y="938691"/>
            <a:ext cx="1229989" cy="307777"/>
          </a:xfrm>
          <a:prstGeom prst="rect">
            <a:avLst/>
          </a:prstGeom>
          <a:noFill/>
        </p:spPr>
        <p:txBody>
          <a:bodyPr wrap="square" rtlCol="0">
            <a:spAutoFit/>
          </a:bodyPr>
          <a:lstStyle/>
          <a:p>
            <a:pPr algn="ctr"/>
            <a:r>
              <a:rPr lang="en-US" dirty="0">
                <a:latin typeface="Montserrat" panose="020B0604020202020204" charset="0"/>
              </a:rPr>
              <a:t>To this:</a:t>
            </a:r>
          </a:p>
        </p:txBody>
      </p:sp>
      <p:sp>
        <p:nvSpPr>
          <p:cNvPr id="10" name="TextBox 9">
            <a:extLst>
              <a:ext uri="{FF2B5EF4-FFF2-40B4-BE49-F238E27FC236}">
                <a16:creationId xmlns:a16="http://schemas.microsoft.com/office/drawing/2014/main" id="{5306BFB0-7C91-4A27-A2C0-55C6553C75F6}"/>
              </a:ext>
            </a:extLst>
          </p:cNvPr>
          <p:cNvSpPr txBox="1"/>
          <p:nvPr/>
        </p:nvSpPr>
        <p:spPr>
          <a:xfrm>
            <a:off x="4203500" y="1667273"/>
            <a:ext cx="1321835" cy="646331"/>
          </a:xfrm>
          <a:prstGeom prst="rect">
            <a:avLst/>
          </a:prstGeom>
          <a:noFill/>
        </p:spPr>
        <p:txBody>
          <a:bodyPr wrap="square" rtlCol="0">
            <a:spAutoFit/>
          </a:bodyPr>
          <a:lstStyle/>
          <a:p>
            <a:pPr algn="ctr"/>
            <a:r>
              <a:rPr lang="en-US" sz="1200" dirty="0">
                <a:latin typeface="Montserrat" panose="020B0604020202020204" charset="0"/>
              </a:rPr>
              <a:t>More From Positive Categories</a:t>
            </a:r>
          </a:p>
        </p:txBody>
      </p:sp>
      <p:sp>
        <p:nvSpPr>
          <p:cNvPr id="12" name="TextBox 11">
            <a:extLst>
              <a:ext uri="{FF2B5EF4-FFF2-40B4-BE49-F238E27FC236}">
                <a16:creationId xmlns:a16="http://schemas.microsoft.com/office/drawing/2014/main" id="{AE24B81C-9B13-4284-A125-796FD0725FC1}"/>
              </a:ext>
            </a:extLst>
          </p:cNvPr>
          <p:cNvSpPr txBox="1"/>
          <p:nvPr/>
        </p:nvSpPr>
        <p:spPr>
          <a:xfrm>
            <a:off x="4294135" y="3328947"/>
            <a:ext cx="1296824" cy="646331"/>
          </a:xfrm>
          <a:prstGeom prst="rect">
            <a:avLst/>
          </a:prstGeom>
          <a:noFill/>
        </p:spPr>
        <p:txBody>
          <a:bodyPr wrap="square" rtlCol="0">
            <a:spAutoFit/>
          </a:bodyPr>
          <a:lstStyle/>
          <a:p>
            <a:pPr algn="ctr"/>
            <a:r>
              <a:rPr lang="en-US" sz="1200" dirty="0">
                <a:latin typeface="Montserrat" panose="020B0604020202020204" charset="0"/>
              </a:rPr>
              <a:t>Less From Negative Impact Categories</a:t>
            </a:r>
          </a:p>
        </p:txBody>
      </p:sp>
      <p:cxnSp>
        <p:nvCxnSpPr>
          <p:cNvPr id="3" name="Straight Arrow Connector 2">
            <a:extLst>
              <a:ext uri="{FF2B5EF4-FFF2-40B4-BE49-F238E27FC236}">
                <a16:creationId xmlns:a16="http://schemas.microsoft.com/office/drawing/2014/main" id="{9C39C0D9-0EC2-439C-95EF-80D2057475FF}"/>
              </a:ext>
            </a:extLst>
          </p:cNvPr>
          <p:cNvCxnSpPr>
            <a:cxnSpLocks/>
          </p:cNvCxnSpPr>
          <p:nvPr/>
        </p:nvCxnSpPr>
        <p:spPr>
          <a:xfrm flipV="1">
            <a:off x="5413162" y="1735258"/>
            <a:ext cx="0" cy="457200"/>
          </a:xfrm>
          <a:prstGeom prst="straightConnector1">
            <a:avLst/>
          </a:prstGeom>
          <a:ln w="38100">
            <a:solidFill>
              <a:srgbClr val="C5E0B4"/>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1E2B91A-4F51-4A0F-92AE-BAB38906B098}"/>
              </a:ext>
            </a:extLst>
          </p:cNvPr>
          <p:cNvCxnSpPr>
            <a:cxnSpLocks/>
          </p:cNvCxnSpPr>
          <p:nvPr/>
        </p:nvCxnSpPr>
        <p:spPr>
          <a:xfrm>
            <a:off x="5525335" y="3344301"/>
            <a:ext cx="0" cy="457200"/>
          </a:xfrm>
          <a:prstGeom prst="straightConnector1">
            <a:avLst/>
          </a:prstGeom>
          <a:ln w="38100">
            <a:solidFill>
              <a:srgbClr val="FFB9B9"/>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3E07702-C9FC-4C5A-ACC9-25CDA7E68E5D}"/>
              </a:ext>
            </a:extLst>
          </p:cNvPr>
          <p:cNvSpPr txBox="1"/>
          <p:nvPr/>
        </p:nvSpPr>
        <p:spPr>
          <a:xfrm>
            <a:off x="1802246" y="1440637"/>
            <a:ext cx="1321835" cy="461665"/>
          </a:xfrm>
          <a:prstGeom prst="rect">
            <a:avLst/>
          </a:prstGeom>
          <a:noFill/>
        </p:spPr>
        <p:txBody>
          <a:bodyPr wrap="square" rtlCol="0">
            <a:spAutoFit/>
          </a:bodyPr>
          <a:lstStyle/>
          <a:p>
            <a:pPr algn="ctr"/>
            <a:r>
              <a:rPr lang="en-US" sz="1200" dirty="0">
                <a:solidFill>
                  <a:schemeClr val="tx1"/>
                </a:solidFill>
                <a:latin typeface="Montserrat" panose="020B0604020202020204" charset="0"/>
              </a:rPr>
              <a:t>Media, Law &amp; Government</a:t>
            </a:r>
          </a:p>
        </p:txBody>
      </p:sp>
      <p:sp>
        <p:nvSpPr>
          <p:cNvPr id="21" name="TextBox 20">
            <a:extLst>
              <a:ext uri="{FF2B5EF4-FFF2-40B4-BE49-F238E27FC236}">
                <a16:creationId xmlns:a16="http://schemas.microsoft.com/office/drawing/2014/main" id="{F749C476-D7C9-4943-9FBB-7ABB31DAB814}"/>
              </a:ext>
            </a:extLst>
          </p:cNvPr>
          <p:cNvSpPr txBox="1"/>
          <p:nvPr/>
        </p:nvSpPr>
        <p:spPr>
          <a:xfrm>
            <a:off x="1777087" y="3371933"/>
            <a:ext cx="1321836" cy="1569660"/>
          </a:xfrm>
          <a:prstGeom prst="rect">
            <a:avLst/>
          </a:prstGeom>
          <a:noFill/>
        </p:spPr>
        <p:txBody>
          <a:bodyPr wrap="square" rtlCol="0">
            <a:spAutoFit/>
          </a:bodyPr>
          <a:lstStyle/>
          <a:p>
            <a:pPr algn="ctr"/>
            <a:r>
              <a:rPr lang="en-US" sz="1200" dirty="0">
                <a:latin typeface="Montserrat" panose="020B0604020202020204" charset="0"/>
              </a:rPr>
              <a:t>Crime, Education</a:t>
            </a:r>
          </a:p>
          <a:p>
            <a:pPr algn="ctr"/>
            <a:r>
              <a:rPr lang="en-US" sz="1200" dirty="0">
                <a:latin typeface="Montserrat" panose="020B0604020202020204" charset="0"/>
              </a:rPr>
              <a:t>Healthcare, Economy</a:t>
            </a:r>
          </a:p>
          <a:p>
            <a:pPr algn="ctr"/>
            <a:r>
              <a:rPr lang="en-US" sz="1200" dirty="0">
                <a:latin typeface="Montserrat" panose="020B0604020202020204" charset="0"/>
              </a:rPr>
              <a:t>Immigration,</a:t>
            </a:r>
          </a:p>
          <a:p>
            <a:pPr algn="ctr"/>
            <a:r>
              <a:rPr lang="en-US" sz="1200" dirty="0">
                <a:latin typeface="Montserrat" panose="020B0604020202020204" charset="0"/>
              </a:rPr>
              <a:t>Social Equity &amp;</a:t>
            </a:r>
          </a:p>
          <a:p>
            <a:pPr algn="ctr"/>
            <a:r>
              <a:rPr lang="en-US" sz="1200" dirty="0">
                <a:latin typeface="Montserrat" panose="020B0604020202020204" charset="0"/>
              </a:rPr>
              <a:t>Taxes</a:t>
            </a:r>
          </a:p>
          <a:p>
            <a:pPr algn="ctr"/>
            <a:endParaRPr lang="en-US" sz="1200" dirty="0">
              <a:latin typeface="Montserrat" panose="020B0604020202020204" charset="0"/>
            </a:endParaRPr>
          </a:p>
          <a:p>
            <a:pPr algn="ctr"/>
            <a:endParaRPr lang="en-US" sz="1200" dirty="0">
              <a:latin typeface="Montserrat" panose="020B0604020202020204" charset="0"/>
            </a:endParaRPr>
          </a:p>
        </p:txBody>
      </p:sp>
    </p:spTree>
    <p:extLst>
      <p:ext uri="{BB962C8B-B14F-4D97-AF65-F5344CB8AC3E}">
        <p14:creationId xmlns:p14="http://schemas.microsoft.com/office/powerpoint/2010/main" val="2680146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832300"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sym typeface="Varela Round"/>
              </a:rPr>
              <a:t>A preview of what’s next</a:t>
            </a:r>
          </a:p>
        </p:txBody>
      </p:sp>
      <p:sp>
        <p:nvSpPr>
          <p:cNvPr id="3" name="Slide Number Placeholder 2">
            <a:extLst>
              <a:ext uri="{FF2B5EF4-FFF2-40B4-BE49-F238E27FC236}">
                <a16:creationId xmlns:a16="http://schemas.microsoft.com/office/drawing/2014/main" id="{A7C8B2BE-F584-44AA-A8F6-6D707D0776D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sp>
        <p:nvSpPr>
          <p:cNvPr id="4" name="TextBox 3">
            <a:extLst>
              <a:ext uri="{FF2B5EF4-FFF2-40B4-BE49-F238E27FC236}">
                <a16:creationId xmlns:a16="http://schemas.microsoft.com/office/drawing/2014/main" id="{819717B8-63D6-4035-A479-BCFE43E91C7F}"/>
              </a:ext>
            </a:extLst>
          </p:cNvPr>
          <p:cNvSpPr txBox="1"/>
          <p:nvPr/>
        </p:nvSpPr>
        <p:spPr>
          <a:xfrm>
            <a:off x="311701" y="780652"/>
            <a:ext cx="8630964" cy="1077218"/>
          </a:xfrm>
          <a:prstGeom prst="rect">
            <a:avLst/>
          </a:prstGeom>
          <a:noFill/>
        </p:spPr>
        <p:txBody>
          <a:bodyPr wrap="square" rtlCol="0">
            <a:spAutoFit/>
          </a:bodyPr>
          <a:lstStyle/>
          <a:p>
            <a:r>
              <a:rPr lang="en-US" sz="1600" dirty="0">
                <a:latin typeface="Montserrat" panose="00000500000000000000" pitchFamily="50" charset="0"/>
              </a:rPr>
              <a:t>Our next phase of this project will look to expand the national level analysis down to the state level</a:t>
            </a:r>
          </a:p>
          <a:p>
            <a:endParaRPr lang="en-US" sz="1600" dirty="0">
              <a:latin typeface="Montserrat" panose="00000500000000000000" pitchFamily="50" charset="0"/>
            </a:endParaRPr>
          </a:p>
          <a:p>
            <a:r>
              <a:rPr lang="en-US" sz="1600" dirty="0">
                <a:latin typeface="Montserrat" panose="00000500000000000000" pitchFamily="50" charset="0"/>
              </a:rPr>
              <a:t>Will look for differences in what issues resonate in different states</a:t>
            </a:r>
          </a:p>
        </p:txBody>
      </p:sp>
      <p:pic>
        <p:nvPicPr>
          <p:cNvPr id="2" name="Picture 1">
            <a:extLst>
              <a:ext uri="{FF2B5EF4-FFF2-40B4-BE49-F238E27FC236}">
                <a16:creationId xmlns:a16="http://schemas.microsoft.com/office/drawing/2014/main" id="{434F630C-CB8B-4C7E-81E3-79AE751B6F16}"/>
              </a:ext>
            </a:extLst>
          </p:cNvPr>
          <p:cNvPicPr>
            <a:picLocks noChangeAspect="1"/>
          </p:cNvPicPr>
          <p:nvPr/>
        </p:nvPicPr>
        <p:blipFill>
          <a:blip r:embed="rId3"/>
          <a:stretch>
            <a:fillRect/>
          </a:stretch>
        </p:blipFill>
        <p:spPr>
          <a:xfrm>
            <a:off x="404037" y="2571750"/>
            <a:ext cx="3782069" cy="2049991"/>
          </a:xfrm>
          <a:prstGeom prst="rect">
            <a:avLst/>
          </a:prstGeom>
        </p:spPr>
      </p:pic>
      <p:sp>
        <p:nvSpPr>
          <p:cNvPr id="5" name="TextBox 4">
            <a:extLst>
              <a:ext uri="{FF2B5EF4-FFF2-40B4-BE49-F238E27FC236}">
                <a16:creationId xmlns:a16="http://schemas.microsoft.com/office/drawing/2014/main" id="{94E69244-AA86-49D0-BFAC-5C3E18BDC8C8}"/>
              </a:ext>
            </a:extLst>
          </p:cNvPr>
          <p:cNvSpPr txBox="1"/>
          <p:nvPr/>
        </p:nvSpPr>
        <p:spPr>
          <a:xfrm>
            <a:off x="852676" y="1855490"/>
            <a:ext cx="2884790" cy="523220"/>
          </a:xfrm>
          <a:prstGeom prst="rect">
            <a:avLst/>
          </a:prstGeom>
          <a:noFill/>
        </p:spPr>
        <p:txBody>
          <a:bodyPr wrap="square" rtlCol="0">
            <a:spAutoFit/>
          </a:bodyPr>
          <a:lstStyle/>
          <a:p>
            <a:r>
              <a:rPr lang="en-US" dirty="0">
                <a:latin typeface="Montserrat" panose="020B0604020202020204"/>
              </a:rPr>
              <a:t>Environmental issues may have a bigger impact in West Coast races…</a:t>
            </a:r>
          </a:p>
        </p:txBody>
      </p:sp>
      <p:pic>
        <p:nvPicPr>
          <p:cNvPr id="6" name="Picture 5">
            <a:extLst>
              <a:ext uri="{FF2B5EF4-FFF2-40B4-BE49-F238E27FC236}">
                <a16:creationId xmlns:a16="http://schemas.microsoft.com/office/drawing/2014/main" id="{2B3DD1E5-0D8F-4A7A-BC21-BC2700D113EF}"/>
              </a:ext>
            </a:extLst>
          </p:cNvPr>
          <p:cNvPicPr>
            <a:picLocks noChangeAspect="1"/>
          </p:cNvPicPr>
          <p:nvPr/>
        </p:nvPicPr>
        <p:blipFill>
          <a:blip r:embed="rId4"/>
          <a:stretch>
            <a:fillRect/>
          </a:stretch>
        </p:blipFill>
        <p:spPr>
          <a:xfrm>
            <a:off x="4635573" y="2571750"/>
            <a:ext cx="3665298" cy="2049991"/>
          </a:xfrm>
          <a:prstGeom prst="rect">
            <a:avLst/>
          </a:prstGeom>
        </p:spPr>
      </p:pic>
      <p:sp>
        <p:nvSpPr>
          <p:cNvPr id="8" name="TextBox 7">
            <a:extLst>
              <a:ext uri="{FF2B5EF4-FFF2-40B4-BE49-F238E27FC236}">
                <a16:creationId xmlns:a16="http://schemas.microsoft.com/office/drawing/2014/main" id="{67D1B350-6F23-416F-96A9-490F5AA543C1}"/>
              </a:ext>
            </a:extLst>
          </p:cNvPr>
          <p:cNvSpPr txBox="1"/>
          <p:nvPr/>
        </p:nvSpPr>
        <p:spPr>
          <a:xfrm>
            <a:off x="4796734" y="1963211"/>
            <a:ext cx="3342975" cy="307777"/>
          </a:xfrm>
          <a:prstGeom prst="rect">
            <a:avLst/>
          </a:prstGeom>
          <a:noFill/>
        </p:spPr>
        <p:txBody>
          <a:bodyPr wrap="square" rtlCol="0">
            <a:spAutoFit/>
          </a:bodyPr>
          <a:lstStyle/>
          <a:p>
            <a:r>
              <a:rPr lang="en-US" dirty="0">
                <a:latin typeface="Montserrat" panose="020B0604020202020204"/>
              </a:rPr>
              <a:t>..while gun issues may dominate the South</a:t>
            </a:r>
          </a:p>
        </p:txBody>
      </p:sp>
    </p:spTree>
    <p:extLst>
      <p:ext uri="{BB962C8B-B14F-4D97-AF65-F5344CB8AC3E}">
        <p14:creationId xmlns:p14="http://schemas.microsoft.com/office/powerpoint/2010/main" val="1405300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600" dirty="0">
                <a:cs typeface="Varela Round" panose="00000500000000000000" pitchFamily="2" charset="-79"/>
                <a:sym typeface="Varela Round"/>
              </a:rPr>
              <a:t>Conclusion and Thank You</a:t>
            </a:r>
          </a:p>
        </p:txBody>
      </p:sp>
      <p:sp>
        <p:nvSpPr>
          <p:cNvPr id="3" name="TextBox 2">
            <a:extLst>
              <a:ext uri="{FF2B5EF4-FFF2-40B4-BE49-F238E27FC236}">
                <a16:creationId xmlns:a16="http://schemas.microsoft.com/office/drawing/2014/main" id="{78B23041-7F80-4A89-AFAA-E9F7EA9C2890}"/>
              </a:ext>
            </a:extLst>
          </p:cNvPr>
          <p:cNvSpPr txBox="1"/>
          <p:nvPr/>
        </p:nvSpPr>
        <p:spPr>
          <a:xfrm>
            <a:off x="311700" y="1385688"/>
            <a:ext cx="5038222" cy="738664"/>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Montserrat" panose="020B0604020202020204" charset="0"/>
                <a:sym typeface="Arial"/>
              </a:rPr>
              <a:t>More accurate</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Montserrat" panose="020B0604020202020204" charset="0"/>
                <a:sym typeface="Arial"/>
              </a:rPr>
              <a:t>Less expensive</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Montserrat" panose="020B0604020202020204" charset="0"/>
                <a:sym typeface="Arial"/>
              </a:rPr>
              <a:t>More honest, robust respondents and insights</a:t>
            </a:r>
          </a:p>
        </p:txBody>
      </p:sp>
      <p:sp>
        <p:nvSpPr>
          <p:cNvPr id="4" name="TextBox 3">
            <a:extLst>
              <a:ext uri="{FF2B5EF4-FFF2-40B4-BE49-F238E27FC236}">
                <a16:creationId xmlns:a16="http://schemas.microsoft.com/office/drawing/2014/main" id="{A5E7E322-B089-4E48-8659-77686A1D3E18}"/>
              </a:ext>
            </a:extLst>
          </p:cNvPr>
          <p:cNvSpPr txBox="1"/>
          <p:nvPr/>
        </p:nvSpPr>
        <p:spPr>
          <a:xfrm>
            <a:off x="311700" y="985578"/>
            <a:ext cx="860065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Playfair Display" panose="020B0604020202020204" charset="0"/>
                <a:sym typeface="Arial"/>
              </a:rPr>
              <a:t>Google Search polling and UnumAI are at the forefront of the future</a:t>
            </a:r>
            <a:endParaRPr kumimoji="0" lang="en-US" sz="1200" b="0" i="0" u="none" strike="noStrike" kern="0" cap="none" spc="0" normalizeH="0" baseline="0" noProof="0" dirty="0">
              <a:ln>
                <a:noFill/>
              </a:ln>
              <a:solidFill>
                <a:srgbClr val="000000"/>
              </a:solidFill>
              <a:effectLst/>
              <a:uLnTx/>
              <a:uFillTx/>
              <a:latin typeface="Playfair Display" panose="020B0604020202020204" charset="0"/>
              <a:sym typeface="Arial"/>
            </a:endParaRPr>
          </a:p>
        </p:txBody>
      </p:sp>
      <p:sp>
        <p:nvSpPr>
          <p:cNvPr id="9" name="TextBox 8">
            <a:extLst>
              <a:ext uri="{FF2B5EF4-FFF2-40B4-BE49-F238E27FC236}">
                <a16:creationId xmlns:a16="http://schemas.microsoft.com/office/drawing/2014/main" id="{F3AACE04-239D-43D9-93A0-C37A58ACAFE9}"/>
              </a:ext>
            </a:extLst>
          </p:cNvPr>
          <p:cNvSpPr txBox="1"/>
          <p:nvPr/>
        </p:nvSpPr>
        <p:spPr>
          <a:xfrm>
            <a:off x="311700" y="2310501"/>
            <a:ext cx="860065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Playfair Display" panose="020B0604020202020204" charset="0"/>
                <a:sym typeface="Arial"/>
              </a:rPr>
              <a:t>Harness the relative advantages of both Search and Survey</a:t>
            </a:r>
          </a:p>
        </p:txBody>
      </p:sp>
      <p:sp>
        <p:nvSpPr>
          <p:cNvPr id="10" name="TextBox 9">
            <a:extLst>
              <a:ext uri="{FF2B5EF4-FFF2-40B4-BE49-F238E27FC236}">
                <a16:creationId xmlns:a16="http://schemas.microsoft.com/office/drawing/2014/main" id="{A4059500-2022-45EF-8984-DA94E8016A99}"/>
              </a:ext>
            </a:extLst>
          </p:cNvPr>
          <p:cNvSpPr txBox="1"/>
          <p:nvPr/>
        </p:nvSpPr>
        <p:spPr>
          <a:xfrm>
            <a:off x="316620" y="2757292"/>
            <a:ext cx="6609960" cy="523220"/>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Montserrat" panose="020B0604020202020204" charset="0"/>
                <a:sym typeface="Arial"/>
              </a:rPr>
              <a:t>Search: More accurate, less expensive, more honest</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Montserrat" panose="020B0604020202020204" charset="0"/>
                <a:sym typeface="Arial"/>
              </a:rPr>
              <a:t>Survey: Better demographic crosstabulation </a:t>
            </a:r>
          </a:p>
        </p:txBody>
      </p:sp>
      <p:sp>
        <p:nvSpPr>
          <p:cNvPr id="12" name="TextBox 11">
            <a:extLst>
              <a:ext uri="{FF2B5EF4-FFF2-40B4-BE49-F238E27FC236}">
                <a16:creationId xmlns:a16="http://schemas.microsoft.com/office/drawing/2014/main" id="{5C78008D-F03F-4ABA-9B72-67190E801987}"/>
              </a:ext>
            </a:extLst>
          </p:cNvPr>
          <p:cNvSpPr txBox="1"/>
          <p:nvPr/>
        </p:nvSpPr>
        <p:spPr>
          <a:xfrm>
            <a:off x="315510" y="3560181"/>
            <a:ext cx="860065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Playfair Display" panose="020B0604020202020204" charset="0"/>
                <a:sym typeface="Arial"/>
              </a:rPr>
              <a:t>We believe in you, and we’d like to become your partner, today and tomorrow</a:t>
            </a:r>
          </a:p>
        </p:txBody>
      </p:sp>
      <p:sp>
        <p:nvSpPr>
          <p:cNvPr id="6" name="Slide Number Placeholder 5">
            <a:extLst>
              <a:ext uri="{FF2B5EF4-FFF2-40B4-BE49-F238E27FC236}">
                <a16:creationId xmlns:a16="http://schemas.microsoft.com/office/drawing/2014/main" id="{E3B7FA76-45CD-430F-B409-DD90EDC6CE30}"/>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spTree>
    <p:extLst>
      <p:ext uri="{BB962C8B-B14F-4D97-AF65-F5344CB8AC3E}">
        <p14:creationId xmlns:p14="http://schemas.microsoft.com/office/powerpoint/2010/main" val="2111402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C129D"/>
        </a:solid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570050" y="22854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5200" dirty="0">
                <a:solidFill>
                  <a:srgbClr val="C97FFF"/>
                </a:solidFill>
                <a:latin typeface="Playfair Display"/>
                <a:ea typeface="Playfair Display"/>
                <a:cs typeface="Playfair Display"/>
                <a:sym typeface="Playfair Display"/>
              </a:rPr>
              <a:t>Appendix</a:t>
            </a:r>
            <a:endParaRPr sz="5200" dirty="0">
              <a:solidFill>
                <a:srgbClr val="C97FFF"/>
              </a:solidFill>
              <a:latin typeface="Playfair Display"/>
              <a:ea typeface="Playfair Display"/>
              <a:cs typeface="Playfair Display"/>
              <a:sym typeface="Playfair Display"/>
            </a:endParaRPr>
          </a:p>
        </p:txBody>
      </p:sp>
      <p:sp>
        <p:nvSpPr>
          <p:cNvPr id="4" name="TextBox 3">
            <a:extLst>
              <a:ext uri="{FF2B5EF4-FFF2-40B4-BE49-F238E27FC236}">
                <a16:creationId xmlns:a16="http://schemas.microsoft.com/office/drawing/2014/main" id="{03E035F5-6311-4AB9-B5C7-E7F042C13719}"/>
              </a:ext>
            </a:extLst>
          </p:cNvPr>
          <p:cNvSpPr txBox="1"/>
          <p:nvPr/>
        </p:nvSpPr>
        <p:spPr>
          <a:xfrm>
            <a:off x="0" y="0"/>
            <a:ext cx="9144000" cy="5143500"/>
          </a:xfrm>
          <a:prstGeom prst="rect">
            <a:avLst/>
          </a:prstGeom>
          <a:noFill/>
          <a:ln w="57150">
            <a:solidFill>
              <a:schemeClr val="bg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pic>
        <p:nvPicPr>
          <p:cNvPr id="5" name="Google Shape;116;p20">
            <a:extLst>
              <a:ext uri="{FF2B5EF4-FFF2-40B4-BE49-F238E27FC236}">
                <a16:creationId xmlns:a16="http://schemas.microsoft.com/office/drawing/2014/main" id="{94961EB0-E56F-446C-80E0-6EF3D03F5849}"/>
              </a:ext>
            </a:extLst>
          </p:cNvPr>
          <p:cNvPicPr preferRelativeResize="0"/>
          <p:nvPr/>
        </p:nvPicPr>
        <p:blipFill>
          <a:blip r:embed="rId3">
            <a:alphaModFix/>
          </a:blip>
          <a:stretch>
            <a:fillRect/>
          </a:stretch>
        </p:blipFill>
        <p:spPr>
          <a:xfrm>
            <a:off x="7294880" y="4307840"/>
            <a:ext cx="1795770" cy="77752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832300"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sym typeface="Varela Round"/>
              </a:rPr>
              <a:t>SWOT Against Trump’s Message </a:t>
            </a:r>
          </a:p>
        </p:txBody>
      </p:sp>
      <p:sp>
        <p:nvSpPr>
          <p:cNvPr id="3" name="Slide Number Placeholder 2">
            <a:extLst>
              <a:ext uri="{FF2B5EF4-FFF2-40B4-BE49-F238E27FC236}">
                <a16:creationId xmlns:a16="http://schemas.microsoft.com/office/drawing/2014/main" id="{A7C8B2BE-F584-44AA-A8F6-6D707D0776D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sp>
        <p:nvSpPr>
          <p:cNvPr id="6" name="TextBox 5">
            <a:extLst>
              <a:ext uri="{FF2B5EF4-FFF2-40B4-BE49-F238E27FC236}">
                <a16:creationId xmlns:a16="http://schemas.microsoft.com/office/drawing/2014/main" id="{EBD6AE20-196E-4B19-B402-FC592DAAE0E9}"/>
              </a:ext>
            </a:extLst>
          </p:cNvPr>
          <p:cNvSpPr txBox="1"/>
          <p:nvPr/>
        </p:nvSpPr>
        <p:spPr>
          <a:xfrm>
            <a:off x="5117223" y="1259509"/>
            <a:ext cx="4170317"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ontserrat" panose="020B0604020202020204"/>
              </a:rPr>
              <a:t>Steyer performs better relative to other Dems on Social Equality</a:t>
            </a:r>
          </a:p>
          <a:p>
            <a:pPr marL="285750" indent="-285750">
              <a:buFont typeface="Arial" panose="020B0604020202020204" pitchFamily="34" charset="0"/>
              <a:buChar char="•"/>
            </a:pPr>
            <a:r>
              <a:rPr lang="en-US" dirty="0">
                <a:latin typeface="Montserrat" panose="020B0604020202020204"/>
              </a:rPr>
              <a:t>Biden appears to be stronger on Trade and Foreign Policy</a:t>
            </a:r>
          </a:p>
          <a:p>
            <a:pPr marL="285750" indent="-285750">
              <a:buFont typeface="Arial" panose="020B0604020202020204" pitchFamily="34" charset="0"/>
              <a:buChar char="•"/>
            </a:pPr>
            <a:r>
              <a:rPr lang="en-US" dirty="0">
                <a:latin typeface="Montserrat" panose="020B0604020202020204"/>
              </a:rPr>
              <a:t>Sanders’ advantages include Education and Immigration</a:t>
            </a:r>
          </a:p>
          <a:p>
            <a:pPr marL="285750" indent="-285750">
              <a:buFont typeface="Arial" panose="020B0604020202020204" pitchFamily="34" charset="0"/>
              <a:buChar char="•"/>
            </a:pPr>
            <a:r>
              <a:rPr lang="en-US" dirty="0">
                <a:latin typeface="Montserrat" panose="020B0604020202020204"/>
              </a:rPr>
              <a:t>Warren is strong on Impeachment, but weak on Immigration and Education </a:t>
            </a:r>
          </a:p>
          <a:p>
            <a:endParaRPr lang="en-US" dirty="0">
              <a:latin typeface="Montserrat" panose="020B0604020202020204"/>
            </a:endParaRPr>
          </a:p>
        </p:txBody>
      </p:sp>
      <p:graphicFrame>
        <p:nvGraphicFramePr>
          <p:cNvPr id="5" name="Table 4">
            <a:extLst>
              <a:ext uri="{FF2B5EF4-FFF2-40B4-BE49-F238E27FC236}">
                <a16:creationId xmlns:a16="http://schemas.microsoft.com/office/drawing/2014/main" id="{BB6C1785-24A0-48EA-A54C-0C95CB23E2F7}"/>
              </a:ext>
            </a:extLst>
          </p:cNvPr>
          <p:cNvGraphicFramePr>
            <a:graphicFrameLocks noGrp="1"/>
          </p:cNvGraphicFramePr>
          <p:nvPr>
            <p:extLst>
              <p:ext uri="{D42A27DB-BD31-4B8C-83A1-F6EECF244321}">
                <p14:modId xmlns:p14="http://schemas.microsoft.com/office/powerpoint/2010/main" val="707030129"/>
              </p:ext>
            </p:extLst>
          </p:nvPr>
        </p:nvGraphicFramePr>
        <p:xfrm>
          <a:off x="399393" y="859720"/>
          <a:ext cx="4563051" cy="3557684"/>
        </p:xfrm>
        <a:graphic>
          <a:graphicData uri="http://schemas.openxmlformats.org/drawingml/2006/table">
            <a:tbl>
              <a:tblPr/>
              <a:tblGrid>
                <a:gridCol w="2042571">
                  <a:extLst>
                    <a:ext uri="{9D8B030D-6E8A-4147-A177-3AD203B41FA5}">
                      <a16:colId xmlns:a16="http://schemas.microsoft.com/office/drawing/2014/main" val="3095761953"/>
                    </a:ext>
                  </a:extLst>
                </a:gridCol>
                <a:gridCol w="624119">
                  <a:extLst>
                    <a:ext uri="{9D8B030D-6E8A-4147-A177-3AD203B41FA5}">
                      <a16:colId xmlns:a16="http://schemas.microsoft.com/office/drawing/2014/main" val="1222173094"/>
                    </a:ext>
                  </a:extLst>
                </a:gridCol>
                <a:gridCol w="563016">
                  <a:extLst>
                    <a:ext uri="{9D8B030D-6E8A-4147-A177-3AD203B41FA5}">
                      <a16:colId xmlns:a16="http://schemas.microsoft.com/office/drawing/2014/main" val="2846812923"/>
                    </a:ext>
                  </a:extLst>
                </a:gridCol>
                <a:gridCol w="678675">
                  <a:extLst>
                    <a:ext uri="{9D8B030D-6E8A-4147-A177-3AD203B41FA5}">
                      <a16:colId xmlns:a16="http://schemas.microsoft.com/office/drawing/2014/main" val="126719488"/>
                    </a:ext>
                  </a:extLst>
                </a:gridCol>
                <a:gridCol w="654670">
                  <a:extLst>
                    <a:ext uri="{9D8B030D-6E8A-4147-A177-3AD203B41FA5}">
                      <a16:colId xmlns:a16="http://schemas.microsoft.com/office/drawing/2014/main" val="3858176074"/>
                    </a:ext>
                  </a:extLst>
                </a:gridCol>
              </a:tblGrid>
              <a:tr h="407762">
                <a:tc>
                  <a:txBody>
                    <a:bodyPr/>
                    <a:lstStyle/>
                    <a:p>
                      <a:pPr algn="l"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tc>
                  <a:txBody>
                    <a:bodyPr/>
                    <a:lstStyle/>
                    <a:p>
                      <a:pPr algn="ctr" fontAlgn="b"/>
                      <a:r>
                        <a:rPr lang="en-US" sz="1200" b="1" i="0" u="none" strike="noStrike" dirty="0">
                          <a:solidFill>
                            <a:srgbClr val="000000"/>
                          </a:solidFill>
                          <a:effectLst/>
                          <a:latin typeface="Montserrat" panose="020B0604020202020204"/>
                        </a:rPr>
                        <a:t>Steyer</a:t>
                      </a:r>
                    </a:p>
                  </a:txBody>
                  <a:tcPr marL="6350" marR="6350" marT="6350" marB="0" anchor="b">
                    <a:lnL>
                      <a:noFill/>
                    </a:lnL>
                    <a:lnR>
                      <a:noFill/>
                    </a:lnR>
                    <a:lnT>
                      <a:noFill/>
                    </a:lnT>
                    <a:lnB>
                      <a:noFill/>
                    </a:lnB>
                  </a:tcPr>
                </a:tc>
                <a:tc>
                  <a:txBody>
                    <a:bodyPr/>
                    <a:lstStyle/>
                    <a:p>
                      <a:pPr algn="ctr" fontAlgn="b"/>
                      <a:r>
                        <a:rPr lang="en-US" sz="1200" b="1" i="0" u="none" strike="noStrike" dirty="0">
                          <a:solidFill>
                            <a:srgbClr val="000000"/>
                          </a:solidFill>
                          <a:effectLst/>
                          <a:latin typeface="Montserrat" panose="020B0604020202020204"/>
                        </a:rPr>
                        <a:t>Biden</a:t>
                      </a:r>
                    </a:p>
                  </a:txBody>
                  <a:tcPr marL="6350" marR="6350" marT="6350" marB="0" anchor="b">
                    <a:lnL>
                      <a:noFill/>
                    </a:lnL>
                    <a:lnR>
                      <a:noFill/>
                    </a:lnR>
                    <a:lnT>
                      <a:noFill/>
                    </a:lnT>
                    <a:lnB>
                      <a:noFill/>
                    </a:lnB>
                  </a:tcPr>
                </a:tc>
                <a:tc>
                  <a:txBody>
                    <a:bodyPr/>
                    <a:lstStyle/>
                    <a:p>
                      <a:pPr algn="ctr" fontAlgn="b"/>
                      <a:r>
                        <a:rPr lang="en-US" sz="1200" b="1" i="0" u="none" strike="noStrike" dirty="0">
                          <a:solidFill>
                            <a:srgbClr val="000000"/>
                          </a:solidFill>
                          <a:effectLst/>
                          <a:latin typeface="Montserrat" panose="020B0604020202020204"/>
                        </a:rPr>
                        <a:t>Sanders</a:t>
                      </a:r>
                    </a:p>
                  </a:txBody>
                  <a:tcPr marL="6350" marR="6350" marT="6350" marB="0" anchor="b">
                    <a:lnL>
                      <a:noFill/>
                    </a:lnL>
                    <a:lnR>
                      <a:noFill/>
                    </a:lnR>
                    <a:lnT>
                      <a:noFill/>
                    </a:lnT>
                    <a:lnB>
                      <a:noFill/>
                    </a:lnB>
                  </a:tcPr>
                </a:tc>
                <a:tc>
                  <a:txBody>
                    <a:bodyPr/>
                    <a:lstStyle/>
                    <a:p>
                      <a:pPr algn="ctr" fontAlgn="b"/>
                      <a:r>
                        <a:rPr lang="en-US" sz="1200" b="1" i="0" u="none" strike="noStrike" dirty="0">
                          <a:solidFill>
                            <a:srgbClr val="000000"/>
                          </a:solidFill>
                          <a:effectLst/>
                          <a:latin typeface="Montserrat" panose="020B0604020202020204"/>
                        </a:rPr>
                        <a:t>Warren</a:t>
                      </a:r>
                    </a:p>
                  </a:txBody>
                  <a:tcPr marL="6350" marR="6350" marT="6350" marB="0" anchor="b">
                    <a:lnL>
                      <a:noFill/>
                    </a:lnL>
                    <a:lnR>
                      <a:noFill/>
                    </a:lnR>
                    <a:lnT>
                      <a:noFill/>
                    </a:lnT>
                    <a:lnB>
                      <a:noFill/>
                    </a:lnB>
                  </a:tcPr>
                </a:tc>
                <a:extLst>
                  <a:ext uri="{0D108BD9-81ED-4DB2-BD59-A6C34878D82A}">
                    <a16:rowId xmlns:a16="http://schemas.microsoft.com/office/drawing/2014/main" val="4254606861"/>
                  </a:ext>
                </a:extLst>
              </a:tr>
              <a:tr h="212218">
                <a:tc>
                  <a:txBody>
                    <a:bodyPr/>
                    <a:lstStyle/>
                    <a:p>
                      <a:pPr algn="l" fontAlgn="b"/>
                      <a:r>
                        <a:rPr lang="en-US" sz="1200" b="0" i="0" u="none" strike="noStrike" dirty="0">
                          <a:solidFill>
                            <a:srgbClr val="000000"/>
                          </a:solidFill>
                          <a:effectLst/>
                          <a:latin typeface="Montserrat" panose="020B0604020202020204"/>
                        </a:rPr>
                        <a:t>Conspiracy &amp; Mueller</a:t>
                      </a:r>
                    </a:p>
                  </a:txBody>
                  <a:tcPr marL="6350" marR="6350" marT="6350"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-0.17</a:t>
                      </a:r>
                    </a:p>
                  </a:txBody>
                  <a:tcPr marL="6350" marR="6350" marT="6350" marB="0" anchor="b">
                    <a:lnL>
                      <a:noFill/>
                    </a:lnL>
                    <a:lnR>
                      <a:noFill/>
                    </a:lnR>
                    <a:lnT>
                      <a:noFill/>
                    </a:lnT>
                    <a:lnB>
                      <a:noFill/>
                    </a:lnB>
                    <a:solidFill>
                      <a:srgbClr val="FFC7CE"/>
                    </a:solidFill>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2.23</a:t>
                      </a:r>
                    </a:p>
                  </a:txBody>
                  <a:tcPr marL="6350" marR="6350" marT="6350"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-3.43</a:t>
                      </a:r>
                    </a:p>
                  </a:txBody>
                  <a:tcPr marL="6350" marR="6350" marT="6350" marB="0" anchor="b">
                    <a:lnL>
                      <a:noFill/>
                    </a:lnL>
                    <a:lnR>
                      <a:noFill/>
                    </a:lnR>
                    <a:lnT>
                      <a:noFill/>
                    </a:lnT>
                    <a:lnB>
                      <a:noFill/>
                    </a:lnB>
                    <a:solidFill>
                      <a:srgbClr val="FFC7CE"/>
                    </a:solidFill>
                  </a:tcPr>
                </a:tc>
                <a:extLst>
                  <a:ext uri="{0D108BD9-81ED-4DB2-BD59-A6C34878D82A}">
                    <a16:rowId xmlns:a16="http://schemas.microsoft.com/office/drawing/2014/main" val="1929227791"/>
                  </a:ext>
                </a:extLst>
              </a:tr>
              <a:tr h="407762">
                <a:tc>
                  <a:txBody>
                    <a:bodyPr/>
                    <a:lstStyle/>
                    <a:p>
                      <a:pPr algn="l" fontAlgn="b"/>
                      <a:r>
                        <a:rPr lang="en-US" sz="1200" b="0" i="0" u="none" strike="noStrike" dirty="0">
                          <a:solidFill>
                            <a:srgbClr val="000000"/>
                          </a:solidFill>
                          <a:effectLst/>
                          <a:latin typeface="Montserrat" panose="020B0604020202020204"/>
                        </a:rPr>
                        <a:t>Corporate Regulation</a:t>
                      </a:r>
                    </a:p>
                  </a:txBody>
                  <a:tcPr marL="6350" marR="6350" marT="6350" marB="0" anchor="b">
                    <a:lnL>
                      <a:noFill/>
                    </a:lnL>
                    <a:lnR>
                      <a:noFill/>
                    </a:lnR>
                    <a:lnT>
                      <a:noFill/>
                    </a:lnT>
                    <a:lnB>
                      <a:noFill/>
                    </a:lnB>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-2.84</a:t>
                      </a:r>
                    </a:p>
                  </a:txBody>
                  <a:tcPr marL="6350" marR="6350" marT="6350" marB="0" anchor="b">
                    <a:lnL>
                      <a:noFill/>
                    </a:lnL>
                    <a:lnR>
                      <a:noFill/>
                    </a:lnR>
                    <a:lnT>
                      <a:noFill/>
                    </a:lnT>
                    <a:lnB>
                      <a:noFill/>
                    </a:lnB>
                    <a:solidFill>
                      <a:srgbClr val="FFC7CE"/>
                    </a:solidFill>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7.63</a:t>
                      </a:r>
                    </a:p>
                  </a:txBody>
                  <a:tcPr marL="6350" marR="6350" marT="6350" marB="0" anchor="b">
                    <a:lnL>
                      <a:noFill/>
                    </a:lnL>
                    <a:lnR>
                      <a:noFill/>
                    </a:lnR>
                    <a:lnT>
                      <a:noFill/>
                    </a:lnT>
                    <a:lnB>
                      <a:noFill/>
                    </a:lnB>
                    <a:solidFill>
                      <a:srgbClr val="C6EFCE"/>
                    </a:solidFill>
                  </a:tcPr>
                </a:tc>
                <a:extLst>
                  <a:ext uri="{0D108BD9-81ED-4DB2-BD59-A6C34878D82A}">
                    <a16:rowId xmlns:a16="http://schemas.microsoft.com/office/drawing/2014/main" val="284205246"/>
                  </a:ext>
                </a:extLst>
              </a:tr>
              <a:tr h="407762">
                <a:tc>
                  <a:txBody>
                    <a:bodyPr/>
                    <a:lstStyle/>
                    <a:p>
                      <a:pPr algn="l" fontAlgn="b"/>
                      <a:r>
                        <a:rPr lang="en-US" sz="1200" b="0" i="0" u="none" strike="noStrike" dirty="0">
                          <a:solidFill>
                            <a:srgbClr val="000000"/>
                          </a:solidFill>
                          <a:effectLst/>
                          <a:latin typeface="Montserrat" panose="020B0604020202020204"/>
                        </a:rPr>
                        <a:t>Economy &amp; Healthcare</a:t>
                      </a:r>
                    </a:p>
                  </a:txBody>
                  <a:tcPr marL="6350" marR="6350" marT="6350" marB="0" anchor="b">
                    <a:lnL>
                      <a:noFill/>
                    </a:lnL>
                    <a:lnR>
                      <a:noFill/>
                    </a:lnR>
                    <a:lnT>
                      <a:noFill/>
                    </a:lnT>
                    <a:lnB>
                      <a:noFill/>
                    </a:lnB>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-0.23</a:t>
                      </a:r>
                    </a:p>
                  </a:txBody>
                  <a:tcPr marL="6350" marR="6350" marT="6350" marB="0" anchor="b">
                    <a:lnL>
                      <a:noFill/>
                    </a:lnL>
                    <a:lnR>
                      <a:noFill/>
                    </a:lnR>
                    <a:lnT>
                      <a:noFill/>
                    </a:lnT>
                    <a:lnB>
                      <a:noFill/>
                    </a:lnB>
                    <a:solidFill>
                      <a:srgbClr val="FFC7CE"/>
                    </a:solidFill>
                  </a:tcPr>
                </a:tc>
                <a:extLst>
                  <a:ext uri="{0D108BD9-81ED-4DB2-BD59-A6C34878D82A}">
                    <a16:rowId xmlns:a16="http://schemas.microsoft.com/office/drawing/2014/main" val="1070846373"/>
                  </a:ext>
                </a:extLst>
              </a:tr>
              <a:tr h="212218">
                <a:tc>
                  <a:txBody>
                    <a:bodyPr/>
                    <a:lstStyle/>
                    <a:p>
                      <a:pPr algn="l" fontAlgn="b"/>
                      <a:r>
                        <a:rPr lang="en-US" sz="1200" b="0" i="0" u="none" strike="noStrike" dirty="0">
                          <a:solidFill>
                            <a:srgbClr val="000000"/>
                          </a:solidFill>
                          <a:effectLst/>
                          <a:latin typeface="Montserrat" panose="020B0604020202020204"/>
                        </a:rPr>
                        <a:t>Education</a:t>
                      </a:r>
                    </a:p>
                  </a:txBody>
                  <a:tcPr marL="6350" marR="6350" marT="6350"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-0.05</a:t>
                      </a:r>
                    </a:p>
                  </a:txBody>
                  <a:tcPr marL="6350" marR="6350" marT="6350"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0.74</a:t>
                      </a:r>
                    </a:p>
                  </a:txBody>
                  <a:tcPr marL="6350" marR="6350" marT="6350" marB="0" anchor="b">
                    <a:lnL>
                      <a:noFill/>
                    </a:lnL>
                    <a:lnR>
                      <a:noFill/>
                    </a:lnR>
                    <a:lnT>
                      <a:noFill/>
                    </a:lnT>
                    <a:lnB>
                      <a:noFill/>
                    </a:lnB>
                    <a:solidFill>
                      <a:srgbClr val="C6EFCE"/>
                    </a:solidFill>
                  </a:tcPr>
                </a:tc>
                <a:tc>
                  <a:txBody>
                    <a:bodyPr/>
                    <a:lstStyle/>
                    <a:p>
                      <a:pPr algn="ctr" fontAlgn="b"/>
                      <a:r>
                        <a:rPr lang="en-US" sz="1200" b="0" i="0" u="none" strike="noStrike">
                          <a:solidFill>
                            <a:srgbClr val="006100"/>
                          </a:solidFill>
                          <a:effectLst/>
                          <a:latin typeface="Montserrat" panose="020B0604020202020204"/>
                        </a:rPr>
                        <a:t>0.48</a:t>
                      </a:r>
                    </a:p>
                  </a:txBody>
                  <a:tcPr marL="6350" marR="6350" marT="6350"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-1.40</a:t>
                      </a:r>
                    </a:p>
                  </a:txBody>
                  <a:tcPr marL="6350" marR="6350" marT="6350" marB="0" anchor="b">
                    <a:lnL>
                      <a:noFill/>
                    </a:lnL>
                    <a:lnR>
                      <a:noFill/>
                    </a:lnR>
                    <a:lnT>
                      <a:noFill/>
                    </a:lnT>
                    <a:lnB>
                      <a:noFill/>
                    </a:lnB>
                    <a:solidFill>
                      <a:srgbClr val="FFC7CE"/>
                    </a:solidFill>
                  </a:tcPr>
                </a:tc>
                <a:extLst>
                  <a:ext uri="{0D108BD9-81ED-4DB2-BD59-A6C34878D82A}">
                    <a16:rowId xmlns:a16="http://schemas.microsoft.com/office/drawing/2014/main" val="2472619958"/>
                  </a:ext>
                </a:extLst>
              </a:tr>
              <a:tr h="212218">
                <a:tc>
                  <a:txBody>
                    <a:bodyPr/>
                    <a:lstStyle/>
                    <a:p>
                      <a:pPr algn="l" fontAlgn="b"/>
                      <a:r>
                        <a:rPr lang="en-US" sz="1200" b="0" i="0" u="none" strike="noStrike">
                          <a:solidFill>
                            <a:srgbClr val="000000"/>
                          </a:solidFill>
                          <a:effectLst/>
                          <a:latin typeface="Montserrat" panose="020B0604020202020204"/>
                        </a:rPr>
                        <a:t>Environment</a:t>
                      </a:r>
                    </a:p>
                  </a:txBody>
                  <a:tcPr marL="6350" marR="6350" marT="6350"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-0.51</a:t>
                      </a:r>
                    </a:p>
                  </a:txBody>
                  <a:tcPr marL="6350" marR="6350" marT="6350" marB="0" anchor="b">
                    <a:lnL>
                      <a:noFill/>
                    </a:lnL>
                    <a:lnR>
                      <a:noFill/>
                    </a:lnR>
                    <a:lnT>
                      <a:noFill/>
                    </a:lnT>
                    <a:lnB>
                      <a:noFill/>
                    </a:lnB>
                    <a:solidFill>
                      <a:srgbClr val="FFC7CE"/>
                    </a:solidFill>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extLst>
                  <a:ext uri="{0D108BD9-81ED-4DB2-BD59-A6C34878D82A}">
                    <a16:rowId xmlns:a16="http://schemas.microsoft.com/office/drawing/2014/main" val="1118557777"/>
                  </a:ext>
                </a:extLst>
              </a:tr>
              <a:tr h="212218">
                <a:tc>
                  <a:txBody>
                    <a:bodyPr/>
                    <a:lstStyle/>
                    <a:p>
                      <a:pPr algn="l" fontAlgn="b"/>
                      <a:r>
                        <a:rPr lang="en-US" sz="1200" b="0" i="0" u="none" strike="noStrike">
                          <a:solidFill>
                            <a:srgbClr val="000000"/>
                          </a:solidFill>
                          <a:effectLst/>
                          <a:latin typeface="Montserrat" panose="020B0604020202020204"/>
                        </a:rPr>
                        <a:t>Ethics</a:t>
                      </a:r>
                    </a:p>
                  </a:txBody>
                  <a:tcPr marL="6350" marR="6350" marT="6350"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0.18</a:t>
                      </a:r>
                    </a:p>
                  </a:txBody>
                  <a:tcPr marL="6350" marR="6350" marT="6350" marB="0" anchor="b">
                    <a:lnL>
                      <a:noFill/>
                    </a:lnL>
                    <a:lnR>
                      <a:noFill/>
                    </a:lnR>
                    <a:lnT>
                      <a:noFill/>
                    </a:lnT>
                    <a:lnB>
                      <a:noFill/>
                    </a:lnB>
                    <a:solidFill>
                      <a:srgbClr val="C6EFCE"/>
                    </a:solidFill>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extLst>
                  <a:ext uri="{0D108BD9-81ED-4DB2-BD59-A6C34878D82A}">
                    <a16:rowId xmlns:a16="http://schemas.microsoft.com/office/drawing/2014/main" val="1644006314"/>
                  </a:ext>
                </a:extLst>
              </a:tr>
              <a:tr h="212218">
                <a:tc>
                  <a:txBody>
                    <a:bodyPr/>
                    <a:lstStyle/>
                    <a:p>
                      <a:pPr algn="l" fontAlgn="b"/>
                      <a:r>
                        <a:rPr lang="en-US" sz="1200" b="0" i="0" u="none" strike="noStrike">
                          <a:solidFill>
                            <a:srgbClr val="000000"/>
                          </a:solidFill>
                          <a:effectLst/>
                          <a:latin typeface="Montserrat" panose="020B0604020202020204"/>
                        </a:rPr>
                        <a:t>Immigration</a:t>
                      </a:r>
                    </a:p>
                  </a:txBody>
                  <a:tcPr marL="6350" marR="6350" marT="6350"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-0.09</a:t>
                      </a:r>
                    </a:p>
                  </a:txBody>
                  <a:tcPr marL="6350" marR="6350" marT="6350" marB="0" anchor="b">
                    <a:lnL>
                      <a:noFill/>
                    </a:lnL>
                    <a:lnR>
                      <a:noFill/>
                    </a:lnR>
                    <a:lnT>
                      <a:noFill/>
                    </a:lnT>
                    <a:lnB>
                      <a:noFill/>
                    </a:lnB>
                    <a:solidFill>
                      <a:srgbClr val="FFC7CE"/>
                    </a:solidFill>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1.02</a:t>
                      </a:r>
                    </a:p>
                  </a:txBody>
                  <a:tcPr marL="6350" marR="6350" marT="6350"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-3.37</a:t>
                      </a:r>
                    </a:p>
                  </a:txBody>
                  <a:tcPr marL="6350" marR="6350" marT="6350" marB="0" anchor="b">
                    <a:lnL>
                      <a:noFill/>
                    </a:lnL>
                    <a:lnR>
                      <a:noFill/>
                    </a:lnR>
                    <a:lnT>
                      <a:noFill/>
                    </a:lnT>
                    <a:lnB>
                      <a:noFill/>
                    </a:lnB>
                    <a:solidFill>
                      <a:srgbClr val="FFC7CE"/>
                    </a:solidFill>
                  </a:tcPr>
                </a:tc>
                <a:extLst>
                  <a:ext uri="{0D108BD9-81ED-4DB2-BD59-A6C34878D82A}">
                    <a16:rowId xmlns:a16="http://schemas.microsoft.com/office/drawing/2014/main" val="536810818"/>
                  </a:ext>
                </a:extLst>
              </a:tr>
              <a:tr h="212218">
                <a:tc>
                  <a:txBody>
                    <a:bodyPr/>
                    <a:lstStyle/>
                    <a:p>
                      <a:pPr algn="l" fontAlgn="b"/>
                      <a:r>
                        <a:rPr lang="en-US" sz="1200" b="0" i="0" u="none" strike="noStrike">
                          <a:solidFill>
                            <a:srgbClr val="000000"/>
                          </a:solidFill>
                          <a:effectLst/>
                          <a:latin typeface="Montserrat" panose="020B0604020202020204"/>
                        </a:rPr>
                        <a:t>Impeachment</a:t>
                      </a:r>
                    </a:p>
                  </a:txBody>
                  <a:tcPr marL="6350" marR="6350" marT="6350" marB="0" anchor="b">
                    <a:lnL>
                      <a:noFill/>
                    </a:lnL>
                    <a:lnR>
                      <a:noFill/>
                    </a:lnR>
                    <a:lnT>
                      <a:noFill/>
                    </a:lnT>
                    <a:lnB>
                      <a:noFill/>
                    </a:lnB>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-1.18</a:t>
                      </a:r>
                    </a:p>
                  </a:txBody>
                  <a:tcPr marL="6350" marR="6350" marT="6350"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-0.87</a:t>
                      </a:r>
                    </a:p>
                  </a:txBody>
                  <a:tcPr marL="6350" marR="6350" marT="6350"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2.34</a:t>
                      </a:r>
                    </a:p>
                  </a:txBody>
                  <a:tcPr marL="6350" marR="6350" marT="6350" marB="0" anchor="b">
                    <a:lnL>
                      <a:noFill/>
                    </a:lnL>
                    <a:lnR>
                      <a:noFill/>
                    </a:lnR>
                    <a:lnT>
                      <a:noFill/>
                    </a:lnT>
                    <a:lnB>
                      <a:noFill/>
                    </a:lnB>
                    <a:solidFill>
                      <a:srgbClr val="C6EFCE"/>
                    </a:solidFill>
                  </a:tcPr>
                </a:tc>
                <a:extLst>
                  <a:ext uri="{0D108BD9-81ED-4DB2-BD59-A6C34878D82A}">
                    <a16:rowId xmlns:a16="http://schemas.microsoft.com/office/drawing/2014/main" val="2058001843"/>
                  </a:ext>
                </a:extLst>
              </a:tr>
              <a:tr h="212218">
                <a:tc>
                  <a:txBody>
                    <a:bodyPr/>
                    <a:lstStyle/>
                    <a:p>
                      <a:pPr algn="l" fontAlgn="b"/>
                      <a:r>
                        <a:rPr lang="en-US" sz="1200" b="0" i="0" u="none" strike="noStrike">
                          <a:solidFill>
                            <a:srgbClr val="000000"/>
                          </a:solidFill>
                          <a:effectLst/>
                          <a:latin typeface="Montserrat" panose="020B0604020202020204"/>
                        </a:rPr>
                        <a:t>Law &amp; Gov't</a:t>
                      </a:r>
                    </a:p>
                  </a:txBody>
                  <a:tcPr marL="6350" marR="6350" marT="6350" marB="0" anchor="b">
                    <a:lnL>
                      <a:noFill/>
                    </a:lnL>
                    <a:lnR>
                      <a:noFill/>
                    </a:lnR>
                    <a:lnT>
                      <a:noFill/>
                    </a:lnT>
                    <a:lnB>
                      <a:noFill/>
                    </a:lnB>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0.31</a:t>
                      </a:r>
                    </a:p>
                  </a:txBody>
                  <a:tcPr marL="6350" marR="6350" marT="6350" marB="0" anchor="b">
                    <a:lnL>
                      <a:noFill/>
                    </a:lnL>
                    <a:lnR>
                      <a:noFill/>
                    </a:lnR>
                    <a:lnT>
                      <a:noFill/>
                    </a:lnT>
                    <a:lnB>
                      <a:noFill/>
                    </a:lnB>
                    <a:solidFill>
                      <a:srgbClr val="C6EFCE"/>
                    </a:solidFill>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extLst>
                  <a:ext uri="{0D108BD9-81ED-4DB2-BD59-A6C34878D82A}">
                    <a16:rowId xmlns:a16="http://schemas.microsoft.com/office/drawing/2014/main" val="2607948541"/>
                  </a:ext>
                </a:extLst>
              </a:tr>
              <a:tr h="212218">
                <a:tc>
                  <a:txBody>
                    <a:bodyPr/>
                    <a:lstStyle/>
                    <a:p>
                      <a:pPr algn="l" fontAlgn="b"/>
                      <a:r>
                        <a:rPr lang="en-US" sz="1200" b="0" i="0" u="none" strike="noStrike">
                          <a:solidFill>
                            <a:srgbClr val="000000"/>
                          </a:solidFill>
                          <a:effectLst/>
                          <a:latin typeface="Montserrat" panose="020B0604020202020204"/>
                        </a:rPr>
                        <a:t>Media</a:t>
                      </a:r>
                    </a:p>
                  </a:txBody>
                  <a:tcPr marL="6350" marR="6350" marT="6350" marB="0" anchor="b">
                    <a:lnL>
                      <a:noFill/>
                    </a:lnL>
                    <a:lnR>
                      <a:noFill/>
                    </a:lnR>
                    <a:lnT>
                      <a:noFill/>
                    </a:lnT>
                    <a:lnB>
                      <a:noFill/>
                    </a:lnB>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-0.52</a:t>
                      </a:r>
                    </a:p>
                  </a:txBody>
                  <a:tcPr marL="6350" marR="6350" marT="6350" marB="0" anchor="b">
                    <a:lnL>
                      <a:noFill/>
                    </a:lnL>
                    <a:lnR>
                      <a:noFill/>
                    </a:lnR>
                    <a:lnT>
                      <a:noFill/>
                    </a:lnT>
                    <a:lnB>
                      <a:noFill/>
                    </a:lnB>
                    <a:solidFill>
                      <a:srgbClr val="FFC7CE"/>
                    </a:solidFill>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extLst>
                  <a:ext uri="{0D108BD9-81ED-4DB2-BD59-A6C34878D82A}">
                    <a16:rowId xmlns:a16="http://schemas.microsoft.com/office/drawing/2014/main" val="650674977"/>
                  </a:ext>
                </a:extLst>
              </a:tr>
              <a:tr h="212218">
                <a:tc>
                  <a:txBody>
                    <a:bodyPr/>
                    <a:lstStyle/>
                    <a:p>
                      <a:pPr algn="l" fontAlgn="b"/>
                      <a:r>
                        <a:rPr lang="en-US" sz="1200" b="0" i="0" u="none" strike="noStrike">
                          <a:solidFill>
                            <a:srgbClr val="000000"/>
                          </a:solidFill>
                          <a:effectLst/>
                          <a:latin typeface="Montserrat" panose="020B0604020202020204"/>
                        </a:rPr>
                        <a:t>Social Equality</a:t>
                      </a:r>
                    </a:p>
                  </a:txBody>
                  <a:tcPr marL="6350" marR="6350" marT="6350"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0.70</a:t>
                      </a:r>
                    </a:p>
                  </a:txBody>
                  <a:tcPr marL="6350" marR="6350" marT="6350" marB="0" anchor="b">
                    <a:lnL>
                      <a:noFill/>
                    </a:lnL>
                    <a:lnR>
                      <a:noFill/>
                    </a:lnR>
                    <a:lnT>
                      <a:noFill/>
                    </a:lnT>
                    <a:lnB>
                      <a:noFill/>
                    </a:lnB>
                    <a:solidFill>
                      <a:srgbClr val="C6EFCE"/>
                    </a:solidFill>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-2.97</a:t>
                      </a:r>
                    </a:p>
                  </a:txBody>
                  <a:tcPr marL="6350" marR="6350" marT="6350" marB="0" anchor="b">
                    <a:lnL>
                      <a:noFill/>
                    </a:lnL>
                    <a:lnR>
                      <a:noFill/>
                    </a:lnR>
                    <a:lnT>
                      <a:noFill/>
                    </a:lnT>
                    <a:lnB>
                      <a:noFill/>
                    </a:lnB>
                    <a:solidFill>
                      <a:srgbClr val="FFC7CE"/>
                    </a:solidFill>
                  </a:tcPr>
                </a:tc>
                <a:extLst>
                  <a:ext uri="{0D108BD9-81ED-4DB2-BD59-A6C34878D82A}">
                    <a16:rowId xmlns:a16="http://schemas.microsoft.com/office/drawing/2014/main" val="4088109188"/>
                  </a:ext>
                </a:extLst>
              </a:tr>
              <a:tr h="212218">
                <a:tc>
                  <a:txBody>
                    <a:bodyPr/>
                    <a:lstStyle/>
                    <a:p>
                      <a:pPr algn="l" fontAlgn="b"/>
                      <a:r>
                        <a:rPr lang="en-US" sz="1200" b="0" i="0" u="none" strike="noStrike">
                          <a:solidFill>
                            <a:srgbClr val="000000"/>
                          </a:solidFill>
                          <a:effectLst/>
                          <a:latin typeface="Montserrat" panose="020B0604020202020204"/>
                        </a:rPr>
                        <a:t>Trade &amp; Agriculture</a:t>
                      </a:r>
                    </a:p>
                  </a:txBody>
                  <a:tcPr marL="6350" marR="6350" marT="6350"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-0.53</a:t>
                      </a:r>
                    </a:p>
                  </a:txBody>
                  <a:tcPr marL="6350" marR="6350" marT="6350"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2.72</a:t>
                      </a:r>
                    </a:p>
                  </a:txBody>
                  <a:tcPr marL="6350" marR="6350" marT="6350"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-2.29</a:t>
                      </a:r>
                    </a:p>
                  </a:txBody>
                  <a:tcPr marL="6350" marR="6350" marT="6350"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3.16</a:t>
                      </a:r>
                    </a:p>
                  </a:txBody>
                  <a:tcPr marL="6350" marR="6350" marT="6350" marB="0" anchor="b">
                    <a:lnL>
                      <a:noFill/>
                    </a:lnL>
                    <a:lnR>
                      <a:noFill/>
                    </a:lnR>
                    <a:lnT>
                      <a:noFill/>
                    </a:lnT>
                    <a:lnB>
                      <a:noFill/>
                    </a:lnB>
                    <a:solidFill>
                      <a:srgbClr val="C6EFCE"/>
                    </a:solidFill>
                  </a:tcPr>
                </a:tc>
                <a:extLst>
                  <a:ext uri="{0D108BD9-81ED-4DB2-BD59-A6C34878D82A}">
                    <a16:rowId xmlns:a16="http://schemas.microsoft.com/office/drawing/2014/main" val="2029714595"/>
                  </a:ext>
                </a:extLst>
              </a:tr>
              <a:tr h="212218">
                <a:tc>
                  <a:txBody>
                    <a:bodyPr/>
                    <a:lstStyle/>
                    <a:p>
                      <a:pPr algn="l" fontAlgn="b"/>
                      <a:r>
                        <a:rPr lang="en-US" sz="1200" b="0" i="0" u="none" strike="noStrike">
                          <a:solidFill>
                            <a:srgbClr val="000000"/>
                          </a:solidFill>
                          <a:effectLst/>
                          <a:latin typeface="Montserrat" panose="020B0604020202020204"/>
                        </a:rPr>
                        <a:t>War &amp; Foreign Policy</a:t>
                      </a:r>
                    </a:p>
                  </a:txBody>
                  <a:tcPr marL="6350" marR="6350" marT="6350"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-0.04</a:t>
                      </a:r>
                    </a:p>
                  </a:txBody>
                  <a:tcPr marL="6350" marR="6350" marT="6350"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0.34</a:t>
                      </a:r>
                    </a:p>
                  </a:txBody>
                  <a:tcPr marL="6350" marR="6350" marT="6350" marB="0" anchor="b">
                    <a:lnL>
                      <a:noFill/>
                    </a:lnL>
                    <a:lnR>
                      <a:noFill/>
                    </a:lnR>
                    <a:lnT>
                      <a:noFill/>
                    </a:lnT>
                    <a:lnB>
                      <a:noFill/>
                    </a:lnB>
                    <a:solidFill>
                      <a:srgbClr val="C6EFCE"/>
                    </a:solidFill>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tc>
                  <a:txBody>
                    <a:bodyPr/>
                    <a:lstStyle/>
                    <a:p>
                      <a:pPr algn="ctr" fontAlgn="b"/>
                      <a:r>
                        <a:rPr lang="en-US" sz="1200" b="0" i="0" u="none" strike="noStrike" dirty="0">
                          <a:solidFill>
                            <a:srgbClr val="9C0006"/>
                          </a:solidFill>
                          <a:effectLst/>
                          <a:latin typeface="Montserrat" panose="020B0604020202020204"/>
                        </a:rPr>
                        <a:t>-0.53</a:t>
                      </a:r>
                    </a:p>
                  </a:txBody>
                  <a:tcPr marL="6350" marR="6350" marT="6350" marB="0" anchor="b">
                    <a:lnL>
                      <a:noFill/>
                    </a:lnL>
                    <a:lnR>
                      <a:noFill/>
                    </a:lnR>
                    <a:lnT>
                      <a:noFill/>
                    </a:lnT>
                    <a:lnB>
                      <a:noFill/>
                    </a:lnB>
                    <a:solidFill>
                      <a:srgbClr val="FFC7CE"/>
                    </a:solidFill>
                  </a:tcPr>
                </a:tc>
                <a:extLst>
                  <a:ext uri="{0D108BD9-81ED-4DB2-BD59-A6C34878D82A}">
                    <a16:rowId xmlns:a16="http://schemas.microsoft.com/office/drawing/2014/main" val="3352646656"/>
                  </a:ext>
                </a:extLst>
              </a:tr>
            </a:tbl>
          </a:graphicData>
        </a:graphic>
      </p:graphicFrame>
      <p:sp>
        <p:nvSpPr>
          <p:cNvPr id="7" name="TextBox 6">
            <a:extLst>
              <a:ext uri="{FF2B5EF4-FFF2-40B4-BE49-F238E27FC236}">
                <a16:creationId xmlns:a16="http://schemas.microsoft.com/office/drawing/2014/main" id="{7BEEB3E2-61A2-49C6-88C2-161C3CB4B63B}"/>
              </a:ext>
            </a:extLst>
          </p:cNvPr>
          <p:cNvSpPr txBox="1"/>
          <p:nvPr/>
        </p:nvSpPr>
        <p:spPr>
          <a:xfrm>
            <a:off x="311700" y="4465165"/>
            <a:ext cx="6625905" cy="646331"/>
          </a:xfrm>
          <a:prstGeom prst="rect">
            <a:avLst/>
          </a:prstGeom>
          <a:noFill/>
        </p:spPr>
        <p:txBody>
          <a:bodyPr wrap="square" rtlCol="0">
            <a:spAutoFit/>
          </a:bodyPr>
          <a:lstStyle/>
          <a:p>
            <a:r>
              <a:rPr lang="en-US" sz="1200" i="1" dirty="0">
                <a:latin typeface="Montserrat" panose="020B0604020202020204"/>
              </a:rPr>
              <a:t>Green = Relative advantage against other Dems amongst Dems; or positive for Trump’s approval rating</a:t>
            </a:r>
          </a:p>
          <a:p>
            <a:r>
              <a:rPr lang="en-US" sz="1200" i="1" dirty="0">
                <a:latin typeface="Montserrat" panose="020B0604020202020204"/>
              </a:rPr>
              <a:t>Red = as search interest increases, candidate’s polling decreases</a:t>
            </a:r>
          </a:p>
        </p:txBody>
      </p:sp>
      <p:sp>
        <p:nvSpPr>
          <p:cNvPr id="9" name="TextBox 8">
            <a:extLst>
              <a:ext uri="{FF2B5EF4-FFF2-40B4-BE49-F238E27FC236}">
                <a16:creationId xmlns:a16="http://schemas.microsoft.com/office/drawing/2014/main" id="{6F71652C-84DD-4453-B57E-443931D42736}"/>
              </a:ext>
            </a:extLst>
          </p:cNvPr>
          <p:cNvSpPr txBox="1"/>
          <p:nvPr/>
        </p:nvSpPr>
        <p:spPr>
          <a:xfrm>
            <a:off x="311700" y="722356"/>
            <a:ext cx="843290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Playfair Display" panose="00000500000000000000" pitchFamily="50" charset="0"/>
                <a:cs typeface="Arial"/>
                <a:sym typeface="Arial"/>
              </a:rPr>
              <a:t>How Trump’s tweets alone effects each of the Democrats </a:t>
            </a:r>
          </a:p>
        </p:txBody>
      </p:sp>
    </p:spTree>
    <p:extLst>
      <p:ext uri="{BB962C8B-B14F-4D97-AF65-F5344CB8AC3E}">
        <p14:creationId xmlns:p14="http://schemas.microsoft.com/office/powerpoint/2010/main" val="264731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9006-2F5B-4273-9453-CE297853659B}"/>
              </a:ext>
            </a:extLst>
          </p:cNvPr>
          <p:cNvSpPr>
            <a:spLocks noGrp="1"/>
          </p:cNvSpPr>
          <p:nvPr>
            <p:ph type="title"/>
          </p:nvPr>
        </p:nvSpPr>
        <p:spPr>
          <a:xfrm>
            <a:off x="311700" y="101957"/>
            <a:ext cx="8520600" cy="572700"/>
          </a:xfrm>
        </p:spPr>
        <p:txBody>
          <a:bodyPr/>
          <a:lstStyle/>
          <a:p>
            <a:r>
              <a:rPr lang="en-US" sz="3600" dirty="0"/>
              <a:t>Conspiracy &amp; Mueller</a:t>
            </a:r>
          </a:p>
        </p:txBody>
      </p:sp>
      <p:sp>
        <p:nvSpPr>
          <p:cNvPr id="3" name="Text Placeholder 2">
            <a:extLst>
              <a:ext uri="{FF2B5EF4-FFF2-40B4-BE49-F238E27FC236}">
                <a16:creationId xmlns:a16="http://schemas.microsoft.com/office/drawing/2014/main" id="{D834F4F5-B280-4C04-B794-F60F5C8D6674}"/>
              </a:ext>
            </a:extLst>
          </p:cNvPr>
          <p:cNvSpPr>
            <a:spLocks noGrp="1"/>
          </p:cNvSpPr>
          <p:nvPr>
            <p:ph type="body" idx="1"/>
          </p:nvPr>
        </p:nvSpPr>
        <p:spPr>
          <a:xfrm>
            <a:off x="5100320" y="2743201"/>
            <a:ext cx="3962400" cy="1325816"/>
          </a:xfrm>
        </p:spPr>
        <p:txBody>
          <a:bodyPr/>
          <a:lstStyle/>
          <a:p>
            <a:pPr>
              <a:buFont typeface="Arial" panose="020B0604020202020204" pitchFamily="34" charset="0"/>
              <a:buChar char="•"/>
            </a:pPr>
            <a:r>
              <a:rPr lang="en-US" sz="1400" dirty="0">
                <a:solidFill>
                  <a:schemeClr val="tx1"/>
                </a:solidFill>
              </a:rPr>
              <a:t>Warren has many negative associations with this category, especially terms related to Mueller and Russia</a:t>
            </a:r>
          </a:p>
          <a:p>
            <a:pPr>
              <a:buFont typeface="Arial" panose="020B0604020202020204" pitchFamily="34" charset="0"/>
              <a:buChar char="•"/>
            </a:pPr>
            <a:r>
              <a:rPr lang="en-US" sz="1400" dirty="0">
                <a:solidFill>
                  <a:schemeClr val="tx1"/>
                </a:solidFill>
              </a:rPr>
              <a:t>While there are some individual term correlations for others, the sub-categories lack any substantial correlations</a:t>
            </a:r>
          </a:p>
        </p:txBody>
      </p:sp>
      <p:sp>
        <p:nvSpPr>
          <p:cNvPr id="4" name="Slide Number Placeholder 3">
            <a:extLst>
              <a:ext uri="{FF2B5EF4-FFF2-40B4-BE49-F238E27FC236}">
                <a16:creationId xmlns:a16="http://schemas.microsoft.com/office/drawing/2014/main" id="{3894673F-4326-436A-8504-39D4F676CAA3}"/>
              </a:ext>
            </a:extLst>
          </p:cNvPr>
          <p:cNvSpPr>
            <a:spLocks noGrp="1"/>
          </p:cNvSpPr>
          <p:nvPr>
            <p:ph type="sldNum" idx="12"/>
          </p:nvPr>
        </p:nvSpPr>
        <p:spPr/>
        <p:txBody>
          <a:bodyPr/>
          <a:lstStyle/>
          <a:p>
            <a:pPr defTabSz="914378"/>
            <a:fld id="{00000000-1234-1234-1234-123412341234}" type="slidenum">
              <a:rPr lang="en">
                <a:solidFill>
                  <a:srgbClr val="595959"/>
                </a:solidFill>
                <a:ea typeface="+mn-ea"/>
              </a:rPr>
              <a:pPr defTabSz="914378"/>
              <a:t>15</a:t>
            </a:fld>
            <a:endParaRPr lang="en" dirty="0">
              <a:solidFill>
                <a:srgbClr val="595959"/>
              </a:solidFill>
              <a:ea typeface="+mn-ea"/>
            </a:endParaRPr>
          </a:p>
        </p:txBody>
      </p:sp>
      <p:graphicFrame>
        <p:nvGraphicFramePr>
          <p:cNvPr id="5" name="Table 4">
            <a:extLst>
              <a:ext uri="{FF2B5EF4-FFF2-40B4-BE49-F238E27FC236}">
                <a16:creationId xmlns:a16="http://schemas.microsoft.com/office/drawing/2014/main" id="{9FF03C2A-FDB7-447E-8182-BB96EA657D27}"/>
              </a:ext>
            </a:extLst>
          </p:cNvPr>
          <p:cNvGraphicFramePr>
            <a:graphicFrameLocks noGrp="1"/>
          </p:cNvGraphicFramePr>
          <p:nvPr/>
        </p:nvGraphicFramePr>
        <p:xfrm>
          <a:off x="6755766" y="39955"/>
          <a:ext cx="2388235" cy="1112520"/>
        </p:xfrm>
        <a:graphic>
          <a:graphicData uri="http://schemas.openxmlformats.org/drawingml/2006/table">
            <a:tbl>
              <a:tblPr firstRow="1" bandRow="1">
                <a:tableStyleId>{5C22544A-7EE6-4342-B048-85BDC9FD1C3A}</a:tableStyleId>
              </a:tblPr>
              <a:tblGrid>
                <a:gridCol w="1816418">
                  <a:extLst>
                    <a:ext uri="{9D8B030D-6E8A-4147-A177-3AD203B41FA5}">
                      <a16:colId xmlns:a16="http://schemas.microsoft.com/office/drawing/2014/main" val="1170082836"/>
                    </a:ext>
                  </a:extLst>
                </a:gridCol>
                <a:gridCol w="571817">
                  <a:extLst>
                    <a:ext uri="{9D8B030D-6E8A-4147-A177-3AD203B41FA5}">
                      <a16:colId xmlns:a16="http://schemas.microsoft.com/office/drawing/2014/main" val="3544661537"/>
                    </a:ext>
                  </a:extLst>
                </a:gridCol>
              </a:tblGrid>
              <a:tr h="370840">
                <a:tc>
                  <a:txBody>
                    <a:bodyPr/>
                    <a:lstStyle/>
                    <a:p>
                      <a:pPr algn="r"/>
                      <a:r>
                        <a:rPr lang="en-US" sz="1200" b="0" dirty="0">
                          <a:solidFill>
                            <a:schemeClr val="tx1"/>
                          </a:solidFill>
                          <a:latin typeface="Playfair Display" panose="020B0604020202020204" charset="0"/>
                        </a:rPr>
                        <a:t># of Terms in Category:</a:t>
                      </a: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557</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71282594"/>
                  </a:ext>
                </a:extLst>
              </a:tr>
              <a:tr h="370840">
                <a:tc>
                  <a:txBody>
                    <a:bodyPr/>
                    <a:lstStyle/>
                    <a:p>
                      <a:pPr algn="r"/>
                      <a:r>
                        <a:rPr lang="en-US" sz="1200" b="0" dirty="0">
                          <a:solidFill>
                            <a:schemeClr val="tx1"/>
                          </a:solidFill>
                          <a:latin typeface="Playfair Display" panose="020B0604020202020204" charset="0"/>
                        </a:rPr>
                        <a:t>Average Daily Share:</a:t>
                      </a: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1.4%</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09574831"/>
                  </a:ext>
                </a:extLst>
              </a:tr>
              <a:tr h="370840">
                <a:tc>
                  <a:txBody>
                    <a:bodyPr/>
                    <a:lstStyle/>
                    <a:p>
                      <a:pPr algn="r"/>
                      <a:r>
                        <a:rPr lang="en-US" sz="1200" b="0" dirty="0">
                          <a:solidFill>
                            <a:schemeClr val="tx1"/>
                          </a:solidFill>
                          <a:latin typeface="Playfair Display" panose="020B0604020202020204" charset="0"/>
                        </a:rPr>
                        <a:t>Average Daily Rank:</a:t>
                      </a: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12</a:t>
                      </a: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1362708"/>
                  </a:ext>
                </a:extLst>
              </a:tr>
            </a:tbl>
          </a:graphicData>
        </a:graphic>
      </p:graphicFrame>
      <p:sp>
        <p:nvSpPr>
          <p:cNvPr id="8" name="Rectangle 7">
            <a:extLst>
              <a:ext uri="{FF2B5EF4-FFF2-40B4-BE49-F238E27FC236}">
                <a16:creationId xmlns:a16="http://schemas.microsoft.com/office/drawing/2014/main" id="{93424D29-7ADD-46CA-AF00-1B563F98BA4B}"/>
              </a:ext>
            </a:extLst>
          </p:cNvPr>
          <p:cNvSpPr/>
          <p:nvPr/>
        </p:nvSpPr>
        <p:spPr>
          <a:xfrm>
            <a:off x="5406886" y="1202357"/>
            <a:ext cx="2983510" cy="311624"/>
          </a:xfrm>
          <a:prstGeom prst="rect">
            <a:avLst/>
          </a:prstGeom>
        </p:spPr>
        <p:txBody>
          <a:bodyPr wrap="none">
            <a:spAutoFit/>
          </a:bodyPr>
          <a:lstStyle/>
          <a:p>
            <a:pPr algn="ctr" defTabSz="914378" fontAlgn="b"/>
            <a:r>
              <a:rPr lang="en-US" sz="1425" b="1" u="sng" dirty="0">
                <a:latin typeface="Montserrat" panose="020B0604020202020204"/>
                <a:ea typeface="+mn-ea"/>
              </a:rPr>
              <a:t>Correlation of sub-categories</a:t>
            </a:r>
          </a:p>
        </p:txBody>
      </p:sp>
      <p:graphicFrame>
        <p:nvGraphicFramePr>
          <p:cNvPr id="9" name="Table 8">
            <a:extLst>
              <a:ext uri="{FF2B5EF4-FFF2-40B4-BE49-F238E27FC236}">
                <a16:creationId xmlns:a16="http://schemas.microsoft.com/office/drawing/2014/main" id="{143B6E31-0509-488E-8CE3-6545D48D0681}"/>
              </a:ext>
            </a:extLst>
          </p:cNvPr>
          <p:cNvGraphicFramePr>
            <a:graphicFrameLocks noGrp="1"/>
          </p:cNvGraphicFramePr>
          <p:nvPr>
            <p:extLst>
              <p:ext uri="{D42A27DB-BD31-4B8C-83A1-F6EECF244321}">
                <p14:modId xmlns:p14="http://schemas.microsoft.com/office/powerpoint/2010/main" val="3528536444"/>
              </p:ext>
            </p:extLst>
          </p:nvPr>
        </p:nvGraphicFramePr>
        <p:xfrm>
          <a:off x="5008880" y="1394680"/>
          <a:ext cx="4161412" cy="1100139"/>
        </p:xfrm>
        <a:graphic>
          <a:graphicData uri="http://schemas.openxmlformats.org/drawingml/2006/table">
            <a:tbl>
              <a:tblPr/>
              <a:tblGrid>
                <a:gridCol w="1235332">
                  <a:extLst>
                    <a:ext uri="{9D8B030D-6E8A-4147-A177-3AD203B41FA5}">
                      <a16:colId xmlns:a16="http://schemas.microsoft.com/office/drawing/2014/main" val="798890465"/>
                    </a:ext>
                  </a:extLst>
                </a:gridCol>
                <a:gridCol w="491327">
                  <a:extLst>
                    <a:ext uri="{9D8B030D-6E8A-4147-A177-3AD203B41FA5}">
                      <a16:colId xmlns:a16="http://schemas.microsoft.com/office/drawing/2014/main" val="563214478"/>
                    </a:ext>
                  </a:extLst>
                </a:gridCol>
                <a:gridCol w="694831">
                  <a:extLst>
                    <a:ext uri="{9D8B030D-6E8A-4147-A177-3AD203B41FA5}">
                      <a16:colId xmlns:a16="http://schemas.microsoft.com/office/drawing/2014/main" val="1719257268"/>
                    </a:ext>
                  </a:extLst>
                </a:gridCol>
                <a:gridCol w="624017">
                  <a:extLst>
                    <a:ext uri="{9D8B030D-6E8A-4147-A177-3AD203B41FA5}">
                      <a16:colId xmlns:a16="http://schemas.microsoft.com/office/drawing/2014/main" val="2743184637"/>
                    </a:ext>
                  </a:extLst>
                </a:gridCol>
                <a:gridCol w="561293">
                  <a:extLst>
                    <a:ext uri="{9D8B030D-6E8A-4147-A177-3AD203B41FA5}">
                      <a16:colId xmlns:a16="http://schemas.microsoft.com/office/drawing/2014/main" val="151584760"/>
                    </a:ext>
                  </a:extLst>
                </a:gridCol>
                <a:gridCol w="554612">
                  <a:extLst>
                    <a:ext uri="{9D8B030D-6E8A-4147-A177-3AD203B41FA5}">
                      <a16:colId xmlns:a16="http://schemas.microsoft.com/office/drawing/2014/main" val="1070532018"/>
                    </a:ext>
                  </a:extLst>
                </a:gridCol>
              </a:tblGrid>
              <a:tr h="439103">
                <a:tc>
                  <a:txBody>
                    <a:bodyPr/>
                    <a:lstStyle/>
                    <a:p>
                      <a:pPr algn="l" fontAlgn="b"/>
                      <a:endParaRPr lang="en-US" sz="1000" b="0" i="0" u="none" strike="noStrike" dirty="0">
                        <a:solidFill>
                          <a:srgbClr val="000000"/>
                        </a:solidFill>
                        <a:effectLst/>
                        <a:latin typeface="Montserrat" panose="020B0604020202020204"/>
                      </a:endParaRPr>
                    </a:p>
                  </a:txBody>
                  <a:tcPr marL="4763" marR="4763" marT="4763" marB="0" anchor="b">
                    <a:lnL>
                      <a:noFill/>
                    </a:lnL>
                    <a:lnR>
                      <a:noFill/>
                    </a:lnR>
                    <a:lnT>
                      <a:noFill/>
                    </a:lnT>
                    <a:lnB>
                      <a:noFill/>
                    </a:lnB>
                  </a:tcPr>
                </a:tc>
                <a:tc>
                  <a:txBody>
                    <a:bodyPr/>
                    <a:lstStyle/>
                    <a:p>
                      <a:pPr algn="l" fontAlgn="b"/>
                      <a:r>
                        <a:rPr lang="en-US" sz="1050" b="1" i="0" u="none" strike="noStrike" dirty="0">
                          <a:solidFill>
                            <a:srgbClr val="000000"/>
                          </a:solidFill>
                          <a:effectLst/>
                          <a:latin typeface="Montserrat" panose="020B0604020202020204"/>
                        </a:rPr>
                        <a:t>Biden</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50" b="1" i="0" u="none" strike="noStrike" dirty="0">
                          <a:solidFill>
                            <a:srgbClr val="000000"/>
                          </a:solidFill>
                          <a:effectLst/>
                          <a:latin typeface="Montserrat" panose="020B0604020202020204"/>
                        </a:rPr>
                        <a:t>Sanders</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50" b="1" i="0" u="none" strike="noStrike" dirty="0">
                          <a:solidFill>
                            <a:srgbClr val="000000"/>
                          </a:solidFill>
                          <a:effectLst/>
                          <a:latin typeface="Montserrat" panose="020B0604020202020204"/>
                        </a:rPr>
                        <a:t>Warren</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50" b="1" i="0" u="none" strike="noStrike" dirty="0">
                          <a:solidFill>
                            <a:srgbClr val="000000"/>
                          </a:solidFill>
                          <a:effectLst/>
                          <a:latin typeface="Montserrat" panose="020B0604020202020204"/>
                        </a:rPr>
                        <a:t>Steyer</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50" b="1" i="0" u="none" strike="noStrike" dirty="0">
                          <a:solidFill>
                            <a:srgbClr val="000000"/>
                          </a:solidFill>
                          <a:effectLst/>
                          <a:latin typeface="Montserrat" panose="020B0604020202020204"/>
                        </a:rPr>
                        <a:t>Trump</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2087851"/>
                  </a:ext>
                </a:extLst>
              </a:tr>
              <a:tr h="221933">
                <a:tc>
                  <a:txBody>
                    <a:bodyPr/>
                    <a:lstStyle/>
                    <a:p>
                      <a:pPr algn="ctr" fontAlgn="b"/>
                      <a:r>
                        <a:rPr lang="en-US" sz="1050" b="1" i="0" u="none" strike="noStrike" dirty="0">
                          <a:solidFill>
                            <a:srgbClr val="000000"/>
                          </a:solidFill>
                          <a:effectLst/>
                          <a:latin typeface="Montserrat" panose="020B0604020202020204"/>
                        </a:rPr>
                        <a:t>Conspiracy</a:t>
                      </a:r>
                    </a:p>
                  </a:txBody>
                  <a:tcPr marL="4763" marR="4763" marT="476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50" b="0" i="0" u="none" strike="noStrike">
                          <a:solidFill>
                            <a:srgbClr val="000000"/>
                          </a:solidFill>
                          <a:effectLst/>
                          <a:latin typeface="Montserrat" panose="020B0604020202020204"/>
                        </a:rPr>
                        <a:t>-0.01</a:t>
                      </a:r>
                    </a:p>
                  </a:txBody>
                  <a:tcPr marL="4763" marR="4763" marT="4763"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dirty="0">
                          <a:solidFill>
                            <a:srgbClr val="000000"/>
                          </a:solidFill>
                          <a:effectLst/>
                          <a:latin typeface="Montserrat" panose="020B0604020202020204"/>
                        </a:rPr>
                        <a:t>0.03</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dirty="0">
                          <a:solidFill>
                            <a:srgbClr val="000000"/>
                          </a:solidFill>
                          <a:effectLst/>
                          <a:latin typeface="Montserrat" panose="020B0604020202020204"/>
                        </a:rPr>
                        <a:t>-0.06</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dirty="0">
                          <a:solidFill>
                            <a:srgbClr val="000000"/>
                          </a:solidFill>
                          <a:effectLst/>
                          <a:latin typeface="Montserrat" panose="020B0604020202020204"/>
                        </a:rPr>
                        <a:t>0.07</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dirty="0">
                          <a:solidFill>
                            <a:srgbClr val="000000"/>
                          </a:solidFill>
                          <a:effectLst/>
                          <a:latin typeface="Montserrat" panose="020B0604020202020204"/>
                        </a:rPr>
                        <a:t>0.08</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810624728"/>
                  </a:ext>
                </a:extLst>
              </a:tr>
              <a:tr h="439103">
                <a:tc>
                  <a:txBody>
                    <a:bodyPr/>
                    <a:lstStyle/>
                    <a:p>
                      <a:pPr algn="ctr" fontAlgn="b"/>
                      <a:r>
                        <a:rPr lang="en-US" sz="1050" b="1" i="0" u="none" strike="noStrike" dirty="0">
                          <a:solidFill>
                            <a:srgbClr val="000000"/>
                          </a:solidFill>
                          <a:effectLst/>
                          <a:latin typeface="Montserrat" panose="020B0604020202020204"/>
                        </a:rPr>
                        <a:t>Mueller/Russia</a:t>
                      </a:r>
                    </a:p>
                  </a:txBody>
                  <a:tcPr marL="4763" marR="4763" marT="476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50" b="0" i="0" u="none" strike="noStrike" dirty="0">
                          <a:solidFill>
                            <a:srgbClr val="000000"/>
                          </a:solidFill>
                          <a:effectLst/>
                          <a:latin typeface="Montserrat" panose="020B0604020202020204"/>
                        </a:rPr>
                        <a:t>0.06</a:t>
                      </a:r>
                    </a:p>
                  </a:txBody>
                  <a:tcPr marL="4763" marR="4763" marT="476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050" b="0" i="0" u="none" strike="noStrike" dirty="0">
                          <a:solidFill>
                            <a:srgbClr val="006100"/>
                          </a:solidFill>
                          <a:effectLst/>
                          <a:latin typeface="Montserrat" panose="020B0604020202020204"/>
                        </a:rPr>
                        <a:t>0.16</a:t>
                      </a:r>
                    </a:p>
                  </a:txBody>
                  <a:tcPr marL="4763" marR="4763" marT="4763" marB="0" anchor="b">
                    <a:lnL>
                      <a:noFill/>
                    </a:lnL>
                    <a:lnR>
                      <a:noFill/>
                    </a:lnR>
                    <a:lnT>
                      <a:noFill/>
                    </a:lnT>
                    <a:lnB>
                      <a:noFill/>
                    </a:lnB>
                    <a:solidFill>
                      <a:srgbClr val="C6EFCE"/>
                    </a:solidFill>
                  </a:tcPr>
                </a:tc>
                <a:tc>
                  <a:txBody>
                    <a:bodyPr/>
                    <a:lstStyle/>
                    <a:p>
                      <a:pPr algn="ctr" fontAlgn="b"/>
                      <a:r>
                        <a:rPr lang="en-US" sz="1050" b="0" i="0" u="none" strike="noStrike">
                          <a:solidFill>
                            <a:srgbClr val="9C0006"/>
                          </a:solidFill>
                          <a:effectLst/>
                          <a:latin typeface="Montserrat" panose="020B0604020202020204"/>
                        </a:rPr>
                        <a:t>-0.19</a:t>
                      </a:r>
                    </a:p>
                  </a:txBody>
                  <a:tcPr marL="4763" marR="4763" marT="4763" marB="0" anchor="b">
                    <a:lnL>
                      <a:noFill/>
                    </a:lnL>
                    <a:lnR>
                      <a:noFill/>
                    </a:lnR>
                    <a:lnT>
                      <a:noFill/>
                    </a:lnT>
                    <a:lnB>
                      <a:noFill/>
                    </a:lnB>
                    <a:solidFill>
                      <a:srgbClr val="FFC7CE"/>
                    </a:solidFill>
                  </a:tcPr>
                </a:tc>
                <a:tc>
                  <a:txBody>
                    <a:bodyPr/>
                    <a:lstStyle/>
                    <a:p>
                      <a:pPr algn="ctr" fontAlgn="b"/>
                      <a:r>
                        <a:rPr lang="en-US" sz="105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tc>
                  <a:txBody>
                    <a:bodyPr/>
                    <a:lstStyle/>
                    <a:p>
                      <a:pPr algn="ctr" fontAlgn="b"/>
                      <a:r>
                        <a:rPr lang="en-US" sz="1050" b="0" i="0" u="none" strike="noStrike" dirty="0">
                          <a:solidFill>
                            <a:srgbClr val="000000"/>
                          </a:solidFill>
                          <a:effectLst/>
                          <a:latin typeface="Montserrat" panose="020B0604020202020204"/>
                        </a:rPr>
                        <a:t>0.09</a:t>
                      </a:r>
                    </a:p>
                  </a:txBody>
                  <a:tcPr marL="4763" marR="4763" marT="4763" marB="0" anchor="b">
                    <a:lnL>
                      <a:noFill/>
                    </a:lnL>
                    <a:lnR>
                      <a:noFill/>
                    </a:lnR>
                    <a:lnT>
                      <a:noFill/>
                    </a:lnT>
                    <a:lnB>
                      <a:noFill/>
                    </a:lnB>
                  </a:tcPr>
                </a:tc>
                <a:extLst>
                  <a:ext uri="{0D108BD9-81ED-4DB2-BD59-A6C34878D82A}">
                    <a16:rowId xmlns:a16="http://schemas.microsoft.com/office/drawing/2014/main" val="1613575496"/>
                  </a:ext>
                </a:extLst>
              </a:tr>
            </a:tbl>
          </a:graphicData>
        </a:graphic>
      </p:graphicFrame>
      <p:graphicFrame>
        <p:nvGraphicFramePr>
          <p:cNvPr id="10" name="Table 9">
            <a:extLst>
              <a:ext uri="{FF2B5EF4-FFF2-40B4-BE49-F238E27FC236}">
                <a16:creationId xmlns:a16="http://schemas.microsoft.com/office/drawing/2014/main" id="{F732CC8B-55E2-46D6-953C-615678A821E2}"/>
              </a:ext>
            </a:extLst>
          </p:cNvPr>
          <p:cNvGraphicFramePr>
            <a:graphicFrameLocks noGrp="1"/>
          </p:cNvGraphicFramePr>
          <p:nvPr>
            <p:extLst>
              <p:ext uri="{D42A27DB-BD31-4B8C-83A1-F6EECF244321}">
                <p14:modId xmlns:p14="http://schemas.microsoft.com/office/powerpoint/2010/main" val="806134500"/>
              </p:ext>
            </p:extLst>
          </p:nvPr>
        </p:nvGraphicFramePr>
        <p:xfrm>
          <a:off x="173619" y="579120"/>
          <a:ext cx="4926701" cy="4209920"/>
        </p:xfrm>
        <a:graphic>
          <a:graphicData uri="http://schemas.openxmlformats.org/drawingml/2006/table">
            <a:tbl>
              <a:tblPr/>
              <a:tblGrid>
                <a:gridCol w="954141">
                  <a:extLst>
                    <a:ext uri="{9D8B030D-6E8A-4147-A177-3AD203B41FA5}">
                      <a16:colId xmlns:a16="http://schemas.microsoft.com/office/drawing/2014/main" val="3825467832"/>
                    </a:ext>
                  </a:extLst>
                </a:gridCol>
                <a:gridCol w="1076960">
                  <a:extLst>
                    <a:ext uri="{9D8B030D-6E8A-4147-A177-3AD203B41FA5}">
                      <a16:colId xmlns:a16="http://schemas.microsoft.com/office/drawing/2014/main" val="2528572049"/>
                    </a:ext>
                  </a:extLst>
                </a:gridCol>
                <a:gridCol w="579120">
                  <a:extLst>
                    <a:ext uri="{9D8B030D-6E8A-4147-A177-3AD203B41FA5}">
                      <a16:colId xmlns:a16="http://schemas.microsoft.com/office/drawing/2014/main" val="2186200595"/>
                    </a:ext>
                  </a:extLst>
                </a:gridCol>
                <a:gridCol w="548640">
                  <a:extLst>
                    <a:ext uri="{9D8B030D-6E8A-4147-A177-3AD203B41FA5}">
                      <a16:colId xmlns:a16="http://schemas.microsoft.com/office/drawing/2014/main" val="881201686"/>
                    </a:ext>
                  </a:extLst>
                </a:gridCol>
                <a:gridCol w="660400">
                  <a:extLst>
                    <a:ext uri="{9D8B030D-6E8A-4147-A177-3AD203B41FA5}">
                      <a16:colId xmlns:a16="http://schemas.microsoft.com/office/drawing/2014/main" val="986624593"/>
                    </a:ext>
                  </a:extLst>
                </a:gridCol>
                <a:gridCol w="579120">
                  <a:extLst>
                    <a:ext uri="{9D8B030D-6E8A-4147-A177-3AD203B41FA5}">
                      <a16:colId xmlns:a16="http://schemas.microsoft.com/office/drawing/2014/main" val="3098466073"/>
                    </a:ext>
                  </a:extLst>
                </a:gridCol>
                <a:gridCol w="528320">
                  <a:extLst>
                    <a:ext uri="{9D8B030D-6E8A-4147-A177-3AD203B41FA5}">
                      <a16:colId xmlns:a16="http://schemas.microsoft.com/office/drawing/2014/main" val="3347058667"/>
                    </a:ext>
                  </a:extLst>
                </a:gridCol>
              </a:tblGrid>
              <a:tr h="347663">
                <a:tc>
                  <a:txBody>
                    <a:bodyPr/>
                    <a:lstStyle/>
                    <a:p>
                      <a:pPr algn="l" fontAlgn="b"/>
                      <a:r>
                        <a:rPr lang="en-US" sz="1100" b="1" i="0" u="none" strike="noStrike">
                          <a:solidFill>
                            <a:srgbClr val="000000"/>
                          </a:solidFill>
                          <a:effectLst/>
                          <a:latin typeface="Montserrat" panose="020B0604020202020204"/>
                        </a:rPr>
                        <a:t>Term</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effectLst/>
                          <a:latin typeface="Montserrat" panose="020B0604020202020204"/>
                        </a:rPr>
                        <a:t>Category</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Montserrat" panose="020B0604020202020204"/>
                        </a:rPr>
                        <a:t>Steyer</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Montserrat" panose="020B0604020202020204"/>
                        </a:rPr>
                        <a:t>Biden</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Montserrat" panose="020B0604020202020204"/>
                        </a:rPr>
                        <a:t>Sanders</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Montserrat" panose="020B0604020202020204"/>
                        </a:rPr>
                        <a:t>Warren</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Montserrat" panose="020B0604020202020204"/>
                        </a:rPr>
                        <a:t>Trump</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9263422"/>
                  </a:ext>
                </a:extLst>
              </a:tr>
              <a:tr h="347663">
                <a:tc>
                  <a:txBody>
                    <a:bodyPr/>
                    <a:lstStyle/>
                    <a:p>
                      <a:pPr algn="l" fontAlgn="b"/>
                      <a:r>
                        <a:rPr lang="en-US" sz="1100" b="0" i="0" u="none" strike="noStrike">
                          <a:solidFill>
                            <a:srgbClr val="000000"/>
                          </a:solidFill>
                          <a:effectLst/>
                          <a:latin typeface="Montserrat" panose="020B0604020202020204"/>
                        </a:rPr>
                        <a:t>fbi</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dirty="0">
                          <a:solidFill>
                            <a:srgbClr val="000000"/>
                          </a:solidFill>
                          <a:effectLst/>
                          <a:latin typeface="Montserrat" panose="020B0604020202020204"/>
                        </a:rPr>
                        <a:t>Mueller/Russia</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Montserrat" panose="020B0604020202020204"/>
                        </a:rPr>
                        <a:t>0.07</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9C0006"/>
                          </a:solidFill>
                          <a:effectLst/>
                          <a:latin typeface="Montserrat" panose="020B0604020202020204"/>
                        </a:rPr>
                        <a:t>-0.10</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0.07</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Montserrat" panose="020B0604020202020204"/>
                        </a:rPr>
                        <a:t>-0.05</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Montserrat" panose="020B0604020202020204"/>
                        </a:rPr>
                        <a:t>-0.08</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789237805"/>
                  </a:ext>
                </a:extLst>
              </a:tr>
              <a:tr h="347663">
                <a:tc>
                  <a:txBody>
                    <a:bodyPr/>
                    <a:lstStyle/>
                    <a:p>
                      <a:pPr algn="l" fontAlgn="b"/>
                      <a:r>
                        <a:rPr lang="en-US" sz="1100" b="0" i="0" u="none" strike="noStrike" dirty="0" err="1">
                          <a:solidFill>
                            <a:srgbClr val="000000"/>
                          </a:solidFill>
                          <a:effectLst/>
                          <a:latin typeface="Montserrat" panose="020B0604020202020204"/>
                        </a:rPr>
                        <a:t>mueller</a:t>
                      </a:r>
                      <a:r>
                        <a:rPr lang="en-US" sz="1100" b="0" i="0" u="none" strike="noStrike" dirty="0">
                          <a:solidFill>
                            <a:srgbClr val="000000"/>
                          </a:solidFill>
                          <a:effectLst/>
                          <a:latin typeface="Montserrat" panose="020B0604020202020204"/>
                        </a:rPr>
                        <a:t> testimony</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Mueller/Russia</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0.25</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6100"/>
                          </a:solidFill>
                          <a:effectLst/>
                          <a:latin typeface="Montserrat" panose="020B0604020202020204"/>
                        </a:rPr>
                        <a:t>0.15</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-0.27</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0.22</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2656739346"/>
                  </a:ext>
                </a:extLst>
              </a:tr>
              <a:tr h="0">
                <a:tc>
                  <a:txBody>
                    <a:bodyPr/>
                    <a:lstStyle/>
                    <a:p>
                      <a:pPr algn="l" fontAlgn="b"/>
                      <a:r>
                        <a:rPr lang="en-US" sz="1100" b="0" i="0" u="none" strike="noStrike">
                          <a:solidFill>
                            <a:srgbClr val="000000"/>
                          </a:solidFill>
                          <a:effectLst/>
                          <a:latin typeface="Montserrat" panose="020B0604020202020204"/>
                        </a:rPr>
                        <a:t>mueller</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Mueller/Russia</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0.13</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3627807412"/>
                  </a:ext>
                </a:extLst>
              </a:tr>
              <a:tr h="54606">
                <a:tc>
                  <a:txBody>
                    <a:bodyPr/>
                    <a:lstStyle/>
                    <a:p>
                      <a:pPr algn="l" fontAlgn="b"/>
                      <a:r>
                        <a:rPr lang="en-US" sz="1100" b="0" i="0" u="none" strike="noStrike">
                          <a:solidFill>
                            <a:srgbClr val="000000"/>
                          </a:solidFill>
                          <a:effectLst/>
                          <a:latin typeface="Montserrat" panose="020B0604020202020204"/>
                        </a:rPr>
                        <a:t>jared</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Mueller/Russia</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-0.11</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extLst>
                  <a:ext uri="{0D108BD9-81ED-4DB2-BD59-A6C34878D82A}">
                    <a16:rowId xmlns:a16="http://schemas.microsoft.com/office/drawing/2014/main" val="4217548153"/>
                  </a:ext>
                </a:extLst>
              </a:tr>
              <a:tr h="126043">
                <a:tc>
                  <a:txBody>
                    <a:bodyPr/>
                    <a:lstStyle/>
                    <a:p>
                      <a:pPr algn="l" fontAlgn="b"/>
                      <a:r>
                        <a:rPr lang="en-US" sz="1100" b="0" i="0" u="none" strike="noStrike">
                          <a:solidFill>
                            <a:srgbClr val="000000"/>
                          </a:solidFill>
                          <a:effectLst/>
                          <a:latin typeface="Montserrat" panose="020B0604020202020204"/>
                        </a:rPr>
                        <a:t>investigation</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Mueller/Russia</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0.36</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-0.38</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-0.17</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2515086391"/>
                  </a:ext>
                </a:extLst>
              </a:tr>
              <a:tr h="184916">
                <a:tc>
                  <a:txBody>
                    <a:bodyPr/>
                    <a:lstStyle/>
                    <a:p>
                      <a:pPr algn="l" fontAlgn="b"/>
                      <a:r>
                        <a:rPr lang="en-US" sz="1100" b="0" i="0" u="none" strike="noStrike">
                          <a:solidFill>
                            <a:srgbClr val="000000"/>
                          </a:solidFill>
                          <a:effectLst/>
                          <a:latin typeface="Montserrat" panose="020B0604020202020204"/>
                        </a:rPr>
                        <a:t>secret</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Conspiracy</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-0.11</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extLst>
                  <a:ext uri="{0D108BD9-81ED-4DB2-BD59-A6C34878D82A}">
                    <a16:rowId xmlns:a16="http://schemas.microsoft.com/office/drawing/2014/main" val="1584194262"/>
                  </a:ext>
                </a:extLst>
              </a:tr>
              <a:tr h="43044">
                <a:tc>
                  <a:txBody>
                    <a:bodyPr/>
                    <a:lstStyle/>
                    <a:p>
                      <a:pPr algn="l" fontAlgn="b"/>
                      <a:r>
                        <a:rPr lang="en-US" sz="1100" b="0" i="0" u="none" strike="noStrike" dirty="0" err="1">
                          <a:solidFill>
                            <a:srgbClr val="000000"/>
                          </a:solidFill>
                          <a:effectLst/>
                          <a:latin typeface="Montserrat" panose="020B0604020202020204"/>
                        </a:rPr>
                        <a:t>russian</a:t>
                      </a:r>
                      <a:endParaRPr lang="en-US" sz="1100" b="0" i="0" u="none" strike="noStrike" dirty="0">
                        <a:solidFill>
                          <a:srgbClr val="000000"/>
                        </a:solidFill>
                        <a:effectLst/>
                        <a:latin typeface="Montserrat" panose="020B0604020202020204"/>
                      </a:endParaRP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Mueller/Russia</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0.15</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-0.21</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extLst>
                  <a:ext uri="{0D108BD9-81ED-4DB2-BD59-A6C34878D82A}">
                    <a16:rowId xmlns:a16="http://schemas.microsoft.com/office/drawing/2014/main" val="2879951069"/>
                  </a:ext>
                </a:extLst>
              </a:tr>
              <a:tr h="347663">
                <a:tc>
                  <a:txBody>
                    <a:bodyPr/>
                    <a:lstStyle/>
                    <a:p>
                      <a:pPr algn="l" fontAlgn="b"/>
                      <a:r>
                        <a:rPr lang="en-US" sz="1100" b="0" i="0" u="none" strike="noStrike">
                          <a:solidFill>
                            <a:srgbClr val="000000"/>
                          </a:solidFill>
                          <a:effectLst/>
                          <a:latin typeface="Montserrat" panose="020B0604020202020204"/>
                        </a:rPr>
                        <a:t>attorney general</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Conspiracy</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0.19</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-0.32</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-0.20</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2193858987"/>
                  </a:ext>
                </a:extLst>
              </a:tr>
              <a:tr h="199626">
                <a:tc>
                  <a:txBody>
                    <a:bodyPr/>
                    <a:lstStyle/>
                    <a:p>
                      <a:pPr algn="l" fontAlgn="b"/>
                      <a:r>
                        <a:rPr lang="en-US" sz="1100" b="0" i="0" u="none" strike="noStrike">
                          <a:solidFill>
                            <a:srgbClr val="000000"/>
                          </a:solidFill>
                          <a:effectLst/>
                          <a:latin typeface="Montserrat" panose="020B0604020202020204"/>
                        </a:rPr>
                        <a:t>cohen</a:t>
                      </a:r>
                    </a:p>
                  </a:txBody>
                  <a:tcPr marL="4763" marR="4763" marT="4763" marB="0" anchor="b">
                    <a:lnL>
                      <a:noFill/>
                    </a:lnL>
                    <a:lnR>
                      <a:noFill/>
                    </a:lnR>
                    <a:lnT>
                      <a:noFill/>
                    </a:lnT>
                    <a:lnB>
                      <a:noFill/>
                    </a:lnB>
                  </a:tcPr>
                </a:tc>
                <a:tc>
                  <a:txBody>
                    <a:bodyPr/>
                    <a:lstStyle/>
                    <a:p>
                      <a:pPr algn="l" fontAlgn="b"/>
                      <a:r>
                        <a:rPr lang="en-US" sz="1100" b="0" i="0" u="none" strike="noStrike" dirty="0">
                          <a:solidFill>
                            <a:srgbClr val="000000"/>
                          </a:solidFill>
                          <a:effectLst/>
                          <a:latin typeface="Montserrat" panose="020B0604020202020204"/>
                        </a:rPr>
                        <a:t>Mueller/Russia</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0.24</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-0.11</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dirty="0">
                          <a:solidFill>
                            <a:srgbClr val="000000"/>
                          </a:solidFill>
                          <a:effectLst/>
                          <a:latin typeface="Montserrat" panose="020B0604020202020204"/>
                        </a:rPr>
                        <a:t>0.05</a:t>
                      </a:r>
                    </a:p>
                  </a:txBody>
                  <a:tcPr marL="4763" marR="4763" marT="4763" marB="0" anchor="b">
                    <a:lnL>
                      <a:noFill/>
                    </a:lnL>
                    <a:lnR>
                      <a:noFill/>
                    </a:lnR>
                    <a:lnT>
                      <a:noFill/>
                    </a:lnT>
                    <a:lnB>
                      <a:noFill/>
                    </a:lnB>
                  </a:tcPr>
                </a:tc>
                <a:extLst>
                  <a:ext uri="{0D108BD9-81ED-4DB2-BD59-A6C34878D82A}">
                    <a16:rowId xmlns:a16="http://schemas.microsoft.com/office/drawing/2014/main" val="779122451"/>
                  </a:ext>
                </a:extLst>
              </a:tr>
              <a:tr h="101600">
                <a:tc>
                  <a:txBody>
                    <a:bodyPr/>
                    <a:lstStyle/>
                    <a:p>
                      <a:pPr algn="l" fontAlgn="b"/>
                      <a:r>
                        <a:rPr lang="en-US" sz="1100" b="0" i="0" u="none" strike="noStrike">
                          <a:solidFill>
                            <a:srgbClr val="000000"/>
                          </a:solidFill>
                          <a:effectLst/>
                          <a:latin typeface="Montserrat" panose="020B0604020202020204"/>
                        </a:rPr>
                        <a:t>russia</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Mueller/Russia</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0.12</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-0.24</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dirty="0">
                          <a:solidFill>
                            <a:srgbClr val="9C0006"/>
                          </a:solidFill>
                          <a:effectLst/>
                          <a:latin typeface="Montserrat" panose="020B0604020202020204"/>
                        </a:rPr>
                        <a:t>-0.16</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2401971134"/>
                  </a:ext>
                </a:extLst>
              </a:tr>
              <a:tr h="0">
                <a:tc>
                  <a:txBody>
                    <a:bodyPr/>
                    <a:lstStyle/>
                    <a:p>
                      <a:pPr algn="l" fontAlgn="b"/>
                      <a:r>
                        <a:rPr lang="en-US" sz="1100" b="0" i="0" u="none" strike="noStrike">
                          <a:solidFill>
                            <a:srgbClr val="000000"/>
                          </a:solidFill>
                          <a:effectLst/>
                          <a:latin typeface="Montserrat" panose="020B0604020202020204"/>
                        </a:rPr>
                        <a:t>testimony</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Mueller/Russia</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0.15</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2569496355"/>
                  </a:ext>
                </a:extLst>
              </a:tr>
              <a:tr h="347663">
                <a:tc>
                  <a:txBody>
                    <a:bodyPr/>
                    <a:lstStyle/>
                    <a:p>
                      <a:pPr algn="l" fontAlgn="b"/>
                      <a:r>
                        <a:rPr lang="en-US" sz="1100" b="0" i="0" u="none" strike="noStrike">
                          <a:solidFill>
                            <a:srgbClr val="000000"/>
                          </a:solidFill>
                          <a:effectLst/>
                          <a:latin typeface="Montserrat" panose="020B0604020202020204"/>
                        </a:rPr>
                        <a:t>state department</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Conspiracy</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0.10</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extLst>
                  <a:ext uri="{0D108BD9-81ED-4DB2-BD59-A6C34878D82A}">
                    <a16:rowId xmlns:a16="http://schemas.microsoft.com/office/drawing/2014/main" val="3412120812"/>
                  </a:ext>
                </a:extLst>
              </a:tr>
              <a:tr h="347663">
                <a:tc>
                  <a:txBody>
                    <a:bodyPr/>
                    <a:lstStyle/>
                    <a:p>
                      <a:pPr algn="l" fontAlgn="b"/>
                      <a:r>
                        <a:rPr lang="en-US" sz="1100" b="0" i="0" u="none" strike="noStrike">
                          <a:solidFill>
                            <a:srgbClr val="000000"/>
                          </a:solidFill>
                          <a:effectLst/>
                          <a:latin typeface="Montserrat" panose="020B0604020202020204"/>
                        </a:rPr>
                        <a:t>michelle obama</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Conspiracy</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0.25</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-0.32</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-0.19</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482777962"/>
                  </a:ext>
                </a:extLst>
              </a:tr>
              <a:tr h="347663">
                <a:tc>
                  <a:txBody>
                    <a:bodyPr/>
                    <a:lstStyle/>
                    <a:p>
                      <a:pPr algn="l" fontAlgn="b"/>
                      <a:r>
                        <a:rPr lang="en-US" sz="1100" b="0" i="0" u="none" strike="noStrike">
                          <a:solidFill>
                            <a:srgbClr val="000000"/>
                          </a:solidFill>
                          <a:effectLst/>
                          <a:latin typeface="Montserrat" panose="020B0604020202020204"/>
                        </a:rPr>
                        <a:t>cohen testimony</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Mueller/Russia</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-0.24</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0.32</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-0.19</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0.21</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4253774958"/>
                  </a:ext>
                </a:extLst>
              </a:tr>
              <a:tr h="105725">
                <a:tc>
                  <a:txBody>
                    <a:bodyPr/>
                    <a:lstStyle/>
                    <a:p>
                      <a:pPr algn="l" fontAlgn="b"/>
                      <a:r>
                        <a:rPr lang="en-US" sz="1100" b="0" i="0" u="none" strike="noStrike">
                          <a:solidFill>
                            <a:srgbClr val="000000"/>
                          </a:solidFill>
                          <a:effectLst/>
                          <a:latin typeface="Montserrat" panose="020B0604020202020204"/>
                        </a:rPr>
                        <a:t>Indictment</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Mueller/Russia</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0.26</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-0.29</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-0.16</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2769628872"/>
                  </a:ext>
                </a:extLst>
              </a:tr>
              <a:tr h="184916">
                <a:tc>
                  <a:txBody>
                    <a:bodyPr/>
                    <a:lstStyle/>
                    <a:p>
                      <a:pPr algn="l" fontAlgn="b"/>
                      <a:r>
                        <a:rPr lang="en-US" sz="1100" b="0" i="0" u="none" strike="noStrike" dirty="0">
                          <a:solidFill>
                            <a:srgbClr val="000000"/>
                          </a:solidFill>
                          <a:effectLst/>
                          <a:latin typeface="Montserrat" panose="020B0604020202020204"/>
                        </a:rPr>
                        <a:t>gatekeepers</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Conspiracy</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-0.41</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0.54</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6100"/>
                          </a:solidFill>
                          <a:effectLst/>
                          <a:latin typeface="Montserrat" panose="020B0604020202020204"/>
                        </a:rPr>
                        <a:t>0.24</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-0.74</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dirty="0">
                          <a:solidFill>
                            <a:srgbClr val="000000"/>
                          </a:solidFill>
                          <a:effectLst/>
                          <a:latin typeface="Montserrat" panose="020B0604020202020204"/>
                        </a:rPr>
                        <a:t>-0.03</a:t>
                      </a:r>
                    </a:p>
                  </a:txBody>
                  <a:tcPr marL="4763" marR="4763" marT="4763" marB="0" anchor="b">
                    <a:lnL>
                      <a:noFill/>
                    </a:lnL>
                    <a:lnR>
                      <a:noFill/>
                    </a:lnR>
                    <a:lnT>
                      <a:noFill/>
                    </a:lnT>
                    <a:lnB>
                      <a:noFill/>
                    </a:lnB>
                  </a:tcPr>
                </a:tc>
                <a:extLst>
                  <a:ext uri="{0D108BD9-81ED-4DB2-BD59-A6C34878D82A}">
                    <a16:rowId xmlns:a16="http://schemas.microsoft.com/office/drawing/2014/main" val="3117256388"/>
                  </a:ext>
                </a:extLst>
              </a:tr>
            </a:tbl>
          </a:graphicData>
        </a:graphic>
      </p:graphicFrame>
    </p:spTree>
    <p:extLst>
      <p:ext uri="{BB962C8B-B14F-4D97-AF65-F5344CB8AC3E}">
        <p14:creationId xmlns:p14="http://schemas.microsoft.com/office/powerpoint/2010/main" val="1574933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9006-2F5B-4273-9453-CE297853659B}"/>
              </a:ext>
            </a:extLst>
          </p:cNvPr>
          <p:cNvSpPr>
            <a:spLocks noGrp="1"/>
          </p:cNvSpPr>
          <p:nvPr>
            <p:ph type="title"/>
          </p:nvPr>
        </p:nvSpPr>
        <p:spPr>
          <a:xfrm>
            <a:off x="331489" y="123893"/>
            <a:ext cx="8520600" cy="572700"/>
          </a:xfrm>
        </p:spPr>
        <p:txBody>
          <a:bodyPr/>
          <a:lstStyle/>
          <a:p>
            <a:r>
              <a:rPr lang="en-US" sz="3600" dirty="0"/>
              <a:t>Environment</a:t>
            </a:r>
          </a:p>
        </p:txBody>
      </p:sp>
      <p:sp>
        <p:nvSpPr>
          <p:cNvPr id="4" name="Slide Number Placeholder 3">
            <a:extLst>
              <a:ext uri="{FF2B5EF4-FFF2-40B4-BE49-F238E27FC236}">
                <a16:creationId xmlns:a16="http://schemas.microsoft.com/office/drawing/2014/main" id="{3894673F-4326-436A-8504-39D4F676CAA3}"/>
              </a:ext>
            </a:extLst>
          </p:cNvPr>
          <p:cNvSpPr>
            <a:spLocks noGrp="1"/>
          </p:cNvSpPr>
          <p:nvPr>
            <p:ph type="sldNum" idx="12"/>
          </p:nvPr>
        </p:nvSpPr>
        <p:spPr/>
        <p:txBody>
          <a:bodyPr/>
          <a:lstStyle/>
          <a:p>
            <a:pPr defTabSz="914378"/>
            <a:fld id="{00000000-1234-1234-1234-123412341234}" type="slidenum">
              <a:rPr lang="en">
                <a:solidFill>
                  <a:srgbClr val="595959"/>
                </a:solidFill>
                <a:ea typeface="+mn-ea"/>
              </a:rPr>
              <a:pPr defTabSz="914378"/>
              <a:t>16</a:t>
            </a:fld>
            <a:endParaRPr lang="en" dirty="0">
              <a:solidFill>
                <a:srgbClr val="595959"/>
              </a:solidFill>
              <a:ea typeface="+mn-ea"/>
            </a:endParaRPr>
          </a:p>
        </p:txBody>
      </p:sp>
      <p:graphicFrame>
        <p:nvGraphicFramePr>
          <p:cNvPr id="5" name="Table 4">
            <a:extLst>
              <a:ext uri="{FF2B5EF4-FFF2-40B4-BE49-F238E27FC236}">
                <a16:creationId xmlns:a16="http://schemas.microsoft.com/office/drawing/2014/main" id="{9FF03C2A-FDB7-447E-8182-BB96EA657D27}"/>
              </a:ext>
            </a:extLst>
          </p:cNvPr>
          <p:cNvGraphicFramePr>
            <a:graphicFrameLocks noGrp="1"/>
          </p:cNvGraphicFramePr>
          <p:nvPr/>
        </p:nvGraphicFramePr>
        <p:xfrm>
          <a:off x="6755766" y="39955"/>
          <a:ext cx="2388235" cy="1112520"/>
        </p:xfrm>
        <a:graphic>
          <a:graphicData uri="http://schemas.openxmlformats.org/drawingml/2006/table">
            <a:tbl>
              <a:tblPr firstRow="1" bandRow="1">
                <a:tableStyleId>{5C22544A-7EE6-4342-B048-85BDC9FD1C3A}</a:tableStyleId>
              </a:tblPr>
              <a:tblGrid>
                <a:gridCol w="1816418">
                  <a:extLst>
                    <a:ext uri="{9D8B030D-6E8A-4147-A177-3AD203B41FA5}">
                      <a16:colId xmlns:a16="http://schemas.microsoft.com/office/drawing/2014/main" val="1170082836"/>
                    </a:ext>
                  </a:extLst>
                </a:gridCol>
                <a:gridCol w="571817">
                  <a:extLst>
                    <a:ext uri="{9D8B030D-6E8A-4147-A177-3AD203B41FA5}">
                      <a16:colId xmlns:a16="http://schemas.microsoft.com/office/drawing/2014/main" val="3544661537"/>
                    </a:ext>
                  </a:extLst>
                </a:gridCol>
              </a:tblGrid>
              <a:tr h="370840">
                <a:tc>
                  <a:txBody>
                    <a:bodyPr/>
                    <a:lstStyle/>
                    <a:p>
                      <a:pPr algn="r"/>
                      <a:r>
                        <a:rPr lang="en-US" sz="1200" b="0" dirty="0">
                          <a:solidFill>
                            <a:schemeClr val="tx1"/>
                          </a:solidFill>
                          <a:latin typeface="Playfair Display" panose="020B0604020202020204" charset="0"/>
                        </a:rPr>
                        <a:t># of Terms in Category:</a:t>
                      </a: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1,270</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71282594"/>
                  </a:ext>
                </a:extLst>
              </a:tr>
              <a:tr h="370840">
                <a:tc>
                  <a:txBody>
                    <a:bodyPr/>
                    <a:lstStyle/>
                    <a:p>
                      <a:pPr algn="r"/>
                      <a:r>
                        <a:rPr lang="en-US" sz="1200" b="0" dirty="0">
                          <a:solidFill>
                            <a:schemeClr val="tx1"/>
                          </a:solidFill>
                          <a:latin typeface="Playfair Display" panose="020B0604020202020204" charset="0"/>
                        </a:rPr>
                        <a:t>Average Daily Share:</a:t>
                      </a: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1.4%</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09574831"/>
                  </a:ext>
                </a:extLst>
              </a:tr>
              <a:tr h="370840">
                <a:tc>
                  <a:txBody>
                    <a:bodyPr/>
                    <a:lstStyle/>
                    <a:p>
                      <a:pPr algn="r"/>
                      <a:r>
                        <a:rPr lang="en-US" sz="1200" b="0" dirty="0">
                          <a:solidFill>
                            <a:schemeClr val="tx1"/>
                          </a:solidFill>
                          <a:latin typeface="Playfair Display" panose="020B0604020202020204" charset="0"/>
                        </a:rPr>
                        <a:t>Average Daily Rank:</a:t>
                      </a: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13</a:t>
                      </a: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1362708"/>
                  </a:ext>
                </a:extLst>
              </a:tr>
            </a:tbl>
          </a:graphicData>
        </a:graphic>
      </p:graphicFrame>
      <p:graphicFrame>
        <p:nvGraphicFramePr>
          <p:cNvPr id="9" name="Table 8">
            <a:extLst>
              <a:ext uri="{FF2B5EF4-FFF2-40B4-BE49-F238E27FC236}">
                <a16:creationId xmlns:a16="http://schemas.microsoft.com/office/drawing/2014/main" id="{5366E95B-E3E9-4196-AEAC-769739285870}"/>
              </a:ext>
            </a:extLst>
          </p:cNvPr>
          <p:cNvGraphicFramePr>
            <a:graphicFrameLocks noGrp="1"/>
          </p:cNvGraphicFramePr>
          <p:nvPr>
            <p:extLst>
              <p:ext uri="{D42A27DB-BD31-4B8C-83A1-F6EECF244321}">
                <p14:modId xmlns:p14="http://schemas.microsoft.com/office/powerpoint/2010/main" val="404993360"/>
              </p:ext>
            </p:extLst>
          </p:nvPr>
        </p:nvGraphicFramePr>
        <p:xfrm>
          <a:off x="291911" y="696593"/>
          <a:ext cx="4045744" cy="4100523"/>
        </p:xfrm>
        <a:graphic>
          <a:graphicData uri="http://schemas.openxmlformats.org/drawingml/2006/table">
            <a:tbl>
              <a:tblPr/>
              <a:tblGrid>
                <a:gridCol w="1139984">
                  <a:extLst>
                    <a:ext uri="{9D8B030D-6E8A-4147-A177-3AD203B41FA5}">
                      <a16:colId xmlns:a16="http://schemas.microsoft.com/office/drawing/2014/main" val="1042299109"/>
                    </a:ext>
                  </a:extLst>
                </a:gridCol>
                <a:gridCol w="542193">
                  <a:extLst>
                    <a:ext uri="{9D8B030D-6E8A-4147-A177-3AD203B41FA5}">
                      <a16:colId xmlns:a16="http://schemas.microsoft.com/office/drawing/2014/main" val="4190160400"/>
                    </a:ext>
                  </a:extLst>
                </a:gridCol>
                <a:gridCol w="485186">
                  <a:extLst>
                    <a:ext uri="{9D8B030D-6E8A-4147-A177-3AD203B41FA5}">
                      <a16:colId xmlns:a16="http://schemas.microsoft.com/office/drawing/2014/main" val="2574153504"/>
                    </a:ext>
                  </a:extLst>
                </a:gridCol>
                <a:gridCol w="654011">
                  <a:extLst>
                    <a:ext uri="{9D8B030D-6E8A-4147-A177-3AD203B41FA5}">
                      <a16:colId xmlns:a16="http://schemas.microsoft.com/office/drawing/2014/main" val="2426961454"/>
                    </a:ext>
                  </a:extLst>
                </a:gridCol>
                <a:gridCol w="628155">
                  <a:extLst>
                    <a:ext uri="{9D8B030D-6E8A-4147-A177-3AD203B41FA5}">
                      <a16:colId xmlns:a16="http://schemas.microsoft.com/office/drawing/2014/main" val="1129602931"/>
                    </a:ext>
                  </a:extLst>
                </a:gridCol>
                <a:gridCol w="596215">
                  <a:extLst>
                    <a:ext uri="{9D8B030D-6E8A-4147-A177-3AD203B41FA5}">
                      <a16:colId xmlns:a16="http://schemas.microsoft.com/office/drawing/2014/main" val="2517071426"/>
                    </a:ext>
                  </a:extLst>
                </a:gridCol>
              </a:tblGrid>
              <a:tr h="347663">
                <a:tc>
                  <a:txBody>
                    <a:bodyPr/>
                    <a:lstStyle/>
                    <a:p>
                      <a:pPr algn="l" fontAlgn="b"/>
                      <a:r>
                        <a:rPr lang="en-US" sz="1200" b="1" i="0" u="none" strike="noStrike">
                          <a:solidFill>
                            <a:srgbClr val="000000"/>
                          </a:solidFill>
                          <a:effectLst/>
                          <a:latin typeface="Montserrat" panose="020B0604020202020204"/>
                        </a:rPr>
                        <a:t>Term</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Montserrat" panose="020B0604020202020204"/>
                        </a:rPr>
                        <a:t>Steyer</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Montserrat" panose="020B0604020202020204"/>
                        </a:rPr>
                        <a:t>Biden</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Montserrat" panose="020B0604020202020204"/>
                        </a:rPr>
                        <a:t>Sanders</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Montserrat" panose="020B0604020202020204"/>
                        </a:rPr>
                        <a:t>Warren</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Montserrat" panose="020B0604020202020204"/>
                        </a:rPr>
                        <a:t>Trump</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2767124"/>
                  </a:ext>
                </a:extLst>
              </a:tr>
              <a:tr h="176213">
                <a:tc>
                  <a:txBody>
                    <a:bodyPr/>
                    <a:lstStyle/>
                    <a:p>
                      <a:pPr algn="l" fontAlgn="b"/>
                      <a:r>
                        <a:rPr lang="en-US" sz="1200" b="0" i="0" u="none" strike="noStrike">
                          <a:solidFill>
                            <a:srgbClr val="000000"/>
                          </a:solidFill>
                          <a:effectLst/>
                          <a:latin typeface="Montserrat" panose="020B0604020202020204"/>
                        </a:rPr>
                        <a:t>river</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Montserrat" panose="020B0604020202020204"/>
                        </a:rPr>
                        <a:t>-0.04</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6100"/>
                          </a:solidFill>
                          <a:effectLst/>
                          <a:latin typeface="Montserrat" panose="020B0604020202020204"/>
                        </a:rPr>
                        <a:t>0.12</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-0.26</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0.07</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6100"/>
                          </a:solidFill>
                          <a:effectLst/>
                          <a:latin typeface="Montserrat" panose="020B0604020202020204"/>
                        </a:rPr>
                        <a:t>0.11</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solidFill>
                      <a:srgbClr val="C6EFCE"/>
                    </a:solidFill>
                  </a:tcPr>
                </a:tc>
                <a:extLst>
                  <a:ext uri="{0D108BD9-81ED-4DB2-BD59-A6C34878D82A}">
                    <a16:rowId xmlns:a16="http://schemas.microsoft.com/office/drawing/2014/main" val="1184702521"/>
                  </a:ext>
                </a:extLst>
              </a:tr>
              <a:tr h="176213">
                <a:tc>
                  <a:txBody>
                    <a:bodyPr/>
                    <a:lstStyle/>
                    <a:p>
                      <a:pPr algn="l" fontAlgn="b"/>
                      <a:r>
                        <a:rPr lang="en-US" sz="1200" b="0" i="0" u="none" strike="noStrike" dirty="0">
                          <a:solidFill>
                            <a:srgbClr val="000000"/>
                          </a:solidFill>
                          <a:effectLst/>
                          <a:latin typeface="Montserrat" panose="020B0604020202020204"/>
                        </a:rPr>
                        <a:t>gas</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-0.12</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-0.12</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0.13</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extLst>
                  <a:ext uri="{0D108BD9-81ED-4DB2-BD59-A6C34878D82A}">
                    <a16:rowId xmlns:a16="http://schemas.microsoft.com/office/drawing/2014/main" val="989227817"/>
                  </a:ext>
                </a:extLst>
              </a:tr>
              <a:tr h="176213">
                <a:tc>
                  <a:txBody>
                    <a:bodyPr/>
                    <a:lstStyle/>
                    <a:p>
                      <a:pPr algn="l" fontAlgn="b"/>
                      <a:r>
                        <a:rPr lang="en-US" sz="1200" b="0" i="0" u="none" strike="noStrike">
                          <a:solidFill>
                            <a:srgbClr val="000000"/>
                          </a:solidFill>
                          <a:effectLst/>
                          <a:latin typeface="Montserrat" panose="020B0604020202020204"/>
                        </a:rPr>
                        <a:t>carbon</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0.17</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-0.16</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-0.24</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206056316"/>
                  </a:ext>
                </a:extLst>
              </a:tr>
              <a:tr h="176213">
                <a:tc>
                  <a:txBody>
                    <a:bodyPr/>
                    <a:lstStyle/>
                    <a:p>
                      <a:pPr algn="l" fontAlgn="b"/>
                      <a:r>
                        <a:rPr lang="en-US" sz="1200" b="0" i="0" u="none" strike="noStrike">
                          <a:solidFill>
                            <a:srgbClr val="000000"/>
                          </a:solidFill>
                          <a:effectLst/>
                          <a:latin typeface="Montserrat" panose="020B0604020202020204"/>
                        </a:rPr>
                        <a:t>energy</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-0.11</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0.13</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0.00</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-0.11</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2617046761"/>
                  </a:ext>
                </a:extLst>
              </a:tr>
              <a:tr h="176213">
                <a:tc>
                  <a:txBody>
                    <a:bodyPr/>
                    <a:lstStyle/>
                    <a:p>
                      <a:pPr algn="l" fontAlgn="b"/>
                      <a:r>
                        <a:rPr lang="en-US" sz="1200" b="0" i="0" u="none" strike="noStrike" dirty="0">
                          <a:solidFill>
                            <a:srgbClr val="000000"/>
                          </a:solidFill>
                          <a:effectLst/>
                          <a:latin typeface="Montserrat" panose="020B0604020202020204"/>
                        </a:rPr>
                        <a:t>oil</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-0.14</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0.17</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6100"/>
                          </a:solidFill>
                          <a:effectLst/>
                          <a:latin typeface="Montserrat" panose="020B0604020202020204"/>
                        </a:rPr>
                        <a:t>0.11</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-0.24</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extLst>
                  <a:ext uri="{0D108BD9-81ED-4DB2-BD59-A6C34878D82A}">
                    <a16:rowId xmlns:a16="http://schemas.microsoft.com/office/drawing/2014/main" val="1436454630"/>
                  </a:ext>
                </a:extLst>
              </a:tr>
              <a:tr h="176213">
                <a:tc>
                  <a:txBody>
                    <a:bodyPr/>
                    <a:lstStyle/>
                    <a:p>
                      <a:pPr algn="l" fontAlgn="b"/>
                      <a:r>
                        <a:rPr lang="en-US" sz="1200" b="0" i="0" u="none" strike="noStrike" dirty="0">
                          <a:solidFill>
                            <a:srgbClr val="000000"/>
                          </a:solidFill>
                          <a:effectLst/>
                          <a:latin typeface="Montserrat" panose="020B0604020202020204"/>
                        </a:rPr>
                        <a:t>disaster</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-0.08</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0.00</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extLst>
                  <a:ext uri="{0D108BD9-81ED-4DB2-BD59-A6C34878D82A}">
                    <a16:rowId xmlns:a16="http://schemas.microsoft.com/office/drawing/2014/main" val="1874125279"/>
                  </a:ext>
                </a:extLst>
              </a:tr>
              <a:tr h="176213">
                <a:tc>
                  <a:txBody>
                    <a:bodyPr/>
                    <a:lstStyle/>
                    <a:p>
                      <a:pPr algn="l" fontAlgn="b"/>
                      <a:r>
                        <a:rPr lang="en-US" sz="1200" b="0" i="0" u="none" strike="noStrike">
                          <a:solidFill>
                            <a:srgbClr val="000000"/>
                          </a:solidFill>
                          <a:effectLst/>
                          <a:latin typeface="Montserrat" panose="020B0604020202020204"/>
                        </a:rPr>
                        <a:t>iron</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-0.13</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0.22</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6100"/>
                          </a:solidFill>
                          <a:effectLst/>
                          <a:latin typeface="Montserrat" panose="020B0604020202020204"/>
                        </a:rPr>
                        <a:t>0.12</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-0.21</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0.11</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3875379554"/>
                  </a:ext>
                </a:extLst>
              </a:tr>
              <a:tr h="176213">
                <a:tc>
                  <a:txBody>
                    <a:bodyPr/>
                    <a:lstStyle/>
                    <a:p>
                      <a:pPr algn="l" fontAlgn="b"/>
                      <a:r>
                        <a:rPr lang="en-US" sz="1200" b="0" i="0" u="none" strike="noStrike">
                          <a:solidFill>
                            <a:srgbClr val="000000"/>
                          </a:solidFill>
                          <a:effectLst/>
                          <a:latin typeface="Montserrat" panose="020B0604020202020204"/>
                        </a:rPr>
                        <a:t>drinking</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-0.08</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0.22</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3716202752"/>
                  </a:ext>
                </a:extLst>
              </a:tr>
              <a:tr h="176213">
                <a:tc>
                  <a:txBody>
                    <a:bodyPr/>
                    <a:lstStyle/>
                    <a:p>
                      <a:pPr algn="l" fontAlgn="b"/>
                      <a:r>
                        <a:rPr lang="en-US" sz="1200" b="0" i="0" u="none" strike="noStrike">
                          <a:solidFill>
                            <a:srgbClr val="000000"/>
                          </a:solidFill>
                          <a:effectLst/>
                          <a:latin typeface="Montserrat" panose="020B0604020202020204"/>
                        </a:rPr>
                        <a:t>urban</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0.10</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extLst>
                  <a:ext uri="{0D108BD9-81ED-4DB2-BD59-A6C34878D82A}">
                    <a16:rowId xmlns:a16="http://schemas.microsoft.com/office/drawing/2014/main" val="3940355656"/>
                  </a:ext>
                </a:extLst>
              </a:tr>
              <a:tr h="176213">
                <a:tc>
                  <a:txBody>
                    <a:bodyPr/>
                    <a:lstStyle/>
                    <a:p>
                      <a:pPr algn="l" fontAlgn="b"/>
                      <a:r>
                        <a:rPr lang="en-US" sz="1200" b="0" i="0" u="none" strike="noStrike">
                          <a:solidFill>
                            <a:srgbClr val="000000"/>
                          </a:solidFill>
                          <a:effectLst/>
                          <a:latin typeface="Montserrat" panose="020B0604020202020204"/>
                        </a:rPr>
                        <a:t>habitat</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0.17</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-0.22</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-0.22</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0.34</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extLst>
                  <a:ext uri="{0D108BD9-81ED-4DB2-BD59-A6C34878D82A}">
                    <a16:rowId xmlns:a16="http://schemas.microsoft.com/office/drawing/2014/main" val="3215582813"/>
                  </a:ext>
                </a:extLst>
              </a:tr>
              <a:tr h="176213">
                <a:tc>
                  <a:txBody>
                    <a:bodyPr/>
                    <a:lstStyle/>
                    <a:p>
                      <a:pPr algn="l" fontAlgn="b"/>
                      <a:r>
                        <a:rPr lang="en-US" sz="1200" b="0" i="0" u="none" strike="noStrike">
                          <a:solidFill>
                            <a:srgbClr val="000000"/>
                          </a:solidFill>
                          <a:effectLst/>
                          <a:latin typeface="Montserrat" panose="020B0604020202020204"/>
                        </a:rPr>
                        <a:t>lakes</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-0.08</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-0.19</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extLst>
                  <a:ext uri="{0D108BD9-81ED-4DB2-BD59-A6C34878D82A}">
                    <a16:rowId xmlns:a16="http://schemas.microsoft.com/office/drawing/2014/main" val="1676505837"/>
                  </a:ext>
                </a:extLst>
              </a:tr>
              <a:tr h="176213">
                <a:tc>
                  <a:txBody>
                    <a:bodyPr/>
                    <a:lstStyle/>
                    <a:p>
                      <a:pPr algn="l" fontAlgn="b"/>
                      <a:r>
                        <a:rPr lang="en-US" sz="1200" b="0" i="0" u="none" strike="noStrike">
                          <a:solidFill>
                            <a:srgbClr val="000000"/>
                          </a:solidFill>
                          <a:effectLst/>
                          <a:latin typeface="Montserrat" panose="020B0604020202020204"/>
                        </a:rPr>
                        <a:t>storm</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0.13</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-0.13</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extLst>
                  <a:ext uri="{0D108BD9-81ED-4DB2-BD59-A6C34878D82A}">
                    <a16:rowId xmlns:a16="http://schemas.microsoft.com/office/drawing/2014/main" val="3695694277"/>
                  </a:ext>
                </a:extLst>
              </a:tr>
              <a:tr h="176213">
                <a:tc>
                  <a:txBody>
                    <a:bodyPr/>
                    <a:lstStyle/>
                    <a:p>
                      <a:pPr algn="l" fontAlgn="b"/>
                      <a:r>
                        <a:rPr lang="en-US" sz="1200" b="0" i="0" u="none" strike="noStrike">
                          <a:solidFill>
                            <a:srgbClr val="000000"/>
                          </a:solidFill>
                          <a:effectLst/>
                          <a:latin typeface="Montserrat" panose="020B0604020202020204"/>
                        </a:rPr>
                        <a:t>grass</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-0.32</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0.25</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-0.24</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0.38</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4109040320"/>
                  </a:ext>
                </a:extLst>
              </a:tr>
              <a:tr h="176213">
                <a:tc>
                  <a:txBody>
                    <a:bodyPr/>
                    <a:lstStyle/>
                    <a:p>
                      <a:pPr algn="l" fontAlgn="b"/>
                      <a:r>
                        <a:rPr lang="en-US" sz="1200" b="0" i="0" u="none" strike="noStrike" dirty="0">
                          <a:solidFill>
                            <a:srgbClr val="000000"/>
                          </a:solidFill>
                          <a:effectLst/>
                          <a:latin typeface="Montserrat" panose="020B0604020202020204"/>
                        </a:rPr>
                        <a:t>ocean</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-0.18</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-0.11</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0.18</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1565489997"/>
                  </a:ext>
                </a:extLst>
              </a:tr>
              <a:tr h="176213">
                <a:tc>
                  <a:txBody>
                    <a:bodyPr/>
                    <a:lstStyle/>
                    <a:p>
                      <a:pPr algn="l" fontAlgn="b"/>
                      <a:r>
                        <a:rPr lang="en-US" sz="1200" b="0" i="0" u="none" strike="noStrike">
                          <a:solidFill>
                            <a:srgbClr val="000000"/>
                          </a:solidFill>
                          <a:effectLst/>
                          <a:latin typeface="Montserrat" panose="020B0604020202020204"/>
                        </a:rPr>
                        <a:t>graph</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0.15</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-0.24</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-0.30</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0.38</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-0.12</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3138625175"/>
                  </a:ext>
                </a:extLst>
              </a:tr>
              <a:tr h="176213">
                <a:tc>
                  <a:txBody>
                    <a:bodyPr/>
                    <a:lstStyle/>
                    <a:p>
                      <a:pPr algn="l" fontAlgn="b"/>
                      <a:r>
                        <a:rPr lang="en-US" sz="1200" b="0" i="0" u="none" strike="noStrike">
                          <a:solidFill>
                            <a:srgbClr val="000000"/>
                          </a:solidFill>
                          <a:effectLst/>
                          <a:latin typeface="Montserrat" panose="020B0604020202020204"/>
                        </a:rPr>
                        <a:t>earth</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-0.20</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0.12</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-0.14</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extLst>
                  <a:ext uri="{0D108BD9-81ED-4DB2-BD59-A6C34878D82A}">
                    <a16:rowId xmlns:a16="http://schemas.microsoft.com/office/drawing/2014/main" val="1613777989"/>
                  </a:ext>
                </a:extLst>
              </a:tr>
              <a:tr h="159696">
                <a:tc>
                  <a:txBody>
                    <a:bodyPr/>
                    <a:lstStyle/>
                    <a:p>
                      <a:pPr algn="l" fontAlgn="b"/>
                      <a:r>
                        <a:rPr lang="en-US" sz="1200" b="0" i="0" u="none" strike="noStrike">
                          <a:solidFill>
                            <a:srgbClr val="000000"/>
                          </a:solidFill>
                          <a:effectLst/>
                          <a:latin typeface="Montserrat" panose="020B0604020202020204"/>
                        </a:rPr>
                        <a:t>environmental</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extLst>
                  <a:ext uri="{0D108BD9-81ED-4DB2-BD59-A6C34878D82A}">
                    <a16:rowId xmlns:a16="http://schemas.microsoft.com/office/drawing/2014/main" val="3891486006"/>
                  </a:ext>
                </a:extLst>
              </a:tr>
              <a:tr h="176213">
                <a:tc>
                  <a:txBody>
                    <a:bodyPr/>
                    <a:lstStyle/>
                    <a:p>
                      <a:pPr algn="l" fontAlgn="b"/>
                      <a:r>
                        <a:rPr lang="en-US" sz="1200" b="0" i="0" u="none" strike="noStrike">
                          <a:solidFill>
                            <a:srgbClr val="000000"/>
                          </a:solidFill>
                          <a:effectLst/>
                          <a:latin typeface="Montserrat" panose="020B0604020202020204"/>
                        </a:rPr>
                        <a:t>research</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0.14</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-0.18</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1203310189"/>
                  </a:ext>
                </a:extLst>
              </a:tr>
              <a:tr h="176213">
                <a:tc>
                  <a:txBody>
                    <a:bodyPr/>
                    <a:lstStyle/>
                    <a:p>
                      <a:pPr algn="l" fontAlgn="b"/>
                      <a:r>
                        <a:rPr lang="en-US" sz="1200" b="0" i="0" u="none" strike="noStrike" dirty="0">
                          <a:solidFill>
                            <a:srgbClr val="000000"/>
                          </a:solidFill>
                          <a:effectLst/>
                          <a:latin typeface="Montserrat" panose="020B0604020202020204"/>
                        </a:rPr>
                        <a:t>build</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0.15</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-0.22</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-0.27</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1618021770"/>
                  </a:ext>
                </a:extLst>
              </a:tr>
              <a:tr h="176213">
                <a:tc>
                  <a:txBody>
                    <a:bodyPr/>
                    <a:lstStyle/>
                    <a:p>
                      <a:pPr algn="l" fontAlgn="b"/>
                      <a:r>
                        <a:rPr lang="en-US" sz="1200" b="0" i="0" u="none" strike="noStrike" dirty="0">
                          <a:solidFill>
                            <a:srgbClr val="000000"/>
                          </a:solidFill>
                          <a:effectLst/>
                          <a:latin typeface="Montserrat" panose="020B0604020202020204"/>
                        </a:rPr>
                        <a:t>tornado</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-0.11</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0.27</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-0.12</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dirty="0">
                          <a:solidFill>
                            <a:srgbClr val="000000"/>
                          </a:solidFill>
                          <a:effectLst/>
                          <a:latin typeface="Montserrat" panose="020B0604020202020204"/>
                        </a:rPr>
                        <a:t>-0.08</a:t>
                      </a:r>
                    </a:p>
                  </a:txBody>
                  <a:tcPr marL="4763" marR="4763" marT="4763" marB="0" anchor="b">
                    <a:lnL>
                      <a:noFill/>
                    </a:lnL>
                    <a:lnR>
                      <a:noFill/>
                    </a:lnR>
                    <a:lnT>
                      <a:noFill/>
                    </a:lnT>
                    <a:lnB>
                      <a:noFill/>
                    </a:lnB>
                  </a:tcPr>
                </a:tc>
                <a:extLst>
                  <a:ext uri="{0D108BD9-81ED-4DB2-BD59-A6C34878D82A}">
                    <a16:rowId xmlns:a16="http://schemas.microsoft.com/office/drawing/2014/main" val="927653785"/>
                  </a:ext>
                </a:extLst>
              </a:tr>
            </a:tbl>
          </a:graphicData>
        </a:graphic>
      </p:graphicFrame>
      <p:sp>
        <p:nvSpPr>
          <p:cNvPr id="6" name="Text Placeholder 2">
            <a:extLst>
              <a:ext uri="{FF2B5EF4-FFF2-40B4-BE49-F238E27FC236}">
                <a16:creationId xmlns:a16="http://schemas.microsoft.com/office/drawing/2014/main" id="{5692750B-2E3A-45DB-A5DE-4B08A6E636EE}"/>
              </a:ext>
            </a:extLst>
          </p:cNvPr>
          <p:cNvSpPr>
            <a:spLocks noGrp="1"/>
          </p:cNvSpPr>
          <p:nvPr>
            <p:ph type="body" idx="1"/>
          </p:nvPr>
        </p:nvSpPr>
        <p:spPr>
          <a:xfrm>
            <a:off x="4592216" y="1328269"/>
            <a:ext cx="3962400" cy="1325816"/>
          </a:xfrm>
        </p:spPr>
        <p:txBody>
          <a:bodyPr/>
          <a:lstStyle/>
          <a:p>
            <a:pPr>
              <a:buFont typeface="Arial" panose="020B0604020202020204" pitchFamily="34" charset="0"/>
              <a:buChar char="•"/>
            </a:pPr>
            <a:r>
              <a:rPr lang="en-US" sz="1400" dirty="0">
                <a:solidFill>
                  <a:schemeClr val="tx1"/>
                </a:solidFill>
              </a:rPr>
              <a:t>Environment is a very small category, ranking 13</a:t>
            </a:r>
            <a:r>
              <a:rPr lang="en-US" sz="1400" baseline="30000" dirty="0">
                <a:solidFill>
                  <a:schemeClr val="tx1"/>
                </a:solidFill>
              </a:rPr>
              <a:t>th</a:t>
            </a:r>
            <a:r>
              <a:rPr lang="en-US" sz="1400" dirty="0">
                <a:solidFill>
                  <a:schemeClr val="tx1"/>
                </a:solidFill>
              </a:rPr>
              <a:t> in average daily search volume</a:t>
            </a:r>
          </a:p>
          <a:p>
            <a:pPr>
              <a:buFont typeface="Arial" panose="020B0604020202020204" pitchFamily="34" charset="0"/>
              <a:buChar char="•"/>
            </a:pPr>
            <a:r>
              <a:rPr lang="en-US" sz="1400" dirty="0">
                <a:solidFill>
                  <a:schemeClr val="tx1"/>
                </a:solidFill>
              </a:rPr>
              <a:t>Overall, the category favors Warren in relation to other democrats</a:t>
            </a:r>
          </a:p>
          <a:p>
            <a:pPr>
              <a:buFont typeface="Arial" panose="020B0604020202020204" pitchFamily="34" charset="0"/>
              <a:buChar char="•"/>
            </a:pPr>
            <a:r>
              <a:rPr lang="en-US" sz="1400" dirty="0">
                <a:solidFill>
                  <a:schemeClr val="tx1"/>
                </a:solidFill>
              </a:rPr>
              <a:t>Sanders is weakest here</a:t>
            </a:r>
          </a:p>
          <a:p>
            <a:pPr>
              <a:buFont typeface="Arial" panose="020B0604020202020204" pitchFamily="34" charset="0"/>
              <a:buChar char="•"/>
            </a:pPr>
            <a:r>
              <a:rPr lang="en-US" sz="1400" dirty="0">
                <a:solidFill>
                  <a:schemeClr val="tx1"/>
                </a:solidFill>
              </a:rPr>
              <a:t>This is not a significant category in Steyer’s model, because of lack of variability in his polling </a:t>
            </a:r>
          </a:p>
        </p:txBody>
      </p:sp>
    </p:spTree>
    <p:extLst>
      <p:ext uri="{BB962C8B-B14F-4D97-AF65-F5344CB8AC3E}">
        <p14:creationId xmlns:p14="http://schemas.microsoft.com/office/powerpoint/2010/main" val="2729490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9006-2F5B-4273-9453-CE297853659B}"/>
              </a:ext>
            </a:extLst>
          </p:cNvPr>
          <p:cNvSpPr>
            <a:spLocks noGrp="1"/>
          </p:cNvSpPr>
          <p:nvPr>
            <p:ph type="title"/>
          </p:nvPr>
        </p:nvSpPr>
        <p:spPr>
          <a:xfrm>
            <a:off x="220693" y="112646"/>
            <a:ext cx="8520600" cy="572700"/>
          </a:xfrm>
        </p:spPr>
        <p:txBody>
          <a:bodyPr/>
          <a:lstStyle/>
          <a:p>
            <a:r>
              <a:rPr lang="en-US" sz="3600" dirty="0"/>
              <a:t>Economy &amp; Healthcare</a:t>
            </a:r>
          </a:p>
        </p:txBody>
      </p:sp>
      <p:sp>
        <p:nvSpPr>
          <p:cNvPr id="3" name="Text Placeholder 2">
            <a:extLst>
              <a:ext uri="{FF2B5EF4-FFF2-40B4-BE49-F238E27FC236}">
                <a16:creationId xmlns:a16="http://schemas.microsoft.com/office/drawing/2014/main" id="{D834F4F5-B280-4C04-B794-F60F5C8D6674}"/>
              </a:ext>
            </a:extLst>
          </p:cNvPr>
          <p:cNvSpPr>
            <a:spLocks noGrp="1"/>
          </p:cNvSpPr>
          <p:nvPr>
            <p:ph type="body" idx="1"/>
          </p:nvPr>
        </p:nvSpPr>
        <p:spPr>
          <a:xfrm>
            <a:off x="5219405" y="2571750"/>
            <a:ext cx="3660162" cy="1325816"/>
          </a:xfrm>
        </p:spPr>
        <p:txBody>
          <a:bodyPr/>
          <a:lstStyle/>
          <a:p>
            <a:pPr>
              <a:buFont typeface="Arial" panose="020B0604020202020204" pitchFamily="34" charset="0"/>
              <a:buChar char="•"/>
            </a:pPr>
            <a:r>
              <a:rPr lang="en-US" sz="1400" dirty="0">
                <a:solidFill>
                  <a:schemeClr val="tx1"/>
                </a:solidFill>
              </a:rPr>
              <a:t>Steyer has a positive correlation with Economy, unlike other candidates</a:t>
            </a:r>
          </a:p>
          <a:p>
            <a:pPr>
              <a:buFont typeface="Arial" panose="020B0604020202020204" pitchFamily="34" charset="0"/>
              <a:buChar char="•"/>
            </a:pPr>
            <a:r>
              <a:rPr lang="en-US" sz="1400" dirty="0">
                <a:solidFill>
                  <a:schemeClr val="tx1"/>
                </a:solidFill>
              </a:rPr>
              <a:t>Warren’s strength in this category is driven by a positive association to Healthcare</a:t>
            </a:r>
          </a:p>
        </p:txBody>
      </p:sp>
      <p:sp>
        <p:nvSpPr>
          <p:cNvPr id="4" name="Slide Number Placeholder 3">
            <a:extLst>
              <a:ext uri="{FF2B5EF4-FFF2-40B4-BE49-F238E27FC236}">
                <a16:creationId xmlns:a16="http://schemas.microsoft.com/office/drawing/2014/main" id="{3894673F-4326-436A-8504-39D4F676CAA3}"/>
              </a:ext>
            </a:extLst>
          </p:cNvPr>
          <p:cNvSpPr>
            <a:spLocks noGrp="1"/>
          </p:cNvSpPr>
          <p:nvPr>
            <p:ph type="sldNum" idx="12"/>
          </p:nvPr>
        </p:nvSpPr>
        <p:spPr/>
        <p:txBody>
          <a:bodyPr/>
          <a:lstStyle/>
          <a:p>
            <a:fld id="{00000000-1234-1234-1234-123412341234}" type="slidenum">
              <a:rPr lang="en" smtClean="0"/>
              <a:pPr/>
              <a:t>17</a:t>
            </a:fld>
            <a:endParaRPr lang="en" dirty="0"/>
          </a:p>
        </p:txBody>
      </p:sp>
      <p:graphicFrame>
        <p:nvGraphicFramePr>
          <p:cNvPr id="5" name="Table 4">
            <a:extLst>
              <a:ext uri="{FF2B5EF4-FFF2-40B4-BE49-F238E27FC236}">
                <a16:creationId xmlns:a16="http://schemas.microsoft.com/office/drawing/2014/main" id="{9FF03C2A-FDB7-447E-8182-BB96EA657D27}"/>
              </a:ext>
            </a:extLst>
          </p:cNvPr>
          <p:cNvGraphicFramePr>
            <a:graphicFrameLocks noGrp="1"/>
          </p:cNvGraphicFramePr>
          <p:nvPr>
            <p:extLst>
              <p:ext uri="{D42A27DB-BD31-4B8C-83A1-F6EECF244321}">
                <p14:modId xmlns:p14="http://schemas.microsoft.com/office/powerpoint/2010/main" val="3601631142"/>
              </p:ext>
            </p:extLst>
          </p:nvPr>
        </p:nvGraphicFramePr>
        <p:xfrm>
          <a:off x="6755765" y="39955"/>
          <a:ext cx="2388235" cy="1112520"/>
        </p:xfrm>
        <a:graphic>
          <a:graphicData uri="http://schemas.openxmlformats.org/drawingml/2006/table">
            <a:tbl>
              <a:tblPr firstRow="1" bandRow="1">
                <a:tableStyleId>{5C22544A-7EE6-4342-B048-85BDC9FD1C3A}</a:tableStyleId>
              </a:tblPr>
              <a:tblGrid>
                <a:gridCol w="1816418">
                  <a:extLst>
                    <a:ext uri="{9D8B030D-6E8A-4147-A177-3AD203B41FA5}">
                      <a16:colId xmlns:a16="http://schemas.microsoft.com/office/drawing/2014/main" val="1170082836"/>
                    </a:ext>
                  </a:extLst>
                </a:gridCol>
                <a:gridCol w="571817">
                  <a:extLst>
                    <a:ext uri="{9D8B030D-6E8A-4147-A177-3AD203B41FA5}">
                      <a16:colId xmlns:a16="http://schemas.microsoft.com/office/drawing/2014/main" val="3544661537"/>
                    </a:ext>
                  </a:extLst>
                </a:gridCol>
              </a:tblGrid>
              <a:tr h="370840">
                <a:tc>
                  <a:txBody>
                    <a:bodyPr/>
                    <a:lstStyle/>
                    <a:p>
                      <a:pPr algn="r"/>
                      <a:r>
                        <a:rPr lang="en-US" sz="1200" b="0" dirty="0">
                          <a:solidFill>
                            <a:schemeClr val="tx1"/>
                          </a:solidFill>
                          <a:latin typeface="Playfair Display" panose="020B0604020202020204" charset="0"/>
                        </a:rPr>
                        <a:t># of Terms in Category:</a:t>
                      </a: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7,285</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71282594"/>
                  </a:ext>
                </a:extLst>
              </a:tr>
              <a:tr h="370840">
                <a:tc>
                  <a:txBody>
                    <a:bodyPr/>
                    <a:lstStyle/>
                    <a:p>
                      <a:pPr algn="r"/>
                      <a:r>
                        <a:rPr lang="en-US" sz="1200" b="0" dirty="0">
                          <a:solidFill>
                            <a:schemeClr val="tx1"/>
                          </a:solidFill>
                          <a:latin typeface="Playfair Display" panose="020B0604020202020204" charset="0"/>
                        </a:rPr>
                        <a:t>Average Daily Share:</a:t>
                      </a: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20%</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09574831"/>
                  </a:ext>
                </a:extLst>
              </a:tr>
              <a:tr h="370840">
                <a:tc>
                  <a:txBody>
                    <a:bodyPr/>
                    <a:lstStyle/>
                    <a:p>
                      <a:pPr algn="r"/>
                      <a:r>
                        <a:rPr lang="en-US" sz="1200" b="0" dirty="0">
                          <a:solidFill>
                            <a:schemeClr val="tx1"/>
                          </a:solidFill>
                          <a:latin typeface="Playfair Display" panose="020B0604020202020204" charset="0"/>
                        </a:rPr>
                        <a:t>Average Daily Rank:</a:t>
                      </a: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2</a:t>
                      </a: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1362708"/>
                  </a:ext>
                </a:extLst>
              </a:tr>
            </a:tbl>
          </a:graphicData>
        </a:graphic>
      </p:graphicFrame>
      <p:graphicFrame>
        <p:nvGraphicFramePr>
          <p:cNvPr id="7" name="Table 6">
            <a:extLst>
              <a:ext uri="{FF2B5EF4-FFF2-40B4-BE49-F238E27FC236}">
                <a16:creationId xmlns:a16="http://schemas.microsoft.com/office/drawing/2014/main" id="{1A134C97-A06F-44C3-B168-DC283DFF3293}"/>
              </a:ext>
            </a:extLst>
          </p:cNvPr>
          <p:cNvGraphicFramePr>
            <a:graphicFrameLocks noGrp="1"/>
          </p:cNvGraphicFramePr>
          <p:nvPr>
            <p:extLst>
              <p:ext uri="{D42A27DB-BD31-4B8C-83A1-F6EECF244321}">
                <p14:modId xmlns:p14="http://schemas.microsoft.com/office/powerpoint/2010/main" val="1240337188"/>
              </p:ext>
            </p:extLst>
          </p:nvPr>
        </p:nvGraphicFramePr>
        <p:xfrm>
          <a:off x="5107710" y="1432949"/>
          <a:ext cx="3883553" cy="871872"/>
        </p:xfrm>
        <a:graphic>
          <a:graphicData uri="http://schemas.openxmlformats.org/drawingml/2006/table">
            <a:tbl>
              <a:tblPr/>
              <a:tblGrid>
                <a:gridCol w="868217">
                  <a:extLst>
                    <a:ext uri="{9D8B030D-6E8A-4147-A177-3AD203B41FA5}">
                      <a16:colId xmlns:a16="http://schemas.microsoft.com/office/drawing/2014/main" val="637260244"/>
                    </a:ext>
                  </a:extLst>
                </a:gridCol>
                <a:gridCol w="514540">
                  <a:extLst>
                    <a:ext uri="{9D8B030D-6E8A-4147-A177-3AD203B41FA5}">
                      <a16:colId xmlns:a16="http://schemas.microsoft.com/office/drawing/2014/main" val="1792177352"/>
                    </a:ext>
                  </a:extLst>
                </a:gridCol>
                <a:gridCol w="625199">
                  <a:extLst>
                    <a:ext uri="{9D8B030D-6E8A-4147-A177-3AD203B41FA5}">
                      <a16:colId xmlns:a16="http://schemas.microsoft.com/office/drawing/2014/main" val="326922518"/>
                    </a:ext>
                  </a:extLst>
                </a:gridCol>
                <a:gridCol w="625199">
                  <a:extLst>
                    <a:ext uri="{9D8B030D-6E8A-4147-A177-3AD203B41FA5}">
                      <a16:colId xmlns:a16="http://schemas.microsoft.com/office/drawing/2014/main" val="89927132"/>
                    </a:ext>
                  </a:extLst>
                </a:gridCol>
                <a:gridCol w="625199">
                  <a:extLst>
                    <a:ext uri="{9D8B030D-6E8A-4147-A177-3AD203B41FA5}">
                      <a16:colId xmlns:a16="http://schemas.microsoft.com/office/drawing/2014/main" val="2485624403"/>
                    </a:ext>
                  </a:extLst>
                </a:gridCol>
                <a:gridCol w="625199">
                  <a:extLst>
                    <a:ext uri="{9D8B030D-6E8A-4147-A177-3AD203B41FA5}">
                      <a16:colId xmlns:a16="http://schemas.microsoft.com/office/drawing/2014/main" val="3287565933"/>
                    </a:ext>
                  </a:extLst>
                </a:gridCol>
              </a:tblGrid>
              <a:tr h="290624">
                <a:tc>
                  <a:txBody>
                    <a:bodyPr/>
                    <a:lstStyle/>
                    <a:p>
                      <a:pPr algn="ctr" fontAlgn="b"/>
                      <a:endParaRPr lang="en-US" sz="1400" b="0" i="0" u="none" strike="noStrike" dirty="0">
                        <a:solidFill>
                          <a:srgbClr val="000000"/>
                        </a:solidFill>
                        <a:effectLst/>
                        <a:latin typeface="Calibri" panose="020F0502020204030204" pitchFamily="34" charset="0"/>
                      </a:endParaRPr>
                    </a:p>
                  </a:txBody>
                  <a:tcPr marL="6350" marR="6350" marT="6350" marB="0" anchor="ctr">
                    <a:lnL>
                      <a:noFill/>
                    </a:lnL>
                    <a:lnR>
                      <a:noFill/>
                    </a:lnR>
                    <a:lnT>
                      <a:noFill/>
                    </a:lnT>
                    <a:lnB>
                      <a:noFill/>
                    </a:lnB>
                  </a:tcPr>
                </a:tc>
                <a:tc>
                  <a:txBody>
                    <a:bodyPr/>
                    <a:lstStyle/>
                    <a:p>
                      <a:pPr algn="ctr" fontAlgn="t"/>
                      <a:r>
                        <a:rPr lang="en-US" sz="1400" b="1" i="0" u="none" strike="noStrike">
                          <a:solidFill>
                            <a:srgbClr val="000000"/>
                          </a:solidFill>
                          <a:effectLst/>
                          <a:latin typeface="Calibri" panose="020F0502020204030204" pitchFamily="34" charset="0"/>
                        </a:rPr>
                        <a:t>Biden</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effectLst/>
                          <a:latin typeface="Calibri" panose="020F0502020204030204" pitchFamily="34" charset="0"/>
                        </a:rPr>
                        <a:t>Sanders</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effectLst/>
                          <a:latin typeface="Calibri" panose="020F0502020204030204" pitchFamily="34" charset="0"/>
                        </a:rPr>
                        <a:t>Warren</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effectLst/>
                          <a:latin typeface="Calibri" panose="020F0502020204030204" pitchFamily="34" charset="0"/>
                        </a:rPr>
                        <a:t>Steyer</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effectLst/>
                          <a:latin typeface="Calibri" panose="020F0502020204030204" pitchFamily="34" charset="0"/>
                        </a:rPr>
                        <a:t>Trump</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0420289"/>
                  </a:ext>
                </a:extLst>
              </a:tr>
              <a:tr h="290624">
                <a:tc>
                  <a:txBody>
                    <a:bodyPr/>
                    <a:lstStyle/>
                    <a:p>
                      <a:pPr algn="ctr" fontAlgn="t"/>
                      <a:r>
                        <a:rPr lang="en-US" sz="1400" b="1" i="0" u="none" strike="noStrike">
                          <a:solidFill>
                            <a:srgbClr val="000000"/>
                          </a:solidFill>
                          <a:effectLst/>
                          <a:latin typeface="Calibri" panose="020F0502020204030204" pitchFamily="34" charset="0"/>
                        </a:rPr>
                        <a:t>Economy</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0" i="0" u="none" strike="noStrike" dirty="0">
                          <a:solidFill>
                            <a:schemeClr val="tx1"/>
                          </a:solidFill>
                          <a:effectLst/>
                          <a:latin typeface="Calibri" panose="020F0502020204030204" pitchFamily="34" charset="0"/>
                        </a:rPr>
                        <a:t>-0.07</a:t>
                      </a: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dirty="0">
                          <a:solidFill>
                            <a:schemeClr val="tx1"/>
                          </a:solidFill>
                          <a:effectLst/>
                          <a:latin typeface="Calibri" panose="020F0502020204030204" pitchFamily="34" charset="0"/>
                        </a:rPr>
                        <a:t>-0.07</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dirty="0">
                          <a:solidFill>
                            <a:schemeClr val="tx1"/>
                          </a:solidFill>
                          <a:effectLst/>
                          <a:latin typeface="Calibri" panose="020F0502020204030204" pitchFamily="34" charset="0"/>
                        </a:rPr>
                        <a:t>-0.05</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dirty="0">
                          <a:solidFill>
                            <a:schemeClr val="tx1"/>
                          </a:solidFill>
                          <a:effectLst/>
                          <a:latin typeface="Calibri" panose="020F0502020204030204" pitchFamily="34" charset="0"/>
                        </a:rPr>
                        <a:t>0.29</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C6EFCE"/>
                    </a:solidFill>
                  </a:tcPr>
                </a:tc>
                <a:tc>
                  <a:txBody>
                    <a:bodyPr/>
                    <a:lstStyle/>
                    <a:p>
                      <a:pPr algn="ctr" fontAlgn="b"/>
                      <a:r>
                        <a:rPr lang="en-US" sz="1400" b="0" i="0" u="none" strike="noStrike" dirty="0">
                          <a:solidFill>
                            <a:schemeClr val="tx1"/>
                          </a:solidFill>
                          <a:effectLst/>
                          <a:latin typeface="Calibri" panose="020F0502020204030204" pitchFamily="34" charset="0"/>
                        </a:rPr>
                        <a:t>-0.16</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B9B9"/>
                    </a:solidFill>
                  </a:tcPr>
                </a:tc>
                <a:extLst>
                  <a:ext uri="{0D108BD9-81ED-4DB2-BD59-A6C34878D82A}">
                    <a16:rowId xmlns:a16="http://schemas.microsoft.com/office/drawing/2014/main" val="1242752805"/>
                  </a:ext>
                </a:extLst>
              </a:tr>
              <a:tr h="290624">
                <a:tc>
                  <a:txBody>
                    <a:bodyPr/>
                    <a:lstStyle/>
                    <a:p>
                      <a:pPr algn="ctr" fontAlgn="t"/>
                      <a:r>
                        <a:rPr lang="en-US" sz="1400" b="1" i="0" u="none" strike="noStrike" dirty="0">
                          <a:solidFill>
                            <a:srgbClr val="000000"/>
                          </a:solidFill>
                          <a:effectLst/>
                          <a:latin typeface="Calibri" panose="020F0502020204030204" pitchFamily="34" charset="0"/>
                        </a:rPr>
                        <a:t>Healthcare</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0" i="0" u="none" strike="noStrike" dirty="0">
                          <a:solidFill>
                            <a:schemeClr val="tx1"/>
                          </a:solidFill>
                          <a:effectLst/>
                          <a:latin typeface="Calibri" panose="020F0502020204030204" pitchFamily="34" charset="0"/>
                        </a:rPr>
                        <a:t>-0.09</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n-US" sz="1400" b="0" i="0" u="none" strike="noStrike" dirty="0">
                          <a:solidFill>
                            <a:schemeClr val="tx1"/>
                          </a:solidFill>
                          <a:effectLst/>
                          <a:latin typeface="Calibri" panose="020F0502020204030204" pitchFamily="34" charset="0"/>
                        </a:rPr>
                        <a:t>-0.09</a:t>
                      </a:r>
                    </a:p>
                  </a:txBody>
                  <a:tcPr marL="6350" marR="6350" marT="6350" marB="0" anchor="ctr">
                    <a:lnL>
                      <a:noFill/>
                    </a:lnL>
                    <a:lnR>
                      <a:noFill/>
                    </a:lnR>
                    <a:lnT>
                      <a:noFill/>
                    </a:lnT>
                    <a:lnB>
                      <a:noFill/>
                    </a:lnB>
                    <a:noFill/>
                  </a:tcPr>
                </a:tc>
                <a:tc>
                  <a:txBody>
                    <a:bodyPr/>
                    <a:lstStyle/>
                    <a:p>
                      <a:pPr algn="ctr" fontAlgn="b"/>
                      <a:r>
                        <a:rPr lang="en-US" sz="1400" b="0" i="0" u="none" strike="noStrike" dirty="0">
                          <a:solidFill>
                            <a:schemeClr val="tx1"/>
                          </a:solidFill>
                          <a:effectLst/>
                          <a:latin typeface="Calibri" panose="020F0502020204030204" pitchFamily="34" charset="0"/>
                        </a:rPr>
                        <a:t>0.18</a:t>
                      </a:r>
                    </a:p>
                  </a:txBody>
                  <a:tcPr marL="6350" marR="6350" marT="6350" marB="0" anchor="ctr">
                    <a:lnL>
                      <a:noFill/>
                    </a:lnL>
                    <a:lnR>
                      <a:noFill/>
                    </a:lnR>
                    <a:lnT>
                      <a:noFill/>
                    </a:lnT>
                    <a:lnB>
                      <a:noFill/>
                    </a:lnB>
                    <a:solidFill>
                      <a:srgbClr val="C6EFCE"/>
                    </a:solidFill>
                  </a:tcPr>
                </a:tc>
                <a:tc>
                  <a:txBody>
                    <a:bodyPr/>
                    <a:lstStyle/>
                    <a:p>
                      <a:pPr algn="ctr" fontAlgn="b"/>
                      <a:r>
                        <a:rPr lang="en-US" sz="1400" b="0" i="0" u="none" strike="noStrike" dirty="0">
                          <a:solidFill>
                            <a:schemeClr val="tx1"/>
                          </a:solidFill>
                          <a:effectLst/>
                          <a:latin typeface="Calibri" panose="020F0502020204030204" pitchFamily="34" charset="0"/>
                        </a:rPr>
                        <a:t>-0.04</a:t>
                      </a:r>
                    </a:p>
                  </a:txBody>
                  <a:tcPr marL="6350" marR="6350" marT="6350" marB="0" anchor="ctr">
                    <a:lnL>
                      <a:noFill/>
                    </a:lnL>
                    <a:lnR>
                      <a:noFill/>
                    </a:lnR>
                    <a:lnT>
                      <a:noFill/>
                    </a:lnT>
                    <a:lnB>
                      <a:noFill/>
                    </a:lnB>
                    <a:noFill/>
                  </a:tcPr>
                </a:tc>
                <a:tc>
                  <a:txBody>
                    <a:bodyPr/>
                    <a:lstStyle/>
                    <a:p>
                      <a:pPr algn="ctr" fontAlgn="b"/>
                      <a:r>
                        <a:rPr lang="en-US" sz="1400" b="0" i="0" u="none" strike="noStrike" dirty="0">
                          <a:solidFill>
                            <a:schemeClr val="tx1"/>
                          </a:solidFill>
                          <a:effectLst/>
                          <a:latin typeface="Calibri" panose="020F0502020204030204" pitchFamily="34" charset="0"/>
                        </a:rPr>
                        <a:t>0.09</a:t>
                      </a:r>
                    </a:p>
                  </a:txBody>
                  <a:tcPr marL="6350" marR="6350" marT="6350" marB="0" anchor="ctr">
                    <a:lnL>
                      <a:noFill/>
                    </a:lnL>
                    <a:lnR>
                      <a:noFill/>
                    </a:lnR>
                    <a:lnT>
                      <a:noFill/>
                    </a:lnT>
                    <a:lnB>
                      <a:noFill/>
                    </a:lnB>
                    <a:noFill/>
                  </a:tcPr>
                </a:tc>
                <a:extLst>
                  <a:ext uri="{0D108BD9-81ED-4DB2-BD59-A6C34878D82A}">
                    <a16:rowId xmlns:a16="http://schemas.microsoft.com/office/drawing/2014/main" val="1515864422"/>
                  </a:ext>
                </a:extLst>
              </a:tr>
            </a:tbl>
          </a:graphicData>
        </a:graphic>
      </p:graphicFrame>
      <p:sp>
        <p:nvSpPr>
          <p:cNvPr id="8" name="Rectangle 7">
            <a:extLst>
              <a:ext uri="{FF2B5EF4-FFF2-40B4-BE49-F238E27FC236}">
                <a16:creationId xmlns:a16="http://schemas.microsoft.com/office/drawing/2014/main" id="{93424D29-7ADD-46CA-AF00-1B563F98BA4B}"/>
              </a:ext>
            </a:extLst>
          </p:cNvPr>
          <p:cNvSpPr/>
          <p:nvPr/>
        </p:nvSpPr>
        <p:spPr>
          <a:xfrm>
            <a:off x="6015997" y="1152475"/>
            <a:ext cx="2555507" cy="276999"/>
          </a:xfrm>
          <a:prstGeom prst="rect">
            <a:avLst/>
          </a:prstGeom>
        </p:spPr>
        <p:txBody>
          <a:bodyPr wrap="none">
            <a:spAutoFit/>
          </a:bodyPr>
          <a:lstStyle/>
          <a:p>
            <a:pPr algn="ctr" fontAlgn="b"/>
            <a:r>
              <a:rPr lang="en-US" sz="1200" b="1" u="sng" dirty="0">
                <a:latin typeface="Montserrat" panose="00000500000000000000" pitchFamily="50" charset="0"/>
              </a:rPr>
              <a:t>Correlation of Sub-categories</a:t>
            </a:r>
          </a:p>
        </p:txBody>
      </p:sp>
      <p:graphicFrame>
        <p:nvGraphicFramePr>
          <p:cNvPr id="9" name="Table 8">
            <a:extLst>
              <a:ext uri="{FF2B5EF4-FFF2-40B4-BE49-F238E27FC236}">
                <a16:creationId xmlns:a16="http://schemas.microsoft.com/office/drawing/2014/main" id="{AB15EF41-7252-41FD-A02C-C72E4ACB45D4}"/>
              </a:ext>
            </a:extLst>
          </p:cNvPr>
          <p:cNvGraphicFramePr>
            <a:graphicFrameLocks noGrp="1"/>
          </p:cNvGraphicFramePr>
          <p:nvPr>
            <p:extLst>
              <p:ext uri="{D42A27DB-BD31-4B8C-83A1-F6EECF244321}">
                <p14:modId xmlns:p14="http://schemas.microsoft.com/office/powerpoint/2010/main" val="946234421"/>
              </p:ext>
            </p:extLst>
          </p:nvPr>
        </p:nvGraphicFramePr>
        <p:xfrm>
          <a:off x="37351" y="931349"/>
          <a:ext cx="5070359" cy="3924186"/>
        </p:xfrm>
        <a:graphic>
          <a:graphicData uri="http://schemas.openxmlformats.org/drawingml/2006/table">
            <a:tbl>
              <a:tblPr/>
              <a:tblGrid>
                <a:gridCol w="1291179">
                  <a:extLst>
                    <a:ext uri="{9D8B030D-6E8A-4147-A177-3AD203B41FA5}">
                      <a16:colId xmlns:a16="http://schemas.microsoft.com/office/drawing/2014/main" val="3504114228"/>
                    </a:ext>
                  </a:extLst>
                </a:gridCol>
                <a:gridCol w="860406">
                  <a:extLst>
                    <a:ext uri="{9D8B030D-6E8A-4147-A177-3AD203B41FA5}">
                      <a16:colId xmlns:a16="http://schemas.microsoft.com/office/drawing/2014/main" val="2665061262"/>
                    </a:ext>
                  </a:extLst>
                </a:gridCol>
                <a:gridCol w="531834">
                  <a:extLst>
                    <a:ext uri="{9D8B030D-6E8A-4147-A177-3AD203B41FA5}">
                      <a16:colId xmlns:a16="http://schemas.microsoft.com/office/drawing/2014/main" val="608983271"/>
                    </a:ext>
                  </a:extLst>
                </a:gridCol>
                <a:gridCol w="488151">
                  <a:extLst>
                    <a:ext uri="{9D8B030D-6E8A-4147-A177-3AD203B41FA5}">
                      <a16:colId xmlns:a16="http://schemas.microsoft.com/office/drawing/2014/main" val="382047378"/>
                    </a:ext>
                  </a:extLst>
                </a:gridCol>
                <a:gridCol w="721165">
                  <a:extLst>
                    <a:ext uri="{9D8B030D-6E8A-4147-A177-3AD203B41FA5}">
                      <a16:colId xmlns:a16="http://schemas.microsoft.com/office/drawing/2014/main" val="350945419"/>
                    </a:ext>
                  </a:extLst>
                </a:gridCol>
                <a:gridCol w="624898">
                  <a:extLst>
                    <a:ext uri="{9D8B030D-6E8A-4147-A177-3AD203B41FA5}">
                      <a16:colId xmlns:a16="http://schemas.microsoft.com/office/drawing/2014/main" val="1773834842"/>
                    </a:ext>
                  </a:extLst>
                </a:gridCol>
                <a:gridCol w="552726">
                  <a:extLst>
                    <a:ext uri="{9D8B030D-6E8A-4147-A177-3AD203B41FA5}">
                      <a16:colId xmlns:a16="http://schemas.microsoft.com/office/drawing/2014/main" val="3241606212"/>
                    </a:ext>
                  </a:extLst>
                </a:gridCol>
              </a:tblGrid>
              <a:tr h="152550">
                <a:tc>
                  <a:txBody>
                    <a:bodyPr/>
                    <a:lstStyle/>
                    <a:p>
                      <a:pPr algn="ctr" fontAlgn="t"/>
                      <a:r>
                        <a:rPr lang="en-US" sz="1200" b="1" i="0" u="none" strike="noStrike" dirty="0">
                          <a:solidFill>
                            <a:srgbClr val="000000"/>
                          </a:solidFill>
                          <a:effectLst/>
                          <a:latin typeface="Montserrat" panose="020B0604020202020204"/>
                        </a:rPr>
                        <a:t>Term</a:t>
                      </a:r>
                    </a:p>
                  </a:txBody>
                  <a:tcPr marL="3986" marR="3986" marT="3986"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t"/>
                      <a:r>
                        <a:rPr lang="en-US" sz="1200" b="1" i="0" u="none" strike="noStrike">
                          <a:solidFill>
                            <a:srgbClr val="000000"/>
                          </a:solidFill>
                          <a:effectLst/>
                          <a:latin typeface="Montserrat" panose="020B0604020202020204"/>
                        </a:rPr>
                        <a:t>Category</a:t>
                      </a:r>
                    </a:p>
                  </a:txBody>
                  <a:tcPr marL="3986" marR="3986" marT="3986"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t"/>
                      <a:r>
                        <a:rPr lang="en-US" sz="1200" b="1" i="0" u="none" strike="noStrike">
                          <a:solidFill>
                            <a:srgbClr val="000000"/>
                          </a:solidFill>
                          <a:effectLst/>
                          <a:latin typeface="Montserrat" panose="020B0604020202020204"/>
                        </a:rPr>
                        <a:t>Steyer</a:t>
                      </a:r>
                    </a:p>
                  </a:txBody>
                  <a:tcPr marL="3986" marR="3986" marT="3986"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t"/>
                      <a:r>
                        <a:rPr lang="en-US" sz="1200" b="1" i="0" u="none" strike="noStrike">
                          <a:solidFill>
                            <a:srgbClr val="000000"/>
                          </a:solidFill>
                          <a:effectLst/>
                          <a:latin typeface="Montserrat" panose="020B0604020202020204"/>
                        </a:rPr>
                        <a:t>Biden</a:t>
                      </a:r>
                    </a:p>
                  </a:txBody>
                  <a:tcPr marL="3986" marR="3986" marT="3986"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t"/>
                      <a:r>
                        <a:rPr lang="en-US" sz="1200" b="1" i="0" u="none" strike="noStrike">
                          <a:solidFill>
                            <a:srgbClr val="000000"/>
                          </a:solidFill>
                          <a:effectLst/>
                          <a:latin typeface="Montserrat" panose="020B0604020202020204"/>
                        </a:rPr>
                        <a:t>Sanders</a:t>
                      </a:r>
                    </a:p>
                  </a:txBody>
                  <a:tcPr marL="3986" marR="3986" marT="3986"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t"/>
                      <a:r>
                        <a:rPr lang="en-US" sz="1200" b="1" i="0" u="none" strike="noStrike">
                          <a:solidFill>
                            <a:srgbClr val="000000"/>
                          </a:solidFill>
                          <a:effectLst/>
                          <a:latin typeface="Montserrat" panose="020B0604020202020204"/>
                        </a:rPr>
                        <a:t>Warren</a:t>
                      </a:r>
                    </a:p>
                  </a:txBody>
                  <a:tcPr marL="3986" marR="3986" marT="3986"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t"/>
                      <a:r>
                        <a:rPr lang="en-US" sz="1200" b="1" i="0" u="none" strike="noStrike">
                          <a:solidFill>
                            <a:srgbClr val="000000"/>
                          </a:solidFill>
                          <a:effectLst/>
                          <a:latin typeface="Montserrat" panose="020B0604020202020204"/>
                        </a:rPr>
                        <a:t>Trump</a:t>
                      </a:r>
                    </a:p>
                  </a:txBody>
                  <a:tcPr marL="3986" marR="3986" marT="3986"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6375373"/>
                  </a:ext>
                </a:extLst>
              </a:tr>
              <a:tr h="159214">
                <a:tc>
                  <a:txBody>
                    <a:bodyPr/>
                    <a:lstStyle/>
                    <a:p>
                      <a:pPr algn="l" fontAlgn="b"/>
                      <a:r>
                        <a:rPr lang="en-US" sz="1200" b="0" i="0" u="none" strike="noStrike" dirty="0">
                          <a:solidFill>
                            <a:srgbClr val="000000"/>
                          </a:solidFill>
                          <a:effectLst/>
                          <a:latin typeface="Montserrat" panose="020B0604020202020204"/>
                        </a:rPr>
                        <a:t>health</a:t>
                      </a:r>
                    </a:p>
                  </a:txBody>
                  <a:tcPr marL="3986" marR="3986" marT="398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Montserrat" panose="020B0604020202020204"/>
                        </a:rPr>
                        <a:t>Healthcare</a:t>
                      </a:r>
                    </a:p>
                  </a:txBody>
                  <a:tcPr marL="3986" marR="3986" marT="398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Montserrat" panose="020B0604020202020204"/>
                        </a:rPr>
                        <a:t>0.06</a:t>
                      </a:r>
                    </a:p>
                  </a:txBody>
                  <a:tcPr marL="3986" marR="3986" marT="398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Montserrat" panose="020B0604020202020204"/>
                        </a:rPr>
                        <a:t>0.00</a:t>
                      </a:r>
                    </a:p>
                  </a:txBody>
                  <a:tcPr marL="3986" marR="3986" marT="398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9C0006"/>
                          </a:solidFill>
                          <a:effectLst/>
                          <a:latin typeface="Montserrat" panose="020B0604020202020204"/>
                        </a:rPr>
                        <a:t>-0.13</a:t>
                      </a:r>
                    </a:p>
                  </a:txBody>
                  <a:tcPr marL="3986" marR="3986" marT="3986" marB="0" anchor="b">
                    <a:lnL>
                      <a:noFill/>
                    </a:lnL>
                    <a:lnR>
                      <a:noFill/>
                    </a:lnR>
                    <a:lnT w="6350" cap="flat" cmpd="sng" algn="ctr">
                      <a:solidFill>
                        <a:srgbClr val="000000"/>
                      </a:solidFill>
                      <a:prstDash val="solid"/>
                      <a:round/>
                      <a:headEnd type="none" w="med" len="med"/>
                      <a:tailEnd type="none" w="med" len="med"/>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0.10</a:t>
                      </a:r>
                    </a:p>
                  </a:txBody>
                  <a:tcPr marL="3986" marR="3986" marT="3986" marB="0" anchor="b">
                    <a:lnL>
                      <a:noFill/>
                    </a:lnL>
                    <a:lnR>
                      <a:noFill/>
                    </a:lnR>
                    <a:lnT w="6350" cap="flat" cmpd="sng" algn="ctr">
                      <a:solidFill>
                        <a:srgbClr val="000000"/>
                      </a:solidFill>
                      <a:prstDash val="solid"/>
                      <a:round/>
                      <a:headEnd type="none" w="med" len="med"/>
                      <a:tailEnd type="none" w="med" len="med"/>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0.03</a:t>
                      </a:r>
                    </a:p>
                  </a:txBody>
                  <a:tcPr marL="3986" marR="3986" marT="3986"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846670989"/>
                  </a:ext>
                </a:extLst>
              </a:tr>
              <a:tr h="159214">
                <a:tc>
                  <a:txBody>
                    <a:bodyPr/>
                    <a:lstStyle/>
                    <a:p>
                      <a:pPr algn="l" fontAlgn="b"/>
                      <a:r>
                        <a:rPr lang="en-US" sz="1200" b="0" i="0" u="none" strike="noStrike">
                          <a:solidFill>
                            <a:srgbClr val="000000"/>
                          </a:solidFill>
                          <a:effectLst/>
                          <a:latin typeface="Montserrat" panose="020B0604020202020204"/>
                        </a:rPr>
                        <a:t>unemployment</a:t>
                      </a:r>
                    </a:p>
                  </a:txBody>
                  <a:tcPr marL="3986" marR="3986" marT="3986" marB="0" anchor="b">
                    <a:lnL>
                      <a:noFill/>
                    </a:lnL>
                    <a:lnR>
                      <a:noFill/>
                    </a:lnR>
                    <a:lnT>
                      <a:noFill/>
                    </a:lnT>
                    <a:lnB>
                      <a:noFill/>
                    </a:lnB>
                  </a:tcPr>
                </a:tc>
                <a:tc>
                  <a:txBody>
                    <a:bodyPr/>
                    <a:lstStyle/>
                    <a:p>
                      <a:pPr algn="l" fontAlgn="b"/>
                      <a:r>
                        <a:rPr lang="en-US" sz="1200" b="0" i="0" u="none" strike="noStrike">
                          <a:solidFill>
                            <a:srgbClr val="000000"/>
                          </a:solidFill>
                          <a:effectLst/>
                          <a:latin typeface="Montserrat" panose="020B0604020202020204"/>
                        </a:rPr>
                        <a:t>Economy</a:t>
                      </a:r>
                    </a:p>
                  </a:txBody>
                  <a:tcPr marL="3986" marR="3986" marT="3986"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0.14</a:t>
                      </a:r>
                    </a:p>
                  </a:txBody>
                  <a:tcPr marL="3986" marR="3986" marT="3986"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-0.08</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0.00</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-0.09</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-0.08</a:t>
                      </a:r>
                    </a:p>
                  </a:txBody>
                  <a:tcPr marL="3986" marR="3986" marT="3986" marB="0" anchor="b">
                    <a:lnL>
                      <a:noFill/>
                    </a:lnL>
                    <a:lnR>
                      <a:noFill/>
                    </a:lnR>
                    <a:lnT>
                      <a:noFill/>
                    </a:lnT>
                    <a:lnB>
                      <a:noFill/>
                    </a:lnB>
                  </a:tcPr>
                </a:tc>
                <a:extLst>
                  <a:ext uri="{0D108BD9-81ED-4DB2-BD59-A6C34878D82A}">
                    <a16:rowId xmlns:a16="http://schemas.microsoft.com/office/drawing/2014/main" val="1271831135"/>
                  </a:ext>
                </a:extLst>
              </a:tr>
              <a:tr h="152550">
                <a:tc>
                  <a:txBody>
                    <a:bodyPr/>
                    <a:lstStyle/>
                    <a:p>
                      <a:pPr algn="l" fontAlgn="b"/>
                      <a:r>
                        <a:rPr lang="en-US" sz="1200" b="0" i="0" u="none" strike="noStrike">
                          <a:solidFill>
                            <a:srgbClr val="000000"/>
                          </a:solidFill>
                          <a:effectLst/>
                          <a:latin typeface="Montserrat" panose="020B0604020202020204"/>
                        </a:rPr>
                        <a:t>jobs</a:t>
                      </a:r>
                    </a:p>
                  </a:txBody>
                  <a:tcPr marL="3986" marR="3986" marT="3986" marB="0" anchor="b">
                    <a:lnL>
                      <a:noFill/>
                    </a:lnL>
                    <a:lnR>
                      <a:noFill/>
                    </a:lnR>
                    <a:lnT>
                      <a:noFill/>
                    </a:lnT>
                    <a:lnB>
                      <a:noFill/>
                    </a:lnB>
                  </a:tcPr>
                </a:tc>
                <a:tc>
                  <a:txBody>
                    <a:bodyPr/>
                    <a:lstStyle/>
                    <a:p>
                      <a:pPr algn="l" fontAlgn="b"/>
                      <a:r>
                        <a:rPr lang="en-US" sz="1200" b="0" i="0" u="none" strike="noStrike">
                          <a:solidFill>
                            <a:srgbClr val="000000"/>
                          </a:solidFill>
                          <a:effectLst/>
                          <a:latin typeface="Montserrat" panose="020B0604020202020204"/>
                        </a:rPr>
                        <a:t>Economy</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0.02</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-0.03</a:t>
                      </a:r>
                    </a:p>
                  </a:txBody>
                  <a:tcPr marL="3986" marR="3986" marT="3986"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-0.16</a:t>
                      </a:r>
                    </a:p>
                  </a:txBody>
                  <a:tcPr marL="3986" marR="3986" marT="3986"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0.08</a:t>
                      </a:r>
                    </a:p>
                  </a:txBody>
                  <a:tcPr marL="3986" marR="3986" marT="3986"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0.11</a:t>
                      </a:r>
                    </a:p>
                  </a:txBody>
                  <a:tcPr marL="3986" marR="3986" marT="3986" marB="0" anchor="b">
                    <a:lnL>
                      <a:noFill/>
                    </a:lnL>
                    <a:lnR>
                      <a:noFill/>
                    </a:lnR>
                    <a:lnT>
                      <a:noFill/>
                    </a:lnT>
                    <a:lnB>
                      <a:noFill/>
                    </a:lnB>
                    <a:solidFill>
                      <a:srgbClr val="C6EFCE"/>
                    </a:solidFill>
                  </a:tcPr>
                </a:tc>
                <a:extLst>
                  <a:ext uri="{0D108BD9-81ED-4DB2-BD59-A6C34878D82A}">
                    <a16:rowId xmlns:a16="http://schemas.microsoft.com/office/drawing/2014/main" val="3321882569"/>
                  </a:ext>
                </a:extLst>
              </a:tr>
              <a:tr h="152550">
                <a:tc>
                  <a:txBody>
                    <a:bodyPr/>
                    <a:lstStyle/>
                    <a:p>
                      <a:pPr algn="l" fontAlgn="b"/>
                      <a:r>
                        <a:rPr lang="en-US" sz="1200" b="0" i="0" u="none" strike="noStrike">
                          <a:solidFill>
                            <a:srgbClr val="000000"/>
                          </a:solidFill>
                          <a:effectLst/>
                          <a:latin typeface="Montserrat" panose="020B0604020202020204"/>
                        </a:rPr>
                        <a:t>pay</a:t>
                      </a:r>
                    </a:p>
                  </a:txBody>
                  <a:tcPr marL="3986" marR="3986" marT="3986" marB="0" anchor="b">
                    <a:lnL>
                      <a:noFill/>
                    </a:lnL>
                    <a:lnR>
                      <a:noFill/>
                    </a:lnR>
                    <a:lnT>
                      <a:noFill/>
                    </a:lnT>
                    <a:lnB>
                      <a:noFill/>
                    </a:lnB>
                  </a:tcPr>
                </a:tc>
                <a:tc>
                  <a:txBody>
                    <a:bodyPr/>
                    <a:lstStyle/>
                    <a:p>
                      <a:pPr algn="l" fontAlgn="b"/>
                      <a:r>
                        <a:rPr lang="en-US" sz="1200" b="0" i="0" u="none" strike="noStrike">
                          <a:solidFill>
                            <a:srgbClr val="000000"/>
                          </a:solidFill>
                          <a:effectLst/>
                          <a:latin typeface="Montserrat" panose="020B0604020202020204"/>
                        </a:rPr>
                        <a:t>Economy</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-0.08</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-0.08</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0.02</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0.03</a:t>
                      </a:r>
                    </a:p>
                  </a:txBody>
                  <a:tcPr marL="3986" marR="3986" marT="3986" marB="0" anchor="b">
                    <a:lnL>
                      <a:noFill/>
                    </a:lnL>
                    <a:lnR>
                      <a:noFill/>
                    </a:lnR>
                    <a:lnT>
                      <a:noFill/>
                    </a:lnT>
                    <a:lnB>
                      <a:noFill/>
                    </a:lnB>
                  </a:tcPr>
                </a:tc>
                <a:extLst>
                  <a:ext uri="{0D108BD9-81ED-4DB2-BD59-A6C34878D82A}">
                    <a16:rowId xmlns:a16="http://schemas.microsoft.com/office/drawing/2014/main" val="2976135906"/>
                  </a:ext>
                </a:extLst>
              </a:tr>
              <a:tr h="152550">
                <a:tc>
                  <a:txBody>
                    <a:bodyPr/>
                    <a:lstStyle/>
                    <a:p>
                      <a:pPr algn="l" fontAlgn="b"/>
                      <a:r>
                        <a:rPr lang="en-US" sz="1200" b="0" i="0" u="none" strike="noStrike">
                          <a:solidFill>
                            <a:srgbClr val="000000"/>
                          </a:solidFill>
                          <a:effectLst/>
                          <a:latin typeface="Montserrat" panose="020B0604020202020204"/>
                        </a:rPr>
                        <a:t>wage</a:t>
                      </a:r>
                    </a:p>
                  </a:txBody>
                  <a:tcPr marL="3986" marR="3986" marT="3986" marB="0" anchor="b">
                    <a:lnL>
                      <a:noFill/>
                    </a:lnL>
                    <a:lnR>
                      <a:noFill/>
                    </a:lnR>
                    <a:lnT>
                      <a:noFill/>
                    </a:lnT>
                    <a:lnB>
                      <a:noFill/>
                    </a:lnB>
                  </a:tcPr>
                </a:tc>
                <a:tc>
                  <a:txBody>
                    <a:bodyPr/>
                    <a:lstStyle/>
                    <a:p>
                      <a:pPr algn="l" fontAlgn="b"/>
                      <a:r>
                        <a:rPr lang="en-US" sz="1200" b="0" i="0" u="none" strike="noStrike" dirty="0">
                          <a:solidFill>
                            <a:srgbClr val="000000"/>
                          </a:solidFill>
                          <a:effectLst/>
                          <a:latin typeface="Montserrat" panose="020B0604020202020204"/>
                        </a:rPr>
                        <a:t>Economy</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0.08</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-0.02</a:t>
                      </a:r>
                    </a:p>
                  </a:txBody>
                  <a:tcPr marL="3986" marR="3986" marT="3986"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-0.13</a:t>
                      </a:r>
                    </a:p>
                  </a:txBody>
                  <a:tcPr marL="3986" marR="3986" marT="3986"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-0.06</a:t>
                      </a:r>
                    </a:p>
                  </a:txBody>
                  <a:tcPr marL="3986" marR="3986" marT="3986"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0.11</a:t>
                      </a:r>
                    </a:p>
                  </a:txBody>
                  <a:tcPr marL="3986" marR="3986" marT="3986" marB="0" anchor="b">
                    <a:lnL>
                      <a:noFill/>
                    </a:lnL>
                    <a:lnR>
                      <a:noFill/>
                    </a:lnR>
                    <a:lnT>
                      <a:noFill/>
                    </a:lnT>
                    <a:lnB>
                      <a:noFill/>
                    </a:lnB>
                    <a:solidFill>
                      <a:srgbClr val="C6EFCE"/>
                    </a:solidFill>
                  </a:tcPr>
                </a:tc>
                <a:extLst>
                  <a:ext uri="{0D108BD9-81ED-4DB2-BD59-A6C34878D82A}">
                    <a16:rowId xmlns:a16="http://schemas.microsoft.com/office/drawing/2014/main" val="3699554407"/>
                  </a:ext>
                </a:extLst>
              </a:tr>
              <a:tr h="159214">
                <a:tc>
                  <a:txBody>
                    <a:bodyPr/>
                    <a:lstStyle/>
                    <a:p>
                      <a:pPr algn="l" fontAlgn="b"/>
                      <a:r>
                        <a:rPr lang="en-US" sz="1200" b="0" i="0" u="none" strike="noStrike">
                          <a:solidFill>
                            <a:srgbClr val="000000"/>
                          </a:solidFill>
                          <a:effectLst/>
                          <a:latin typeface="Montserrat" panose="020B0604020202020204"/>
                        </a:rPr>
                        <a:t>medical</a:t>
                      </a:r>
                    </a:p>
                  </a:txBody>
                  <a:tcPr marL="3986" marR="3986" marT="3986" marB="0" anchor="b">
                    <a:lnL>
                      <a:noFill/>
                    </a:lnL>
                    <a:lnR>
                      <a:noFill/>
                    </a:lnR>
                    <a:lnT>
                      <a:noFill/>
                    </a:lnT>
                    <a:lnB>
                      <a:noFill/>
                    </a:lnB>
                  </a:tcPr>
                </a:tc>
                <a:tc>
                  <a:txBody>
                    <a:bodyPr/>
                    <a:lstStyle/>
                    <a:p>
                      <a:pPr algn="l" fontAlgn="b"/>
                      <a:r>
                        <a:rPr lang="en-US" sz="1200" b="0" i="0" u="none" strike="noStrike">
                          <a:solidFill>
                            <a:srgbClr val="000000"/>
                          </a:solidFill>
                          <a:effectLst/>
                          <a:latin typeface="Montserrat" panose="020B0604020202020204"/>
                        </a:rPr>
                        <a:t>Healthcare</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0.03</a:t>
                      </a:r>
                    </a:p>
                  </a:txBody>
                  <a:tcPr marL="3986" marR="3986" marT="3986"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-0.17</a:t>
                      </a:r>
                    </a:p>
                  </a:txBody>
                  <a:tcPr marL="3986" marR="3986" marT="3986"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-0.05</a:t>
                      </a:r>
                    </a:p>
                  </a:txBody>
                  <a:tcPr marL="3986" marR="3986" marT="3986"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0.12</a:t>
                      </a:r>
                    </a:p>
                  </a:txBody>
                  <a:tcPr marL="3986" marR="3986" marT="3986"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0.04</a:t>
                      </a:r>
                    </a:p>
                  </a:txBody>
                  <a:tcPr marL="3986" marR="3986" marT="3986" marB="0" anchor="b">
                    <a:lnL>
                      <a:noFill/>
                    </a:lnL>
                    <a:lnR>
                      <a:noFill/>
                    </a:lnR>
                    <a:lnT>
                      <a:noFill/>
                    </a:lnT>
                    <a:lnB>
                      <a:noFill/>
                    </a:lnB>
                  </a:tcPr>
                </a:tc>
                <a:extLst>
                  <a:ext uri="{0D108BD9-81ED-4DB2-BD59-A6C34878D82A}">
                    <a16:rowId xmlns:a16="http://schemas.microsoft.com/office/drawing/2014/main" val="4237897833"/>
                  </a:ext>
                </a:extLst>
              </a:tr>
              <a:tr h="152550">
                <a:tc>
                  <a:txBody>
                    <a:bodyPr/>
                    <a:lstStyle/>
                    <a:p>
                      <a:pPr algn="l" fontAlgn="b"/>
                      <a:r>
                        <a:rPr lang="en-US" sz="1200" b="0" i="0" u="none" strike="noStrike">
                          <a:solidFill>
                            <a:srgbClr val="000000"/>
                          </a:solidFill>
                          <a:effectLst/>
                          <a:latin typeface="Montserrat" panose="020B0604020202020204"/>
                        </a:rPr>
                        <a:t>work</a:t>
                      </a:r>
                    </a:p>
                  </a:txBody>
                  <a:tcPr marL="3986" marR="3986" marT="3986" marB="0" anchor="b">
                    <a:lnL>
                      <a:noFill/>
                    </a:lnL>
                    <a:lnR>
                      <a:noFill/>
                    </a:lnR>
                    <a:lnT>
                      <a:noFill/>
                    </a:lnT>
                    <a:lnB>
                      <a:noFill/>
                    </a:lnB>
                  </a:tcPr>
                </a:tc>
                <a:tc>
                  <a:txBody>
                    <a:bodyPr/>
                    <a:lstStyle/>
                    <a:p>
                      <a:pPr algn="l" fontAlgn="b"/>
                      <a:r>
                        <a:rPr lang="en-US" sz="1200" b="0" i="0" u="none" strike="noStrike">
                          <a:solidFill>
                            <a:srgbClr val="000000"/>
                          </a:solidFill>
                          <a:effectLst/>
                          <a:latin typeface="Montserrat" panose="020B0604020202020204"/>
                        </a:rPr>
                        <a:t>Economy</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-0.07</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0.02</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-0.06</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-0.01</a:t>
                      </a:r>
                    </a:p>
                  </a:txBody>
                  <a:tcPr marL="3986" marR="3986" marT="3986" marB="0" anchor="b">
                    <a:lnL>
                      <a:noFill/>
                    </a:lnL>
                    <a:lnR>
                      <a:noFill/>
                    </a:lnR>
                    <a:lnT>
                      <a:noFill/>
                    </a:lnT>
                    <a:lnB>
                      <a:noFill/>
                    </a:lnB>
                  </a:tcPr>
                </a:tc>
                <a:extLst>
                  <a:ext uri="{0D108BD9-81ED-4DB2-BD59-A6C34878D82A}">
                    <a16:rowId xmlns:a16="http://schemas.microsoft.com/office/drawing/2014/main" val="3612964253"/>
                  </a:ext>
                </a:extLst>
              </a:tr>
              <a:tr h="152550">
                <a:tc>
                  <a:txBody>
                    <a:bodyPr/>
                    <a:lstStyle/>
                    <a:p>
                      <a:pPr algn="l" fontAlgn="b"/>
                      <a:r>
                        <a:rPr lang="en-US" sz="1200" b="0" i="0" u="none" strike="noStrike" dirty="0">
                          <a:solidFill>
                            <a:srgbClr val="000000"/>
                          </a:solidFill>
                          <a:effectLst/>
                          <a:latin typeface="Montserrat" panose="020B0604020202020204"/>
                        </a:rPr>
                        <a:t>union</a:t>
                      </a:r>
                    </a:p>
                  </a:txBody>
                  <a:tcPr marL="3986" marR="3986" marT="3986" marB="0" anchor="b">
                    <a:lnL>
                      <a:noFill/>
                    </a:lnL>
                    <a:lnR>
                      <a:noFill/>
                    </a:lnR>
                    <a:lnT>
                      <a:noFill/>
                    </a:lnT>
                    <a:lnB>
                      <a:noFill/>
                    </a:lnB>
                  </a:tcPr>
                </a:tc>
                <a:tc>
                  <a:txBody>
                    <a:bodyPr/>
                    <a:lstStyle/>
                    <a:p>
                      <a:pPr algn="l" fontAlgn="b"/>
                      <a:r>
                        <a:rPr lang="en-US" sz="1200" b="0" i="0" u="none" strike="noStrike">
                          <a:solidFill>
                            <a:srgbClr val="000000"/>
                          </a:solidFill>
                          <a:effectLst/>
                          <a:latin typeface="Montserrat" panose="020B0604020202020204"/>
                        </a:rPr>
                        <a:t>Economy</a:t>
                      </a:r>
                    </a:p>
                  </a:txBody>
                  <a:tcPr marL="3986" marR="3986" marT="3986"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0.14</a:t>
                      </a:r>
                    </a:p>
                  </a:txBody>
                  <a:tcPr marL="3986" marR="3986" marT="3986"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-0.02</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0.01</a:t>
                      </a:r>
                    </a:p>
                  </a:txBody>
                  <a:tcPr marL="3986" marR="3986" marT="3986"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-0.09</a:t>
                      </a:r>
                    </a:p>
                  </a:txBody>
                  <a:tcPr marL="3986" marR="3986" marT="3986"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-0.24</a:t>
                      </a:r>
                    </a:p>
                  </a:txBody>
                  <a:tcPr marL="3986" marR="3986" marT="3986" marB="0" anchor="b">
                    <a:lnL>
                      <a:noFill/>
                    </a:lnL>
                    <a:lnR>
                      <a:noFill/>
                    </a:lnR>
                    <a:lnT>
                      <a:noFill/>
                    </a:lnT>
                    <a:lnB>
                      <a:noFill/>
                    </a:lnB>
                    <a:solidFill>
                      <a:srgbClr val="FFC7CE"/>
                    </a:solidFill>
                  </a:tcPr>
                </a:tc>
                <a:extLst>
                  <a:ext uri="{0D108BD9-81ED-4DB2-BD59-A6C34878D82A}">
                    <a16:rowId xmlns:a16="http://schemas.microsoft.com/office/drawing/2014/main" val="1655409810"/>
                  </a:ext>
                </a:extLst>
              </a:tr>
              <a:tr h="159214">
                <a:tc>
                  <a:txBody>
                    <a:bodyPr/>
                    <a:lstStyle/>
                    <a:p>
                      <a:pPr algn="l" fontAlgn="b"/>
                      <a:r>
                        <a:rPr lang="en-US" sz="1200" b="0" i="0" u="none" strike="noStrike">
                          <a:solidFill>
                            <a:srgbClr val="000000"/>
                          </a:solidFill>
                          <a:effectLst/>
                          <a:latin typeface="Montserrat" panose="020B0604020202020204"/>
                        </a:rPr>
                        <a:t>mental</a:t>
                      </a:r>
                    </a:p>
                  </a:txBody>
                  <a:tcPr marL="3986" marR="3986" marT="3986" marB="0" anchor="b">
                    <a:lnL>
                      <a:noFill/>
                    </a:lnL>
                    <a:lnR>
                      <a:noFill/>
                    </a:lnR>
                    <a:lnT>
                      <a:noFill/>
                    </a:lnT>
                    <a:lnB>
                      <a:noFill/>
                    </a:lnB>
                  </a:tcPr>
                </a:tc>
                <a:tc>
                  <a:txBody>
                    <a:bodyPr/>
                    <a:lstStyle/>
                    <a:p>
                      <a:pPr algn="l" fontAlgn="b"/>
                      <a:r>
                        <a:rPr lang="en-US" sz="1200" b="0" i="0" u="none" strike="noStrike">
                          <a:solidFill>
                            <a:srgbClr val="000000"/>
                          </a:solidFill>
                          <a:effectLst/>
                          <a:latin typeface="Montserrat" panose="020B0604020202020204"/>
                        </a:rPr>
                        <a:t>Healthcare</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-0.07</a:t>
                      </a:r>
                    </a:p>
                  </a:txBody>
                  <a:tcPr marL="3986" marR="3986" marT="3986"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-0.11</a:t>
                      </a:r>
                    </a:p>
                  </a:txBody>
                  <a:tcPr marL="3986" marR="3986" marT="3986"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-0.09</a:t>
                      </a:r>
                    </a:p>
                  </a:txBody>
                  <a:tcPr marL="3986" marR="3986" marT="3986"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0.18</a:t>
                      </a:r>
                    </a:p>
                  </a:txBody>
                  <a:tcPr marL="3986" marR="3986" marT="3986" marB="0" anchor="b">
                    <a:lnL>
                      <a:noFill/>
                    </a:lnL>
                    <a:lnR>
                      <a:noFill/>
                    </a:lnR>
                    <a:lnT>
                      <a:noFill/>
                    </a:lnT>
                    <a:lnB>
                      <a:noFill/>
                    </a:lnB>
                    <a:solidFill>
                      <a:srgbClr val="C6EFCE"/>
                    </a:solidFill>
                  </a:tcPr>
                </a:tc>
                <a:tc>
                  <a:txBody>
                    <a:bodyPr/>
                    <a:lstStyle/>
                    <a:p>
                      <a:pPr algn="ctr" fontAlgn="b"/>
                      <a:r>
                        <a:rPr lang="en-US" sz="1200" b="0" i="0" u="none" strike="noStrike">
                          <a:solidFill>
                            <a:srgbClr val="006100"/>
                          </a:solidFill>
                          <a:effectLst/>
                          <a:latin typeface="Montserrat" panose="020B0604020202020204"/>
                        </a:rPr>
                        <a:t>0.10</a:t>
                      </a:r>
                    </a:p>
                  </a:txBody>
                  <a:tcPr marL="3986" marR="3986" marT="3986" marB="0" anchor="b">
                    <a:lnL>
                      <a:noFill/>
                    </a:lnL>
                    <a:lnR>
                      <a:noFill/>
                    </a:lnR>
                    <a:lnT>
                      <a:noFill/>
                    </a:lnT>
                    <a:lnB>
                      <a:noFill/>
                    </a:lnB>
                    <a:solidFill>
                      <a:srgbClr val="C6EFCE"/>
                    </a:solidFill>
                  </a:tcPr>
                </a:tc>
                <a:extLst>
                  <a:ext uri="{0D108BD9-81ED-4DB2-BD59-A6C34878D82A}">
                    <a16:rowId xmlns:a16="http://schemas.microsoft.com/office/drawing/2014/main" val="2269596935"/>
                  </a:ext>
                </a:extLst>
              </a:tr>
              <a:tr h="152550">
                <a:tc>
                  <a:txBody>
                    <a:bodyPr/>
                    <a:lstStyle/>
                    <a:p>
                      <a:pPr algn="l" fontAlgn="b"/>
                      <a:r>
                        <a:rPr lang="en-US" sz="1200" b="0" i="0" u="none" strike="noStrike">
                          <a:solidFill>
                            <a:srgbClr val="000000"/>
                          </a:solidFill>
                          <a:effectLst/>
                          <a:latin typeface="Montserrat" panose="020B0604020202020204"/>
                        </a:rPr>
                        <a:t>shutdown</a:t>
                      </a:r>
                    </a:p>
                  </a:txBody>
                  <a:tcPr marL="3986" marR="3986" marT="3986" marB="0" anchor="b">
                    <a:lnL>
                      <a:noFill/>
                    </a:lnL>
                    <a:lnR>
                      <a:noFill/>
                    </a:lnR>
                    <a:lnT>
                      <a:noFill/>
                    </a:lnT>
                    <a:lnB>
                      <a:noFill/>
                    </a:lnB>
                  </a:tcPr>
                </a:tc>
                <a:tc>
                  <a:txBody>
                    <a:bodyPr/>
                    <a:lstStyle/>
                    <a:p>
                      <a:pPr algn="l" fontAlgn="b"/>
                      <a:r>
                        <a:rPr lang="en-US" sz="1200" b="0" i="0" u="none" strike="noStrike">
                          <a:solidFill>
                            <a:srgbClr val="000000"/>
                          </a:solidFill>
                          <a:effectLst/>
                          <a:latin typeface="Montserrat" panose="020B0604020202020204"/>
                        </a:rPr>
                        <a:t>Economy</a:t>
                      </a:r>
                    </a:p>
                  </a:txBody>
                  <a:tcPr marL="3986" marR="3986" marT="3986"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0.74</a:t>
                      </a:r>
                    </a:p>
                  </a:txBody>
                  <a:tcPr marL="3986" marR="3986" marT="3986" marB="0" anchor="b">
                    <a:lnL>
                      <a:noFill/>
                    </a:lnL>
                    <a:lnR>
                      <a:noFill/>
                    </a:lnR>
                    <a:lnT>
                      <a:noFill/>
                    </a:lnT>
                    <a:lnB>
                      <a:noFill/>
                    </a:lnB>
                    <a:solidFill>
                      <a:srgbClr val="C6EFCE"/>
                    </a:solidFill>
                  </a:tcPr>
                </a:tc>
                <a:tc>
                  <a:txBody>
                    <a:bodyPr/>
                    <a:lstStyle/>
                    <a:p>
                      <a:pPr algn="ctr" fontAlgn="b"/>
                      <a:r>
                        <a:rPr lang="en-US" sz="1200" b="0" i="0" u="none" strike="noStrike">
                          <a:solidFill>
                            <a:srgbClr val="006100"/>
                          </a:solidFill>
                          <a:effectLst/>
                          <a:latin typeface="Montserrat" panose="020B0604020202020204"/>
                        </a:rPr>
                        <a:t>0.49</a:t>
                      </a:r>
                    </a:p>
                  </a:txBody>
                  <a:tcPr marL="3986" marR="3986" marT="3986"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-0.15</a:t>
                      </a:r>
                    </a:p>
                  </a:txBody>
                  <a:tcPr marL="3986" marR="3986" marT="3986"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-0.36</a:t>
                      </a:r>
                    </a:p>
                  </a:txBody>
                  <a:tcPr marL="3986" marR="3986" marT="3986" marB="0" anchor="b">
                    <a:lnL>
                      <a:noFill/>
                    </a:lnL>
                    <a:lnR>
                      <a:noFill/>
                    </a:lnR>
                    <a:lnT>
                      <a:noFill/>
                    </a:lnT>
                    <a:lnB>
                      <a:noFill/>
                    </a:lnB>
                    <a:solidFill>
                      <a:srgbClr val="FFC7CE"/>
                    </a:solidFill>
                  </a:tcPr>
                </a:tc>
                <a:tc>
                  <a:txBody>
                    <a:bodyPr/>
                    <a:lstStyle/>
                    <a:p>
                      <a:pPr algn="ctr" fontAlgn="b"/>
                      <a:r>
                        <a:rPr lang="en-US" sz="1200" b="0" i="0" u="none" strike="noStrike" dirty="0">
                          <a:solidFill>
                            <a:srgbClr val="9C0006"/>
                          </a:solidFill>
                          <a:effectLst/>
                          <a:latin typeface="Montserrat" panose="020B0604020202020204"/>
                        </a:rPr>
                        <a:t>-0.64</a:t>
                      </a:r>
                    </a:p>
                  </a:txBody>
                  <a:tcPr marL="3986" marR="3986" marT="3986" marB="0" anchor="b">
                    <a:lnL>
                      <a:noFill/>
                    </a:lnL>
                    <a:lnR>
                      <a:noFill/>
                    </a:lnR>
                    <a:lnT>
                      <a:noFill/>
                    </a:lnT>
                    <a:lnB>
                      <a:noFill/>
                    </a:lnB>
                    <a:solidFill>
                      <a:srgbClr val="FFC7CE"/>
                    </a:solidFill>
                  </a:tcPr>
                </a:tc>
                <a:extLst>
                  <a:ext uri="{0D108BD9-81ED-4DB2-BD59-A6C34878D82A}">
                    <a16:rowId xmlns:a16="http://schemas.microsoft.com/office/drawing/2014/main" val="896289811"/>
                  </a:ext>
                </a:extLst>
              </a:tr>
              <a:tr h="159214">
                <a:tc>
                  <a:txBody>
                    <a:bodyPr/>
                    <a:lstStyle/>
                    <a:p>
                      <a:pPr algn="l" fontAlgn="b"/>
                      <a:r>
                        <a:rPr lang="en-US" sz="1200" b="0" i="0" u="none" strike="noStrike">
                          <a:solidFill>
                            <a:srgbClr val="000000"/>
                          </a:solidFill>
                          <a:effectLst/>
                          <a:latin typeface="Montserrat" panose="020B0604020202020204"/>
                        </a:rPr>
                        <a:t>minimum wage</a:t>
                      </a:r>
                    </a:p>
                  </a:txBody>
                  <a:tcPr marL="3986" marR="3986" marT="3986" marB="0" anchor="b">
                    <a:lnL>
                      <a:noFill/>
                    </a:lnL>
                    <a:lnR>
                      <a:noFill/>
                    </a:lnR>
                    <a:lnT>
                      <a:noFill/>
                    </a:lnT>
                    <a:lnB>
                      <a:noFill/>
                    </a:lnB>
                  </a:tcPr>
                </a:tc>
                <a:tc>
                  <a:txBody>
                    <a:bodyPr/>
                    <a:lstStyle/>
                    <a:p>
                      <a:pPr algn="l" fontAlgn="b"/>
                      <a:r>
                        <a:rPr lang="en-US" sz="1200" b="0" i="0" u="none" strike="noStrike">
                          <a:solidFill>
                            <a:srgbClr val="000000"/>
                          </a:solidFill>
                          <a:effectLst/>
                          <a:latin typeface="Montserrat" panose="020B0604020202020204"/>
                        </a:rPr>
                        <a:t>Economy</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0.03</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3986" marR="3986" marT="3986" marB="0" anchor="b">
                    <a:lnL>
                      <a:noFill/>
                    </a:lnL>
                    <a:lnR>
                      <a:noFill/>
                    </a:lnR>
                    <a:lnT>
                      <a:noFill/>
                    </a:lnT>
                    <a:lnB>
                      <a:noFill/>
                    </a:lnB>
                  </a:tcPr>
                </a:tc>
                <a:tc>
                  <a:txBody>
                    <a:bodyPr/>
                    <a:lstStyle/>
                    <a:p>
                      <a:pPr algn="ctr" fontAlgn="b"/>
                      <a:r>
                        <a:rPr lang="en-US" sz="1200" b="0" i="0" u="none" strike="noStrike" dirty="0">
                          <a:solidFill>
                            <a:srgbClr val="9C0006"/>
                          </a:solidFill>
                          <a:effectLst/>
                          <a:latin typeface="Montserrat" panose="020B0604020202020204"/>
                        </a:rPr>
                        <a:t>-0.11</a:t>
                      </a:r>
                    </a:p>
                  </a:txBody>
                  <a:tcPr marL="3986" marR="3986" marT="3986"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-0.04</a:t>
                      </a:r>
                    </a:p>
                  </a:txBody>
                  <a:tcPr marL="3986" marR="3986" marT="3986"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0.15</a:t>
                      </a:r>
                    </a:p>
                  </a:txBody>
                  <a:tcPr marL="3986" marR="3986" marT="3986" marB="0" anchor="b">
                    <a:lnL>
                      <a:noFill/>
                    </a:lnL>
                    <a:lnR>
                      <a:noFill/>
                    </a:lnR>
                    <a:lnT>
                      <a:noFill/>
                    </a:lnT>
                    <a:lnB>
                      <a:noFill/>
                    </a:lnB>
                    <a:solidFill>
                      <a:srgbClr val="C6EFCE"/>
                    </a:solidFill>
                  </a:tcPr>
                </a:tc>
                <a:extLst>
                  <a:ext uri="{0D108BD9-81ED-4DB2-BD59-A6C34878D82A}">
                    <a16:rowId xmlns:a16="http://schemas.microsoft.com/office/drawing/2014/main" val="276633899"/>
                  </a:ext>
                </a:extLst>
              </a:tr>
              <a:tr h="159214">
                <a:tc>
                  <a:txBody>
                    <a:bodyPr/>
                    <a:lstStyle/>
                    <a:p>
                      <a:pPr algn="l" fontAlgn="b"/>
                      <a:r>
                        <a:rPr lang="en-US" sz="1200" b="0" i="0" u="none" strike="noStrike">
                          <a:solidFill>
                            <a:srgbClr val="000000"/>
                          </a:solidFill>
                          <a:effectLst/>
                          <a:latin typeface="Montserrat" panose="020B0604020202020204"/>
                        </a:rPr>
                        <a:t>mental health</a:t>
                      </a:r>
                    </a:p>
                  </a:txBody>
                  <a:tcPr marL="3986" marR="3986" marT="3986" marB="0" anchor="b">
                    <a:lnL>
                      <a:noFill/>
                    </a:lnL>
                    <a:lnR>
                      <a:noFill/>
                    </a:lnR>
                    <a:lnT>
                      <a:noFill/>
                    </a:lnT>
                    <a:lnB>
                      <a:noFill/>
                    </a:lnB>
                  </a:tcPr>
                </a:tc>
                <a:tc>
                  <a:txBody>
                    <a:bodyPr/>
                    <a:lstStyle/>
                    <a:p>
                      <a:pPr algn="l" fontAlgn="b"/>
                      <a:r>
                        <a:rPr lang="en-US" sz="1200" b="0" i="0" u="none" strike="noStrike">
                          <a:solidFill>
                            <a:srgbClr val="000000"/>
                          </a:solidFill>
                          <a:effectLst/>
                          <a:latin typeface="Montserrat" panose="020B0604020202020204"/>
                        </a:rPr>
                        <a:t>Healthcare</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-0.08</a:t>
                      </a:r>
                    </a:p>
                  </a:txBody>
                  <a:tcPr marL="3986" marR="3986" marT="3986"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-0.10</a:t>
                      </a:r>
                    </a:p>
                  </a:txBody>
                  <a:tcPr marL="3986" marR="3986" marT="3986"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0.19</a:t>
                      </a:r>
                    </a:p>
                  </a:txBody>
                  <a:tcPr marL="3986" marR="3986" marT="3986" marB="0" anchor="b">
                    <a:lnL>
                      <a:noFill/>
                    </a:lnL>
                    <a:lnR>
                      <a:noFill/>
                    </a:lnR>
                    <a:lnT>
                      <a:noFill/>
                    </a:lnT>
                    <a:lnB>
                      <a:noFill/>
                    </a:lnB>
                    <a:solidFill>
                      <a:srgbClr val="C6EFCE"/>
                    </a:solidFill>
                  </a:tcPr>
                </a:tc>
                <a:tc>
                  <a:txBody>
                    <a:bodyPr/>
                    <a:lstStyle/>
                    <a:p>
                      <a:pPr algn="ctr" fontAlgn="b"/>
                      <a:r>
                        <a:rPr lang="en-US" sz="1200" b="0" i="0" u="none" strike="noStrike">
                          <a:solidFill>
                            <a:srgbClr val="006100"/>
                          </a:solidFill>
                          <a:effectLst/>
                          <a:latin typeface="Montserrat" panose="020B0604020202020204"/>
                        </a:rPr>
                        <a:t>0.11</a:t>
                      </a:r>
                    </a:p>
                  </a:txBody>
                  <a:tcPr marL="3986" marR="3986" marT="3986" marB="0" anchor="b">
                    <a:lnL>
                      <a:noFill/>
                    </a:lnL>
                    <a:lnR>
                      <a:noFill/>
                    </a:lnR>
                    <a:lnT>
                      <a:noFill/>
                    </a:lnT>
                    <a:lnB>
                      <a:noFill/>
                    </a:lnB>
                    <a:solidFill>
                      <a:srgbClr val="C6EFCE"/>
                    </a:solidFill>
                  </a:tcPr>
                </a:tc>
                <a:extLst>
                  <a:ext uri="{0D108BD9-81ED-4DB2-BD59-A6C34878D82A}">
                    <a16:rowId xmlns:a16="http://schemas.microsoft.com/office/drawing/2014/main" val="2776342220"/>
                  </a:ext>
                </a:extLst>
              </a:tr>
              <a:tr h="159214">
                <a:tc>
                  <a:txBody>
                    <a:bodyPr/>
                    <a:lstStyle/>
                    <a:p>
                      <a:pPr algn="l" fontAlgn="b"/>
                      <a:r>
                        <a:rPr lang="en-US" sz="1200" b="0" i="0" u="none" strike="noStrike">
                          <a:solidFill>
                            <a:srgbClr val="000000"/>
                          </a:solidFill>
                          <a:effectLst/>
                          <a:latin typeface="Montserrat" panose="020B0604020202020204"/>
                        </a:rPr>
                        <a:t>healthcare</a:t>
                      </a:r>
                    </a:p>
                  </a:txBody>
                  <a:tcPr marL="3986" marR="3986" marT="3986" marB="0" anchor="b">
                    <a:lnL>
                      <a:noFill/>
                    </a:lnL>
                    <a:lnR>
                      <a:noFill/>
                    </a:lnR>
                    <a:lnT>
                      <a:noFill/>
                    </a:lnT>
                    <a:lnB>
                      <a:noFill/>
                    </a:lnB>
                  </a:tcPr>
                </a:tc>
                <a:tc>
                  <a:txBody>
                    <a:bodyPr/>
                    <a:lstStyle/>
                    <a:p>
                      <a:pPr algn="l" fontAlgn="b"/>
                      <a:r>
                        <a:rPr lang="en-US" sz="1200" b="0" i="0" u="none" strike="noStrike">
                          <a:solidFill>
                            <a:srgbClr val="000000"/>
                          </a:solidFill>
                          <a:effectLst/>
                          <a:latin typeface="Montserrat" panose="020B0604020202020204"/>
                        </a:rPr>
                        <a:t>Healthcare</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0.07</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3986" marR="3986" marT="3986" marB="0" anchor="b">
                    <a:lnL>
                      <a:noFill/>
                    </a:lnL>
                    <a:lnR>
                      <a:noFill/>
                    </a:lnR>
                    <a:lnT>
                      <a:noFill/>
                    </a:lnT>
                    <a:lnB>
                      <a:noFill/>
                    </a:lnB>
                  </a:tcPr>
                </a:tc>
                <a:tc>
                  <a:txBody>
                    <a:bodyPr/>
                    <a:lstStyle/>
                    <a:p>
                      <a:pPr algn="ctr" fontAlgn="b"/>
                      <a:r>
                        <a:rPr lang="en-US" sz="1200" b="0" i="0" u="none" strike="noStrike" dirty="0">
                          <a:solidFill>
                            <a:srgbClr val="000000"/>
                          </a:solidFill>
                          <a:effectLst/>
                          <a:latin typeface="Montserrat" panose="020B0604020202020204"/>
                        </a:rPr>
                        <a:t>0.00</a:t>
                      </a:r>
                    </a:p>
                  </a:txBody>
                  <a:tcPr marL="3986" marR="3986" marT="3986" marB="0" anchor="b">
                    <a:lnL>
                      <a:noFill/>
                    </a:lnL>
                    <a:lnR>
                      <a:noFill/>
                    </a:lnR>
                    <a:lnT>
                      <a:noFill/>
                    </a:lnT>
                    <a:lnB>
                      <a:noFill/>
                    </a:lnB>
                  </a:tcPr>
                </a:tc>
                <a:tc>
                  <a:txBody>
                    <a:bodyPr/>
                    <a:lstStyle/>
                    <a:p>
                      <a:pPr algn="ctr" fontAlgn="b"/>
                      <a:r>
                        <a:rPr lang="en-US" sz="1200" b="0" i="0" u="none" strike="noStrike" dirty="0">
                          <a:solidFill>
                            <a:srgbClr val="000000"/>
                          </a:solidFill>
                          <a:effectLst/>
                          <a:latin typeface="Montserrat" panose="020B0604020202020204"/>
                        </a:rPr>
                        <a:t>0.05</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0.02</a:t>
                      </a:r>
                    </a:p>
                  </a:txBody>
                  <a:tcPr marL="3986" marR="3986" marT="3986" marB="0" anchor="b">
                    <a:lnL>
                      <a:noFill/>
                    </a:lnL>
                    <a:lnR>
                      <a:noFill/>
                    </a:lnR>
                    <a:lnT>
                      <a:noFill/>
                    </a:lnT>
                    <a:lnB>
                      <a:noFill/>
                    </a:lnB>
                  </a:tcPr>
                </a:tc>
                <a:extLst>
                  <a:ext uri="{0D108BD9-81ED-4DB2-BD59-A6C34878D82A}">
                    <a16:rowId xmlns:a16="http://schemas.microsoft.com/office/drawing/2014/main" val="986987435"/>
                  </a:ext>
                </a:extLst>
              </a:tr>
              <a:tr h="152550">
                <a:tc>
                  <a:txBody>
                    <a:bodyPr/>
                    <a:lstStyle/>
                    <a:p>
                      <a:pPr algn="l" fontAlgn="b"/>
                      <a:r>
                        <a:rPr lang="en-US" sz="1200" b="0" i="0" u="none" strike="noStrike">
                          <a:solidFill>
                            <a:srgbClr val="000000"/>
                          </a:solidFill>
                          <a:effectLst/>
                          <a:latin typeface="Montserrat" panose="020B0604020202020204"/>
                        </a:rPr>
                        <a:t>firm</a:t>
                      </a:r>
                    </a:p>
                  </a:txBody>
                  <a:tcPr marL="3986" marR="3986" marT="3986" marB="0" anchor="b">
                    <a:lnL>
                      <a:noFill/>
                    </a:lnL>
                    <a:lnR>
                      <a:noFill/>
                    </a:lnR>
                    <a:lnT>
                      <a:noFill/>
                    </a:lnT>
                    <a:lnB>
                      <a:noFill/>
                    </a:lnB>
                  </a:tcPr>
                </a:tc>
                <a:tc>
                  <a:txBody>
                    <a:bodyPr/>
                    <a:lstStyle/>
                    <a:p>
                      <a:pPr algn="l" fontAlgn="b"/>
                      <a:r>
                        <a:rPr lang="en-US" sz="1200" b="0" i="0" u="none" strike="noStrike">
                          <a:solidFill>
                            <a:srgbClr val="000000"/>
                          </a:solidFill>
                          <a:effectLst/>
                          <a:latin typeface="Montserrat" panose="020B0604020202020204"/>
                        </a:rPr>
                        <a:t>Economy</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0.02</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0.00</a:t>
                      </a:r>
                    </a:p>
                  </a:txBody>
                  <a:tcPr marL="3986" marR="3986" marT="3986"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-0.10</a:t>
                      </a:r>
                    </a:p>
                  </a:txBody>
                  <a:tcPr marL="3986" marR="3986" marT="3986" marB="0" anchor="b">
                    <a:lnL>
                      <a:noFill/>
                    </a:lnL>
                    <a:lnR>
                      <a:noFill/>
                    </a:lnR>
                    <a:lnT>
                      <a:noFill/>
                    </a:lnT>
                    <a:lnB>
                      <a:noFill/>
                    </a:lnB>
                    <a:solidFill>
                      <a:srgbClr val="FFC7CE"/>
                    </a:solidFill>
                  </a:tcPr>
                </a:tc>
                <a:tc>
                  <a:txBody>
                    <a:bodyPr/>
                    <a:lstStyle/>
                    <a:p>
                      <a:pPr algn="ctr" fontAlgn="b"/>
                      <a:r>
                        <a:rPr lang="en-US" sz="1200" b="0" i="0" u="none" strike="noStrike" dirty="0">
                          <a:solidFill>
                            <a:srgbClr val="000000"/>
                          </a:solidFill>
                          <a:effectLst/>
                          <a:latin typeface="Montserrat" panose="020B0604020202020204"/>
                        </a:rPr>
                        <a:t>0.07</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0.08</a:t>
                      </a:r>
                    </a:p>
                  </a:txBody>
                  <a:tcPr marL="3986" marR="3986" marT="3986" marB="0" anchor="b">
                    <a:lnL>
                      <a:noFill/>
                    </a:lnL>
                    <a:lnR>
                      <a:noFill/>
                    </a:lnR>
                    <a:lnT>
                      <a:noFill/>
                    </a:lnT>
                    <a:lnB>
                      <a:noFill/>
                    </a:lnB>
                  </a:tcPr>
                </a:tc>
                <a:extLst>
                  <a:ext uri="{0D108BD9-81ED-4DB2-BD59-A6C34878D82A}">
                    <a16:rowId xmlns:a16="http://schemas.microsoft.com/office/drawing/2014/main" val="1311557198"/>
                  </a:ext>
                </a:extLst>
              </a:tr>
              <a:tr h="159214">
                <a:tc>
                  <a:txBody>
                    <a:bodyPr/>
                    <a:lstStyle/>
                    <a:p>
                      <a:pPr algn="l" fontAlgn="b"/>
                      <a:r>
                        <a:rPr lang="en-US" sz="1200" b="0" i="0" u="none" strike="noStrike">
                          <a:solidFill>
                            <a:srgbClr val="000000"/>
                          </a:solidFill>
                          <a:effectLst/>
                          <a:latin typeface="Montserrat" panose="020B0604020202020204"/>
                        </a:rPr>
                        <a:t>dr</a:t>
                      </a:r>
                    </a:p>
                  </a:txBody>
                  <a:tcPr marL="3986" marR="3986" marT="3986" marB="0" anchor="b">
                    <a:lnL>
                      <a:noFill/>
                    </a:lnL>
                    <a:lnR>
                      <a:noFill/>
                    </a:lnR>
                    <a:lnT>
                      <a:noFill/>
                    </a:lnT>
                    <a:lnB>
                      <a:noFill/>
                    </a:lnB>
                  </a:tcPr>
                </a:tc>
                <a:tc>
                  <a:txBody>
                    <a:bodyPr/>
                    <a:lstStyle/>
                    <a:p>
                      <a:pPr algn="l" fontAlgn="b"/>
                      <a:r>
                        <a:rPr lang="en-US" sz="1200" b="0" i="0" u="none" strike="noStrike">
                          <a:solidFill>
                            <a:srgbClr val="000000"/>
                          </a:solidFill>
                          <a:effectLst/>
                          <a:latin typeface="Montserrat" panose="020B0604020202020204"/>
                        </a:rPr>
                        <a:t>Healthcare</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-0.04</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0.06</a:t>
                      </a:r>
                    </a:p>
                  </a:txBody>
                  <a:tcPr marL="3986" marR="3986" marT="3986"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-0.10</a:t>
                      </a:r>
                    </a:p>
                  </a:txBody>
                  <a:tcPr marL="3986" marR="3986" marT="3986"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-0.01</a:t>
                      </a:r>
                    </a:p>
                  </a:txBody>
                  <a:tcPr marL="3986" marR="3986" marT="3986" marB="0" anchor="b">
                    <a:lnL>
                      <a:noFill/>
                    </a:lnL>
                    <a:lnR>
                      <a:noFill/>
                    </a:lnR>
                    <a:lnT>
                      <a:noFill/>
                    </a:lnT>
                    <a:lnB>
                      <a:noFill/>
                    </a:lnB>
                  </a:tcPr>
                </a:tc>
                <a:tc>
                  <a:txBody>
                    <a:bodyPr/>
                    <a:lstStyle/>
                    <a:p>
                      <a:pPr algn="ctr" fontAlgn="b"/>
                      <a:r>
                        <a:rPr lang="en-US" sz="1200" b="0" i="0" u="none" strike="noStrike" dirty="0">
                          <a:solidFill>
                            <a:srgbClr val="000000"/>
                          </a:solidFill>
                          <a:effectLst/>
                          <a:latin typeface="Montserrat" panose="020B0604020202020204"/>
                        </a:rPr>
                        <a:t>0.05</a:t>
                      </a:r>
                    </a:p>
                  </a:txBody>
                  <a:tcPr marL="3986" marR="3986" marT="3986" marB="0" anchor="b">
                    <a:lnL>
                      <a:noFill/>
                    </a:lnL>
                    <a:lnR>
                      <a:noFill/>
                    </a:lnR>
                    <a:lnT>
                      <a:noFill/>
                    </a:lnT>
                    <a:lnB>
                      <a:noFill/>
                    </a:lnB>
                  </a:tcPr>
                </a:tc>
                <a:extLst>
                  <a:ext uri="{0D108BD9-81ED-4DB2-BD59-A6C34878D82A}">
                    <a16:rowId xmlns:a16="http://schemas.microsoft.com/office/drawing/2014/main" val="770058136"/>
                  </a:ext>
                </a:extLst>
              </a:tr>
              <a:tr h="152550">
                <a:tc>
                  <a:txBody>
                    <a:bodyPr/>
                    <a:lstStyle/>
                    <a:p>
                      <a:pPr algn="l" fontAlgn="b"/>
                      <a:r>
                        <a:rPr lang="en-US" sz="1200" b="0" i="0" u="none" strike="noStrike">
                          <a:solidFill>
                            <a:srgbClr val="000000"/>
                          </a:solidFill>
                          <a:effectLst/>
                          <a:latin typeface="Montserrat" panose="020B0604020202020204"/>
                        </a:rPr>
                        <a:t>business</a:t>
                      </a:r>
                    </a:p>
                  </a:txBody>
                  <a:tcPr marL="3986" marR="3986" marT="3986" marB="0" anchor="b">
                    <a:lnL>
                      <a:noFill/>
                    </a:lnL>
                    <a:lnR>
                      <a:noFill/>
                    </a:lnR>
                    <a:lnT>
                      <a:noFill/>
                    </a:lnT>
                    <a:lnB>
                      <a:noFill/>
                    </a:lnB>
                  </a:tcPr>
                </a:tc>
                <a:tc>
                  <a:txBody>
                    <a:bodyPr/>
                    <a:lstStyle/>
                    <a:p>
                      <a:pPr algn="l" fontAlgn="b"/>
                      <a:r>
                        <a:rPr lang="en-US" sz="1200" b="0" i="0" u="none" strike="noStrike">
                          <a:solidFill>
                            <a:srgbClr val="000000"/>
                          </a:solidFill>
                          <a:effectLst/>
                          <a:latin typeface="Montserrat" panose="020B0604020202020204"/>
                        </a:rPr>
                        <a:t>Economy</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0.03</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-0.02</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0.02</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-0.01</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-0.03</a:t>
                      </a:r>
                    </a:p>
                  </a:txBody>
                  <a:tcPr marL="3986" marR="3986" marT="3986" marB="0" anchor="b">
                    <a:lnL>
                      <a:noFill/>
                    </a:lnL>
                    <a:lnR>
                      <a:noFill/>
                    </a:lnR>
                    <a:lnT>
                      <a:noFill/>
                    </a:lnT>
                    <a:lnB>
                      <a:noFill/>
                    </a:lnB>
                  </a:tcPr>
                </a:tc>
                <a:extLst>
                  <a:ext uri="{0D108BD9-81ED-4DB2-BD59-A6C34878D82A}">
                    <a16:rowId xmlns:a16="http://schemas.microsoft.com/office/drawing/2014/main" val="256890938"/>
                  </a:ext>
                </a:extLst>
              </a:tr>
              <a:tr h="152550">
                <a:tc>
                  <a:txBody>
                    <a:bodyPr/>
                    <a:lstStyle/>
                    <a:p>
                      <a:pPr algn="l" fontAlgn="b"/>
                      <a:r>
                        <a:rPr lang="en-US" sz="1200" b="0" i="0" u="none" strike="noStrike">
                          <a:solidFill>
                            <a:srgbClr val="000000"/>
                          </a:solidFill>
                          <a:effectLst/>
                          <a:latin typeface="Montserrat" panose="020B0604020202020204"/>
                        </a:rPr>
                        <a:t>credit</a:t>
                      </a:r>
                    </a:p>
                  </a:txBody>
                  <a:tcPr marL="3986" marR="3986" marT="3986" marB="0" anchor="b">
                    <a:lnL>
                      <a:noFill/>
                    </a:lnL>
                    <a:lnR>
                      <a:noFill/>
                    </a:lnR>
                    <a:lnT>
                      <a:noFill/>
                    </a:lnT>
                    <a:lnB>
                      <a:noFill/>
                    </a:lnB>
                  </a:tcPr>
                </a:tc>
                <a:tc>
                  <a:txBody>
                    <a:bodyPr/>
                    <a:lstStyle/>
                    <a:p>
                      <a:pPr algn="l" fontAlgn="b"/>
                      <a:r>
                        <a:rPr lang="en-US" sz="1200" b="0" i="0" u="none" strike="noStrike">
                          <a:solidFill>
                            <a:srgbClr val="000000"/>
                          </a:solidFill>
                          <a:effectLst/>
                          <a:latin typeface="Montserrat" panose="020B0604020202020204"/>
                        </a:rPr>
                        <a:t>Economy</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-0.06</a:t>
                      </a:r>
                    </a:p>
                  </a:txBody>
                  <a:tcPr marL="3986" marR="3986" marT="3986"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-0.14</a:t>
                      </a:r>
                    </a:p>
                  </a:txBody>
                  <a:tcPr marL="3986" marR="3986" marT="3986"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0.12</a:t>
                      </a:r>
                    </a:p>
                  </a:txBody>
                  <a:tcPr marL="3986" marR="3986" marT="3986"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-0.09</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0.03</a:t>
                      </a:r>
                    </a:p>
                  </a:txBody>
                  <a:tcPr marL="3986" marR="3986" marT="3986" marB="0" anchor="b">
                    <a:lnL>
                      <a:noFill/>
                    </a:lnL>
                    <a:lnR>
                      <a:noFill/>
                    </a:lnR>
                    <a:lnT>
                      <a:noFill/>
                    </a:lnT>
                    <a:lnB>
                      <a:noFill/>
                    </a:lnB>
                  </a:tcPr>
                </a:tc>
                <a:extLst>
                  <a:ext uri="{0D108BD9-81ED-4DB2-BD59-A6C34878D82A}">
                    <a16:rowId xmlns:a16="http://schemas.microsoft.com/office/drawing/2014/main" val="2403398878"/>
                  </a:ext>
                </a:extLst>
              </a:tr>
              <a:tr h="159214">
                <a:tc>
                  <a:txBody>
                    <a:bodyPr/>
                    <a:lstStyle/>
                    <a:p>
                      <a:pPr algn="l" fontAlgn="b"/>
                      <a:r>
                        <a:rPr lang="en-US" sz="1200" b="0" i="0" u="none" strike="noStrike">
                          <a:solidFill>
                            <a:srgbClr val="000000"/>
                          </a:solidFill>
                          <a:effectLst/>
                          <a:latin typeface="Montserrat" panose="020B0604020202020204"/>
                        </a:rPr>
                        <a:t>benefits</a:t>
                      </a:r>
                    </a:p>
                  </a:txBody>
                  <a:tcPr marL="3986" marR="3986" marT="3986" marB="0" anchor="b">
                    <a:lnL>
                      <a:noFill/>
                    </a:lnL>
                    <a:lnR>
                      <a:noFill/>
                    </a:lnR>
                    <a:lnT>
                      <a:noFill/>
                    </a:lnT>
                    <a:lnB>
                      <a:noFill/>
                    </a:lnB>
                  </a:tcPr>
                </a:tc>
                <a:tc>
                  <a:txBody>
                    <a:bodyPr/>
                    <a:lstStyle/>
                    <a:p>
                      <a:pPr algn="l" fontAlgn="b"/>
                      <a:r>
                        <a:rPr lang="en-US" sz="1200" b="0" i="0" u="none" strike="noStrike">
                          <a:solidFill>
                            <a:srgbClr val="000000"/>
                          </a:solidFill>
                          <a:effectLst/>
                          <a:latin typeface="Montserrat" panose="020B0604020202020204"/>
                        </a:rPr>
                        <a:t>Healthcare</a:t>
                      </a:r>
                    </a:p>
                  </a:txBody>
                  <a:tcPr marL="3986" marR="3986" marT="3986"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0.15</a:t>
                      </a:r>
                    </a:p>
                  </a:txBody>
                  <a:tcPr marL="3986" marR="3986" marT="3986"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-0.08</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-0.08</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0.00</a:t>
                      </a:r>
                    </a:p>
                  </a:txBody>
                  <a:tcPr marL="3986" marR="3986" marT="3986" marB="0" anchor="b">
                    <a:lnL>
                      <a:noFill/>
                    </a:lnL>
                    <a:lnR>
                      <a:noFill/>
                    </a:lnR>
                    <a:lnT>
                      <a:noFill/>
                    </a:lnT>
                    <a:lnB>
                      <a:noFill/>
                    </a:lnB>
                  </a:tcPr>
                </a:tc>
                <a:extLst>
                  <a:ext uri="{0D108BD9-81ED-4DB2-BD59-A6C34878D82A}">
                    <a16:rowId xmlns:a16="http://schemas.microsoft.com/office/drawing/2014/main" val="4282161046"/>
                  </a:ext>
                </a:extLst>
              </a:tr>
              <a:tr h="152550">
                <a:tc>
                  <a:txBody>
                    <a:bodyPr/>
                    <a:lstStyle/>
                    <a:p>
                      <a:pPr algn="l" fontAlgn="b"/>
                      <a:r>
                        <a:rPr lang="en-US" sz="1200" b="0" i="0" u="none" strike="noStrike">
                          <a:solidFill>
                            <a:srgbClr val="000000"/>
                          </a:solidFill>
                          <a:effectLst/>
                          <a:latin typeface="Montserrat" panose="020B0604020202020204"/>
                        </a:rPr>
                        <a:t>insurance</a:t>
                      </a:r>
                    </a:p>
                  </a:txBody>
                  <a:tcPr marL="3986" marR="3986" marT="3986" marB="0" anchor="b">
                    <a:lnL>
                      <a:noFill/>
                    </a:lnL>
                    <a:lnR>
                      <a:noFill/>
                    </a:lnR>
                    <a:lnT>
                      <a:noFill/>
                    </a:lnT>
                    <a:lnB>
                      <a:noFill/>
                    </a:lnB>
                  </a:tcPr>
                </a:tc>
                <a:tc>
                  <a:txBody>
                    <a:bodyPr/>
                    <a:lstStyle/>
                    <a:p>
                      <a:pPr algn="l" fontAlgn="b"/>
                      <a:r>
                        <a:rPr lang="en-US" sz="1200" b="0" i="0" u="none" strike="noStrike">
                          <a:solidFill>
                            <a:srgbClr val="000000"/>
                          </a:solidFill>
                          <a:effectLst/>
                          <a:latin typeface="Montserrat" panose="020B0604020202020204"/>
                        </a:rPr>
                        <a:t>Economy</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0.00</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0.03</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-0.06</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-0.02</a:t>
                      </a:r>
                    </a:p>
                  </a:txBody>
                  <a:tcPr marL="3986" marR="3986" marT="3986"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0.11</a:t>
                      </a:r>
                    </a:p>
                  </a:txBody>
                  <a:tcPr marL="3986" marR="3986" marT="3986" marB="0" anchor="b">
                    <a:lnL>
                      <a:noFill/>
                    </a:lnL>
                    <a:lnR>
                      <a:noFill/>
                    </a:lnR>
                    <a:lnT>
                      <a:noFill/>
                    </a:lnT>
                    <a:lnB>
                      <a:noFill/>
                    </a:lnB>
                    <a:solidFill>
                      <a:srgbClr val="C6EFCE"/>
                    </a:solidFill>
                  </a:tcPr>
                </a:tc>
                <a:extLst>
                  <a:ext uri="{0D108BD9-81ED-4DB2-BD59-A6C34878D82A}">
                    <a16:rowId xmlns:a16="http://schemas.microsoft.com/office/drawing/2014/main" val="2483970523"/>
                  </a:ext>
                </a:extLst>
              </a:tr>
              <a:tr h="159214">
                <a:tc>
                  <a:txBody>
                    <a:bodyPr/>
                    <a:lstStyle/>
                    <a:p>
                      <a:pPr algn="l" fontAlgn="b"/>
                      <a:r>
                        <a:rPr lang="en-US" sz="1200" b="0" i="0" u="none" strike="noStrike">
                          <a:solidFill>
                            <a:srgbClr val="000000"/>
                          </a:solidFill>
                          <a:effectLst/>
                          <a:latin typeface="Montserrat" panose="020B0604020202020204"/>
                        </a:rPr>
                        <a:t>bankruptcy</a:t>
                      </a:r>
                    </a:p>
                  </a:txBody>
                  <a:tcPr marL="3986" marR="3986" marT="3986" marB="0" anchor="b">
                    <a:lnL>
                      <a:noFill/>
                    </a:lnL>
                    <a:lnR>
                      <a:noFill/>
                    </a:lnR>
                    <a:lnT>
                      <a:noFill/>
                    </a:lnT>
                    <a:lnB>
                      <a:noFill/>
                    </a:lnB>
                  </a:tcPr>
                </a:tc>
                <a:tc>
                  <a:txBody>
                    <a:bodyPr/>
                    <a:lstStyle/>
                    <a:p>
                      <a:pPr algn="l" fontAlgn="b"/>
                      <a:r>
                        <a:rPr lang="en-US" sz="1200" b="0" i="0" u="none" strike="noStrike">
                          <a:solidFill>
                            <a:srgbClr val="000000"/>
                          </a:solidFill>
                          <a:effectLst/>
                          <a:latin typeface="Montserrat" panose="020B0604020202020204"/>
                        </a:rPr>
                        <a:t>Economy</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0.09</a:t>
                      </a:r>
                    </a:p>
                  </a:txBody>
                  <a:tcPr marL="3986" marR="3986" marT="3986"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-0.23</a:t>
                      </a:r>
                    </a:p>
                  </a:txBody>
                  <a:tcPr marL="3986" marR="3986" marT="3986"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-0.11</a:t>
                      </a:r>
                    </a:p>
                  </a:txBody>
                  <a:tcPr marL="3986" marR="3986" marT="3986" marB="0" anchor="b">
                    <a:lnL>
                      <a:noFill/>
                    </a:lnL>
                    <a:lnR>
                      <a:noFill/>
                    </a:lnR>
                    <a:lnT>
                      <a:noFill/>
                    </a:lnT>
                    <a:lnB>
                      <a:noFill/>
                    </a:lnB>
                    <a:solidFill>
                      <a:srgbClr val="FFC7CE"/>
                    </a:solidFill>
                  </a:tcPr>
                </a:tc>
                <a:tc>
                  <a:txBody>
                    <a:bodyPr/>
                    <a:lstStyle/>
                    <a:p>
                      <a:pPr algn="ctr" fontAlgn="b"/>
                      <a:r>
                        <a:rPr lang="en-US" sz="1200" b="0" i="0" u="none" strike="noStrike" dirty="0">
                          <a:solidFill>
                            <a:srgbClr val="006100"/>
                          </a:solidFill>
                          <a:effectLst/>
                          <a:latin typeface="Montserrat" panose="020B0604020202020204"/>
                        </a:rPr>
                        <a:t>0.21</a:t>
                      </a:r>
                    </a:p>
                  </a:txBody>
                  <a:tcPr marL="3986" marR="3986" marT="3986" marB="0" anchor="b">
                    <a:lnL>
                      <a:noFill/>
                    </a:lnL>
                    <a:lnR>
                      <a:noFill/>
                    </a:lnR>
                    <a:lnT>
                      <a:noFill/>
                    </a:lnT>
                    <a:lnB>
                      <a:noFill/>
                    </a:lnB>
                    <a:solidFill>
                      <a:srgbClr val="C6EFCE"/>
                    </a:solidFill>
                  </a:tcPr>
                </a:tc>
                <a:tc>
                  <a:txBody>
                    <a:bodyPr/>
                    <a:lstStyle/>
                    <a:p>
                      <a:pPr algn="ctr" fontAlgn="b"/>
                      <a:r>
                        <a:rPr lang="en-US" sz="1200" b="0" i="0" u="none" strike="noStrike" dirty="0">
                          <a:solidFill>
                            <a:srgbClr val="000000"/>
                          </a:solidFill>
                          <a:effectLst/>
                          <a:latin typeface="Montserrat" panose="020B0604020202020204"/>
                        </a:rPr>
                        <a:t>-0.01</a:t>
                      </a:r>
                    </a:p>
                  </a:txBody>
                  <a:tcPr marL="3986" marR="3986" marT="3986" marB="0" anchor="b">
                    <a:lnL>
                      <a:noFill/>
                    </a:lnL>
                    <a:lnR>
                      <a:noFill/>
                    </a:lnR>
                    <a:lnT>
                      <a:noFill/>
                    </a:lnT>
                    <a:lnB>
                      <a:noFill/>
                    </a:lnB>
                  </a:tcPr>
                </a:tc>
                <a:extLst>
                  <a:ext uri="{0D108BD9-81ED-4DB2-BD59-A6C34878D82A}">
                    <a16:rowId xmlns:a16="http://schemas.microsoft.com/office/drawing/2014/main" val="2368330090"/>
                  </a:ext>
                </a:extLst>
              </a:tr>
            </a:tbl>
          </a:graphicData>
        </a:graphic>
      </p:graphicFrame>
    </p:spTree>
    <p:extLst>
      <p:ext uri="{BB962C8B-B14F-4D97-AF65-F5344CB8AC3E}">
        <p14:creationId xmlns:p14="http://schemas.microsoft.com/office/powerpoint/2010/main" val="2982619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9006-2F5B-4273-9453-CE297853659B}"/>
              </a:ext>
            </a:extLst>
          </p:cNvPr>
          <p:cNvSpPr>
            <a:spLocks noGrp="1"/>
          </p:cNvSpPr>
          <p:nvPr>
            <p:ph type="title"/>
          </p:nvPr>
        </p:nvSpPr>
        <p:spPr>
          <a:xfrm>
            <a:off x="247480" y="51425"/>
            <a:ext cx="8520600" cy="572700"/>
          </a:xfrm>
        </p:spPr>
        <p:txBody>
          <a:bodyPr/>
          <a:lstStyle/>
          <a:p>
            <a:r>
              <a:rPr lang="en-US" sz="3600" dirty="0"/>
              <a:t>Reproductive Health</a:t>
            </a:r>
          </a:p>
        </p:txBody>
      </p:sp>
      <p:sp>
        <p:nvSpPr>
          <p:cNvPr id="3" name="Text Placeholder 2">
            <a:extLst>
              <a:ext uri="{FF2B5EF4-FFF2-40B4-BE49-F238E27FC236}">
                <a16:creationId xmlns:a16="http://schemas.microsoft.com/office/drawing/2014/main" id="{D834F4F5-B280-4C04-B794-F60F5C8D6674}"/>
              </a:ext>
            </a:extLst>
          </p:cNvPr>
          <p:cNvSpPr>
            <a:spLocks noGrp="1"/>
          </p:cNvSpPr>
          <p:nvPr>
            <p:ph type="body" idx="1"/>
          </p:nvPr>
        </p:nvSpPr>
        <p:spPr>
          <a:xfrm>
            <a:off x="4909343" y="1462711"/>
            <a:ext cx="3940017" cy="1325816"/>
          </a:xfrm>
        </p:spPr>
        <p:txBody>
          <a:bodyPr/>
          <a:lstStyle/>
          <a:p>
            <a:pPr>
              <a:buFont typeface="Arial" panose="020B0604020202020204" pitchFamily="34" charset="0"/>
              <a:buChar char="•"/>
            </a:pPr>
            <a:r>
              <a:rPr lang="en-US" sz="1400" dirty="0">
                <a:solidFill>
                  <a:schemeClr val="tx1"/>
                </a:solidFill>
              </a:rPr>
              <a:t>Reproductive health favors Biden against other democrats and works against Trump</a:t>
            </a:r>
          </a:p>
          <a:p>
            <a:pPr>
              <a:buFont typeface="Arial" panose="020B0604020202020204" pitchFamily="34" charset="0"/>
              <a:buChar char="•"/>
            </a:pPr>
            <a:r>
              <a:rPr lang="en-US" sz="1400" dirty="0">
                <a:solidFill>
                  <a:schemeClr val="tx1"/>
                </a:solidFill>
              </a:rPr>
              <a:t>Democrats should boost this in light of several states recently passing restrictive abortion laws</a:t>
            </a:r>
          </a:p>
          <a:p>
            <a:pPr>
              <a:buFont typeface="Arial" panose="020B0604020202020204" pitchFamily="34" charset="0"/>
              <a:buChar char="•"/>
            </a:pPr>
            <a:r>
              <a:rPr lang="en-US" sz="1400" dirty="0">
                <a:solidFill>
                  <a:schemeClr val="tx1"/>
                </a:solidFill>
              </a:rPr>
              <a:t>Steyer correlates positively to several abortion related terms, but negatively to pregnancy-type terms</a:t>
            </a:r>
          </a:p>
          <a:p>
            <a:pPr>
              <a:buFont typeface="Arial" panose="020B0604020202020204" pitchFamily="34" charset="0"/>
              <a:buChar char="•"/>
            </a:pPr>
            <a:r>
              <a:rPr lang="en-US" sz="1400" dirty="0">
                <a:solidFill>
                  <a:schemeClr val="tx1"/>
                </a:solidFill>
              </a:rPr>
              <a:t>Warren and Sanders are especially negative throughout</a:t>
            </a:r>
          </a:p>
        </p:txBody>
      </p:sp>
      <p:sp>
        <p:nvSpPr>
          <p:cNvPr id="4" name="Slide Number Placeholder 3">
            <a:extLst>
              <a:ext uri="{FF2B5EF4-FFF2-40B4-BE49-F238E27FC236}">
                <a16:creationId xmlns:a16="http://schemas.microsoft.com/office/drawing/2014/main" id="{3894673F-4326-436A-8504-39D4F676CAA3}"/>
              </a:ext>
            </a:extLst>
          </p:cNvPr>
          <p:cNvSpPr>
            <a:spLocks noGrp="1"/>
          </p:cNvSpPr>
          <p:nvPr>
            <p:ph type="sldNum" idx="12"/>
          </p:nvPr>
        </p:nvSpPr>
        <p:spPr/>
        <p:txBody>
          <a:bodyPr/>
          <a:lstStyle/>
          <a:p>
            <a:pPr defTabSz="914378"/>
            <a:fld id="{00000000-1234-1234-1234-123412341234}" type="slidenum">
              <a:rPr lang="en">
                <a:solidFill>
                  <a:srgbClr val="595959"/>
                </a:solidFill>
                <a:ea typeface="+mn-ea"/>
              </a:rPr>
              <a:pPr defTabSz="914378"/>
              <a:t>18</a:t>
            </a:fld>
            <a:endParaRPr lang="en" dirty="0">
              <a:solidFill>
                <a:srgbClr val="595959"/>
              </a:solidFill>
              <a:ea typeface="+mn-ea"/>
            </a:endParaRPr>
          </a:p>
        </p:txBody>
      </p:sp>
      <p:graphicFrame>
        <p:nvGraphicFramePr>
          <p:cNvPr id="5" name="Table 4">
            <a:extLst>
              <a:ext uri="{FF2B5EF4-FFF2-40B4-BE49-F238E27FC236}">
                <a16:creationId xmlns:a16="http://schemas.microsoft.com/office/drawing/2014/main" id="{9FF03C2A-FDB7-447E-8182-BB96EA657D27}"/>
              </a:ext>
            </a:extLst>
          </p:cNvPr>
          <p:cNvGraphicFramePr>
            <a:graphicFrameLocks noGrp="1"/>
          </p:cNvGraphicFramePr>
          <p:nvPr/>
        </p:nvGraphicFramePr>
        <p:xfrm>
          <a:off x="6755766" y="39955"/>
          <a:ext cx="2388235" cy="1112520"/>
        </p:xfrm>
        <a:graphic>
          <a:graphicData uri="http://schemas.openxmlformats.org/drawingml/2006/table">
            <a:tbl>
              <a:tblPr firstRow="1" bandRow="1">
                <a:tableStyleId>{5C22544A-7EE6-4342-B048-85BDC9FD1C3A}</a:tableStyleId>
              </a:tblPr>
              <a:tblGrid>
                <a:gridCol w="1816418">
                  <a:extLst>
                    <a:ext uri="{9D8B030D-6E8A-4147-A177-3AD203B41FA5}">
                      <a16:colId xmlns:a16="http://schemas.microsoft.com/office/drawing/2014/main" val="1170082836"/>
                    </a:ext>
                  </a:extLst>
                </a:gridCol>
                <a:gridCol w="571817">
                  <a:extLst>
                    <a:ext uri="{9D8B030D-6E8A-4147-A177-3AD203B41FA5}">
                      <a16:colId xmlns:a16="http://schemas.microsoft.com/office/drawing/2014/main" val="3544661537"/>
                    </a:ext>
                  </a:extLst>
                </a:gridCol>
              </a:tblGrid>
              <a:tr h="370840">
                <a:tc>
                  <a:txBody>
                    <a:bodyPr/>
                    <a:lstStyle/>
                    <a:p>
                      <a:pPr algn="r"/>
                      <a:r>
                        <a:rPr lang="en-US" sz="1200" b="0" dirty="0">
                          <a:solidFill>
                            <a:schemeClr val="tx1"/>
                          </a:solidFill>
                          <a:latin typeface="Playfair Display" panose="020B0604020202020204" charset="0"/>
                        </a:rPr>
                        <a:t># of Terms in Category:</a:t>
                      </a: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185</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71282594"/>
                  </a:ext>
                </a:extLst>
              </a:tr>
              <a:tr h="370840">
                <a:tc>
                  <a:txBody>
                    <a:bodyPr/>
                    <a:lstStyle/>
                    <a:p>
                      <a:pPr algn="r"/>
                      <a:r>
                        <a:rPr lang="en-US" sz="1200" b="0" dirty="0">
                          <a:solidFill>
                            <a:schemeClr val="tx1"/>
                          </a:solidFill>
                          <a:latin typeface="Playfair Display" panose="020B0604020202020204" charset="0"/>
                        </a:rPr>
                        <a:t>Average Daily Share:</a:t>
                      </a: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0.5%</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09574831"/>
                  </a:ext>
                </a:extLst>
              </a:tr>
              <a:tr h="370840">
                <a:tc>
                  <a:txBody>
                    <a:bodyPr/>
                    <a:lstStyle/>
                    <a:p>
                      <a:pPr algn="r"/>
                      <a:r>
                        <a:rPr lang="en-US" sz="1200" b="0" dirty="0">
                          <a:solidFill>
                            <a:schemeClr val="tx1"/>
                          </a:solidFill>
                          <a:latin typeface="Playfair Display" panose="020B0604020202020204" charset="0"/>
                        </a:rPr>
                        <a:t>Average Daily Rank:</a:t>
                      </a: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16</a:t>
                      </a: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1362708"/>
                  </a:ext>
                </a:extLst>
              </a:tr>
            </a:tbl>
          </a:graphicData>
        </a:graphic>
      </p:graphicFrame>
      <p:graphicFrame>
        <p:nvGraphicFramePr>
          <p:cNvPr id="9" name="Table 8">
            <a:extLst>
              <a:ext uri="{FF2B5EF4-FFF2-40B4-BE49-F238E27FC236}">
                <a16:creationId xmlns:a16="http://schemas.microsoft.com/office/drawing/2014/main" id="{1A1DE7B6-1B0A-4E21-80FB-F55F32BB5EAF}"/>
              </a:ext>
            </a:extLst>
          </p:cNvPr>
          <p:cNvGraphicFramePr>
            <a:graphicFrameLocks noGrp="1"/>
          </p:cNvGraphicFramePr>
          <p:nvPr>
            <p:extLst>
              <p:ext uri="{D42A27DB-BD31-4B8C-83A1-F6EECF244321}">
                <p14:modId xmlns:p14="http://schemas.microsoft.com/office/powerpoint/2010/main" val="827915653"/>
              </p:ext>
            </p:extLst>
          </p:nvPr>
        </p:nvGraphicFramePr>
        <p:xfrm>
          <a:off x="394513" y="610039"/>
          <a:ext cx="4514830" cy="4420563"/>
        </p:xfrm>
        <a:graphic>
          <a:graphicData uri="http://schemas.openxmlformats.org/drawingml/2006/table">
            <a:tbl>
              <a:tblPr/>
              <a:tblGrid>
                <a:gridCol w="1604585">
                  <a:extLst>
                    <a:ext uri="{9D8B030D-6E8A-4147-A177-3AD203B41FA5}">
                      <a16:colId xmlns:a16="http://schemas.microsoft.com/office/drawing/2014/main" val="3962495171"/>
                    </a:ext>
                  </a:extLst>
                </a:gridCol>
                <a:gridCol w="548284">
                  <a:extLst>
                    <a:ext uri="{9D8B030D-6E8A-4147-A177-3AD203B41FA5}">
                      <a16:colId xmlns:a16="http://schemas.microsoft.com/office/drawing/2014/main" val="2296713672"/>
                    </a:ext>
                  </a:extLst>
                </a:gridCol>
                <a:gridCol w="494076">
                  <a:extLst>
                    <a:ext uri="{9D8B030D-6E8A-4147-A177-3AD203B41FA5}">
                      <a16:colId xmlns:a16="http://schemas.microsoft.com/office/drawing/2014/main" val="2727229171"/>
                    </a:ext>
                  </a:extLst>
                </a:gridCol>
                <a:gridCol w="665996">
                  <a:extLst>
                    <a:ext uri="{9D8B030D-6E8A-4147-A177-3AD203B41FA5}">
                      <a16:colId xmlns:a16="http://schemas.microsoft.com/office/drawing/2014/main" val="1421691868"/>
                    </a:ext>
                  </a:extLst>
                </a:gridCol>
                <a:gridCol w="639665">
                  <a:extLst>
                    <a:ext uri="{9D8B030D-6E8A-4147-A177-3AD203B41FA5}">
                      <a16:colId xmlns:a16="http://schemas.microsoft.com/office/drawing/2014/main" val="4175126931"/>
                    </a:ext>
                  </a:extLst>
                </a:gridCol>
                <a:gridCol w="562224">
                  <a:extLst>
                    <a:ext uri="{9D8B030D-6E8A-4147-A177-3AD203B41FA5}">
                      <a16:colId xmlns:a16="http://schemas.microsoft.com/office/drawing/2014/main" val="2372222500"/>
                    </a:ext>
                  </a:extLst>
                </a:gridCol>
              </a:tblGrid>
              <a:tr h="347663">
                <a:tc>
                  <a:txBody>
                    <a:bodyPr/>
                    <a:lstStyle/>
                    <a:p>
                      <a:pPr algn="l" fontAlgn="b"/>
                      <a:r>
                        <a:rPr lang="en-US" sz="1200" b="1" i="0" u="none" strike="noStrike">
                          <a:solidFill>
                            <a:srgbClr val="000000"/>
                          </a:solidFill>
                          <a:effectLst/>
                          <a:latin typeface="Montserrat" panose="020B0604020202020204"/>
                        </a:rPr>
                        <a:t>Term</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Montserrat" panose="020B0604020202020204"/>
                        </a:rPr>
                        <a:t>Steyer</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Montserrat" panose="020B0604020202020204"/>
                        </a:rPr>
                        <a:t>Biden</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Montserrat" panose="020B0604020202020204"/>
                        </a:rPr>
                        <a:t>Sanders</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Montserrat" panose="020B0604020202020204"/>
                        </a:rPr>
                        <a:t>Warren</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Montserrat" panose="020B0604020202020204"/>
                        </a:rPr>
                        <a:t>Trump</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73639"/>
                  </a:ext>
                </a:extLst>
              </a:tr>
              <a:tr h="176213">
                <a:tc>
                  <a:txBody>
                    <a:bodyPr/>
                    <a:lstStyle/>
                    <a:p>
                      <a:pPr algn="l" fontAlgn="b"/>
                      <a:r>
                        <a:rPr lang="en-US" sz="1200" b="0" i="0" u="none" strike="noStrike">
                          <a:solidFill>
                            <a:srgbClr val="000000"/>
                          </a:solidFill>
                          <a:effectLst/>
                          <a:latin typeface="Montserrat" panose="020B0604020202020204"/>
                        </a:rPr>
                        <a:t>baby</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9C0006"/>
                          </a:solidFill>
                          <a:effectLst/>
                          <a:latin typeface="Montserrat" panose="020B0604020202020204"/>
                        </a:rPr>
                        <a:t>-0.17</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0.37</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-0.11</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-0.13</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0.17</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solidFill>
                      <a:srgbClr val="C6EFCE"/>
                    </a:solidFill>
                  </a:tcPr>
                </a:tc>
                <a:extLst>
                  <a:ext uri="{0D108BD9-81ED-4DB2-BD59-A6C34878D82A}">
                    <a16:rowId xmlns:a16="http://schemas.microsoft.com/office/drawing/2014/main" val="2396887205"/>
                  </a:ext>
                </a:extLst>
              </a:tr>
              <a:tr h="347663">
                <a:tc>
                  <a:txBody>
                    <a:bodyPr/>
                    <a:lstStyle/>
                    <a:p>
                      <a:pPr algn="l" fontAlgn="b"/>
                      <a:r>
                        <a:rPr lang="en-US" sz="1200" b="0" i="0" u="none" strike="noStrike">
                          <a:solidFill>
                            <a:srgbClr val="000000"/>
                          </a:solidFill>
                          <a:effectLst/>
                          <a:latin typeface="Montserrat" panose="020B0604020202020204"/>
                        </a:rPr>
                        <a:t>planned parenthood</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200" b="0" i="0" u="none" strike="noStrike" dirty="0">
                          <a:solidFill>
                            <a:srgbClr val="000000"/>
                          </a:solidFill>
                          <a:effectLst/>
                          <a:latin typeface="Montserrat" panose="020B0604020202020204"/>
                        </a:rPr>
                        <a:t>0.00</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0.10</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835061427"/>
                  </a:ext>
                </a:extLst>
              </a:tr>
              <a:tr h="176213">
                <a:tc>
                  <a:txBody>
                    <a:bodyPr/>
                    <a:lstStyle/>
                    <a:p>
                      <a:pPr algn="l" fontAlgn="b"/>
                      <a:r>
                        <a:rPr lang="en-US" sz="1200" b="0" i="0" u="none" strike="noStrike">
                          <a:solidFill>
                            <a:srgbClr val="000000"/>
                          </a:solidFill>
                          <a:effectLst/>
                          <a:latin typeface="Montserrat" panose="020B0604020202020204"/>
                        </a:rPr>
                        <a:t>abortion</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0.37</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0.00</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-0.27</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-0.30</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581741381"/>
                  </a:ext>
                </a:extLst>
              </a:tr>
              <a:tr h="176213">
                <a:tc>
                  <a:txBody>
                    <a:bodyPr/>
                    <a:lstStyle/>
                    <a:p>
                      <a:pPr algn="l" fontAlgn="b"/>
                      <a:r>
                        <a:rPr lang="en-US" sz="1200" b="0" i="0" u="none" strike="noStrike">
                          <a:solidFill>
                            <a:srgbClr val="000000"/>
                          </a:solidFill>
                          <a:effectLst/>
                          <a:latin typeface="Montserrat" panose="020B0604020202020204"/>
                        </a:rPr>
                        <a:t>parenthood</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-0.08</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0.11</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3737878938"/>
                  </a:ext>
                </a:extLst>
              </a:tr>
              <a:tr h="176213">
                <a:tc>
                  <a:txBody>
                    <a:bodyPr/>
                    <a:lstStyle/>
                    <a:p>
                      <a:pPr algn="l" fontAlgn="b"/>
                      <a:r>
                        <a:rPr lang="en-US" sz="1200" b="0" i="0" u="none" strike="noStrike">
                          <a:solidFill>
                            <a:srgbClr val="000000"/>
                          </a:solidFill>
                          <a:effectLst/>
                          <a:latin typeface="Montserrat" panose="020B0604020202020204"/>
                        </a:rPr>
                        <a:t>pregnancy</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-0.11</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0.15</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-0.12</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0.15</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2324955168"/>
                  </a:ext>
                </a:extLst>
              </a:tr>
              <a:tr h="176213">
                <a:tc>
                  <a:txBody>
                    <a:bodyPr/>
                    <a:lstStyle/>
                    <a:p>
                      <a:pPr algn="l" fontAlgn="b"/>
                      <a:r>
                        <a:rPr lang="en-US" sz="1200" b="0" i="0" u="none" strike="noStrike">
                          <a:solidFill>
                            <a:srgbClr val="000000"/>
                          </a:solidFill>
                          <a:effectLst/>
                          <a:latin typeface="Montserrat" panose="020B0604020202020204"/>
                        </a:rPr>
                        <a:t>pregnant</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-0.11</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0.33</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-0.16</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extLst>
                  <a:ext uri="{0D108BD9-81ED-4DB2-BD59-A6C34878D82A}">
                    <a16:rowId xmlns:a16="http://schemas.microsoft.com/office/drawing/2014/main" val="667525504"/>
                  </a:ext>
                </a:extLst>
              </a:tr>
              <a:tr h="176213">
                <a:tc>
                  <a:txBody>
                    <a:bodyPr/>
                    <a:lstStyle/>
                    <a:p>
                      <a:pPr algn="l" fontAlgn="b"/>
                      <a:r>
                        <a:rPr lang="en-US" sz="1200" b="0" i="0" u="none" strike="noStrike">
                          <a:solidFill>
                            <a:srgbClr val="000000"/>
                          </a:solidFill>
                          <a:effectLst/>
                          <a:latin typeface="Montserrat" panose="020B0604020202020204"/>
                        </a:rPr>
                        <a:t>fathers</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-0.11</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-0.13</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0.12</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4004999231"/>
                  </a:ext>
                </a:extLst>
              </a:tr>
              <a:tr h="176213">
                <a:tc>
                  <a:txBody>
                    <a:bodyPr/>
                    <a:lstStyle/>
                    <a:p>
                      <a:pPr algn="l" fontAlgn="b"/>
                      <a:r>
                        <a:rPr lang="en-US" sz="1200" b="0" i="0" u="none" strike="noStrike">
                          <a:solidFill>
                            <a:srgbClr val="000000"/>
                          </a:solidFill>
                          <a:effectLst/>
                          <a:latin typeface="Montserrat" panose="020B0604020202020204"/>
                        </a:rPr>
                        <a:t>abortion law</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0.13</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6100"/>
                          </a:solidFill>
                          <a:effectLst/>
                          <a:latin typeface="Montserrat" panose="020B0604020202020204"/>
                        </a:rPr>
                        <a:t>0.38</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-0.30</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-0.22</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2506302986"/>
                  </a:ext>
                </a:extLst>
              </a:tr>
              <a:tr h="176213">
                <a:tc>
                  <a:txBody>
                    <a:bodyPr/>
                    <a:lstStyle/>
                    <a:p>
                      <a:pPr algn="l" fontAlgn="b"/>
                      <a:r>
                        <a:rPr lang="en-US" sz="1200" b="0" i="0" u="none" strike="noStrike">
                          <a:solidFill>
                            <a:srgbClr val="000000"/>
                          </a:solidFill>
                          <a:effectLst/>
                          <a:latin typeface="Montserrat" panose="020B0604020202020204"/>
                        </a:rPr>
                        <a:t>adoption</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extLst>
                  <a:ext uri="{0D108BD9-81ED-4DB2-BD59-A6C34878D82A}">
                    <a16:rowId xmlns:a16="http://schemas.microsoft.com/office/drawing/2014/main" val="4038146313"/>
                  </a:ext>
                </a:extLst>
              </a:tr>
              <a:tr h="176213">
                <a:tc>
                  <a:txBody>
                    <a:bodyPr/>
                    <a:lstStyle/>
                    <a:p>
                      <a:pPr algn="l" fontAlgn="b"/>
                      <a:r>
                        <a:rPr lang="en-US" sz="1200" b="0" i="0" u="none" strike="noStrike">
                          <a:solidFill>
                            <a:srgbClr val="000000"/>
                          </a:solidFill>
                          <a:effectLst/>
                          <a:latin typeface="Montserrat" panose="020B0604020202020204"/>
                        </a:rPr>
                        <a:t>new child</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0.12</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-0.11</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extLst>
                  <a:ext uri="{0D108BD9-81ED-4DB2-BD59-A6C34878D82A}">
                    <a16:rowId xmlns:a16="http://schemas.microsoft.com/office/drawing/2014/main" val="1055438420"/>
                  </a:ext>
                </a:extLst>
              </a:tr>
              <a:tr h="176213">
                <a:tc>
                  <a:txBody>
                    <a:bodyPr/>
                    <a:lstStyle/>
                    <a:p>
                      <a:pPr algn="l" fontAlgn="b"/>
                      <a:r>
                        <a:rPr lang="en-US" sz="1200" b="0" i="0" u="none" strike="noStrike">
                          <a:solidFill>
                            <a:srgbClr val="000000"/>
                          </a:solidFill>
                          <a:effectLst/>
                          <a:latin typeface="Montserrat" panose="020B0604020202020204"/>
                        </a:rPr>
                        <a:t>new abortion</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0.45</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-0.12</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-0.19</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-0.54</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2397010736"/>
                  </a:ext>
                </a:extLst>
              </a:tr>
              <a:tr h="176213">
                <a:tc>
                  <a:txBody>
                    <a:bodyPr/>
                    <a:lstStyle/>
                    <a:p>
                      <a:pPr algn="l" fontAlgn="b"/>
                      <a:r>
                        <a:rPr lang="en-US" sz="1200" b="0" i="0" u="none" strike="noStrike">
                          <a:solidFill>
                            <a:srgbClr val="000000"/>
                          </a:solidFill>
                          <a:effectLst/>
                          <a:latin typeface="Montserrat" panose="020B0604020202020204"/>
                        </a:rPr>
                        <a:t>babies</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0.00</a:t>
                      </a:r>
                    </a:p>
                  </a:txBody>
                  <a:tcPr marL="4763" marR="4763" marT="4763" marB="0" anchor="b">
                    <a:lnL>
                      <a:noFill/>
                    </a:lnL>
                    <a:lnR>
                      <a:noFill/>
                    </a:lnR>
                    <a:lnT>
                      <a:noFill/>
                    </a:lnT>
                    <a:lnB>
                      <a:noFill/>
                    </a:lnB>
                  </a:tcPr>
                </a:tc>
                <a:extLst>
                  <a:ext uri="{0D108BD9-81ED-4DB2-BD59-A6C34878D82A}">
                    <a16:rowId xmlns:a16="http://schemas.microsoft.com/office/drawing/2014/main" val="4094329741"/>
                  </a:ext>
                </a:extLst>
              </a:tr>
              <a:tr h="176213">
                <a:tc>
                  <a:txBody>
                    <a:bodyPr/>
                    <a:lstStyle/>
                    <a:p>
                      <a:pPr algn="l" fontAlgn="b"/>
                      <a:r>
                        <a:rPr lang="en-US" sz="1200" b="0" i="0" u="none" strike="noStrike">
                          <a:solidFill>
                            <a:srgbClr val="000000"/>
                          </a:solidFill>
                          <a:effectLst/>
                          <a:latin typeface="Montserrat" panose="020B0604020202020204"/>
                        </a:rPr>
                        <a:t>roe</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0.38</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-0.13</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-0.44</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0.49</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extLst>
                  <a:ext uri="{0D108BD9-81ED-4DB2-BD59-A6C34878D82A}">
                    <a16:rowId xmlns:a16="http://schemas.microsoft.com/office/drawing/2014/main" val="2148618449"/>
                  </a:ext>
                </a:extLst>
              </a:tr>
              <a:tr h="347663">
                <a:tc>
                  <a:txBody>
                    <a:bodyPr/>
                    <a:lstStyle/>
                    <a:p>
                      <a:pPr algn="l" fontAlgn="b"/>
                      <a:r>
                        <a:rPr lang="en-US" sz="1200" b="0" i="0" u="none" strike="noStrike">
                          <a:solidFill>
                            <a:srgbClr val="000000"/>
                          </a:solidFill>
                          <a:effectLst/>
                          <a:latin typeface="Montserrat" panose="020B0604020202020204"/>
                        </a:rPr>
                        <a:t>new abortion laws</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0.48</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0.08</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-0.14</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-0.20</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-0.51</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2936168767"/>
                  </a:ext>
                </a:extLst>
              </a:tr>
              <a:tr h="176213">
                <a:tc>
                  <a:txBody>
                    <a:bodyPr/>
                    <a:lstStyle/>
                    <a:p>
                      <a:pPr algn="l" fontAlgn="b"/>
                      <a:r>
                        <a:rPr lang="en-US" sz="1200" b="0" i="0" u="none" strike="noStrike">
                          <a:solidFill>
                            <a:srgbClr val="000000"/>
                          </a:solidFill>
                          <a:effectLst/>
                          <a:latin typeface="Montserrat" panose="020B0604020202020204"/>
                        </a:rPr>
                        <a:t>infant</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0.10</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extLst>
                  <a:ext uri="{0D108BD9-81ED-4DB2-BD59-A6C34878D82A}">
                    <a16:rowId xmlns:a16="http://schemas.microsoft.com/office/drawing/2014/main" val="3689006204"/>
                  </a:ext>
                </a:extLst>
              </a:tr>
              <a:tr h="176213">
                <a:tc>
                  <a:txBody>
                    <a:bodyPr/>
                    <a:lstStyle/>
                    <a:p>
                      <a:pPr algn="l" fontAlgn="b"/>
                      <a:r>
                        <a:rPr lang="en-US" sz="1200" b="0" i="0" u="none" strike="noStrike">
                          <a:solidFill>
                            <a:srgbClr val="000000"/>
                          </a:solidFill>
                          <a:effectLst/>
                          <a:latin typeface="Montserrat" panose="020B0604020202020204"/>
                        </a:rPr>
                        <a:t>us child</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extLst>
                  <a:ext uri="{0D108BD9-81ED-4DB2-BD59-A6C34878D82A}">
                    <a16:rowId xmlns:a16="http://schemas.microsoft.com/office/drawing/2014/main" val="2153394359"/>
                  </a:ext>
                </a:extLst>
              </a:tr>
              <a:tr h="176213">
                <a:tc>
                  <a:txBody>
                    <a:bodyPr/>
                    <a:lstStyle/>
                    <a:p>
                      <a:pPr algn="l" fontAlgn="b"/>
                      <a:r>
                        <a:rPr lang="en-US" sz="1200" b="0" i="0" u="none" strike="noStrike">
                          <a:solidFill>
                            <a:srgbClr val="000000"/>
                          </a:solidFill>
                          <a:effectLst/>
                          <a:latin typeface="Montserrat" panose="020B0604020202020204"/>
                        </a:rPr>
                        <a:t>reproductive</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0.36</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-0.14</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-0.40</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1109255628"/>
                  </a:ext>
                </a:extLst>
              </a:tr>
              <a:tr h="176213">
                <a:tc>
                  <a:txBody>
                    <a:bodyPr/>
                    <a:lstStyle/>
                    <a:p>
                      <a:pPr algn="l" fontAlgn="b"/>
                      <a:r>
                        <a:rPr lang="en-US" sz="1200" b="0" i="0" u="none" strike="noStrike">
                          <a:solidFill>
                            <a:srgbClr val="000000"/>
                          </a:solidFill>
                          <a:effectLst/>
                          <a:latin typeface="Montserrat" panose="020B0604020202020204"/>
                        </a:rPr>
                        <a:t>miscarriage</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0.30</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0.10</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257937092"/>
                  </a:ext>
                </a:extLst>
              </a:tr>
              <a:tr h="176213">
                <a:tc>
                  <a:txBody>
                    <a:bodyPr/>
                    <a:lstStyle/>
                    <a:p>
                      <a:pPr algn="l" fontAlgn="b"/>
                      <a:r>
                        <a:rPr lang="en-US" sz="1200" b="0" i="0" u="none" strike="noStrike">
                          <a:solidFill>
                            <a:srgbClr val="000000"/>
                          </a:solidFill>
                          <a:effectLst/>
                          <a:latin typeface="Montserrat" panose="020B0604020202020204"/>
                        </a:rPr>
                        <a:t>adopt</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0.00</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0.21</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extLst>
                  <a:ext uri="{0D108BD9-81ED-4DB2-BD59-A6C34878D82A}">
                    <a16:rowId xmlns:a16="http://schemas.microsoft.com/office/drawing/2014/main" val="2152827587"/>
                  </a:ext>
                </a:extLst>
              </a:tr>
              <a:tr h="176213">
                <a:tc>
                  <a:txBody>
                    <a:bodyPr/>
                    <a:lstStyle/>
                    <a:p>
                      <a:pPr algn="l" fontAlgn="b"/>
                      <a:r>
                        <a:rPr lang="en-US" sz="1200" b="0" i="0" u="none" strike="noStrike" dirty="0">
                          <a:solidFill>
                            <a:srgbClr val="000000"/>
                          </a:solidFill>
                          <a:effectLst/>
                          <a:latin typeface="Montserrat" panose="020B0604020202020204"/>
                        </a:rPr>
                        <a:t>us children</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-0.08</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-0.08</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0.10</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dirty="0">
                          <a:solidFill>
                            <a:srgbClr val="000000"/>
                          </a:solidFill>
                          <a:effectLst/>
                          <a:latin typeface="Montserrat" panose="020B0604020202020204"/>
                        </a:rPr>
                        <a:t>-0.01</a:t>
                      </a:r>
                    </a:p>
                  </a:txBody>
                  <a:tcPr marL="4763" marR="4763" marT="4763" marB="0" anchor="b">
                    <a:lnL>
                      <a:noFill/>
                    </a:lnL>
                    <a:lnR>
                      <a:noFill/>
                    </a:lnR>
                    <a:lnT>
                      <a:noFill/>
                    </a:lnT>
                    <a:lnB>
                      <a:noFill/>
                    </a:lnB>
                  </a:tcPr>
                </a:tc>
                <a:extLst>
                  <a:ext uri="{0D108BD9-81ED-4DB2-BD59-A6C34878D82A}">
                    <a16:rowId xmlns:a16="http://schemas.microsoft.com/office/drawing/2014/main" val="361089119"/>
                  </a:ext>
                </a:extLst>
              </a:tr>
            </a:tbl>
          </a:graphicData>
        </a:graphic>
      </p:graphicFrame>
    </p:spTree>
    <p:extLst>
      <p:ext uri="{BB962C8B-B14F-4D97-AF65-F5344CB8AC3E}">
        <p14:creationId xmlns:p14="http://schemas.microsoft.com/office/powerpoint/2010/main" val="3595605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9006-2F5B-4273-9453-CE297853659B}"/>
              </a:ext>
            </a:extLst>
          </p:cNvPr>
          <p:cNvSpPr>
            <a:spLocks noGrp="1"/>
          </p:cNvSpPr>
          <p:nvPr>
            <p:ph type="title"/>
          </p:nvPr>
        </p:nvSpPr>
        <p:spPr>
          <a:xfrm>
            <a:off x="248812" y="51425"/>
            <a:ext cx="8520600" cy="572700"/>
          </a:xfrm>
        </p:spPr>
        <p:txBody>
          <a:bodyPr/>
          <a:lstStyle/>
          <a:p>
            <a:r>
              <a:rPr lang="en-US" sz="3600" dirty="0"/>
              <a:t>Social Equality</a:t>
            </a:r>
          </a:p>
        </p:txBody>
      </p:sp>
      <p:sp>
        <p:nvSpPr>
          <p:cNvPr id="3" name="Text Placeholder 2">
            <a:extLst>
              <a:ext uri="{FF2B5EF4-FFF2-40B4-BE49-F238E27FC236}">
                <a16:creationId xmlns:a16="http://schemas.microsoft.com/office/drawing/2014/main" id="{D834F4F5-B280-4C04-B794-F60F5C8D6674}"/>
              </a:ext>
            </a:extLst>
          </p:cNvPr>
          <p:cNvSpPr>
            <a:spLocks noGrp="1"/>
          </p:cNvSpPr>
          <p:nvPr>
            <p:ph type="body" idx="1"/>
          </p:nvPr>
        </p:nvSpPr>
        <p:spPr>
          <a:xfrm>
            <a:off x="4641067" y="1498946"/>
            <a:ext cx="4282239" cy="1325816"/>
          </a:xfrm>
        </p:spPr>
        <p:txBody>
          <a:bodyPr/>
          <a:lstStyle/>
          <a:p>
            <a:pPr>
              <a:buFont typeface="Arial" panose="020B0604020202020204" pitchFamily="34" charset="0"/>
              <a:buChar char="•"/>
            </a:pPr>
            <a:r>
              <a:rPr lang="en-US" sz="1400" dirty="0">
                <a:solidFill>
                  <a:schemeClr val="tx1"/>
                </a:solidFill>
              </a:rPr>
              <a:t>Social equality works in favor of Biden and Sanders, and against Warren and Trump</a:t>
            </a:r>
          </a:p>
          <a:p>
            <a:pPr>
              <a:buFont typeface="Arial" panose="020B0604020202020204" pitchFamily="34" charset="0"/>
              <a:buChar char="•"/>
            </a:pPr>
            <a:r>
              <a:rPr lang="en-US" sz="1400" dirty="0">
                <a:solidFill>
                  <a:schemeClr val="tx1"/>
                </a:solidFill>
              </a:rPr>
              <a:t>WIC </a:t>
            </a:r>
            <a:r>
              <a:rPr lang="mr-IN" sz="1400" dirty="0">
                <a:solidFill>
                  <a:schemeClr val="tx1"/>
                </a:solidFill>
              </a:rPr>
              <a:t>–</a:t>
            </a:r>
            <a:r>
              <a:rPr lang="en-US" sz="1400" dirty="0">
                <a:solidFill>
                  <a:schemeClr val="tx1"/>
                </a:solidFill>
              </a:rPr>
              <a:t> Special Supplemental Nutrition Program for Women, Infants, and Children</a:t>
            </a:r>
          </a:p>
          <a:p>
            <a:pPr>
              <a:buFont typeface="Arial" panose="020B0604020202020204" pitchFamily="34" charset="0"/>
              <a:buChar char="•"/>
            </a:pPr>
            <a:r>
              <a:rPr lang="en-US" sz="1400" dirty="0">
                <a:solidFill>
                  <a:schemeClr val="tx1"/>
                </a:solidFill>
              </a:rPr>
              <a:t>Steyer correlates well with the issues of “homelessness” and “food stamps”</a:t>
            </a:r>
          </a:p>
          <a:p>
            <a:pPr>
              <a:buFont typeface="Arial" panose="020B0604020202020204" pitchFamily="34" charset="0"/>
              <a:buChar char="•"/>
            </a:pPr>
            <a:r>
              <a:rPr lang="en-US" sz="1400" dirty="0">
                <a:solidFill>
                  <a:schemeClr val="tx1"/>
                </a:solidFill>
              </a:rPr>
              <a:t>He does not perform well with the top terms, especially </a:t>
            </a:r>
            <a:r>
              <a:rPr lang="en-US" sz="1400" dirty="0" err="1">
                <a:solidFill>
                  <a:schemeClr val="tx1"/>
                </a:solidFill>
              </a:rPr>
              <a:t>womens</a:t>
            </a:r>
            <a:r>
              <a:rPr lang="en-US" sz="1400" dirty="0">
                <a:solidFill>
                  <a:schemeClr val="tx1"/>
                </a:solidFill>
              </a:rPr>
              <a:t> issues</a:t>
            </a:r>
          </a:p>
          <a:p>
            <a:pPr>
              <a:buFont typeface="Arial" panose="020B0604020202020204" pitchFamily="34" charset="0"/>
              <a:buChar char="•"/>
            </a:pPr>
            <a:r>
              <a:rPr lang="en-US" sz="1400" dirty="0">
                <a:solidFill>
                  <a:schemeClr val="tx1"/>
                </a:solidFill>
              </a:rPr>
              <a:t>Biden performs well with terms related to women</a:t>
            </a:r>
          </a:p>
        </p:txBody>
      </p:sp>
      <p:sp>
        <p:nvSpPr>
          <p:cNvPr id="4" name="Slide Number Placeholder 3">
            <a:extLst>
              <a:ext uri="{FF2B5EF4-FFF2-40B4-BE49-F238E27FC236}">
                <a16:creationId xmlns:a16="http://schemas.microsoft.com/office/drawing/2014/main" id="{3894673F-4326-436A-8504-39D4F676CAA3}"/>
              </a:ext>
            </a:extLst>
          </p:cNvPr>
          <p:cNvSpPr>
            <a:spLocks noGrp="1"/>
          </p:cNvSpPr>
          <p:nvPr>
            <p:ph type="sldNum" idx="12"/>
          </p:nvPr>
        </p:nvSpPr>
        <p:spPr/>
        <p:txBody>
          <a:bodyPr/>
          <a:lstStyle/>
          <a:p>
            <a:pPr defTabSz="914378"/>
            <a:fld id="{00000000-1234-1234-1234-123412341234}" type="slidenum">
              <a:rPr lang="en">
                <a:solidFill>
                  <a:srgbClr val="595959"/>
                </a:solidFill>
                <a:ea typeface="+mn-ea"/>
              </a:rPr>
              <a:pPr defTabSz="914378"/>
              <a:t>19</a:t>
            </a:fld>
            <a:endParaRPr lang="en" dirty="0">
              <a:solidFill>
                <a:srgbClr val="595959"/>
              </a:solidFill>
              <a:ea typeface="+mn-ea"/>
            </a:endParaRPr>
          </a:p>
        </p:txBody>
      </p:sp>
      <p:graphicFrame>
        <p:nvGraphicFramePr>
          <p:cNvPr id="5" name="Table 4">
            <a:extLst>
              <a:ext uri="{FF2B5EF4-FFF2-40B4-BE49-F238E27FC236}">
                <a16:creationId xmlns:a16="http://schemas.microsoft.com/office/drawing/2014/main" id="{9FF03C2A-FDB7-447E-8182-BB96EA657D27}"/>
              </a:ext>
            </a:extLst>
          </p:cNvPr>
          <p:cNvGraphicFramePr>
            <a:graphicFrameLocks noGrp="1"/>
          </p:cNvGraphicFramePr>
          <p:nvPr/>
        </p:nvGraphicFramePr>
        <p:xfrm>
          <a:off x="6755766" y="39955"/>
          <a:ext cx="2388235" cy="1112520"/>
        </p:xfrm>
        <a:graphic>
          <a:graphicData uri="http://schemas.openxmlformats.org/drawingml/2006/table">
            <a:tbl>
              <a:tblPr firstRow="1" bandRow="1">
                <a:tableStyleId>{5C22544A-7EE6-4342-B048-85BDC9FD1C3A}</a:tableStyleId>
              </a:tblPr>
              <a:tblGrid>
                <a:gridCol w="1816418">
                  <a:extLst>
                    <a:ext uri="{9D8B030D-6E8A-4147-A177-3AD203B41FA5}">
                      <a16:colId xmlns:a16="http://schemas.microsoft.com/office/drawing/2014/main" val="1170082836"/>
                    </a:ext>
                  </a:extLst>
                </a:gridCol>
                <a:gridCol w="571817">
                  <a:extLst>
                    <a:ext uri="{9D8B030D-6E8A-4147-A177-3AD203B41FA5}">
                      <a16:colId xmlns:a16="http://schemas.microsoft.com/office/drawing/2014/main" val="3544661537"/>
                    </a:ext>
                  </a:extLst>
                </a:gridCol>
              </a:tblGrid>
              <a:tr h="370840">
                <a:tc>
                  <a:txBody>
                    <a:bodyPr/>
                    <a:lstStyle/>
                    <a:p>
                      <a:pPr algn="r"/>
                      <a:r>
                        <a:rPr lang="en-US" sz="1200" b="0" dirty="0">
                          <a:solidFill>
                            <a:schemeClr val="tx1"/>
                          </a:solidFill>
                          <a:latin typeface="Playfair Display" panose="020B0604020202020204" charset="0"/>
                        </a:rPr>
                        <a:t># of Terms in Category:</a:t>
                      </a: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2,793</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71282594"/>
                  </a:ext>
                </a:extLst>
              </a:tr>
              <a:tr h="370840">
                <a:tc>
                  <a:txBody>
                    <a:bodyPr/>
                    <a:lstStyle/>
                    <a:p>
                      <a:pPr algn="r"/>
                      <a:r>
                        <a:rPr lang="en-US" sz="1200" b="0" dirty="0">
                          <a:solidFill>
                            <a:schemeClr val="tx1"/>
                          </a:solidFill>
                          <a:latin typeface="Playfair Display" panose="020B0604020202020204" charset="0"/>
                        </a:rPr>
                        <a:t>Average Daily Share:</a:t>
                      </a: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4.6%</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09574831"/>
                  </a:ext>
                </a:extLst>
              </a:tr>
              <a:tr h="370840">
                <a:tc>
                  <a:txBody>
                    <a:bodyPr/>
                    <a:lstStyle/>
                    <a:p>
                      <a:pPr algn="r"/>
                      <a:r>
                        <a:rPr lang="en-US" sz="1200" b="0" dirty="0">
                          <a:solidFill>
                            <a:schemeClr val="tx1"/>
                          </a:solidFill>
                          <a:latin typeface="Playfair Display" panose="020B0604020202020204" charset="0"/>
                        </a:rPr>
                        <a:t>Average Daily Rank:</a:t>
                      </a: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6</a:t>
                      </a: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1362708"/>
                  </a:ext>
                </a:extLst>
              </a:tr>
            </a:tbl>
          </a:graphicData>
        </a:graphic>
      </p:graphicFrame>
      <p:graphicFrame>
        <p:nvGraphicFramePr>
          <p:cNvPr id="6" name="Table 5">
            <a:extLst>
              <a:ext uri="{FF2B5EF4-FFF2-40B4-BE49-F238E27FC236}">
                <a16:creationId xmlns:a16="http://schemas.microsoft.com/office/drawing/2014/main" id="{883D3DA6-F9EA-48FA-B67D-6ED0EC4CBD8A}"/>
              </a:ext>
            </a:extLst>
          </p:cNvPr>
          <p:cNvGraphicFramePr>
            <a:graphicFrameLocks noGrp="1"/>
          </p:cNvGraphicFramePr>
          <p:nvPr>
            <p:extLst>
              <p:ext uri="{D42A27DB-BD31-4B8C-83A1-F6EECF244321}">
                <p14:modId xmlns:p14="http://schemas.microsoft.com/office/powerpoint/2010/main" val="1691255833"/>
              </p:ext>
            </p:extLst>
          </p:nvPr>
        </p:nvGraphicFramePr>
        <p:xfrm>
          <a:off x="220694" y="774501"/>
          <a:ext cx="4282239" cy="4100523"/>
        </p:xfrm>
        <a:graphic>
          <a:graphicData uri="http://schemas.openxmlformats.org/drawingml/2006/table">
            <a:tbl>
              <a:tblPr/>
              <a:tblGrid>
                <a:gridCol w="1219305">
                  <a:extLst>
                    <a:ext uri="{9D8B030D-6E8A-4147-A177-3AD203B41FA5}">
                      <a16:colId xmlns:a16="http://schemas.microsoft.com/office/drawing/2014/main" val="2211544977"/>
                    </a:ext>
                  </a:extLst>
                </a:gridCol>
                <a:gridCol w="577051">
                  <a:extLst>
                    <a:ext uri="{9D8B030D-6E8A-4147-A177-3AD203B41FA5}">
                      <a16:colId xmlns:a16="http://schemas.microsoft.com/office/drawing/2014/main" val="4093729896"/>
                    </a:ext>
                  </a:extLst>
                </a:gridCol>
                <a:gridCol w="519998">
                  <a:extLst>
                    <a:ext uri="{9D8B030D-6E8A-4147-A177-3AD203B41FA5}">
                      <a16:colId xmlns:a16="http://schemas.microsoft.com/office/drawing/2014/main" val="26196642"/>
                    </a:ext>
                  </a:extLst>
                </a:gridCol>
                <a:gridCol w="700937">
                  <a:extLst>
                    <a:ext uri="{9D8B030D-6E8A-4147-A177-3AD203B41FA5}">
                      <a16:colId xmlns:a16="http://schemas.microsoft.com/office/drawing/2014/main" val="3511710085"/>
                    </a:ext>
                  </a:extLst>
                </a:gridCol>
                <a:gridCol w="673225">
                  <a:extLst>
                    <a:ext uri="{9D8B030D-6E8A-4147-A177-3AD203B41FA5}">
                      <a16:colId xmlns:a16="http://schemas.microsoft.com/office/drawing/2014/main" val="1348055798"/>
                    </a:ext>
                  </a:extLst>
                </a:gridCol>
                <a:gridCol w="591723">
                  <a:extLst>
                    <a:ext uri="{9D8B030D-6E8A-4147-A177-3AD203B41FA5}">
                      <a16:colId xmlns:a16="http://schemas.microsoft.com/office/drawing/2014/main" val="1343518042"/>
                    </a:ext>
                  </a:extLst>
                </a:gridCol>
              </a:tblGrid>
              <a:tr h="347663">
                <a:tc>
                  <a:txBody>
                    <a:bodyPr/>
                    <a:lstStyle/>
                    <a:p>
                      <a:pPr algn="l" fontAlgn="b"/>
                      <a:r>
                        <a:rPr lang="en-US" sz="1200" b="1" i="0" u="none" strike="noStrike">
                          <a:solidFill>
                            <a:srgbClr val="000000"/>
                          </a:solidFill>
                          <a:effectLst/>
                          <a:latin typeface="Montserrat" panose="020B0604020202020204"/>
                        </a:rPr>
                        <a:t>Term</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Montserrat" panose="020B0604020202020204"/>
                        </a:rPr>
                        <a:t>Steyer</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Montserrat" panose="020B0604020202020204"/>
                        </a:rPr>
                        <a:t>Biden</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Montserrat" panose="020B0604020202020204"/>
                        </a:rPr>
                        <a:t>Sanders</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Montserrat" panose="020B0604020202020204"/>
                        </a:rPr>
                        <a:t>Warren</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Montserrat" panose="020B0604020202020204"/>
                        </a:rPr>
                        <a:t>Trump</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6599034"/>
                  </a:ext>
                </a:extLst>
              </a:tr>
              <a:tr h="182874">
                <a:tc>
                  <a:txBody>
                    <a:bodyPr/>
                    <a:lstStyle/>
                    <a:p>
                      <a:pPr algn="l" fontAlgn="b"/>
                      <a:r>
                        <a:rPr lang="en-US" sz="1200" b="0" i="0" u="none" strike="noStrike">
                          <a:solidFill>
                            <a:srgbClr val="000000"/>
                          </a:solidFill>
                          <a:effectLst/>
                          <a:latin typeface="Montserrat" panose="020B0604020202020204"/>
                        </a:rPr>
                        <a:t>white</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Montserrat" panose="020B0604020202020204"/>
                        </a:rPr>
                        <a:t>0.09</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Montserrat" panose="020B0604020202020204"/>
                        </a:rPr>
                        <a:t>0.02</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Montserrat" panose="020B0604020202020204"/>
                        </a:rPr>
                        <a:t>-0.04</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9C0006"/>
                          </a:solidFill>
                          <a:effectLst/>
                          <a:latin typeface="Montserrat" panose="020B0604020202020204"/>
                        </a:rPr>
                        <a:t>-0.13</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solidFill>
                      <a:srgbClr val="FFC7CE"/>
                    </a:solidFill>
                  </a:tcPr>
                </a:tc>
                <a:extLst>
                  <a:ext uri="{0D108BD9-81ED-4DB2-BD59-A6C34878D82A}">
                    <a16:rowId xmlns:a16="http://schemas.microsoft.com/office/drawing/2014/main" val="3863974109"/>
                  </a:ext>
                </a:extLst>
              </a:tr>
              <a:tr h="182874">
                <a:tc>
                  <a:txBody>
                    <a:bodyPr/>
                    <a:lstStyle/>
                    <a:p>
                      <a:pPr algn="l" fontAlgn="b"/>
                      <a:r>
                        <a:rPr lang="en-US" sz="1200" b="0" i="0" u="none" strike="noStrike">
                          <a:solidFill>
                            <a:srgbClr val="000000"/>
                          </a:solidFill>
                          <a:effectLst/>
                          <a:latin typeface="Montserrat" panose="020B0604020202020204"/>
                        </a:rPr>
                        <a:t>Rights</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0.27</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-0.12</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-0.24</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4165868537"/>
                  </a:ext>
                </a:extLst>
              </a:tr>
              <a:tr h="182874">
                <a:tc>
                  <a:txBody>
                    <a:bodyPr/>
                    <a:lstStyle/>
                    <a:p>
                      <a:pPr algn="l" fontAlgn="b"/>
                      <a:r>
                        <a:rPr lang="en-US" sz="1200" b="0" i="0" u="none" strike="noStrike">
                          <a:solidFill>
                            <a:srgbClr val="000000"/>
                          </a:solidFill>
                          <a:effectLst/>
                          <a:latin typeface="Montserrat" panose="020B0604020202020204"/>
                        </a:rPr>
                        <a:t>Divorce</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-0.14</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-0.23</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0.17</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6100"/>
                          </a:solidFill>
                          <a:effectLst/>
                          <a:latin typeface="Montserrat" panose="020B0604020202020204"/>
                        </a:rPr>
                        <a:t>0.28</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150405565"/>
                  </a:ext>
                </a:extLst>
              </a:tr>
              <a:tr h="182874">
                <a:tc>
                  <a:txBody>
                    <a:bodyPr/>
                    <a:lstStyle/>
                    <a:p>
                      <a:pPr algn="l" fontAlgn="b"/>
                      <a:r>
                        <a:rPr lang="en-US" sz="1200" b="0" i="0" u="none" strike="noStrike">
                          <a:solidFill>
                            <a:srgbClr val="000000"/>
                          </a:solidFill>
                          <a:effectLst/>
                          <a:latin typeface="Montserrat" panose="020B0604020202020204"/>
                        </a:rPr>
                        <a:t>girl</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0.21</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extLst>
                  <a:ext uri="{0D108BD9-81ED-4DB2-BD59-A6C34878D82A}">
                    <a16:rowId xmlns:a16="http://schemas.microsoft.com/office/drawing/2014/main" val="2539636926"/>
                  </a:ext>
                </a:extLst>
              </a:tr>
              <a:tr h="182874">
                <a:tc>
                  <a:txBody>
                    <a:bodyPr/>
                    <a:lstStyle/>
                    <a:p>
                      <a:pPr algn="l" fontAlgn="b"/>
                      <a:r>
                        <a:rPr lang="en-US" sz="1200" b="0" i="0" u="none" strike="noStrike">
                          <a:solidFill>
                            <a:srgbClr val="000000"/>
                          </a:solidFill>
                          <a:effectLst/>
                          <a:latin typeface="Montserrat" panose="020B0604020202020204"/>
                        </a:rPr>
                        <a:t>women</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0.22</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0.08</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-0.24</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0.00</a:t>
                      </a:r>
                    </a:p>
                  </a:txBody>
                  <a:tcPr marL="4763" marR="4763" marT="4763" marB="0" anchor="b">
                    <a:lnL>
                      <a:noFill/>
                    </a:lnL>
                    <a:lnR>
                      <a:noFill/>
                    </a:lnR>
                    <a:lnT>
                      <a:noFill/>
                    </a:lnT>
                    <a:lnB>
                      <a:noFill/>
                    </a:lnB>
                  </a:tcPr>
                </a:tc>
                <a:extLst>
                  <a:ext uri="{0D108BD9-81ED-4DB2-BD59-A6C34878D82A}">
                    <a16:rowId xmlns:a16="http://schemas.microsoft.com/office/drawing/2014/main" val="3250253396"/>
                  </a:ext>
                </a:extLst>
              </a:tr>
              <a:tr h="182874">
                <a:tc>
                  <a:txBody>
                    <a:bodyPr/>
                    <a:lstStyle/>
                    <a:p>
                      <a:pPr algn="l" fontAlgn="b"/>
                      <a:r>
                        <a:rPr lang="en-US" sz="1200" b="0" i="0" u="none" strike="noStrike">
                          <a:solidFill>
                            <a:srgbClr val="000000"/>
                          </a:solidFill>
                          <a:effectLst/>
                          <a:latin typeface="Montserrat" panose="020B0604020202020204"/>
                        </a:rPr>
                        <a:t>woman</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-0.12</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0.17</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0.00</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extLst>
                  <a:ext uri="{0D108BD9-81ED-4DB2-BD59-A6C34878D82A}">
                    <a16:rowId xmlns:a16="http://schemas.microsoft.com/office/drawing/2014/main" val="691845650"/>
                  </a:ext>
                </a:extLst>
              </a:tr>
              <a:tr h="182874">
                <a:tc>
                  <a:txBody>
                    <a:bodyPr/>
                    <a:lstStyle/>
                    <a:p>
                      <a:pPr algn="l" fontAlgn="b"/>
                      <a:r>
                        <a:rPr lang="en-US" sz="1200" b="0" i="0" u="none" strike="noStrike">
                          <a:solidFill>
                            <a:srgbClr val="000000"/>
                          </a:solidFill>
                          <a:effectLst/>
                          <a:latin typeface="Montserrat" panose="020B0604020202020204"/>
                        </a:rPr>
                        <a:t>wic</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0.14</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-0.33</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-0.12</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0.28</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-0.22</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4057960304"/>
                  </a:ext>
                </a:extLst>
              </a:tr>
              <a:tr h="182874">
                <a:tc>
                  <a:txBody>
                    <a:bodyPr/>
                    <a:lstStyle/>
                    <a:p>
                      <a:pPr algn="l" fontAlgn="b"/>
                      <a:r>
                        <a:rPr lang="en-US" sz="1200" b="0" i="0" u="none" strike="noStrike">
                          <a:solidFill>
                            <a:srgbClr val="000000"/>
                          </a:solidFill>
                          <a:effectLst/>
                          <a:latin typeface="Montserrat" panose="020B0604020202020204"/>
                        </a:rPr>
                        <a:t>disability</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-0.19</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-0.14</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0.18</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6100"/>
                          </a:solidFill>
                          <a:effectLst/>
                          <a:latin typeface="Montserrat" panose="020B0604020202020204"/>
                        </a:rPr>
                        <a:t>0.12</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2021635302"/>
                  </a:ext>
                </a:extLst>
              </a:tr>
              <a:tr h="182874">
                <a:tc>
                  <a:txBody>
                    <a:bodyPr/>
                    <a:lstStyle/>
                    <a:p>
                      <a:pPr algn="l" fontAlgn="b"/>
                      <a:r>
                        <a:rPr lang="en-US" sz="1200" b="0" i="0" u="none" strike="noStrike">
                          <a:solidFill>
                            <a:srgbClr val="000000"/>
                          </a:solidFill>
                          <a:effectLst/>
                          <a:latin typeface="Montserrat" panose="020B0604020202020204"/>
                        </a:rPr>
                        <a:t>food stamps</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0.51</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-0.18</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-0.19</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873920992"/>
                  </a:ext>
                </a:extLst>
              </a:tr>
              <a:tr h="182874">
                <a:tc>
                  <a:txBody>
                    <a:bodyPr/>
                    <a:lstStyle/>
                    <a:p>
                      <a:pPr algn="l" fontAlgn="b"/>
                      <a:r>
                        <a:rPr lang="en-US" sz="1200" b="0" i="0" u="none" strike="noStrike">
                          <a:solidFill>
                            <a:srgbClr val="000000"/>
                          </a:solidFill>
                          <a:effectLst/>
                          <a:latin typeface="Montserrat" panose="020B0604020202020204"/>
                        </a:rPr>
                        <a:t>lincoln</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-0.16</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0.15</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0.20</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977072655"/>
                  </a:ext>
                </a:extLst>
              </a:tr>
              <a:tr h="182874">
                <a:tc>
                  <a:txBody>
                    <a:bodyPr/>
                    <a:lstStyle/>
                    <a:p>
                      <a:pPr algn="l" fontAlgn="b"/>
                      <a:r>
                        <a:rPr lang="en-US" sz="1200" b="0" i="0" u="none" strike="noStrike">
                          <a:solidFill>
                            <a:srgbClr val="000000"/>
                          </a:solidFill>
                          <a:effectLst/>
                          <a:latin typeface="Montserrat" panose="020B0604020202020204"/>
                        </a:rPr>
                        <a:t>mother</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0.24</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-0.21</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extLst>
                  <a:ext uri="{0D108BD9-81ED-4DB2-BD59-A6C34878D82A}">
                    <a16:rowId xmlns:a16="http://schemas.microsoft.com/office/drawing/2014/main" val="1314129924"/>
                  </a:ext>
                </a:extLst>
              </a:tr>
              <a:tr h="182874">
                <a:tc>
                  <a:txBody>
                    <a:bodyPr/>
                    <a:lstStyle/>
                    <a:p>
                      <a:pPr algn="l" fontAlgn="b"/>
                      <a:r>
                        <a:rPr lang="en-US" sz="1200" b="0" i="0" u="none" strike="noStrike">
                          <a:solidFill>
                            <a:srgbClr val="000000"/>
                          </a:solidFill>
                          <a:effectLst/>
                          <a:latin typeface="Montserrat" panose="020B0604020202020204"/>
                        </a:rPr>
                        <a:t>female</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0.19</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-0.23</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extLst>
                  <a:ext uri="{0D108BD9-81ED-4DB2-BD59-A6C34878D82A}">
                    <a16:rowId xmlns:a16="http://schemas.microsoft.com/office/drawing/2014/main" val="2789426154"/>
                  </a:ext>
                </a:extLst>
              </a:tr>
              <a:tr h="182874">
                <a:tc>
                  <a:txBody>
                    <a:bodyPr/>
                    <a:lstStyle/>
                    <a:p>
                      <a:pPr algn="l" fontAlgn="b"/>
                      <a:r>
                        <a:rPr lang="en-US" sz="1200" b="0" i="0" u="none" strike="noStrike">
                          <a:solidFill>
                            <a:srgbClr val="000000"/>
                          </a:solidFill>
                          <a:effectLst/>
                          <a:latin typeface="Montserrat" panose="020B0604020202020204"/>
                        </a:rPr>
                        <a:t>abuse</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-0.15</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0.13</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extLst>
                  <a:ext uri="{0D108BD9-81ED-4DB2-BD59-A6C34878D82A}">
                    <a16:rowId xmlns:a16="http://schemas.microsoft.com/office/drawing/2014/main" val="45266230"/>
                  </a:ext>
                </a:extLst>
              </a:tr>
              <a:tr h="182874">
                <a:tc>
                  <a:txBody>
                    <a:bodyPr/>
                    <a:lstStyle/>
                    <a:p>
                      <a:pPr algn="l" fontAlgn="b"/>
                      <a:r>
                        <a:rPr lang="en-US" sz="1200" b="0" i="0" u="none" strike="noStrike">
                          <a:solidFill>
                            <a:srgbClr val="000000"/>
                          </a:solidFill>
                          <a:effectLst/>
                          <a:latin typeface="Montserrat" panose="020B0604020202020204"/>
                        </a:rPr>
                        <a:t>girls</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-0.18</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0.12</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0.19</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3074742524"/>
                  </a:ext>
                </a:extLst>
              </a:tr>
              <a:tr h="182874">
                <a:tc>
                  <a:txBody>
                    <a:bodyPr/>
                    <a:lstStyle/>
                    <a:p>
                      <a:pPr algn="l" fontAlgn="b"/>
                      <a:r>
                        <a:rPr lang="en-US" sz="1200" b="0" i="0" u="none" strike="noStrike">
                          <a:solidFill>
                            <a:srgbClr val="000000"/>
                          </a:solidFill>
                          <a:effectLst/>
                          <a:latin typeface="Montserrat" panose="020B0604020202020204"/>
                        </a:rPr>
                        <a:t>homeless</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0.28</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-0.35</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-0.29</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0.57</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2744725713"/>
                  </a:ext>
                </a:extLst>
              </a:tr>
              <a:tr h="182874">
                <a:tc>
                  <a:txBody>
                    <a:bodyPr/>
                    <a:lstStyle/>
                    <a:p>
                      <a:pPr algn="l" fontAlgn="b"/>
                      <a:r>
                        <a:rPr lang="en-US" sz="1200" b="0" i="0" u="none" strike="noStrike">
                          <a:solidFill>
                            <a:srgbClr val="000000"/>
                          </a:solidFill>
                          <a:effectLst/>
                          <a:latin typeface="Montserrat" panose="020B0604020202020204"/>
                        </a:rPr>
                        <a:t>race</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extLst>
                  <a:ext uri="{0D108BD9-81ED-4DB2-BD59-A6C34878D82A}">
                    <a16:rowId xmlns:a16="http://schemas.microsoft.com/office/drawing/2014/main" val="3385793647"/>
                  </a:ext>
                </a:extLst>
              </a:tr>
              <a:tr h="182874">
                <a:tc>
                  <a:txBody>
                    <a:bodyPr/>
                    <a:lstStyle/>
                    <a:p>
                      <a:pPr algn="l" fontAlgn="b"/>
                      <a:r>
                        <a:rPr lang="en-US" sz="1200" b="0" i="0" u="none" strike="noStrike">
                          <a:solidFill>
                            <a:srgbClr val="000000"/>
                          </a:solidFill>
                          <a:effectLst/>
                          <a:latin typeface="Montserrat" panose="020B0604020202020204"/>
                        </a:rPr>
                        <a:t>gay</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-0.18</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0.12</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0.15</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2899014903"/>
                  </a:ext>
                </a:extLst>
              </a:tr>
              <a:tr h="182874">
                <a:tc>
                  <a:txBody>
                    <a:bodyPr/>
                    <a:lstStyle/>
                    <a:p>
                      <a:pPr algn="l" fontAlgn="b"/>
                      <a:r>
                        <a:rPr lang="en-US" sz="1200" b="0" i="0" u="none" strike="noStrike">
                          <a:solidFill>
                            <a:srgbClr val="000000"/>
                          </a:solidFill>
                          <a:effectLst/>
                          <a:latin typeface="Montserrat" panose="020B0604020202020204"/>
                        </a:rPr>
                        <a:t>mom</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-0.18</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0.14</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6100"/>
                          </a:solidFill>
                          <a:effectLst/>
                          <a:latin typeface="Montserrat" panose="020B0604020202020204"/>
                        </a:rPr>
                        <a:t>0.16</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-0.25</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extLst>
                  <a:ext uri="{0D108BD9-81ED-4DB2-BD59-A6C34878D82A}">
                    <a16:rowId xmlns:a16="http://schemas.microsoft.com/office/drawing/2014/main" val="3977653467"/>
                  </a:ext>
                </a:extLst>
              </a:tr>
              <a:tr h="182874">
                <a:tc>
                  <a:txBody>
                    <a:bodyPr/>
                    <a:lstStyle/>
                    <a:p>
                      <a:pPr algn="l" fontAlgn="b"/>
                      <a:r>
                        <a:rPr lang="en-US" sz="1200" b="0" i="0" u="none" strike="noStrike">
                          <a:solidFill>
                            <a:srgbClr val="000000"/>
                          </a:solidFill>
                          <a:effectLst/>
                          <a:latin typeface="Montserrat" panose="020B0604020202020204"/>
                        </a:rPr>
                        <a:t>salvation army</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-0.24</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0.22</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6100"/>
                          </a:solidFill>
                          <a:effectLst/>
                          <a:latin typeface="Montserrat" panose="020B0604020202020204"/>
                        </a:rPr>
                        <a:t>0.17</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2715992920"/>
                  </a:ext>
                </a:extLst>
              </a:tr>
              <a:tr h="182874">
                <a:tc>
                  <a:txBody>
                    <a:bodyPr/>
                    <a:lstStyle/>
                    <a:p>
                      <a:pPr algn="l" fontAlgn="b"/>
                      <a:r>
                        <a:rPr lang="en-US" sz="1200" b="0" i="0" u="none" strike="noStrike">
                          <a:solidFill>
                            <a:srgbClr val="000000"/>
                          </a:solidFill>
                          <a:effectLst/>
                          <a:latin typeface="Montserrat" panose="020B0604020202020204"/>
                        </a:rPr>
                        <a:t>color</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-0.13</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0.23</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200" b="0" i="0" u="none" strike="noStrike" dirty="0">
                          <a:solidFill>
                            <a:srgbClr val="000000"/>
                          </a:solidFill>
                          <a:effectLst/>
                          <a:latin typeface="Montserrat" panose="020B0604020202020204"/>
                        </a:rPr>
                        <a:t>0.08</a:t>
                      </a:r>
                    </a:p>
                  </a:txBody>
                  <a:tcPr marL="4763" marR="4763" marT="4763" marB="0" anchor="b">
                    <a:lnL>
                      <a:noFill/>
                    </a:lnL>
                    <a:lnR>
                      <a:noFill/>
                    </a:lnR>
                    <a:lnT>
                      <a:noFill/>
                    </a:lnT>
                    <a:lnB>
                      <a:noFill/>
                    </a:lnB>
                  </a:tcPr>
                </a:tc>
                <a:extLst>
                  <a:ext uri="{0D108BD9-81ED-4DB2-BD59-A6C34878D82A}">
                    <a16:rowId xmlns:a16="http://schemas.microsoft.com/office/drawing/2014/main" val="4111707718"/>
                  </a:ext>
                </a:extLst>
              </a:tr>
            </a:tbl>
          </a:graphicData>
        </a:graphic>
      </p:graphicFrame>
    </p:spTree>
    <p:extLst>
      <p:ext uri="{BB962C8B-B14F-4D97-AF65-F5344CB8AC3E}">
        <p14:creationId xmlns:p14="http://schemas.microsoft.com/office/powerpoint/2010/main" val="687220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8"/>
            <a:ext cx="7896469" cy="1111029"/>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sym typeface="Varela Round"/>
              </a:rPr>
              <a:t>UnumAI leverages Google Trends Search data for polling predictions</a:t>
            </a:r>
          </a:p>
        </p:txBody>
      </p:sp>
      <p:sp>
        <p:nvSpPr>
          <p:cNvPr id="3" name="Slide Number Placeholder 2">
            <a:extLst>
              <a:ext uri="{FF2B5EF4-FFF2-40B4-BE49-F238E27FC236}">
                <a16:creationId xmlns:a16="http://schemas.microsoft.com/office/drawing/2014/main" id="{1B915676-7452-48D3-9FC5-BFC591221C9B}"/>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5" name="Picture 4">
            <a:extLst>
              <a:ext uri="{FF2B5EF4-FFF2-40B4-BE49-F238E27FC236}">
                <a16:creationId xmlns:a16="http://schemas.microsoft.com/office/drawing/2014/main" id="{431CE4CA-BFB2-4ABF-B665-DBC0695D4165}"/>
              </a:ext>
            </a:extLst>
          </p:cNvPr>
          <p:cNvPicPr>
            <a:picLocks noChangeAspect="1"/>
          </p:cNvPicPr>
          <p:nvPr/>
        </p:nvPicPr>
        <p:blipFill>
          <a:blip r:embed="rId3"/>
          <a:stretch>
            <a:fillRect/>
          </a:stretch>
        </p:blipFill>
        <p:spPr>
          <a:xfrm>
            <a:off x="514351" y="1307807"/>
            <a:ext cx="6675596" cy="3668397"/>
          </a:xfrm>
          <a:prstGeom prst="rect">
            <a:avLst/>
          </a:prstGeom>
        </p:spPr>
      </p:pic>
      <p:sp>
        <p:nvSpPr>
          <p:cNvPr id="6" name="TextBox 5">
            <a:extLst>
              <a:ext uri="{FF2B5EF4-FFF2-40B4-BE49-F238E27FC236}">
                <a16:creationId xmlns:a16="http://schemas.microsoft.com/office/drawing/2014/main" id="{DCE32504-5AFE-4C81-87A9-65D4E0E65EE3}"/>
              </a:ext>
            </a:extLst>
          </p:cNvPr>
          <p:cNvSpPr txBox="1"/>
          <p:nvPr/>
        </p:nvSpPr>
        <p:spPr>
          <a:xfrm>
            <a:off x="7300261" y="1736172"/>
            <a:ext cx="1843739" cy="2246769"/>
          </a:xfrm>
          <a:prstGeom prst="rect">
            <a:avLst/>
          </a:prstGeom>
          <a:noFill/>
        </p:spPr>
        <p:txBody>
          <a:bodyPr wrap="square" rtlCol="0">
            <a:spAutoFit/>
          </a:bodyPr>
          <a:lstStyle/>
          <a:p>
            <a:pPr lvl="0">
              <a:defRPr/>
            </a:pPr>
            <a:r>
              <a:rPr lang="en-US" sz="2000" dirty="0">
                <a:latin typeface="Montserrat" panose="020B0604020202020204" charset="0"/>
                <a:cs typeface="Varela Round" panose="00000500000000000000" pitchFamily="2" charset="-79"/>
              </a:rPr>
              <a:t>Google Search indicates candidate support and confirmatory voting intent</a:t>
            </a:r>
            <a:endParaRPr kumimoji="0" lang="en-US" sz="2000" b="0" i="0" u="none" strike="noStrike" kern="0" cap="none" spc="0" normalizeH="0" baseline="0" noProof="0" dirty="0">
              <a:ln>
                <a:noFill/>
              </a:ln>
              <a:solidFill>
                <a:srgbClr val="000000"/>
              </a:solidFill>
              <a:effectLst/>
              <a:uLnTx/>
              <a:uFillTx/>
              <a:latin typeface="Montserrat" panose="020B0604020202020204" charset="0"/>
              <a:sym typeface="Arial"/>
            </a:endParaRPr>
          </a:p>
        </p:txBody>
      </p:sp>
    </p:spTree>
    <p:extLst>
      <p:ext uri="{BB962C8B-B14F-4D97-AF65-F5344CB8AC3E}">
        <p14:creationId xmlns:p14="http://schemas.microsoft.com/office/powerpoint/2010/main" val="1428268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9006-2F5B-4273-9453-CE297853659B}"/>
              </a:ext>
            </a:extLst>
          </p:cNvPr>
          <p:cNvSpPr>
            <a:spLocks noGrp="1"/>
          </p:cNvSpPr>
          <p:nvPr>
            <p:ph type="title"/>
          </p:nvPr>
        </p:nvSpPr>
        <p:spPr>
          <a:xfrm>
            <a:off x="220694" y="98416"/>
            <a:ext cx="8520600" cy="572700"/>
          </a:xfrm>
        </p:spPr>
        <p:txBody>
          <a:bodyPr/>
          <a:lstStyle/>
          <a:p>
            <a:r>
              <a:rPr lang="en-US" sz="3600" dirty="0"/>
              <a:t>Crime</a:t>
            </a:r>
          </a:p>
        </p:txBody>
      </p:sp>
      <p:sp>
        <p:nvSpPr>
          <p:cNvPr id="3" name="Text Placeholder 2">
            <a:extLst>
              <a:ext uri="{FF2B5EF4-FFF2-40B4-BE49-F238E27FC236}">
                <a16:creationId xmlns:a16="http://schemas.microsoft.com/office/drawing/2014/main" id="{D834F4F5-B280-4C04-B794-F60F5C8D6674}"/>
              </a:ext>
            </a:extLst>
          </p:cNvPr>
          <p:cNvSpPr>
            <a:spLocks noGrp="1"/>
          </p:cNvSpPr>
          <p:nvPr>
            <p:ph type="body" idx="1"/>
          </p:nvPr>
        </p:nvSpPr>
        <p:spPr>
          <a:xfrm>
            <a:off x="5111781" y="2847398"/>
            <a:ext cx="3939010" cy="1181100"/>
          </a:xfrm>
        </p:spPr>
        <p:txBody>
          <a:bodyPr/>
          <a:lstStyle/>
          <a:p>
            <a:pPr>
              <a:buFont typeface="Arial" panose="020B0604020202020204" pitchFamily="34" charset="0"/>
              <a:buChar char="•"/>
            </a:pPr>
            <a:r>
              <a:rPr lang="en-US" sz="1400" dirty="0">
                <a:solidFill>
                  <a:schemeClr val="tx1"/>
                </a:solidFill>
              </a:rPr>
              <a:t>Trump and Warren perform best within these terms and across sub-categories</a:t>
            </a:r>
          </a:p>
          <a:p>
            <a:pPr>
              <a:buFont typeface="Arial" panose="020B0604020202020204" pitchFamily="34" charset="0"/>
              <a:buChar char="•"/>
            </a:pPr>
            <a:r>
              <a:rPr lang="en-US" sz="1400" dirty="0">
                <a:solidFill>
                  <a:schemeClr val="tx1"/>
                </a:solidFill>
              </a:rPr>
              <a:t>Steyer, Biden, &amp; Sanders have only 1 positive correlation among them</a:t>
            </a:r>
          </a:p>
        </p:txBody>
      </p:sp>
      <p:sp>
        <p:nvSpPr>
          <p:cNvPr id="4" name="Slide Number Placeholder 3">
            <a:extLst>
              <a:ext uri="{FF2B5EF4-FFF2-40B4-BE49-F238E27FC236}">
                <a16:creationId xmlns:a16="http://schemas.microsoft.com/office/drawing/2014/main" id="{3894673F-4326-436A-8504-39D4F676CAA3}"/>
              </a:ext>
            </a:extLst>
          </p:cNvPr>
          <p:cNvSpPr>
            <a:spLocks noGrp="1"/>
          </p:cNvSpPr>
          <p:nvPr>
            <p:ph type="sldNum" idx="12"/>
          </p:nvPr>
        </p:nvSpPr>
        <p:spPr/>
        <p:txBody>
          <a:bodyPr/>
          <a:lstStyle/>
          <a:p>
            <a:pPr defTabSz="914378"/>
            <a:fld id="{00000000-1234-1234-1234-123412341234}" type="slidenum">
              <a:rPr lang="en">
                <a:solidFill>
                  <a:srgbClr val="595959"/>
                </a:solidFill>
                <a:ea typeface="+mn-ea"/>
              </a:rPr>
              <a:pPr defTabSz="914378"/>
              <a:t>20</a:t>
            </a:fld>
            <a:endParaRPr lang="en" dirty="0">
              <a:solidFill>
                <a:srgbClr val="595959"/>
              </a:solidFill>
              <a:ea typeface="+mn-ea"/>
            </a:endParaRPr>
          </a:p>
        </p:txBody>
      </p:sp>
      <p:graphicFrame>
        <p:nvGraphicFramePr>
          <p:cNvPr id="5" name="Table 4">
            <a:extLst>
              <a:ext uri="{FF2B5EF4-FFF2-40B4-BE49-F238E27FC236}">
                <a16:creationId xmlns:a16="http://schemas.microsoft.com/office/drawing/2014/main" id="{9FF03C2A-FDB7-447E-8182-BB96EA657D27}"/>
              </a:ext>
            </a:extLst>
          </p:cNvPr>
          <p:cNvGraphicFramePr>
            <a:graphicFrameLocks noGrp="1"/>
          </p:cNvGraphicFramePr>
          <p:nvPr/>
        </p:nvGraphicFramePr>
        <p:xfrm>
          <a:off x="6755766" y="39955"/>
          <a:ext cx="2388235" cy="1112520"/>
        </p:xfrm>
        <a:graphic>
          <a:graphicData uri="http://schemas.openxmlformats.org/drawingml/2006/table">
            <a:tbl>
              <a:tblPr firstRow="1" bandRow="1">
                <a:tableStyleId>{5C22544A-7EE6-4342-B048-85BDC9FD1C3A}</a:tableStyleId>
              </a:tblPr>
              <a:tblGrid>
                <a:gridCol w="1816418">
                  <a:extLst>
                    <a:ext uri="{9D8B030D-6E8A-4147-A177-3AD203B41FA5}">
                      <a16:colId xmlns:a16="http://schemas.microsoft.com/office/drawing/2014/main" val="1170082836"/>
                    </a:ext>
                  </a:extLst>
                </a:gridCol>
                <a:gridCol w="571817">
                  <a:extLst>
                    <a:ext uri="{9D8B030D-6E8A-4147-A177-3AD203B41FA5}">
                      <a16:colId xmlns:a16="http://schemas.microsoft.com/office/drawing/2014/main" val="3544661537"/>
                    </a:ext>
                  </a:extLst>
                </a:gridCol>
              </a:tblGrid>
              <a:tr h="370840">
                <a:tc>
                  <a:txBody>
                    <a:bodyPr/>
                    <a:lstStyle/>
                    <a:p>
                      <a:pPr algn="r"/>
                      <a:r>
                        <a:rPr lang="en-US" sz="1200" b="0" dirty="0">
                          <a:solidFill>
                            <a:schemeClr val="tx1"/>
                          </a:solidFill>
                          <a:latin typeface="Playfair Display" panose="020B0604020202020204" charset="0"/>
                        </a:rPr>
                        <a:t># of Terms in Category:</a:t>
                      </a: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2,289</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71282594"/>
                  </a:ext>
                </a:extLst>
              </a:tr>
              <a:tr h="370840">
                <a:tc>
                  <a:txBody>
                    <a:bodyPr/>
                    <a:lstStyle/>
                    <a:p>
                      <a:pPr algn="r"/>
                      <a:r>
                        <a:rPr lang="en-US" sz="1200" b="0" dirty="0">
                          <a:solidFill>
                            <a:schemeClr val="tx1"/>
                          </a:solidFill>
                          <a:latin typeface="Playfair Display" panose="020B0604020202020204" charset="0"/>
                        </a:rPr>
                        <a:t>Average Daily Share:</a:t>
                      </a: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21%</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09574831"/>
                  </a:ext>
                </a:extLst>
              </a:tr>
              <a:tr h="370840">
                <a:tc>
                  <a:txBody>
                    <a:bodyPr/>
                    <a:lstStyle/>
                    <a:p>
                      <a:pPr algn="r"/>
                      <a:r>
                        <a:rPr lang="en-US" sz="1200" b="0" dirty="0">
                          <a:solidFill>
                            <a:schemeClr val="tx1"/>
                          </a:solidFill>
                          <a:latin typeface="Playfair Display" panose="020B0604020202020204" charset="0"/>
                        </a:rPr>
                        <a:t>Average Daily Rank:</a:t>
                      </a: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1</a:t>
                      </a: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1362708"/>
                  </a:ext>
                </a:extLst>
              </a:tr>
            </a:tbl>
          </a:graphicData>
        </a:graphic>
      </p:graphicFrame>
      <p:graphicFrame>
        <p:nvGraphicFramePr>
          <p:cNvPr id="7" name="Table 6">
            <a:extLst>
              <a:ext uri="{FF2B5EF4-FFF2-40B4-BE49-F238E27FC236}">
                <a16:creationId xmlns:a16="http://schemas.microsoft.com/office/drawing/2014/main" id="{2C17350E-E4B5-4E3D-A148-73755A958A8E}"/>
              </a:ext>
            </a:extLst>
          </p:cNvPr>
          <p:cNvGraphicFramePr>
            <a:graphicFrameLocks noGrp="1"/>
          </p:cNvGraphicFramePr>
          <p:nvPr>
            <p:extLst>
              <p:ext uri="{D42A27DB-BD31-4B8C-83A1-F6EECF244321}">
                <p14:modId xmlns:p14="http://schemas.microsoft.com/office/powerpoint/2010/main" val="3296465179"/>
              </p:ext>
            </p:extLst>
          </p:nvPr>
        </p:nvGraphicFramePr>
        <p:xfrm>
          <a:off x="5257205" y="1383518"/>
          <a:ext cx="3682527" cy="1232836"/>
        </p:xfrm>
        <a:graphic>
          <a:graphicData uri="http://schemas.openxmlformats.org/drawingml/2006/table">
            <a:tbl>
              <a:tblPr/>
              <a:tblGrid>
                <a:gridCol w="1023703">
                  <a:extLst>
                    <a:ext uri="{9D8B030D-6E8A-4147-A177-3AD203B41FA5}">
                      <a16:colId xmlns:a16="http://schemas.microsoft.com/office/drawing/2014/main" val="3821816851"/>
                    </a:ext>
                  </a:extLst>
                </a:gridCol>
                <a:gridCol w="471055">
                  <a:extLst>
                    <a:ext uri="{9D8B030D-6E8A-4147-A177-3AD203B41FA5}">
                      <a16:colId xmlns:a16="http://schemas.microsoft.com/office/drawing/2014/main" val="4187945227"/>
                    </a:ext>
                  </a:extLst>
                </a:gridCol>
                <a:gridCol w="640666">
                  <a:extLst>
                    <a:ext uri="{9D8B030D-6E8A-4147-A177-3AD203B41FA5}">
                      <a16:colId xmlns:a16="http://schemas.microsoft.com/office/drawing/2014/main" val="3605130227"/>
                    </a:ext>
                  </a:extLst>
                </a:gridCol>
                <a:gridCol w="566202">
                  <a:extLst>
                    <a:ext uri="{9D8B030D-6E8A-4147-A177-3AD203B41FA5}">
                      <a16:colId xmlns:a16="http://schemas.microsoft.com/office/drawing/2014/main" val="585555021"/>
                    </a:ext>
                  </a:extLst>
                </a:gridCol>
                <a:gridCol w="483263">
                  <a:extLst>
                    <a:ext uri="{9D8B030D-6E8A-4147-A177-3AD203B41FA5}">
                      <a16:colId xmlns:a16="http://schemas.microsoft.com/office/drawing/2014/main" val="3925161231"/>
                    </a:ext>
                  </a:extLst>
                </a:gridCol>
                <a:gridCol w="497638">
                  <a:extLst>
                    <a:ext uri="{9D8B030D-6E8A-4147-A177-3AD203B41FA5}">
                      <a16:colId xmlns:a16="http://schemas.microsoft.com/office/drawing/2014/main" val="3958117562"/>
                    </a:ext>
                  </a:extLst>
                </a:gridCol>
              </a:tblGrid>
              <a:tr h="409465">
                <a:tc>
                  <a:txBody>
                    <a:bodyPr/>
                    <a:lstStyle/>
                    <a:p>
                      <a:pPr algn="l" fontAlgn="b"/>
                      <a:endParaRPr lang="en-US" sz="1200" b="0" i="0" u="none" strike="noStrike">
                        <a:solidFill>
                          <a:srgbClr val="000000"/>
                        </a:solidFill>
                        <a:effectLst/>
                        <a:latin typeface="Montserrat" panose="020B0604020202020204"/>
                      </a:endParaRPr>
                    </a:p>
                  </a:txBody>
                  <a:tcPr marL="4763" marR="4763" marT="4763" marB="0" anchor="b">
                    <a:lnL>
                      <a:noFill/>
                    </a:lnL>
                    <a:lnR>
                      <a:noFill/>
                    </a:lnR>
                    <a:lnT>
                      <a:noFill/>
                    </a:lnT>
                    <a:lnB>
                      <a:noFill/>
                    </a:lnB>
                  </a:tcPr>
                </a:tc>
                <a:tc>
                  <a:txBody>
                    <a:bodyPr/>
                    <a:lstStyle/>
                    <a:p>
                      <a:pPr algn="l" fontAlgn="b"/>
                      <a:r>
                        <a:rPr lang="en-US" sz="1100" b="1" i="0" u="none" strike="noStrike" dirty="0">
                          <a:solidFill>
                            <a:srgbClr val="000000"/>
                          </a:solidFill>
                          <a:effectLst/>
                          <a:latin typeface="Montserrat" panose="020B0604020202020204"/>
                        </a:rPr>
                        <a:t>Biden</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effectLst/>
                          <a:latin typeface="Montserrat" panose="020B0604020202020204"/>
                        </a:rPr>
                        <a:t>Sanders</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effectLst/>
                          <a:latin typeface="Montserrat" panose="020B0604020202020204"/>
                        </a:rPr>
                        <a:t>Warren</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effectLst/>
                          <a:latin typeface="Montserrat" panose="020B0604020202020204"/>
                        </a:rPr>
                        <a:t>Steyer</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effectLst/>
                          <a:latin typeface="Montserrat" panose="020B0604020202020204"/>
                        </a:rPr>
                        <a:t>Trump</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263540"/>
                  </a:ext>
                </a:extLst>
              </a:tr>
              <a:tr h="206953">
                <a:tc>
                  <a:txBody>
                    <a:bodyPr/>
                    <a:lstStyle/>
                    <a:p>
                      <a:pPr algn="l" fontAlgn="b"/>
                      <a:r>
                        <a:rPr lang="en-US" sz="1200" b="0" i="0" u="none" strike="noStrike">
                          <a:solidFill>
                            <a:srgbClr val="000000"/>
                          </a:solidFill>
                          <a:effectLst/>
                          <a:latin typeface="Montserrat" panose="020B0604020202020204"/>
                        </a:rPr>
                        <a:t>Guns</a:t>
                      </a:r>
                    </a:p>
                  </a:txBody>
                  <a:tcPr marL="4763" marR="4763" marT="476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Montserrat" panose="020B0604020202020204"/>
                        </a:rPr>
                        <a:t>0.06</a:t>
                      </a:r>
                    </a:p>
                  </a:txBody>
                  <a:tcPr marL="4763" marR="4763" marT="4763"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Montserrat" panose="020B0604020202020204"/>
                        </a:rPr>
                        <a:t>-0.08</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Montserrat" panose="020B0604020202020204"/>
                        </a:rPr>
                        <a:t>0.06</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6100"/>
                          </a:solidFill>
                          <a:effectLst/>
                          <a:latin typeface="Montserrat" panose="020B0604020202020204"/>
                        </a:rPr>
                        <a:t>0.11</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solidFill>
                      <a:srgbClr val="C6EFCE"/>
                    </a:solidFill>
                  </a:tcPr>
                </a:tc>
                <a:extLst>
                  <a:ext uri="{0D108BD9-81ED-4DB2-BD59-A6C34878D82A}">
                    <a16:rowId xmlns:a16="http://schemas.microsoft.com/office/drawing/2014/main" val="3913234340"/>
                  </a:ext>
                </a:extLst>
              </a:tr>
              <a:tr h="409465">
                <a:tc>
                  <a:txBody>
                    <a:bodyPr/>
                    <a:lstStyle/>
                    <a:p>
                      <a:pPr algn="l" fontAlgn="b"/>
                      <a:r>
                        <a:rPr lang="en-US" sz="1200" b="0" i="0" u="none" strike="noStrike">
                          <a:solidFill>
                            <a:srgbClr val="000000"/>
                          </a:solidFill>
                          <a:effectLst/>
                          <a:latin typeface="Montserrat" panose="020B0604020202020204"/>
                        </a:rPr>
                        <a:t>Criminal Justice</a:t>
                      </a:r>
                    </a:p>
                  </a:txBody>
                  <a:tcPr marL="4763" marR="4763" marT="476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9C0006"/>
                          </a:solidFill>
                          <a:effectLst/>
                          <a:latin typeface="Montserrat" panose="020B0604020202020204"/>
                        </a:rPr>
                        <a:t>-0.12</a:t>
                      </a:r>
                    </a:p>
                  </a:txBody>
                  <a:tcPr marL="4763" marR="4763" marT="4763" marB="0" anchor="b">
                    <a:lnL w="6350" cap="flat" cmpd="sng" algn="ctr">
                      <a:solidFill>
                        <a:srgbClr val="000000"/>
                      </a:solidFill>
                      <a:prstDash val="solid"/>
                      <a:round/>
                      <a:headEnd type="none" w="med" len="med"/>
                      <a:tailEnd type="none" w="med" len="med"/>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-0.17</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0.14</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-0.22</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dirty="0">
                          <a:solidFill>
                            <a:srgbClr val="006100"/>
                          </a:solidFill>
                          <a:effectLst/>
                          <a:latin typeface="Montserrat" panose="020B0604020202020204"/>
                        </a:rPr>
                        <a:t>0.16</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3128564092"/>
                  </a:ext>
                </a:extLst>
              </a:tr>
              <a:tr h="206953">
                <a:tc>
                  <a:txBody>
                    <a:bodyPr/>
                    <a:lstStyle/>
                    <a:p>
                      <a:pPr algn="l" fontAlgn="b"/>
                      <a:r>
                        <a:rPr lang="en-US" sz="1200" b="0" i="0" u="none" strike="noStrike">
                          <a:solidFill>
                            <a:srgbClr val="000000"/>
                          </a:solidFill>
                          <a:effectLst/>
                          <a:latin typeface="Montserrat" panose="020B0604020202020204"/>
                        </a:rPr>
                        <a:t>Public Safety</a:t>
                      </a:r>
                    </a:p>
                  </a:txBody>
                  <a:tcPr marL="4763" marR="4763" marT="476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Montserrat" panose="020B0604020202020204"/>
                        </a:rPr>
                        <a:t>0.02</a:t>
                      </a:r>
                    </a:p>
                  </a:txBody>
                  <a:tcPr marL="4763" marR="4763" marT="476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-0.26</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0.12</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200" b="0" i="0" u="none" strike="noStrike" dirty="0">
                          <a:solidFill>
                            <a:srgbClr val="006100"/>
                          </a:solidFill>
                          <a:effectLst/>
                          <a:latin typeface="Montserrat" panose="020B0604020202020204"/>
                        </a:rPr>
                        <a:t>0.25</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2500885184"/>
                  </a:ext>
                </a:extLst>
              </a:tr>
            </a:tbl>
          </a:graphicData>
        </a:graphic>
      </p:graphicFrame>
      <p:sp>
        <p:nvSpPr>
          <p:cNvPr id="8" name="Rectangle 7">
            <a:extLst>
              <a:ext uri="{FF2B5EF4-FFF2-40B4-BE49-F238E27FC236}">
                <a16:creationId xmlns:a16="http://schemas.microsoft.com/office/drawing/2014/main" id="{80BD2FC3-0A92-451E-B435-D55C78C70B52}"/>
              </a:ext>
            </a:extLst>
          </p:cNvPr>
          <p:cNvSpPr/>
          <p:nvPr/>
        </p:nvSpPr>
        <p:spPr>
          <a:xfrm>
            <a:off x="5925712" y="1188688"/>
            <a:ext cx="2345514" cy="307777"/>
          </a:xfrm>
          <a:prstGeom prst="rect">
            <a:avLst/>
          </a:prstGeom>
        </p:spPr>
        <p:txBody>
          <a:bodyPr wrap="none">
            <a:spAutoFit/>
          </a:bodyPr>
          <a:lstStyle/>
          <a:p>
            <a:pPr algn="ctr" defTabSz="914378" fontAlgn="b"/>
            <a:r>
              <a:rPr lang="en-US" b="1" u="sng" dirty="0">
                <a:latin typeface="Calibri" panose="020F0502020204030204" pitchFamily="34" charset="0"/>
                <a:ea typeface="+mn-ea"/>
              </a:rPr>
              <a:t>Correlation of sub-categories</a:t>
            </a:r>
          </a:p>
        </p:txBody>
      </p:sp>
      <p:graphicFrame>
        <p:nvGraphicFramePr>
          <p:cNvPr id="10" name="Table 9">
            <a:extLst>
              <a:ext uri="{FF2B5EF4-FFF2-40B4-BE49-F238E27FC236}">
                <a16:creationId xmlns:a16="http://schemas.microsoft.com/office/drawing/2014/main" id="{CD91BEAE-BDFF-4EB3-9189-574A4B8DE68D}"/>
              </a:ext>
            </a:extLst>
          </p:cNvPr>
          <p:cNvGraphicFramePr>
            <a:graphicFrameLocks noGrp="1"/>
          </p:cNvGraphicFramePr>
          <p:nvPr>
            <p:extLst>
              <p:ext uri="{D42A27DB-BD31-4B8C-83A1-F6EECF244321}">
                <p14:modId xmlns:p14="http://schemas.microsoft.com/office/powerpoint/2010/main" val="983737054"/>
              </p:ext>
            </p:extLst>
          </p:nvPr>
        </p:nvGraphicFramePr>
        <p:xfrm>
          <a:off x="37351" y="596215"/>
          <a:ext cx="5108796" cy="4236205"/>
        </p:xfrm>
        <a:graphic>
          <a:graphicData uri="http://schemas.openxmlformats.org/drawingml/2006/table">
            <a:tbl>
              <a:tblPr/>
              <a:tblGrid>
                <a:gridCol w="942633">
                  <a:extLst>
                    <a:ext uri="{9D8B030D-6E8A-4147-A177-3AD203B41FA5}">
                      <a16:colId xmlns:a16="http://schemas.microsoft.com/office/drawing/2014/main" val="1343149994"/>
                    </a:ext>
                  </a:extLst>
                </a:gridCol>
                <a:gridCol w="1187736">
                  <a:extLst>
                    <a:ext uri="{9D8B030D-6E8A-4147-A177-3AD203B41FA5}">
                      <a16:colId xmlns:a16="http://schemas.microsoft.com/office/drawing/2014/main" val="3194900130"/>
                    </a:ext>
                  </a:extLst>
                </a:gridCol>
                <a:gridCol w="540758">
                  <a:extLst>
                    <a:ext uri="{9D8B030D-6E8A-4147-A177-3AD203B41FA5}">
                      <a16:colId xmlns:a16="http://schemas.microsoft.com/office/drawing/2014/main" val="1841100390"/>
                    </a:ext>
                  </a:extLst>
                </a:gridCol>
                <a:gridCol w="540759">
                  <a:extLst>
                    <a:ext uri="{9D8B030D-6E8A-4147-A177-3AD203B41FA5}">
                      <a16:colId xmlns:a16="http://schemas.microsoft.com/office/drawing/2014/main" val="1793729302"/>
                    </a:ext>
                  </a:extLst>
                </a:gridCol>
                <a:gridCol w="656635">
                  <a:extLst>
                    <a:ext uri="{9D8B030D-6E8A-4147-A177-3AD203B41FA5}">
                      <a16:colId xmlns:a16="http://schemas.microsoft.com/office/drawing/2014/main" val="729745610"/>
                    </a:ext>
                  </a:extLst>
                </a:gridCol>
                <a:gridCol w="675947">
                  <a:extLst>
                    <a:ext uri="{9D8B030D-6E8A-4147-A177-3AD203B41FA5}">
                      <a16:colId xmlns:a16="http://schemas.microsoft.com/office/drawing/2014/main" val="517006253"/>
                    </a:ext>
                  </a:extLst>
                </a:gridCol>
                <a:gridCol w="564328">
                  <a:extLst>
                    <a:ext uri="{9D8B030D-6E8A-4147-A177-3AD203B41FA5}">
                      <a16:colId xmlns:a16="http://schemas.microsoft.com/office/drawing/2014/main" val="3287503392"/>
                    </a:ext>
                  </a:extLst>
                </a:gridCol>
              </a:tblGrid>
              <a:tr h="347663">
                <a:tc>
                  <a:txBody>
                    <a:bodyPr/>
                    <a:lstStyle/>
                    <a:p>
                      <a:pPr algn="l" fontAlgn="b"/>
                      <a:r>
                        <a:rPr lang="en-US" sz="1100" b="1" i="0" u="none" strike="noStrike">
                          <a:solidFill>
                            <a:srgbClr val="000000"/>
                          </a:solidFill>
                          <a:effectLst/>
                          <a:latin typeface="Montserrat" panose="020B0604020202020204"/>
                        </a:rPr>
                        <a:t>Term</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Montserrat" panose="020B0604020202020204"/>
                        </a:rPr>
                        <a:t>Category</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Montserrat" panose="020B0604020202020204"/>
                        </a:rPr>
                        <a:t>Steyer</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Montserrat" panose="020B0604020202020204"/>
                        </a:rPr>
                        <a:t>Biden</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Montserrat" panose="020B0604020202020204"/>
                        </a:rPr>
                        <a:t>Sanders</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Montserrat" panose="020B0604020202020204"/>
                        </a:rPr>
                        <a:t>Warren</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Montserrat" panose="020B0604020202020204"/>
                        </a:rPr>
                        <a:t>Trump</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8787118"/>
                  </a:ext>
                </a:extLst>
              </a:tr>
              <a:tr h="157282">
                <a:tc>
                  <a:txBody>
                    <a:bodyPr/>
                    <a:lstStyle/>
                    <a:p>
                      <a:pPr algn="l" fontAlgn="b"/>
                      <a:r>
                        <a:rPr lang="en-US" sz="1100" b="0" i="0" u="none" strike="noStrike">
                          <a:solidFill>
                            <a:srgbClr val="000000"/>
                          </a:solidFill>
                          <a:effectLst/>
                          <a:latin typeface="Montserrat" panose="020B0604020202020204"/>
                        </a:rPr>
                        <a:t>jail</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dirty="0">
                          <a:solidFill>
                            <a:srgbClr val="000000"/>
                          </a:solidFill>
                          <a:effectLst/>
                          <a:latin typeface="Montserrat" panose="020B0604020202020204"/>
                        </a:rPr>
                        <a:t>Criminal Justice</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9C0006"/>
                          </a:solidFill>
                          <a:effectLst/>
                          <a:latin typeface="Montserrat" panose="020B0604020202020204"/>
                        </a:rPr>
                        <a:t>-0.16</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-0.01</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9C0006"/>
                          </a:solidFill>
                          <a:effectLst/>
                          <a:latin typeface="Montserrat" panose="020B0604020202020204"/>
                        </a:rPr>
                        <a:t>-0.13</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0.09</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6100"/>
                          </a:solidFill>
                          <a:effectLst/>
                          <a:latin typeface="Montserrat" panose="020B0604020202020204"/>
                        </a:rPr>
                        <a:t>0.10</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solidFill>
                      <a:srgbClr val="C6EFCE"/>
                    </a:solidFill>
                  </a:tcPr>
                </a:tc>
                <a:extLst>
                  <a:ext uri="{0D108BD9-81ED-4DB2-BD59-A6C34878D82A}">
                    <a16:rowId xmlns:a16="http://schemas.microsoft.com/office/drawing/2014/main" val="1069068265"/>
                  </a:ext>
                </a:extLst>
              </a:tr>
              <a:tr h="215788">
                <a:tc>
                  <a:txBody>
                    <a:bodyPr/>
                    <a:lstStyle/>
                    <a:p>
                      <a:pPr algn="l" fontAlgn="b"/>
                      <a:r>
                        <a:rPr lang="en-US" sz="1100" b="0" i="0" u="none" strike="noStrike">
                          <a:solidFill>
                            <a:srgbClr val="000000"/>
                          </a:solidFill>
                          <a:effectLst/>
                          <a:latin typeface="Montserrat" panose="020B0604020202020204"/>
                        </a:rPr>
                        <a:t>police</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Public Safety</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-0.13</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-0.17</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0.10</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6100"/>
                          </a:solidFill>
                          <a:effectLst/>
                          <a:latin typeface="Montserrat" panose="020B0604020202020204"/>
                        </a:rPr>
                        <a:t>0.21</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1184769612"/>
                  </a:ext>
                </a:extLst>
              </a:tr>
              <a:tr h="138546">
                <a:tc>
                  <a:txBody>
                    <a:bodyPr/>
                    <a:lstStyle/>
                    <a:p>
                      <a:pPr algn="l" fontAlgn="b"/>
                      <a:r>
                        <a:rPr lang="en-US" sz="1100" b="0" i="0" u="none" strike="noStrike">
                          <a:solidFill>
                            <a:srgbClr val="000000"/>
                          </a:solidFill>
                          <a:effectLst/>
                          <a:latin typeface="Montserrat" panose="020B0604020202020204"/>
                        </a:rPr>
                        <a:t>law</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Criminal Justice</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-0.11</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100" b="0" i="0" u="none" strike="noStrike" dirty="0">
                          <a:solidFill>
                            <a:srgbClr val="000000"/>
                          </a:solidFill>
                          <a:effectLst/>
                          <a:latin typeface="Montserrat" panose="020B0604020202020204"/>
                        </a:rPr>
                        <a:t>0.07</a:t>
                      </a:r>
                    </a:p>
                  </a:txBody>
                  <a:tcPr marL="4763" marR="4763" marT="4763" marB="0" anchor="b">
                    <a:lnL>
                      <a:noFill/>
                    </a:lnL>
                    <a:lnR>
                      <a:noFill/>
                    </a:lnR>
                    <a:lnT>
                      <a:noFill/>
                    </a:lnT>
                    <a:lnB>
                      <a:noFill/>
                    </a:lnB>
                  </a:tcPr>
                </a:tc>
                <a:extLst>
                  <a:ext uri="{0D108BD9-81ED-4DB2-BD59-A6C34878D82A}">
                    <a16:rowId xmlns:a16="http://schemas.microsoft.com/office/drawing/2014/main" val="3831391053"/>
                  </a:ext>
                </a:extLst>
              </a:tr>
              <a:tr h="0">
                <a:tc>
                  <a:txBody>
                    <a:bodyPr/>
                    <a:lstStyle/>
                    <a:p>
                      <a:pPr algn="l" fontAlgn="b"/>
                      <a:r>
                        <a:rPr lang="en-US" sz="1100" b="0" i="0" u="none" strike="noStrike">
                          <a:solidFill>
                            <a:srgbClr val="000000"/>
                          </a:solidFill>
                          <a:effectLst/>
                          <a:latin typeface="Montserrat" panose="020B0604020202020204"/>
                        </a:rPr>
                        <a:t>county jail</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Criminal Justice</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-0.08</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-0.12</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0.14</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extLst>
                  <a:ext uri="{0D108BD9-81ED-4DB2-BD59-A6C34878D82A}">
                    <a16:rowId xmlns:a16="http://schemas.microsoft.com/office/drawing/2014/main" val="3592007816"/>
                  </a:ext>
                </a:extLst>
              </a:tr>
              <a:tr h="181514">
                <a:tc>
                  <a:txBody>
                    <a:bodyPr/>
                    <a:lstStyle/>
                    <a:p>
                      <a:pPr algn="l" fontAlgn="b"/>
                      <a:r>
                        <a:rPr lang="en-US" sz="1100" b="0" i="0" u="none" strike="noStrike">
                          <a:solidFill>
                            <a:srgbClr val="000000"/>
                          </a:solidFill>
                          <a:effectLst/>
                          <a:latin typeface="Montserrat" panose="020B0604020202020204"/>
                        </a:rPr>
                        <a:t>shooting</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Public Safety</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0.15</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-0.17</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0.12</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1570128265"/>
                  </a:ext>
                </a:extLst>
              </a:tr>
              <a:tr h="181514">
                <a:tc>
                  <a:txBody>
                    <a:bodyPr/>
                    <a:lstStyle/>
                    <a:p>
                      <a:pPr algn="l" fontAlgn="b"/>
                      <a:r>
                        <a:rPr lang="en-US" sz="1100" b="0" i="0" u="none" strike="noStrike">
                          <a:solidFill>
                            <a:srgbClr val="000000"/>
                          </a:solidFill>
                          <a:effectLst/>
                          <a:latin typeface="Montserrat" panose="020B0604020202020204"/>
                        </a:rPr>
                        <a:t>Murder</a:t>
                      </a:r>
                    </a:p>
                  </a:txBody>
                  <a:tcPr marL="4763" marR="4763" marT="4763" marB="0" anchor="b">
                    <a:lnL>
                      <a:noFill/>
                    </a:lnL>
                    <a:lnR>
                      <a:noFill/>
                    </a:lnR>
                    <a:lnT>
                      <a:noFill/>
                    </a:lnT>
                    <a:lnB>
                      <a:noFill/>
                    </a:lnB>
                  </a:tcPr>
                </a:tc>
                <a:tc>
                  <a:txBody>
                    <a:bodyPr/>
                    <a:lstStyle/>
                    <a:p>
                      <a:pPr algn="l" fontAlgn="b"/>
                      <a:r>
                        <a:rPr lang="en-US" sz="1100" b="0" i="0" u="none" strike="noStrike" dirty="0">
                          <a:solidFill>
                            <a:srgbClr val="000000"/>
                          </a:solidFill>
                          <a:effectLst/>
                          <a:latin typeface="Montserrat" panose="020B0604020202020204"/>
                        </a:rPr>
                        <a:t>Public Safety</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-0.12</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0.10</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2949895516"/>
                  </a:ext>
                </a:extLst>
              </a:tr>
              <a:tr h="49548">
                <a:tc>
                  <a:txBody>
                    <a:bodyPr/>
                    <a:lstStyle/>
                    <a:p>
                      <a:pPr algn="l" fontAlgn="b"/>
                      <a:r>
                        <a:rPr lang="en-US" sz="1100" b="0" i="0" u="none" strike="noStrike">
                          <a:solidFill>
                            <a:srgbClr val="000000"/>
                          </a:solidFill>
                          <a:effectLst/>
                          <a:latin typeface="Montserrat" panose="020B0604020202020204"/>
                        </a:rPr>
                        <a:t>prison</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Criminal Justice</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-0.08</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-0.12</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0.10</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2630309030"/>
                  </a:ext>
                </a:extLst>
              </a:tr>
              <a:tr h="347663">
                <a:tc>
                  <a:txBody>
                    <a:bodyPr/>
                    <a:lstStyle/>
                    <a:p>
                      <a:pPr algn="l" fontAlgn="b"/>
                      <a:r>
                        <a:rPr lang="en-US" sz="1100" b="0" i="0" u="none" strike="noStrike" dirty="0">
                          <a:solidFill>
                            <a:srgbClr val="000000"/>
                          </a:solidFill>
                          <a:effectLst/>
                          <a:latin typeface="Montserrat" panose="020B0604020202020204"/>
                        </a:rPr>
                        <a:t>police department</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Public Safety</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-0.15</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-0.20</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0.15</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6100"/>
                          </a:solidFill>
                          <a:effectLst/>
                          <a:latin typeface="Montserrat" panose="020B0604020202020204"/>
                        </a:rPr>
                        <a:t>0.26</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26873402"/>
                  </a:ext>
                </a:extLst>
              </a:tr>
              <a:tr h="55955">
                <a:tc>
                  <a:txBody>
                    <a:bodyPr/>
                    <a:lstStyle/>
                    <a:p>
                      <a:pPr algn="l" fontAlgn="b"/>
                      <a:r>
                        <a:rPr lang="en-US" sz="1100" b="0" i="0" u="none" strike="noStrike">
                          <a:solidFill>
                            <a:srgbClr val="000000"/>
                          </a:solidFill>
                          <a:effectLst/>
                          <a:latin typeface="Montserrat" panose="020B0604020202020204"/>
                        </a:rPr>
                        <a:t>officer</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Criminal Justice</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-0.18</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0.11</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1451796110"/>
                  </a:ext>
                </a:extLst>
              </a:tr>
              <a:tr h="181514">
                <a:tc>
                  <a:txBody>
                    <a:bodyPr/>
                    <a:lstStyle/>
                    <a:p>
                      <a:pPr algn="l" fontAlgn="b"/>
                      <a:r>
                        <a:rPr lang="en-US" sz="1100" b="0" i="0" u="none" strike="noStrike">
                          <a:solidFill>
                            <a:srgbClr val="000000"/>
                          </a:solidFill>
                          <a:effectLst/>
                          <a:latin typeface="Montserrat" panose="020B0604020202020204"/>
                        </a:rPr>
                        <a:t>safety</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Public Safety</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-0.22</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-0.12</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0.23</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extLst>
                  <a:ext uri="{0D108BD9-81ED-4DB2-BD59-A6C34878D82A}">
                    <a16:rowId xmlns:a16="http://schemas.microsoft.com/office/drawing/2014/main" val="2182214027"/>
                  </a:ext>
                </a:extLst>
              </a:tr>
              <a:tr h="181514">
                <a:tc>
                  <a:txBody>
                    <a:bodyPr/>
                    <a:lstStyle/>
                    <a:p>
                      <a:pPr algn="l" fontAlgn="b"/>
                      <a:r>
                        <a:rPr lang="en-US" sz="1100" b="0" i="0" u="none" strike="noStrike">
                          <a:solidFill>
                            <a:srgbClr val="000000"/>
                          </a:solidFill>
                          <a:effectLst/>
                          <a:latin typeface="Montserrat" panose="020B0604020202020204"/>
                        </a:rPr>
                        <a:t>crime</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Public Safety</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0.08</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-0.12</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extLst>
                  <a:ext uri="{0D108BD9-81ED-4DB2-BD59-A6C34878D82A}">
                    <a16:rowId xmlns:a16="http://schemas.microsoft.com/office/drawing/2014/main" val="1311698075"/>
                  </a:ext>
                </a:extLst>
              </a:tr>
              <a:tr h="181514">
                <a:tc>
                  <a:txBody>
                    <a:bodyPr/>
                    <a:lstStyle/>
                    <a:p>
                      <a:pPr algn="l" fontAlgn="b"/>
                      <a:r>
                        <a:rPr lang="en-US" sz="1100" b="0" i="0" u="none" strike="noStrike">
                          <a:solidFill>
                            <a:srgbClr val="000000"/>
                          </a:solidFill>
                          <a:effectLst/>
                          <a:latin typeface="Montserrat" panose="020B0604020202020204"/>
                        </a:rPr>
                        <a:t>sheriff</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Public Safety</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-0.18</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0.00</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-0.08</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0.18</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3171131489"/>
                  </a:ext>
                </a:extLst>
              </a:tr>
              <a:tr h="124101">
                <a:tc>
                  <a:txBody>
                    <a:bodyPr/>
                    <a:lstStyle/>
                    <a:p>
                      <a:pPr algn="l" fontAlgn="b"/>
                      <a:r>
                        <a:rPr lang="en-US" sz="1100" b="0" i="0" u="none" strike="noStrike">
                          <a:solidFill>
                            <a:srgbClr val="000000"/>
                          </a:solidFill>
                          <a:effectLst/>
                          <a:latin typeface="Montserrat" panose="020B0604020202020204"/>
                        </a:rPr>
                        <a:t>legal</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Criminal Justice</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-0.12</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-0.13</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-0.11</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0.12</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6100"/>
                          </a:solidFill>
                          <a:effectLst/>
                          <a:latin typeface="Montserrat" panose="020B0604020202020204"/>
                        </a:rPr>
                        <a:t>0.21</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3156096058"/>
                  </a:ext>
                </a:extLst>
              </a:tr>
              <a:tr h="0">
                <a:tc>
                  <a:txBody>
                    <a:bodyPr/>
                    <a:lstStyle/>
                    <a:p>
                      <a:pPr algn="l" fontAlgn="b"/>
                      <a:r>
                        <a:rPr lang="en-US" sz="1100" b="0" i="0" u="none" strike="noStrike">
                          <a:solidFill>
                            <a:srgbClr val="000000"/>
                          </a:solidFill>
                          <a:effectLst/>
                          <a:latin typeface="Montserrat" panose="020B0604020202020204"/>
                        </a:rPr>
                        <a:t>laws</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Criminal Justice</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extLst>
                  <a:ext uri="{0D108BD9-81ED-4DB2-BD59-A6C34878D82A}">
                    <a16:rowId xmlns:a16="http://schemas.microsoft.com/office/drawing/2014/main" val="1659984119"/>
                  </a:ext>
                </a:extLst>
              </a:tr>
              <a:tr h="0">
                <a:tc>
                  <a:txBody>
                    <a:bodyPr/>
                    <a:lstStyle/>
                    <a:p>
                      <a:pPr algn="l" fontAlgn="b"/>
                      <a:r>
                        <a:rPr lang="en-US" sz="1100" b="0" i="0" u="none" strike="noStrike">
                          <a:solidFill>
                            <a:srgbClr val="000000"/>
                          </a:solidFill>
                          <a:effectLst/>
                          <a:latin typeface="Montserrat" panose="020B0604020202020204"/>
                        </a:rPr>
                        <a:t>lawyers</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Criminal Justice</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0.00</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-0.11</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0.12</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6100"/>
                          </a:solidFill>
                          <a:effectLst/>
                          <a:latin typeface="Montserrat" panose="020B0604020202020204"/>
                        </a:rPr>
                        <a:t>0.13</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2432162536"/>
                  </a:ext>
                </a:extLst>
              </a:tr>
              <a:tr h="105656">
                <a:tc>
                  <a:txBody>
                    <a:bodyPr/>
                    <a:lstStyle/>
                    <a:p>
                      <a:pPr algn="l" fontAlgn="b"/>
                      <a:r>
                        <a:rPr lang="en-US" sz="1100" b="0" i="0" u="none" strike="noStrike">
                          <a:solidFill>
                            <a:srgbClr val="000000"/>
                          </a:solidFill>
                          <a:effectLst/>
                          <a:latin typeface="Montserrat" panose="020B0604020202020204"/>
                        </a:rPr>
                        <a:t>inmates</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Criminal Justice</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-0.18</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0.14</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6100"/>
                          </a:solidFill>
                          <a:effectLst/>
                          <a:latin typeface="Montserrat" panose="020B0604020202020204"/>
                        </a:rPr>
                        <a:t>0.17</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3280890391"/>
                  </a:ext>
                </a:extLst>
              </a:tr>
              <a:tr h="34853">
                <a:tc>
                  <a:txBody>
                    <a:bodyPr/>
                    <a:lstStyle/>
                    <a:p>
                      <a:pPr algn="l" fontAlgn="b"/>
                      <a:r>
                        <a:rPr lang="en-US" sz="1100" b="0" i="0" u="none" strike="noStrike">
                          <a:solidFill>
                            <a:srgbClr val="000000"/>
                          </a:solidFill>
                          <a:effectLst/>
                          <a:latin typeface="Montserrat" panose="020B0604020202020204"/>
                        </a:rPr>
                        <a:t>criminal</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Criminal Justice</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-0.19</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0.15</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extLst>
                  <a:ext uri="{0D108BD9-81ED-4DB2-BD59-A6C34878D82A}">
                    <a16:rowId xmlns:a16="http://schemas.microsoft.com/office/drawing/2014/main" val="1860419377"/>
                  </a:ext>
                </a:extLst>
              </a:tr>
              <a:tr h="0">
                <a:tc>
                  <a:txBody>
                    <a:bodyPr/>
                    <a:lstStyle/>
                    <a:p>
                      <a:pPr algn="l" fontAlgn="b"/>
                      <a:r>
                        <a:rPr lang="en-US" sz="1100" b="0" i="0" u="none" strike="noStrike">
                          <a:solidFill>
                            <a:srgbClr val="000000"/>
                          </a:solidFill>
                          <a:effectLst/>
                          <a:latin typeface="Montserrat" panose="020B0604020202020204"/>
                        </a:rPr>
                        <a:t>arrest</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Criminal Justice</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-0.12</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0.19</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506363891"/>
                  </a:ext>
                </a:extLst>
              </a:tr>
              <a:tr h="173425">
                <a:tc>
                  <a:txBody>
                    <a:bodyPr/>
                    <a:lstStyle/>
                    <a:p>
                      <a:pPr algn="l" fontAlgn="b"/>
                      <a:r>
                        <a:rPr lang="en-US" sz="1100" b="0" i="0" u="none" strike="noStrike">
                          <a:solidFill>
                            <a:srgbClr val="000000"/>
                          </a:solidFill>
                          <a:effectLst/>
                          <a:latin typeface="Montserrat" panose="020B0604020202020204"/>
                        </a:rPr>
                        <a:t>murders</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Public Safety</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-0.16</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-0.20</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0.13</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6100"/>
                          </a:solidFill>
                          <a:effectLst/>
                          <a:latin typeface="Montserrat" panose="020B0604020202020204"/>
                        </a:rPr>
                        <a:t>0.15</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805656974"/>
                  </a:ext>
                </a:extLst>
              </a:tr>
              <a:tr h="347663">
                <a:tc>
                  <a:txBody>
                    <a:bodyPr/>
                    <a:lstStyle/>
                    <a:p>
                      <a:pPr algn="l" fontAlgn="b"/>
                      <a:r>
                        <a:rPr lang="en-US" sz="1100" b="0" i="0" u="none" strike="noStrike" dirty="0">
                          <a:solidFill>
                            <a:srgbClr val="000000"/>
                          </a:solidFill>
                          <a:effectLst/>
                          <a:latin typeface="Montserrat" panose="020B0604020202020204"/>
                        </a:rPr>
                        <a:t>killer</a:t>
                      </a:r>
                    </a:p>
                  </a:txBody>
                  <a:tcPr marL="4763" marR="4763" marT="4763" marB="0" anchor="b">
                    <a:lnL>
                      <a:noFill/>
                    </a:lnL>
                    <a:lnR>
                      <a:noFill/>
                    </a:lnR>
                    <a:lnT>
                      <a:noFill/>
                    </a:lnT>
                    <a:lnB>
                      <a:noFill/>
                    </a:lnB>
                  </a:tcPr>
                </a:tc>
                <a:tc>
                  <a:txBody>
                    <a:bodyPr/>
                    <a:lstStyle/>
                    <a:p>
                      <a:pPr algn="l" fontAlgn="b"/>
                      <a:r>
                        <a:rPr lang="en-US" sz="1100" b="0" i="0" u="none" strike="noStrike" dirty="0">
                          <a:solidFill>
                            <a:srgbClr val="000000"/>
                          </a:solidFill>
                          <a:effectLst/>
                          <a:latin typeface="Montserrat" panose="020B0604020202020204"/>
                        </a:rPr>
                        <a:t>Criminal Justice</a:t>
                      </a:r>
                    </a:p>
                  </a:txBody>
                  <a:tcPr marL="4763" marR="4763" marT="4763" marB="0" anchor="b">
                    <a:lnL>
                      <a:noFill/>
                    </a:lnL>
                    <a:lnR>
                      <a:noFill/>
                    </a:lnR>
                    <a:lnT>
                      <a:noFill/>
                    </a:lnT>
                    <a:lnB>
                      <a:noFill/>
                    </a:lnB>
                  </a:tcPr>
                </a:tc>
                <a:tc>
                  <a:txBody>
                    <a:bodyPr/>
                    <a:lstStyle/>
                    <a:p>
                      <a:pPr algn="ctr" fontAlgn="b"/>
                      <a:r>
                        <a:rPr lang="en-US" sz="1100" b="0" i="0" u="none" strike="noStrike" dirty="0">
                          <a:solidFill>
                            <a:srgbClr val="006100"/>
                          </a:solidFill>
                          <a:effectLst/>
                          <a:latin typeface="Montserrat" panose="020B0604020202020204"/>
                        </a:rPr>
                        <a:t>0.10</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dirty="0">
                          <a:solidFill>
                            <a:srgbClr val="9C0006"/>
                          </a:solidFill>
                          <a:effectLst/>
                          <a:latin typeface="Montserrat" panose="020B0604020202020204"/>
                        </a:rPr>
                        <a:t>-0.19</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dirty="0">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100" b="0" i="0" u="none" strike="noStrike" dirty="0">
                          <a:solidFill>
                            <a:srgbClr val="9C0006"/>
                          </a:solidFill>
                          <a:effectLst/>
                          <a:latin typeface="Montserrat" panose="020B0604020202020204"/>
                        </a:rPr>
                        <a:t>-0.27</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336197845"/>
                  </a:ext>
                </a:extLst>
              </a:tr>
            </a:tbl>
          </a:graphicData>
        </a:graphic>
      </p:graphicFrame>
    </p:spTree>
    <p:extLst>
      <p:ext uri="{BB962C8B-B14F-4D97-AF65-F5344CB8AC3E}">
        <p14:creationId xmlns:p14="http://schemas.microsoft.com/office/powerpoint/2010/main" val="1568253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9006-2F5B-4273-9453-CE297853659B}"/>
              </a:ext>
            </a:extLst>
          </p:cNvPr>
          <p:cNvSpPr>
            <a:spLocks noGrp="1"/>
          </p:cNvSpPr>
          <p:nvPr>
            <p:ph type="title"/>
          </p:nvPr>
        </p:nvSpPr>
        <p:spPr>
          <a:xfrm>
            <a:off x="219075" y="51425"/>
            <a:ext cx="8520600" cy="572700"/>
          </a:xfrm>
        </p:spPr>
        <p:txBody>
          <a:bodyPr/>
          <a:lstStyle/>
          <a:p>
            <a:r>
              <a:rPr lang="en-US" sz="3600" dirty="0"/>
              <a:t>Immigration</a:t>
            </a:r>
          </a:p>
        </p:txBody>
      </p:sp>
      <p:sp>
        <p:nvSpPr>
          <p:cNvPr id="3" name="Text Placeholder 2">
            <a:extLst>
              <a:ext uri="{FF2B5EF4-FFF2-40B4-BE49-F238E27FC236}">
                <a16:creationId xmlns:a16="http://schemas.microsoft.com/office/drawing/2014/main" id="{D834F4F5-B280-4C04-B794-F60F5C8D6674}"/>
              </a:ext>
            </a:extLst>
          </p:cNvPr>
          <p:cNvSpPr>
            <a:spLocks noGrp="1"/>
          </p:cNvSpPr>
          <p:nvPr>
            <p:ph type="body" idx="1"/>
          </p:nvPr>
        </p:nvSpPr>
        <p:spPr>
          <a:xfrm>
            <a:off x="4572000" y="1704924"/>
            <a:ext cx="4352925" cy="2438451"/>
          </a:xfrm>
        </p:spPr>
        <p:txBody>
          <a:bodyPr/>
          <a:lstStyle/>
          <a:p>
            <a:pPr>
              <a:buFont typeface="Arial" panose="020B0604020202020204" pitchFamily="34" charset="0"/>
              <a:buChar char="•"/>
            </a:pPr>
            <a:r>
              <a:rPr lang="en-US" sz="1400" dirty="0">
                <a:solidFill>
                  <a:schemeClr val="tx1"/>
                </a:solidFill>
              </a:rPr>
              <a:t>Trump unsurprisingly correlates positively with many of the terms regarding immigration</a:t>
            </a:r>
          </a:p>
          <a:p>
            <a:pPr>
              <a:buFont typeface="Arial" panose="020B0604020202020204" pitchFamily="34" charset="0"/>
              <a:buChar char="•"/>
            </a:pPr>
            <a:r>
              <a:rPr lang="en-US" sz="1400" dirty="0">
                <a:solidFill>
                  <a:schemeClr val="tx1"/>
                </a:solidFill>
              </a:rPr>
              <a:t>Sanders performs poorly in this category inverse to Trump and Warren</a:t>
            </a:r>
          </a:p>
          <a:p>
            <a:pPr>
              <a:buFont typeface="Arial" panose="020B0604020202020204" pitchFamily="34" charset="0"/>
              <a:buChar char="•"/>
            </a:pPr>
            <a:r>
              <a:rPr lang="en-US" sz="1400" dirty="0">
                <a:solidFill>
                  <a:schemeClr val="tx1"/>
                </a:solidFill>
              </a:rPr>
              <a:t>Steyer performs well with the term “wall”, while Trump does not</a:t>
            </a:r>
          </a:p>
        </p:txBody>
      </p:sp>
      <p:sp>
        <p:nvSpPr>
          <p:cNvPr id="4" name="Slide Number Placeholder 3">
            <a:extLst>
              <a:ext uri="{FF2B5EF4-FFF2-40B4-BE49-F238E27FC236}">
                <a16:creationId xmlns:a16="http://schemas.microsoft.com/office/drawing/2014/main" id="{3894673F-4326-436A-8504-39D4F676CAA3}"/>
              </a:ext>
            </a:extLst>
          </p:cNvPr>
          <p:cNvSpPr>
            <a:spLocks noGrp="1"/>
          </p:cNvSpPr>
          <p:nvPr>
            <p:ph type="sldNum" idx="12"/>
          </p:nvPr>
        </p:nvSpPr>
        <p:spPr/>
        <p:txBody>
          <a:bodyPr/>
          <a:lstStyle/>
          <a:p>
            <a:pPr defTabSz="914378"/>
            <a:fld id="{00000000-1234-1234-1234-123412341234}" type="slidenum">
              <a:rPr lang="en">
                <a:solidFill>
                  <a:srgbClr val="595959"/>
                </a:solidFill>
                <a:ea typeface="+mn-ea"/>
              </a:rPr>
              <a:pPr defTabSz="914378"/>
              <a:t>21</a:t>
            </a:fld>
            <a:endParaRPr lang="en" dirty="0">
              <a:solidFill>
                <a:srgbClr val="595959"/>
              </a:solidFill>
              <a:ea typeface="+mn-ea"/>
            </a:endParaRPr>
          </a:p>
        </p:txBody>
      </p:sp>
      <p:graphicFrame>
        <p:nvGraphicFramePr>
          <p:cNvPr id="5" name="Table 4">
            <a:extLst>
              <a:ext uri="{FF2B5EF4-FFF2-40B4-BE49-F238E27FC236}">
                <a16:creationId xmlns:a16="http://schemas.microsoft.com/office/drawing/2014/main" id="{9FF03C2A-FDB7-447E-8182-BB96EA657D27}"/>
              </a:ext>
            </a:extLst>
          </p:cNvPr>
          <p:cNvGraphicFramePr>
            <a:graphicFrameLocks noGrp="1"/>
          </p:cNvGraphicFramePr>
          <p:nvPr/>
        </p:nvGraphicFramePr>
        <p:xfrm>
          <a:off x="6755766" y="39955"/>
          <a:ext cx="2388235" cy="1112520"/>
        </p:xfrm>
        <a:graphic>
          <a:graphicData uri="http://schemas.openxmlformats.org/drawingml/2006/table">
            <a:tbl>
              <a:tblPr firstRow="1" bandRow="1">
                <a:tableStyleId>{5C22544A-7EE6-4342-B048-85BDC9FD1C3A}</a:tableStyleId>
              </a:tblPr>
              <a:tblGrid>
                <a:gridCol w="1816418">
                  <a:extLst>
                    <a:ext uri="{9D8B030D-6E8A-4147-A177-3AD203B41FA5}">
                      <a16:colId xmlns:a16="http://schemas.microsoft.com/office/drawing/2014/main" val="1170082836"/>
                    </a:ext>
                  </a:extLst>
                </a:gridCol>
                <a:gridCol w="571817">
                  <a:extLst>
                    <a:ext uri="{9D8B030D-6E8A-4147-A177-3AD203B41FA5}">
                      <a16:colId xmlns:a16="http://schemas.microsoft.com/office/drawing/2014/main" val="3544661537"/>
                    </a:ext>
                  </a:extLst>
                </a:gridCol>
              </a:tblGrid>
              <a:tr h="370840">
                <a:tc>
                  <a:txBody>
                    <a:bodyPr/>
                    <a:lstStyle/>
                    <a:p>
                      <a:pPr algn="r"/>
                      <a:r>
                        <a:rPr lang="en-US" sz="1200" b="0" dirty="0">
                          <a:solidFill>
                            <a:schemeClr val="tx1"/>
                          </a:solidFill>
                          <a:latin typeface="Playfair Display" panose="020B0604020202020204" charset="0"/>
                        </a:rPr>
                        <a:t># of Terms in Category:</a:t>
                      </a: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1,009</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71282594"/>
                  </a:ext>
                </a:extLst>
              </a:tr>
              <a:tr h="370840">
                <a:tc>
                  <a:txBody>
                    <a:bodyPr/>
                    <a:lstStyle/>
                    <a:p>
                      <a:pPr algn="r"/>
                      <a:r>
                        <a:rPr lang="en-US" sz="1200" b="0" dirty="0">
                          <a:solidFill>
                            <a:schemeClr val="tx1"/>
                          </a:solidFill>
                          <a:latin typeface="Playfair Display" panose="020B0604020202020204" charset="0"/>
                        </a:rPr>
                        <a:t>Average Daily Share:</a:t>
                      </a: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3.5%</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09574831"/>
                  </a:ext>
                </a:extLst>
              </a:tr>
              <a:tr h="370840">
                <a:tc>
                  <a:txBody>
                    <a:bodyPr/>
                    <a:lstStyle/>
                    <a:p>
                      <a:pPr algn="r"/>
                      <a:r>
                        <a:rPr lang="en-US" sz="1200" b="0" dirty="0">
                          <a:solidFill>
                            <a:schemeClr val="tx1"/>
                          </a:solidFill>
                          <a:latin typeface="Playfair Display" panose="020B0604020202020204" charset="0"/>
                        </a:rPr>
                        <a:t>Average Daily Rank:</a:t>
                      </a: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8</a:t>
                      </a: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1362708"/>
                  </a:ext>
                </a:extLst>
              </a:tr>
            </a:tbl>
          </a:graphicData>
        </a:graphic>
      </p:graphicFrame>
      <p:graphicFrame>
        <p:nvGraphicFramePr>
          <p:cNvPr id="8" name="Table 7">
            <a:extLst>
              <a:ext uri="{FF2B5EF4-FFF2-40B4-BE49-F238E27FC236}">
                <a16:creationId xmlns:a16="http://schemas.microsoft.com/office/drawing/2014/main" id="{7173032A-9479-4EBC-9539-AEA67AD4BB2B}"/>
              </a:ext>
            </a:extLst>
          </p:cNvPr>
          <p:cNvGraphicFramePr>
            <a:graphicFrameLocks noGrp="1"/>
          </p:cNvGraphicFramePr>
          <p:nvPr>
            <p:extLst>
              <p:ext uri="{D42A27DB-BD31-4B8C-83A1-F6EECF244321}">
                <p14:modId xmlns:p14="http://schemas.microsoft.com/office/powerpoint/2010/main" val="715261298"/>
              </p:ext>
            </p:extLst>
          </p:nvPr>
        </p:nvGraphicFramePr>
        <p:xfrm>
          <a:off x="219075" y="817364"/>
          <a:ext cx="4214379" cy="4043373"/>
        </p:xfrm>
        <a:graphic>
          <a:graphicData uri="http://schemas.openxmlformats.org/drawingml/2006/table">
            <a:tbl>
              <a:tblPr/>
              <a:tblGrid>
                <a:gridCol w="1089943">
                  <a:extLst>
                    <a:ext uri="{9D8B030D-6E8A-4147-A177-3AD203B41FA5}">
                      <a16:colId xmlns:a16="http://schemas.microsoft.com/office/drawing/2014/main" val="1613824812"/>
                    </a:ext>
                  </a:extLst>
                </a:gridCol>
                <a:gridCol w="649833">
                  <a:extLst>
                    <a:ext uri="{9D8B030D-6E8A-4147-A177-3AD203B41FA5}">
                      <a16:colId xmlns:a16="http://schemas.microsoft.com/office/drawing/2014/main" val="1950161812"/>
                    </a:ext>
                  </a:extLst>
                </a:gridCol>
                <a:gridCol w="571406">
                  <a:extLst>
                    <a:ext uri="{9D8B030D-6E8A-4147-A177-3AD203B41FA5}">
                      <a16:colId xmlns:a16="http://schemas.microsoft.com/office/drawing/2014/main" val="2730413459"/>
                    </a:ext>
                  </a:extLst>
                </a:gridCol>
                <a:gridCol w="767125">
                  <a:extLst>
                    <a:ext uri="{9D8B030D-6E8A-4147-A177-3AD203B41FA5}">
                      <a16:colId xmlns:a16="http://schemas.microsoft.com/office/drawing/2014/main" val="3703781135"/>
                    </a:ext>
                  </a:extLst>
                </a:gridCol>
                <a:gridCol w="637309">
                  <a:extLst>
                    <a:ext uri="{9D8B030D-6E8A-4147-A177-3AD203B41FA5}">
                      <a16:colId xmlns:a16="http://schemas.microsoft.com/office/drawing/2014/main" val="320196596"/>
                    </a:ext>
                  </a:extLst>
                </a:gridCol>
                <a:gridCol w="498763">
                  <a:extLst>
                    <a:ext uri="{9D8B030D-6E8A-4147-A177-3AD203B41FA5}">
                      <a16:colId xmlns:a16="http://schemas.microsoft.com/office/drawing/2014/main" val="1941482581"/>
                    </a:ext>
                  </a:extLst>
                </a:gridCol>
              </a:tblGrid>
              <a:tr h="347663">
                <a:tc>
                  <a:txBody>
                    <a:bodyPr/>
                    <a:lstStyle/>
                    <a:p>
                      <a:pPr algn="l" fontAlgn="b"/>
                      <a:r>
                        <a:rPr lang="en-US" sz="1100" b="1" i="0" u="none" strike="noStrike">
                          <a:solidFill>
                            <a:srgbClr val="000000"/>
                          </a:solidFill>
                          <a:effectLst/>
                          <a:latin typeface="Montserrat" panose="020B0604020202020204"/>
                        </a:rPr>
                        <a:t>Term</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Montserrat" panose="020B0604020202020204"/>
                        </a:rPr>
                        <a:t>Steyer</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Montserrat" panose="020B0604020202020204"/>
                        </a:rPr>
                        <a:t>Biden</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Montserrat" panose="020B0604020202020204"/>
                        </a:rPr>
                        <a:t>Sanders</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Montserrat" panose="020B0604020202020204"/>
                        </a:rPr>
                        <a:t>Warren</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Montserrat" panose="020B0604020202020204"/>
                        </a:rPr>
                        <a:t>Trump</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0279194"/>
                  </a:ext>
                </a:extLst>
              </a:tr>
              <a:tr h="347663">
                <a:tc>
                  <a:txBody>
                    <a:bodyPr/>
                    <a:lstStyle/>
                    <a:p>
                      <a:pPr algn="l" fontAlgn="b"/>
                      <a:r>
                        <a:rPr lang="en-US" sz="1100" b="0" i="0" u="none" strike="noStrike" dirty="0">
                          <a:solidFill>
                            <a:srgbClr val="000000"/>
                          </a:solidFill>
                          <a:effectLst/>
                          <a:latin typeface="Montserrat" panose="020B0604020202020204"/>
                        </a:rPr>
                        <a:t>immigration</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Montserrat" panose="020B0604020202020204"/>
                        </a:rPr>
                        <a:t>0.01</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Montserrat" panose="020B0604020202020204"/>
                        </a:rPr>
                        <a:t>-0.09</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9C0006"/>
                          </a:solidFill>
                          <a:effectLst/>
                          <a:latin typeface="Montserrat" panose="020B0604020202020204"/>
                        </a:rPr>
                        <a:t>-0.14</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0.07</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6100"/>
                          </a:solidFill>
                          <a:effectLst/>
                          <a:latin typeface="Montserrat" panose="020B0604020202020204"/>
                        </a:rPr>
                        <a:t>0.20</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solidFill>
                      <a:srgbClr val="C6EFCE"/>
                    </a:solidFill>
                  </a:tcPr>
                </a:tc>
                <a:extLst>
                  <a:ext uri="{0D108BD9-81ED-4DB2-BD59-A6C34878D82A}">
                    <a16:rowId xmlns:a16="http://schemas.microsoft.com/office/drawing/2014/main" val="3663596603"/>
                  </a:ext>
                </a:extLst>
              </a:tr>
              <a:tr h="176213">
                <a:tc>
                  <a:txBody>
                    <a:bodyPr/>
                    <a:lstStyle/>
                    <a:p>
                      <a:pPr algn="l" fontAlgn="b"/>
                      <a:r>
                        <a:rPr lang="en-US" sz="1100" b="0" i="0" u="none" strike="noStrike">
                          <a:solidFill>
                            <a:srgbClr val="000000"/>
                          </a:solidFill>
                          <a:effectLst/>
                          <a:latin typeface="Montserrat" panose="020B0604020202020204"/>
                        </a:rPr>
                        <a:t>mexico</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-0.20</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-0.15</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2624235629"/>
                  </a:ext>
                </a:extLst>
              </a:tr>
              <a:tr h="176213">
                <a:tc>
                  <a:txBody>
                    <a:bodyPr/>
                    <a:lstStyle/>
                    <a:p>
                      <a:pPr algn="l" fontAlgn="b"/>
                      <a:r>
                        <a:rPr lang="en-US" sz="1100" b="0" i="0" u="none" strike="noStrike">
                          <a:solidFill>
                            <a:srgbClr val="000000"/>
                          </a:solidFill>
                          <a:effectLst/>
                          <a:latin typeface="Montserrat" panose="020B0604020202020204"/>
                        </a:rPr>
                        <a:t>detention</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-0.13</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-0.18</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dirty="0">
                          <a:solidFill>
                            <a:srgbClr val="9C0006"/>
                          </a:solidFill>
                          <a:effectLst/>
                          <a:latin typeface="Montserrat" panose="020B0604020202020204"/>
                        </a:rPr>
                        <a:t>-0.22</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0.20</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6100"/>
                          </a:solidFill>
                          <a:effectLst/>
                          <a:latin typeface="Montserrat" panose="020B0604020202020204"/>
                        </a:rPr>
                        <a:t>0.33</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1957445048"/>
                  </a:ext>
                </a:extLst>
              </a:tr>
              <a:tr h="176213">
                <a:tc>
                  <a:txBody>
                    <a:bodyPr/>
                    <a:lstStyle/>
                    <a:p>
                      <a:pPr algn="l" fontAlgn="b"/>
                      <a:r>
                        <a:rPr lang="en-US" sz="1100" b="0" i="0" u="none" strike="noStrike">
                          <a:solidFill>
                            <a:srgbClr val="000000"/>
                          </a:solidFill>
                          <a:effectLst/>
                          <a:latin typeface="Montserrat" panose="020B0604020202020204"/>
                        </a:rPr>
                        <a:t>border</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0.28</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0.11</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-0.32</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-0.34</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2995322175"/>
                  </a:ext>
                </a:extLst>
              </a:tr>
              <a:tr h="176213">
                <a:tc>
                  <a:txBody>
                    <a:bodyPr/>
                    <a:lstStyle/>
                    <a:p>
                      <a:pPr algn="l" fontAlgn="b"/>
                      <a:r>
                        <a:rPr lang="en-US" sz="1100" b="0" i="0" u="none" strike="noStrike">
                          <a:solidFill>
                            <a:srgbClr val="000000"/>
                          </a:solidFill>
                          <a:effectLst/>
                          <a:latin typeface="Montserrat" panose="020B0604020202020204"/>
                        </a:rPr>
                        <a:t>green card</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-0.24</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0.22</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6100"/>
                          </a:solidFill>
                          <a:effectLst/>
                          <a:latin typeface="Montserrat" panose="020B0604020202020204"/>
                        </a:rPr>
                        <a:t>0.17</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3459705976"/>
                  </a:ext>
                </a:extLst>
              </a:tr>
              <a:tr h="176213">
                <a:tc>
                  <a:txBody>
                    <a:bodyPr/>
                    <a:lstStyle/>
                    <a:p>
                      <a:pPr algn="l" fontAlgn="b"/>
                      <a:r>
                        <a:rPr lang="en-US" sz="1100" b="0" i="0" u="none" strike="noStrike">
                          <a:solidFill>
                            <a:srgbClr val="000000"/>
                          </a:solidFill>
                          <a:effectLst/>
                          <a:latin typeface="Montserrat" panose="020B0604020202020204"/>
                        </a:rPr>
                        <a:t>citizenship</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-0.25</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-0.23</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0.22</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6100"/>
                          </a:solidFill>
                          <a:effectLst/>
                          <a:latin typeface="Montserrat" panose="020B0604020202020204"/>
                        </a:rPr>
                        <a:t>0.17</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121548356"/>
                  </a:ext>
                </a:extLst>
              </a:tr>
              <a:tr h="176213">
                <a:tc>
                  <a:txBody>
                    <a:bodyPr/>
                    <a:lstStyle/>
                    <a:p>
                      <a:pPr algn="l" fontAlgn="b"/>
                      <a:r>
                        <a:rPr lang="en-US" sz="1100" b="0" i="0" u="none" strike="noStrike">
                          <a:solidFill>
                            <a:srgbClr val="000000"/>
                          </a:solidFill>
                          <a:effectLst/>
                          <a:latin typeface="Montserrat" panose="020B0604020202020204"/>
                        </a:rPr>
                        <a:t>ice</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-0.18</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-0.25</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0.17</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6100"/>
                          </a:solidFill>
                          <a:effectLst/>
                          <a:latin typeface="Montserrat" panose="020B0604020202020204"/>
                        </a:rPr>
                        <a:t>0.22</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3761610902"/>
                  </a:ext>
                </a:extLst>
              </a:tr>
              <a:tr h="176213">
                <a:tc>
                  <a:txBody>
                    <a:bodyPr/>
                    <a:lstStyle/>
                    <a:p>
                      <a:pPr algn="l" fontAlgn="b"/>
                      <a:r>
                        <a:rPr lang="en-US" sz="1100" b="0" i="0" u="none" strike="noStrike">
                          <a:solidFill>
                            <a:srgbClr val="000000"/>
                          </a:solidFill>
                          <a:effectLst/>
                          <a:latin typeface="Montserrat" panose="020B0604020202020204"/>
                        </a:rPr>
                        <a:t>wall</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0.42</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0.16</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-0.31</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-0.51</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957569639"/>
                  </a:ext>
                </a:extLst>
              </a:tr>
              <a:tr h="176213">
                <a:tc>
                  <a:txBody>
                    <a:bodyPr/>
                    <a:lstStyle/>
                    <a:p>
                      <a:pPr algn="l" fontAlgn="b"/>
                      <a:r>
                        <a:rPr lang="en-US" sz="1100" b="0" i="0" u="none" strike="noStrike">
                          <a:solidFill>
                            <a:srgbClr val="000000"/>
                          </a:solidFill>
                          <a:effectLst/>
                          <a:latin typeface="Montserrat" panose="020B0604020202020204"/>
                        </a:rPr>
                        <a:t>immigrants</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0.15</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-0.16</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-0.08</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extLst>
                  <a:ext uri="{0D108BD9-81ED-4DB2-BD59-A6C34878D82A}">
                    <a16:rowId xmlns:a16="http://schemas.microsoft.com/office/drawing/2014/main" val="2494780134"/>
                  </a:ext>
                </a:extLst>
              </a:tr>
              <a:tr h="176213">
                <a:tc>
                  <a:txBody>
                    <a:bodyPr/>
                    <a:lstStyle/>
                    <a:p>
                      <a:pPr algn="l" fontAlgn="b"/>
                      <a:r>
                        <a:rPr lang="en-US" sz="1100" b="0" i="0" u="none" strike="noStrike">
                          <a:solidFill>
                            <a:srgbClr val="000000"/>
                          </a:solidFill>
                          <a:effectLst/>
                          <a:latin typeface="Montserrat" panose="020B0604020202020204"/>
                        </a:rPr>
                        <a:t>Gang</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0.08</a:t>
                      </a:r>
                    </a:p>
                  </a:txBody>
                  <a:tcPr marL="4763" marR="4763" marT="4763" marB="0" anchor="b">
                    <a:lnL>
                      <a:noFill/>
                    </a:lnL>
                    <a:lnR>
                      <a:noFill/>
                    </a:lnR>
                    <a:lnT>
                      <a:noFill/>
                    </a:lnT>
                    <a:lnB>
                      <a:noFill/>
                    </a:lnB>
                  </a:tcPr>
                </a:tc>
                <a:extLst>
                  <a:ext uri="{0D108BD9-81ED-4DB2-BD59-A6C34878D82A}">
                    <a16:rowId xmlns:a16="http://schemas.microsoft.com/office/drawing/2014/main" val="2134626646"/>
                  </a:ext>
                </a:extLst>
              </a:tr>
              <a:tr h="176213">
                <a:tc>
                  <a:txBody>
                    <a:bodyPr/>
                    <a:lstStyle/>
                    <a:p>
                      <a:pPr algn="l" fontAlgn="b"/>
                      <a:r>
                        <a:rPr lang="en-US" sz="1100" b="0" i="0" u="none" strike="noStrike">
                          <a:solidFill>
                            <a:srgbClr val="000000"/>
                          </a:solidFill>
                          <a:effectLst/>
                          <a:latin typeface="Montserrat" panose="020B0604020202020204"/>
                        </a:rPr>
                        <a:t>heritage</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0.00</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extLst>
                  <a:ext uri="{0D108BD9-81ED-4DB2-BD59-A6C34878D82A}">
                    <a16:rowId xmlns:a16="http://schemas.microsoft.com/office/drawing/2014/main" val="1678499208"/>
                  </a:ext>
                </a:extLst>
              </a:tr>
              <a:tr h="176213">
                <a:tc>
                  <a:txBody>
                    <a:bodyPr/>
                    <a:lstStyle/>
                    <a:p>
                      <a:pPr algn="l" fontAlgn="b"/>
                      <a:r>
                        <a:rPr lang="en-US" sz="1100" b="0" i="0" u="none" strike="noStrike">
                          <a:solidFill>
                            <a:srgbClr val="000000"/>
                          </a:solidFill>
                          <a:effectLst/>
                          <a:latin typeface="Montserrat" panose="020B0604020202020204"/>
                        </a:rPr>
                        <a:t>ice raids</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-0.25</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-0.14</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0.22</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444754522"/>
                  </a:ext>
                </a:extLst>
              </a:tr>
              <a:tr h="176213">
                <a:tc>
                  <a:txBody>
                    <a:bodyPr/>
                    <a:lstStyle/>
                    <a:p>
                      <a:pPr algn="l" fontAlgn="b"/>
                      <a:r>
                        <a:rPr lang="en-US" sz="1100" b="0" i="0" u="none" strike="noStrike">
                          <a:solidFill>
                            <a:srgbClr val="000000"/>
                          </a:solidFill>
                          <a:effectLst/>
                          <a:latin typeface="Montserrat" panose="020B0604020202020204"/>
                        </a:rPr>
                        <a:t>citizens</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0.08</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extLst>
                  <a:ext uri="{0D108BD9-81ED-4DB2-BD59-A6C34878D82A}">
                    <a16:rowId xmlns:a16="http://schemas.microsoft.com/office/drawing/2014/main" val="844084122"/>
                  </a:ext>
                </a:extLst>
              </a:tr>
              <a:tr h="176213">
                <a:tc>
                  <a:txBody>
                    <a:bodyPr/>
                    <a:lstStyle/>
                    <a:p>
                      <a:pPr algn="l" fontAlgn="b"/>
                      <a:r>
                        <a:rPr lang="en-US" sz="1100" b="0" i="0" u="none" strike="noStrike">
                          <a:solidFill>
                            <a:srgbClr val="000000"/>
                          </a:solidFill>
                          <a:effectLst/>
                          <a:latin typeface="Montserrat" panose="020B0604020202020204"/>
                        </a:rPr>
                        <a:t>mexican</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-0.26</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3645643113"/>
                  </a:ext>
                </a:extLst>
              </a:tr>
              <a:tr h="176213">
                <a:tc>
                  <a:txBody>
                    <a:bodyPr/>
                    <a:lstStyle/>
                    <a:p>
                      <a:pPr algn="l" fontAlgn="b"/>
                      <a:r>
                        <a:rPr lang="en-US" sz="1100" b="0" i="0" u="none" strike="noStrike">
                          <a:solidFill>
                            <a:srgbClr val="000000"/>
                          </a:solidFill>
                          <a:effectLst/>
                          <a:latin typeface="Montserrat" panose="020B0604020202020204"/>
                        </a:rPr>
                        <a:t>immigrant</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0.00</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-0.18</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-0.13</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0.13</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6100"/>
                          </a:solidFill>
                          <a:effectLst/>
                          <a:latin typeface="Montserrat" panose="020B0604020202020204"/>
                        </a:rPr>
                        <a:t>0.18</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888168876"/>
                  </a:ext>
                </a:extLst>
              </a:tr>
              <a:tr h="176213">
                <a:tc>
                  <a:txBody>
                    <a:bodyPr/>
                    <a:lstStyle/>
                    <a:p>
                      <a:pPr algn="l" fontAlgn="b"/>
                      <a:r>
                        <a:rPr lang="en-US" sz="1100" b="0" i="0" u="none" strike="noStrike">
                          <a:solidFill>
                            <a:srgbClr val="000000"/>
                          </a:solidFill>
                          <a:effectLst/>
                          <a:latin typeface="Montserrat" panose="020B0604020202020204"/>
                        </a:rPr>
                        <a:t>illegal</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0.14</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-0.22</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1193764587"/>
                  </a:ext>
                </a:extLst>
              </a:tr>
              <a:tr h="176213">
                <a:tc>
                  <a:txBody>
                    <a:bodyPr/>
                    <a:lstStyle/>
                    <a:p>
                      <a:pPr algn="l" fontAlgn="b"/>
                      <a:r>
                        <a:rPr lang="en-US" sz="1100" b="0" i="0" u="none" strike="noStrike">
                          <a:solidFill>
                            <a:srgbClr val="000000"/>
                          </a:solidFill>
                          <a:effectLst/>
                          <a:latin typeface="Montserrat" panose="020B0604020202020204"/>
                        </a:rPr>
                        <a:t>hordes</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-0.31</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0.44</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6100"/>
                          </a:solidFill>
                          <a:effectLst/>
                          <a:latin typeface="Montserrat" panose="020B0604020202020204"/>
                        </a:rPr>
                        <a:t>0.21</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-0.70</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-0.08</a:t>
                      </a:r>
                    </a:p>
                  </a:txBody>
                  <a:tcPr marL="4763" marR="4763" marT="4763" marB="0" anchor="b">
                    <a:lnL>
                      <a:noFill/>
                    </a:lnL>
                    <a:lnR>
                      <a:noFill/>
                    </a:lnR>
                    <a:lnT>
                      <a:noFill/>
                    </a:lnT>
                    <a:lnB>
                      <a:noFill/>
                    </a:lnB>
                  </a:tcPr>
                </a:tc>
                <a:extLst>
                  <a:ext uri="{0D108BD9-81ED-4DB2-BD59-A6C34878D82A}">
                    <a16:rowId xmlns:a16="http://schemas.microsoft.com/office/drawing/2014/main" val="3179539761"/>
                  </a:ext>
                </a:extLst>
              </a:tr>
              <a:tr h="176213">
                <a:tc>
                  <a:txBody>
                    <a:bodyPr/>
                    <a:lstStyle/>
                    <a:p>
                      <a:pPr algn="l" fontAlgn="b"/>
                      <a:r>
                        <a:rPr lang="en-US" sz="1100" b="0" i="0" u="none" strike="noStrike">
                          <a:solidFill>
                            <a:srgbClr val="000000"/>
                          </a:solidFill>
                          <a:effectLst/>
                          <a:latin typeface="Montserrat" panose="020B0604020202020204"/>
                        </a:rPr>
                        <a:t>homeland</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-0.08</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0.23</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6100"/>
                          </a:solidFill>
                          <a:effectLst/>
                          <a:latin typeface="Montserrat" panose="020B0604020202020204"/>
                        </a:rPr>
                        <a:t>0.27</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3954715054"/>
                  </a:ext>
                </a:extLst>
              </a:tr>
              <a:tr h="176213">
                <a:tc>
                  <a:txBody>
                    <a:bodyPr/>
                    <a:lstStyle/>
                    <a:p>
                      <a:pPr algn="l" fontAlgn="b"/>
                      <a:r>
                        <a:rPr lang="en-US" sz="1100" b="0" i="0" u="none" strike="noStrike">
                          <a:solidFill>
                            <a:srgbClr val="000000"/>
                          </a:solidFill>
                          <a:effectLst/>
                          <a:latin typeface="Montserrat" panose="020B0604020202020204"/>
                        </a:rPr>
                        <a:t>english</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0.00</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-0.08</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0.11</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814862934"/>
                  </a:ext>
                </a:extLst>
              </a:tr>
              <a:tr h="176213">
                <a:tc>
                  <a:txBody>
                    <a:bodyPr/>
                    <a:lstStyle/>
                    <a:p>
                      <a:pPr algn="l" fontAlgn="b"/>
                      <a:r>
                        <a:rPr lang="en-US" sz="1100" b="0" i="0" u="none" strike="noStrike">
                          <a:solidFill>
                            <a:srgbClr val="000000"/>
                          </a:solidFill>
                          <a:effectLst/>
                          <a:latin typeface="Montserrat" panose="020B0604020202020204"/>
                        </a:rPr>
                        <a:t>us citizen</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-0.18</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-0.20</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0.16</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dirty="0">
                          <a:solidFill>
                            <a:srgbClr val="006100"/>
                          </a:solidFill>
                          <a:effectLst/>
                          <a:latin typeface="Montserrat" panose="020B0604020202020204"/>
                        </a:rPr>
                        <a:t>0.13</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3101327729"/>
                  </a:ext>
                </a:extLst>
              </a:tr>
            </a:tbl>
          </a:graphicData>
        </a:graphic>
      </p:graphicFrame>
    </p:spTree>
    <p:extLst>
      <p:ext uri="{BB962C8B-B14F-4D97-AF65-F5344CB8AC3E}">
        <p14:creationId xmlns:p14="http://schemas.microsoft.com/office/powerpoint/2010/main" val="3862105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9006-2F5B-4273-9453-CE297853659B}"/>
              </a:ext>
            </a:extLst>
          </p:cNvPr>
          <p:cNvSpPr>
            <a:spLocks noGrp="1"/>
          </p:cNvSpPr>
          <p:nvPr>
            <p:ph type="title"/>
          </p:nvPr>
        </p:nvSpPr>
        <p:spPr>
          <a:xfrm>
            <a:off x="220694" y="51425"/>
            <a:ext cx="8520600" cy="572700"/>
          </a:xfrm>
        </p:spPr>
        <p:txBody>
          <a:bodyPr/>
          <a:lstStyle/>
          <a:p>
            <a:r>
              <a:rPr lang="en-US" sz="3600" dirty="0"/>
              <a:t>Trade &amp; Agriculture</a:t>
            </a:r>
          </a:p>
        </p:txBody>
      </p:sp>
      <p:sp>
        <p:nvSpPr>
          <p:cNvPr id="3" name="Text Placeholder 2">
            <a:extLst>
              <a:ext uri="{FF2B5EF4-FFF2-40B4-BE49-F238E27FC236}">
                <a16:creationId xmlns:a16="http://schemas.microsoft.com/office/drawing/2014/main" id="{D834F4F5-B280-4C04-B794-F60F5C8D6674}"/>
              </a:ext>
            </a:extLst>
          </p:cNvPr>
          <p:cNvSpPr>
            <a:spLocks noGrp="1"/>
          </p:cNvSpPr>
          <p:nvPr>
            <p:ph type="body" idx="1"/>
          </p:nvPr>
        </p:nvSpPr>
        <p:spPr>
          <a:xfrm>
            <a:off x="5248275" y="2812951"/>
            <a:ext cx="3790950" cy="1020596"/>
          </a:xfrm>
        </p:spPr>
        <p:txBody>
          <a:bodyPr/>
          <a:lstStyle/>
          <a:p>
            <a:pPr>
              <a:buFont typeface="Arial" panose="020B0604020202020204" pitchFamily="34" charset="0"/>
              <a:buChar char="•"/>
            </a:pPr>
            <a:r>
              <a:rPr lang="en-US" sz="1400" dirty="0">
                <a:solidFill>
                  <a:schemeClr val="tx1"/>
                </a:solidFill>
              </a:rPr>
              <a:t>Warren and Trump perform well in both Trade and Agriculture while Sanders and </a:t>
            </a:r>
            <a:r>
              <a:rPr lang="en-US" sz="1400" dirty="0" err="1">
                <a:solidFill>
                  <a:schemeClr val="tx1"/>
                </a:solidFill>
              </a:rPr>
              <a:t>Steyer</a:t>
            </a:r>
            <a:r>
              <a:rPr lang="en-US" sz="1400" dirty="0">
                <a:solidFill>
                  <a:schemeClr val="tx1"/>
                </a:solidFill>
              </a:rPr>
              <a:t> do not.</a:t>
            </a:r>
          </a:p>
          <a:p>
            <a:pPr>
              <a:buFont typeface="Arial" panose="020B0604020202020204" pitchFamily="34" charset="0"/>
              <a:buChar char="•"/>
            </a:pPr>
            <a:r>
              <a:rPr lang="en-US" sz="1400" dirty="0">
                <a:solidFill>
                  <a:schemeClr val="tx1"/>
                </a:solidFill>
              </a:rPr>
              <a:t>Biden performs well in Trade only.</a:t>
            </a:r>
          </a:p>
        </p:txBody>
      </p:sp>
      <p:sp>
        <p:nvSpPr>
          <p:cNvPr id="4" name="Slide Number Placeholder 3">
            <a:extLst>
              <a:ext uri="{FF2B5EF4-FFF2-40B4-BE49-F238E27FC236}">
                <a16:creationId xmlns:a16="http://schemas.microsoft.com/office/drawing/2014/main" id="{3894673F-4326-436A-8504-39D4F676CAA3}"/>
              </a:ext>
            </a:extLst>
          </p:cNvPr>
          <p:cNvSpPr>
            <a:spLocks noGrp="1"/>
          </p:cNvSpPr>
          <p:nvPr>
            <p:ph type="sldNum" idx="12"/>
          </p:nvPr>
        </p:nvSpPr>
        <p:spPr/>
        <p:txBody>
          <a:bodyPr/>
          <a:lstStyle/>
          <a:p>
            <a:pPr defTabSz="914378"/>
            <a:fld id="{00000000-1234-1234-1234-123412341234}" type="slidenum">
              <a:rPr lang="en">
                <a:solidFill>
                  <a:srgbClr val="595959"/>
                </a:solidFill>
                <a:ea typeface="+mn-ea"/>
              </a:rPr>
              <a:pPr defTabSz="914378"/>
              <a:t>22</a:t>
            </a:fld>
            <a:endParaRPr lang="en" dirty="0">
              <a:solidFill>
                <a:srgbClr val="595959"/>
              </a:solidFill>
              <a:ea typeface="+mn-ea"/>
            </a:endParaRPr>
          </a:p>
        </p:txBody>
      </p:sp>
      <p:graphicFrame>
        <p:nvGraphicFramePr>
          <p:cNvPr id="5" name="Table 4">
            <a:extLst>
              <a:ext uri="{FF2B5EF4-FFF2-40B4-BE49-F238E27FC236}">
                <a16:creationId xmlns:a16="http://schemas.microsoft.com/office/drawing/2014/main" id="{9FF03C2A-FDB7-447E-8182-BB96EA657D27}"/>
              </a:ext>
            </a:extLst>
          </p:cNvPr>
          <p:cNvGraphicFramePr>
            <a:graphicFrameLocks noGrp="1"/>
          </p:cNvGraphicFramePr>
          <p:nvPr/>
        </p:nvGraphicFramePr>
        <p:xfrm>
          <a:off x="6755766" y="39955"/>
          <a:ext cx="2388235" cy="1112520"/>
        </p:xfrm>
        <a:graphic>
          <a:graphicData uri="http://schemas.openxmlformats.org/drawingml/2006/table">
            <a:tbl>
              <a:tblPr firstRow="1" bandRow="1">
                <a:tableStyleId>{5C22544A-7EE6-4342-B048-85BDC9FD1C3A}</a:tableStyleId>
              </a:tblPr>
              <a:tblGrid>
                <a:gridCol w="1816418">
                  <a:extLst>
                    <a:ext uri="{9D8B030D-6E8A-4147-A177-3AD203B41FA5}">
                      <a16:colId xmlns:a16="http://schemas.microsoft.com/office/drawing/2014/main" val="1170082836"/>
                    </a:ext>
                  </a:extLst>
                </a:gridCol>
                <a:gridCol w="571817">
                  <a:extLst>
                    <a:ext uri="{9D8B030D-6E8A-4147-A177-3AD203B41FA5}">
                      <a16:colId xmlns:a16="http://schemas.microsoft.com/office/drawing/2014/main" val="3544661537"/>
                    </a:ext>
                  </a:extLst>
                </a:gridCol>
              </a:tblGrid>
              <a:tr h="370840">
                <a:tc>
                  <a:txBody>
                    <a:bodyPr/>
                    <a:lstStyle/>
                    <a:p>
                      <a:pPr algn="r"/>
                      <a:r>
                        <a:rPr lang="en-US" sz="1200" b="0" dirty="0">
                          <a:solidFill>
                            <a:schemeClr val="tx1"/>
                          </a:solidFill>
                          <a:latin typeface="Playfair Display" panose="020B0604020202020204" charset="0"/>
                        </a:rPr>
                        <a:t># of Terms in Category:</a:t>
                      </a: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897</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71282594"/>
                  </a:ext>
                </a:extLst>
              </a:tr>
              <a:tr h="370840">
                <a:tc>
                  <a:txBody>
                    <a:bodyPr/>
                    <a:lstStyle/>
                    <a:p>
                      <a:pPr algn="r"/>
                      <a:r>
                        <a:rPr lang="en-US" sz="1200" b="0" dirty="0">
                          <a:solidFill>
                            <a:schemeClr val="tx1"/>
                          </a:solidFill>
                          <a:latin typeface="Playfair Display" panose="020B0604020202020204" charset="0"/>
                        </a:rPr>
                        <a:t>Average Daily Share:</a:t>
                      </a: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1.4%</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09574831"/>
                  </a:ext>
                </a:extLst>
              </a:tr>
              <a:tr h="370840">
                <a:tc>
                  <a:txBody>
                    <a:bodyPr/>
                    <a:lstStyle/>
                    <a:p>
                      <a:pPr algn="r"/>
                      <a:r>
                        <a:rPr lang="en-US" sz="1200" b="0" dirty="0">
                          <a:solidFill>
                            <a:schemeClr val="tx1"/>
                          </a:solidFill>
                          <a:latin typeface="Playfair Display" panose="020B0604020202020204" charset="0"/>
                        </a:rPr>
                        <a:t>Average Daily Rank:</a:t>
                      </a: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14</a:t>
                      </a: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1362708"/>
                  </a:ext>
                </a:extLst>
              </a:tr>
            </a:tbl>
          </a:graphicData>
        </a:graphic>
      </p:graphicFrame>
      <p:sp>
        <p:nvSpPr>
          <p:cNvPr id="9" name="Rectangle 8">
            <a:extLst>
              <a:ext uri="{FF2B5EF4-FFF2-40B4-BE49-F238E27FC236}">
                <a16:creationId xmlns:a16="http://schemas.microsoft.com/office/drawing/2014/main" id="{93424D29-7ADD-46CA-AF00-1B563F98BA4B}"/>
              </a:ext>
            </a:extLst>
          </p:cNvPr>
          <p:cNvSpPr/>
          <p:nvPr/>
        </p:nvSpPr>
        <p:spPr>
          <a:xfrm>
            <a:off x="5507387" y="1280584"/>
            <a:ext cx="2539478" cy="276999"/>
          </a:xfrm>
          <a:prstGeom prst="rect">
            <a:avLst/>
          </a:prstGeom>
        </p:spPr>
        <p:txBody>
          <a:bodyPr wrap="none">
            <a:spAutoFit/>
          </a:bodyPr>
          <a:lstStyle/>
          <a:p>
            <a:pPr algn="ctr" defTabSz="914378" fontAlgn="b"/>
            <a:r>
              <a:rPr lang="en-US" sz="1200" b="1" u="sng" dirty="0">
                <a:latin typeface="Montserrat" panose="00000500000000000000" pitchFamily="50" charset="0"/>
                <a:ea typeface="+mn-ea"/>
                <a:cs typeface="Mongolian Baiti" panose="03000500000000000000" pitchFamily="66" charset="0"/>
              </a:rPr>
              <a:t>Correlation of sub-categories</a:t>
            </a:r>
          </a:p>
        </p:txBody>
      </p:sp>
      <p:graphicFrame>
        <p:nvGraphicFramePr>
          <p:cNvPr id="10" name="Table 9">
            <a:extLst>
              <a:ext uri="{FF2B5EF4-FFF2-40B4-BE49-F238E27FC236}">
                <a16:creationId xmlns:a16="http://schemas.microsoft.com/office/drawing/2014/main" id="{9E7DE8F5-5CCD-44B9-ABFF-863A42802600}"/>
              </a:ext>
            </a:extLst>
          </p:cNvPr>
          <p:cNvGraphicFramePr>
            <a:graphicFrameLocks noGrp="1"/>
          </p:cNvGraphicFramePr>
          <p:nvPr>
            <p:extLst>
              <p:ext uri="{D42A27DB-BD31-4B8C-83A1-F6EECF244321}">
                <p14:modId xmlns:p14="http://schemas.microsoft.com/office/powerpoint/2010/main" val="1883700102"/>
              </p:ext>
            </p:extLst>
          </p:nvPr>
        </p:nvGraphicFramePr>
        <p:xfrm>
          <a:off x="4981055" y="1504194"/>
          <a:ext cx="4058170" cy="1065849"/>
        </p:xfrm>
        <a:graphic>
          <a:graphicData uri="http://schemas.openxmlformats.org/drawingml/2006/table">
            <a:tbl>
              <a:tblPr/>
              <a:tblGrid>
                <a:gridCol w="1020551">
                  <a:extLst>
                    <a:ext uri="{9D8B030D-6E8A-4147-A177-3AD203B41FA5}">
                      <a16:colId xmlns:a16="http://schemas.microsoft.com/office/drawing/2014/main" val="219891543"/>
                    </a:ext>
                  </a:extLst>
                </a:gridCol>
                <a:gridCol w="522212">
                  <a:extLst>
                    <a:ext uri="{9D8B030D-6E8A-4147-A177-3AD203B41FA5}">
                      <a16:colId xmlns:a16="http://schemas.microsoft.com/office/drawing/2014/main" val="3329506496"/>
                    </a:ext>
                  </a:extLst>
                </a:gridCol>
                <a:gridCol w="645383">
                  <a:extLst>
                    <a:ext uri="{9D8B030D-6E8A-4147-A177-3AD203B41FA5}">
                      <a16:colId xmlns:a16="http://schemas.microsoft.com/office/drawing/2014/main" val="3364547920"/>
                    </a:ext>
                  </a:extLst>
                </a:gridCol>
                <a:gridCol w="586185">
                  <a:extLst>
                    <a:ext uri="{9D8B030D-6E8A-4147-A177-3AD203B41FA5}">
                      <a16:colId xmlns:a16="http://schemas.microsoft.com/office/drawing/2014/main" val="4026222335"/>
                    </a:ext>
                  </a:extLst>
                </a:gridCol>
                <a:gridCol w="541777">
                  <a:extLst>
                    <a:ext uri="{9D8B030D-6E8A-4147-A177-3AD203B41FA5}">
                      <a16:colId xmlns:a16="http://schemas.microsoft.com/office/drawing/2014/main" val="1220262221"/>
                    </a:ext>
                  </a:extLst>
                </a:gridCol>
                <a:gridCol w="742062">
                  <a:extLst>
                    <a:ext uri="{9D8B030D-6E8A-4147-A177-3AD203B41FA5}">
                      <a16:colId xmlns:a16="http://schemas.microsoft.com/office/drawing/2014/main" val="3473199394"/>
                    </a:ext>
                  </a:extLst>
                </a:gridCol>
              </a:tblGrid>
              <a:tr h="439103">
                <a:tc>
                  <a:txBody>
                    <a:bodyPr/>
                    <a:lstStyle/>
                    <a:p>
                      <a:pPr algn="l" fontAlgn="b"/>
                      <a:endParaRPr lang="en-US" sz="1200" b="0" i="0" u="none" strike="noStrike" dirty="0">
                        <a:solidFill>
                          <a:srgbClr val="000000"/>
                        </a:solidFill>
                        <a:effectLst/>
                        <a:latin typeface="Montserrat" panose="020B0604020202020204"/>
                      </a:endParaRPr>
                    </a:p>
                  </a:txBody>
                  <a:tcPr marL="4763" marR="4763" marT="4763" marB="0" anchor="b">
                    <a:lnL>
                      <a:noFill/>
                    </a:lnL>
                    <a:lnR>
                      <a:noFill/>
                    </a:lnR>
                    <a:lnT>
                      <a:noFill/>
                    </a:lnT>
                    <a:lnB>
                      <a:noFill/>
                    </a:lnB>
                  </a:tcPr>
                </a:tc>
                <a:tc>
                  <a:txBody>
                    <a:bodyPr/>
                    <a:lstStyle/>
                    <a:p>
                      <a:pPr algn="l" fontAlgn="b"/>
                      <a:r>
                        <a:rPr lang="en-US" sz="1200" b="0" i="0" u="none" strike="noStrike" dirty="0">
                          <a:solidFill>
                            <a:srgbClr val="000000"/>
                          </a:solidFill>
                          <a:effectLst/>
                          <a:latin typeface="Montserrat" panose="020B0604020202020204"/>
                        </a:rPr>
                        <a:t>Biden</a:t>
                      </a:r>
                    </a:p>
                  </a:txBody>
                  <a:tcPr marL="4763" marR="4763" marT="476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ontserrat" panose="020B0604020202020204"/>
                        </a:rPr>
                        <a:t>Sanders</a:t>
                      </a:r>
                    </a:p>
                  </a:txBody>
                  <a:tcPr marL="4763" marR="4763" marT="476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ontserrat" panose="020B0604020202020204"/>
                        </a:rPr>
                        <a:t>Warren</a:t>
                      </a:r>
                    </a:p>
                  </a:txBody>
                  <a:tcPr marL="4763" marR="4763" marT="476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ontserrat" panose="020B0604020202020204"/>
                        </a:rPr>
                        <a:t>Steyer</a:t>
                      </a:r>
                    </a:p>
                  </a:txBody>
                  <a:tcPr marL="4763" marR="4763" marT="476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ontserrat" panose="020B0604020202020204"/>
                        </a:rPr>
                        <a:t>Trump</a:t>
                      </a:r>
                    </a:p>
                  </a:txBody>
                  <a:tcPr marL="4763" marR="4763" marT="4763"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4563403"/>
                  </a:ext>
                </a:extLst>
              </a:tr>
              <a:tr h="0">
                <a:tc>
                  <a:txBody>
                    <a:bodyPr/>
                    <a:lstStyle/>
                    <a:p>
                      <a:pPr algn="l" fontAlgn="b"/>
                      <a:r>
                        <a:rPr lang="en-US" sz="1200" b="0" i="0" u="none" strike="noStrike" dirty="0">
                          <a:solidFill>
                            <a:srgbClr val="000000"/>
                          </a:solidFill>
                          <a:effectLst/>
                          <a:latin typeface="Montserrat" panose="020B0604020202020204"/>
                        </a:rPr>
                        <a:t>Trade</a:t>
                      </a:r>
                    </a:p>
                  </a:txBody>
                  <a:tcPr marL="4763" marR="4763" marT="4763"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6100"/>
                          </a:solidFill>
                          <a:effectLst/>
                          <a:latin typeface="Montserrat" panose="020B0604020202020204"/>
                        </a:rPr>
                        <a:t>0.26</a:t>
                      </a:r>
                    </a:p>
                  </a:txBody>
                  <a:tcPr marL="4763" marR="4763" marT="4763"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C6EFCE"/>
                    </a:solidFill>
                  </a:tcPr>
                </a:tc>
                <a:tc>
                  <a:txBody>
                    <a:bodyPr/>
                    <a:lstStyle/>
                    <a:p>
                      <a:pPr algn="ctr" fontAlgn="b"/>
                      <a:r>
                        <a:rPr lang="en-US" sz="1200" b="0" i="0" u="none" strike="noStrike" dirty="0">
                          <a:solidFill>
                            <a:srgbClr val="9C0006"/>
                          </a:solidFill>
                          <a:effectLst/>
                          <a:latin typeface="Montserrat" panose="020B0604020202020204"/>
                        </a:rPr>
                        <a:t>-0.12</a:t>
                      </a:r>
                    </a:p>
                  </a:txBody>
                  <a:tcPr marL="4763" marR="4763" marT="4763" marB="0" anchor="b">
                    <a:lnL>
                      <a:noFill/>
                    </a:lnL>
                    <a:lnR>
                      <a:noFill/>
                    </a:lnR>
                    <a:lnT w="12700" cap="flat" cmpd="sng" algn="ctr">
                      <a:solidFill>
                        <a:schemeClr val="tx1"/>
                      </a:solidFill>
                      <a:prstDash val="solid"/>
                      <a:round/>
                      <a:headEnd type="none" w="med" len="med"/>
                      <a:tailEnd type="none" w="med" len="med"/>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0.15</a:t>
                      </a:r>
                    </a:p>
                  </a:txBody>
                  <a:tcPr marL="4763" marR="4763" marT="4763" marB="0" anchor="b">
                    <a:lnL>
                      <a:noFill/>
                    </a:lnL>
                    <a:lnR>
                      <a:noFill/>
                    </a:lnR>
                    <a:lnT w="12700" cap="flat" cmpd="sng" algn="ctr">
                      <a:solidFill>
                        <a:schemeClr val="tx1"/>
                      </a:solidFill>
                      <a:prstDash val="solid"/>
                      <a:round/>
                      <a:headEnd type="none" w="med" len="med"/>
                      <a:tailEnd type="none" w="med" len="med"/>
                    </a:lnT>
                    <a:lnB>
                      <a:noFill/>
                    </a:lnB>
                    <a:solidFill>
                      <a:srgbClr val="C6EFCE"/>
                    </a:solidFill>
                  </a:tcPr>
                </a:tc>
                <a:tc>
                  <a:txBody>
                    <a:bodyPr/>
                    <a:lstStyle/>
                    <a:p>
                      <a:pPr algn="ctr" fontAlgn="b"/>
                      <a:r>
                        <a:rPr lang="en-US" sz="1200" b="0" i="0" u="none" strike="noStrike" dirty="0">
                          <a:solidFill>
                            <a:srgbClr val="9C0006"/>
                          </a:solidFill>
                          <a:effectLst/>
                          <a:latin typeface="Montserrat" panose="020B0604020202020204"/>
                        </a:rPr>
                        <a:t>-0.23</a:t>
                      </a:r>
                    </a:p>
                  </a:txBody>
                  <a:tcPr marL="4763" marR="4763" marT="4763" marB="0" anchor="b">
                    <a:lnL>
                      <a:noFill/>
                    </a:lnL>
                    <a:lnR>
                      <a:noFill/>
                    </a:lnR>
                    <a:lnT w="12700" cap="flat" cmpd="sng" algn="ctr">
                      <a:solidFill>
                        <a:schemeClr val="tx1"/>
                      </a:solidFill>
                      <a:prstDash val="solid"/>
                      <a:round/>
                      <a:headEnd type="none" w="med" len="med"/>
                      <a:tailEnd type="none" w="med" len="med"/>
                    </a:lnT>
                    <a:lnB>
                      <a:noFill/>
                    </a:lnB>
                    <a:solidFill>
                      <a:srgbClr val="FFC7CE"/>
                    </a:solidFill>
                  </a:tcPr>
                </a:tc>
                <a:tc>
                  <a:txBody>
                    <a:bodyPr/>
                    <a:lstStyle/>
                    <a:p>
                      <a:pPr algn="ctr" fontAlgn="b"/>
                      <a:r>
                        <a:rPr lang="en-US" sz="1200" b="0" i="0" u="none" strike="noStrike" dirty="0">
                          <a:solidFill>
                            <a:srgbClr val="006100"/>
                          </a:solidFill>
                          <a:effectLst/>
                          <a:latin typeface="Montserrat" panose="020B0604020202020204"/>
                        </a:rPr>
                        <a:t>0.10</a:t>
                      </a:r>
                    </a:p>
                  </a:txBody>
                  <a:tcPr marL="4763" marR="4763" marT="4763" marB="0" anchor="b">
                    <a:lnL>
                      <a:noFill/>
                    </a:lnL>
                    <a:lnR>
                      <a:noFill/>
                    </a:lnR>
                    <a:lnT w="12700" cap="flat" cmpd="sng" algn="ctr">
                      <a:solidFill>
                        <a:schemeClr val="tx1"/>
                      </a:solidFill>
                      <a:prstDash val="solid"/>
                      <a:round/>
                      <a:headEnd type="none" w="med" len="med"/>
                      <a:tailEnd type="none" w="med" len="med"/>
                    </a:lnT>
                    <a:lnB>
                      <a:noFill/>
                    </a:lnB>
                    <a:solidFill>
                      <a:srgbClr val="C6EFCE"/>
                    </a:solidFill>
                  </a:tcPr>
                </a:tc>
                <a:extLst>
                  <a:ext uri="{0D108BD9-81ED-4DB2-BD59-A6C34878D82A}">
                    <a16:rowId xmlns:a16="http://schemas.microsoft.com/office/drawing/2014/main" val="3249459200"/>
                  </a:ext>
                </a:extLst>
              </a:tr>
              <a:tr h="439103">
                <a:tc>
                  <a:txBody>
                    <a:bodyPr/>
                    <a:lstStyle/>
                    <a:p>
                      <a:pPr algn="l" fontAlgn="b"/>
                      <a:r>
                        <a:rPr lang="en-US" sz="1200" b="0" i="0" u="none" strike="noStrike" dirty="0">
                          <a:solidFill>
                            <a:srgbClr val="000000"/>
                          </a:solidFill>
                          <a:effectLst/>
                          <a:latin typeface="Montserrat" panose="020B0604020202020204"/>
                        </a:rPr>
                        <a:t>Agriculture</a:t>
                      </a:r>
                    </a:p>
                  </a:txBody>
                  <a:tcPr marL="4763" marR="4763" marT="4763"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Montserrat" panose="020B0604020202020204"/>
                        </a:rPr>
                        <a:t>0.00</a:t>
                      </a:r>
                    </a:p>
                  </a:txBody>
                  <a:tcPr marL="4763" marR="4763" marT="4763"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200" b="0" i="0" u="none" strike="noStrike" dirty="0">
                          <a:solidFill>
                            <a:srgbClr val="9C0006"/>
                          </a:solidFill>
                          <a:effectLst/>
                          <a:latin typeface="Montserrat" panose="020B0604020202020204"/>
                        </a:rPr>
                        <a:t>-0.16</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0.32</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dirty="0">
                          <a:solidFill>
                            <a:srgbClr val="006100"/>
                          </a:solidFill>
                          <a:effectLst/>
                          <a:latin typeface="Montserrat" panose="020B0604020202020204"/>
                        </a:rPr>
                        <a:t>0.20</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4162497997"/>
                  </a:ext>
                </a:extLst>
              </a:tr>
            </a:tbl>
          </a:graphicData>
        </a:graphic>
      </p:graphicFrame>
      <p:graphicFrame>
        <p:nvGraphicFramePr>
          <p:cNvPr id="11" name="Table 10">
            <a:extLst>
              <a:ext uri="{FF2B5EF4-FFF2-40B4-BE49-F238E27FC236}">
                <a16:creationId xmlns:a16="http://schemas.microsoft.com/office/drawing/2014/main" id="{5F3567DE-CB52-4E4D-A1C7-ECBDA96AECFA}"/>
              </a:ext>
            </a:extLst>
          </p:cNvPr>
          <p:cNvGraphicFramePr>
            <a:graphicFrameLocks noGrp="1"/>
          </p:cNvGraphicFramePr>
          <p:nvPr>
            <p:extLst>
              <p:ext uri="{D42A27DB-BD31-4B8C-83A1-F6EECF244321}">
                <p14:modId xmlns:p14="http://schemas.microsoft.com/office/powerpoint/2010/main" val="2929617826"/>
              </p:ext>
            </p:extLst>
          </p:nvPr>
        </p:nvGraphicFramePr>
        <p:xfrm>
          <a:off x="187788" y="686523"/>
          <a:ext cx="4733548" cy="3912111"/>
        </p:xfrm>
        <a:graphic>
          <a:graphicData uri="http://schemas.openxmlformats.org/drawingml/2006/table">
            <a:tbl>
              <a:tblPr/>
              <a:tblGrid>
                <a:gridCol w="927349">
                  <a:extLst>
                    <a:ext uri="{9D8B030D-6E8A-4147-A177-3AD203B41FA5}">
                      <a16:colId xmlns:a16="http://schemas.microsoft.com/office/drawing/2014/main" val="3143072447"/>
                    </a:ext>
                  </a:extLst>
                </a:gridCol>
                <a:gridCol w="811795">
                  <a:extLst>
                    <a:ext uri="{9D8B030D-6E8A-4147-A177-3AD203B41FA5}">
                      <a16:colId xmlns:a16="http://schemas.microsoft.com/office/drawing/2014/main" val="468040647"/>
                    </a:ext>
                  </a:extLst>
                </a:gridCol>
                <a:gridCol w="611126">
                  <a:extLst>
                    <a:ext uri="{9D8B030D-6E8A-4147-A177-3AD203B41FA5}">
                      <a16:colId xmlns:a16="http://schemas.microsoft.com/office/drawing/2014/main" val="443433343"/>
                    </a:ext>
                  </a:extLst>
                </a:gridCol>
                <a:gridCol w="465186">
                  <a:extLst>
                    <a:ext uri="{9D8B030D-6E8A-4147-A177-3AD203B41FA5}">
                      <a16:colId xmlns:a16="http://schemas.microsoft.com/office/drawing/2014/main" val="642713322"/>
                    </a:ext>
                  </a:extLst>
                </a:gridCol>
                <a:gridCol w="656733">
                  <a:extLst>
                    <a:ext uri="{9D8B030D-6E8A-4147-A177-3AD203B41FA5}">
                      <a16:colId xmlns:a16="http://schemas.microsoft.com/office/drawing/2014/main" val="1896915055"/>
                    </a:ext>
                  </a:extLst>
                </a:gridCol>
                <a:gridCol w="583762">
                  <a:extLst>
                    <a:ext uri="{9D8B030D-6E8A-4147-A177-3AD203B41FA5}">
                      <a16:colId xmlns:a16="http://schemas.microsoft.com/office/drawing/2014/main" val="2015403595"/>
                    </a:ext>
                  </a:extLst>
                </a:gridCol>
                <a:gridCol w="677597">
                  <a:extLst>
                    <a:ext uri="{9D8B030D-6E8A-4147-A177-3AD203B41FA5}">
                      <a16:colId xmlns:a16="http://schemas.microsoft.com/office/drawing/2014/main" val="578553545"/>
                    </a:ext>
                  </a:extLst>
                </a:gridCol>
              </a:tblGrid>
              <a:tr h="347663">
                <a:tc>
                  <a:txBody>
                    <a:bodyPr/>
                    <a:lstStyle/>
                    <a:p>
                      <a:pPr algn="l" fontAlgn="b"/>
                      <a:r>
                        <a:rPr lang="en-US" sz="1100" b="1" i="0" u="none" strike="noStrike">
                          <a:solidFill>
                            <a:srgbClr val="000000"/>
                          </a:solidFill>
                          <a:effectLst/>
                          <a:latin typeface="Montserrat" panose="020B0604020202020204"/>
                        </a:rPr>
                        <a:t>Term</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Montserrat" panose="020B0604020202020204"/>
                        </a:rPr>
                        <a:t>Category</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Montserrat" panose="020B0604020202020204"/>
                        </a:rPr>
                        <a:t>Steyer</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Montserrat" panose="020B0604020202020204"/>
                        </a:rPr>
                        <a:t>Biden</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Montserrat" panose="020B0604020202020204"/>
                        </a:rPr>
                        <a:t>Sanders</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Montserrat" panose="020B0604020202020204"/>
                        </a:rPr>
                        <a:t>Warren</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Montserrat" panose="020B0604020202020204"/>
                        </a:rPr>
                        <a:t>Trump</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7173051"/>
                  </a:ext>
                </a:extLst>
              </a:tr>
              <a:tr h="181967">
                <a:tc>
                  <a:txBody>
                    <a:bodyPr/>
                    <a:lstStyle/>
                    <a:p>
                      <a:pPr algn="l" fontAlgn="b"/>
                      <a:r>
                        <a:rPr lang="en-US" sz="1100" b="0" i="0" u="none" strike="noStrike" dirty="0">
                          <a:solidFill>
                            <a:srgbClr val="000000"/>
                          </a:solidFill>
                          <a:effectLst/>
                          <a:latin typeface="Montserrat" panose="020B0604020202020204"/>
                        </a:rPr>
                        <a:t>china</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a:solidFill>
                            <a:srgbClr val="000000"/>
                          </a:solidFill>
                          <a:effectLst/>
                          <a:latin typeface="Montserrat" panose="020B0604020202020204"/>
                        </a:rPr>
                        <a:t>Trade</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9C0006"/>
                          </a:solidFill>
                          <a:effectLst/>
                          <a:latin typeface="Montserrat" panose="020B0604020202020204"/>
                        </a:rPr>
                        <a:t>-0.16</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0.20</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-0.24</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solidFill>
                      <a:srgbClr val="FFC7CE"/>
                    </a:solidFill>
                  </a:tcPr>
                </a:tc>
                <a:tc>
                  <a:txBody>
                    <a:bodyPr/>
                    <a:lstStyle/>
                    <a:p>
                      <a:pPr algn="ctr" fontAlgn="b"/>
                      <a:r>
                        <a:rPr lang="en-US" sz="1100" b="0" i="0" u="none" strike="noStrike" dirty="0">
                          <a:solidFill>
                            <a:srgbClr val="006100"/>
                          </a:solidFill>
                          <a:effectLst/>
                          <a:latin typeface="Montserrat" panose="020B0604020202020204"/>
                        </a:rPr>
                        <a:t>0.23</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solidFill>
                      <a:srgbClr val="C6EFCE"/>
                    </a:solidFill>
                  </a:tcPr>
                </a:tc>
                <a:tc>
                  <a:txBody>
                    <a:bodyPr/>
                    <a:lstStyle/>
                    <a:p>
                      <a:pPr algn="ctr" fontAlgn="b"/>
                      <a:r>
                        <a:rPr lang="en-US" sz="1100" b="0" i="0" u="none" strike="noStrike" dirty="0">
                          <a:solidFill>
                            <a:srgbClr val="006100"/>
                          </a:solidFill>
                          <a:effectLst/>
                          <a:latin typeface="Montserrat" panose="020B0604020202020204"/>
                        </a:rPr>
                        <a:t>0.16</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solidFill>
                      <a:srgbClr val="C6EFCE"/>
                    </a:solidFill>
                  </a:tcPr>
                </a:tc>
                <a:extLst>
                  <a:ext uri="{0D108BD9-81ED-4DB2-BD59-A6C34878D82A}">
                    <a16:rowId xmlns:a16="http://schemas.microsoft.com/office/drawing/2014/main" val="791703871"/>
                  </a:ext>
                </a:extLst>
              </a:tr>
              <a:tr h="181967">
                <a:tc>
                  <a:txBody>
                    <a:bodyPr/>
                    <a:lstStyle/>
                    <a:p>
                      <a:pPr algn="l" fontAlgn="b"/>
                      <a:r>
                        <a:rPr lang="en-US" sz="1100" b="0" i="0" u="none" strike="noStrike">
                          <a:solidFill>
                            <a:srgbClr val="000000"/>
                          </a:solidFill>
                          <a:effectLst/>
                          <a:latin typeface="Montserrat" panose="020B0604020202020204"/>
                        </a:rPr>
                        <a:t>trade</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Trade</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-0.12</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0.08</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0.00</a:t>
                      </a:r>
                    </a:p>
                  </a:txBody>
                  <a:tcPr marL="4763" marR="4763" marT="4763" marB="0" anchor="b">
                    <a:lnL>
                      <a:noFill/>
                    </a:lnL>
                    <a:lnR>
                      <a:noFill/>
                    </a:lnR>
                    <a:lnT>
                      <a:noFill/>
                    </a:lnT>
                    <a:lnB>
                      <a:noFill/>
                    </a:lnB>
                  </a:tcPr>
                </a:tc>
                <a:extLst>
                  <a:ext uri="{0D108BD9-81ED-4DB2-BD59-A6C34878D82A}">
                    <a16:rowId xmlns:a16="http://schemas.microsoft.com/office/drawing/2014/main" val="2666337120"/>
                  </a:ext>
                </a:extLst>
              </a:tr>
              <a:tr h="190534">
                <a:tc>
                  <a:txBody>
                    <a:bodyPr/>
                    <a:lstStyle/>
                    <a:p>
                      <a:pPr algn="l" fontAlgn="b"/>
                      <a:r>
                        <a:rPr lang="en-US" sz="1100" b="0" i="0" u="none" strike="noStrike">
                          <a:solidFill>
                            <a:srgbClr val="000000"/>
                          </a:solidFill>
                          <a:effectLst/>
                          <a:latin typeface="Montserrat" panose="020B0604020202020204"/>
                        </a:rPr>
                        <a:t>ship</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Trade</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-0.16</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0.15</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-0.17</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0.12</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1231524392"/>
                  </a:ext>
                </a:extLst>
              </a:tr>
              <a:tr h="73891">
                <a:tc>
                  <a:txBody>
                    <a:bodyPr/>
                    <a:lstStyle/>
                    <a:p>
                      <a:pPr algn="l" fontAlgn="b"/>
                      <a:r>
                        <a:rPr lang="en-US" sz="1100" b="0" i="0" u="none" strike="noStrike">
                          <a:solidFill>
                            <a:srgbClr val="000000"/>
                          </a:solidFill>
                          <a:effectLst/>
                          <a:latin typeface="Montserrat" panose="020B0604020202020204"/>
                        </a:rPr>
                        <a:t>farm</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Agriculture</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-0.08</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-0.33</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0.46</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6100"/>
                          </a:solidFill>
                          <a:effectLst/>
                          <a:latin typeface="Montserrat" panose="020B0604020202020204"/>
                        </a:rPr>
                        <a:t>0.26</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393717083"/>
                  </a:ext>
                </a:extLst>
              </a:tr>
              <a:tr h="181967">
                <a:tc>
                  <a:txBody>
                    <a:bodyPr/>
                    <a:lstStyle/>
                    <a:p>
                      <a:pPr algn="l" fontAlgn="b"/>
                      <a:r>
                        <a:rPr lang="en-US" sz="1100" b="0" i="0" u="none" strike="noStrike">
                          <a:solidFill>
                            <a:srgbClr val="000000"/>
                          </a:solidFill>
                          <a:effectLst/>
                          <a:latin typeface="Montserrat" panose="020B0604020202020204"/>
                        </a:rPr>
                        <a:t>chinese</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Trade</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0.16</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-0.15</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2635573606"/>
                  </a:ext>
                </a:extLst>
              </a:tr>
              <a:tr h="144394">
                <a:tc>
                  <a:txBody>
                    <a:bodyPr/>
                    <a:lstStyle/>
                    <a:p>
                      <a:pPr algn="l" fontAlgn="b"/>
                      <a:r>
                        <a:rPr lang="en-US" sz="1100" b="0" i="0" u="none" strike="noStrike">
                          <a:solidFill>
                            <a:srgbClr val="000000"/>
                          </a:solidFill>
                          <a:effectLst/>
                          <a:latin typeface="Montserrat" panose="020B0604020202020204"/>
                        </a:rPr>
                        <a:t>fish</a:t>
                      </a:r>
                    </a:p>
                  </a:txBody>
                  <a:tcPr marL="4763" marR="4763" marT="4763" marB="0" anchor="b">
                    <a:lnL>
                      <a:noFill/>
                    </a:lnL>
                    <a:lnR>
                      <a:noFill/>
                    </a:lnR>
                    <a:lnT>
                      <a:noFill/>
                    </a:lnT>
                    <a:lnB>
                      <a:noFill/>
                    </a:lnB>
                  </a:tcPr>
                </a:tc>
                <a:tc>
                  <a:txBody>
                    <a:bodyPr/>
                    <a:lstStyle/>
                    <a:p>
                      <a:pPr algn="l" fontAlgn="b"/>
                      <a:r>
                        <a:rPr lang="en-US" sz="1100" b="0" i="0" u="none" strike="noStrike" dirty="0">
                          <a:solidFill>
                            <a:srgbClr val="000000"/>
                          </a:solidFill>
                          <a:effectLst/>
                          <a:latin typeface="Montserrat" panose="020B0604020202020204"/>
                        </a:rPr>
                        <a:t>Agriculture</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extLst>
                  <a:ext uri="{0D108BD9-81ED-4DB2-BD59-A6C34878D82A}">
                    <a16:rowId xmlns:a16="http://schemas.microsoft.com/office/drawing/2014/main" val="462914175"/>
                  </a:ext>
                </a:extLst>
              </a:tr>
              <a:tr h="181967">
                <a:tc>
                  <a:txBody>
                    <a:bodyPr/>
                    <a:lstStyle/>
                    <a:p>
                      <a:pPr algn="l" fontAlgn="b"/>
                      <a:r>
                        <a:rPr lang="en-US" sz="1100" b="0" i="0" u="none" strike="noStrike">
                          <a:solidFill>
                            <a:srgbClr val="000000"/>
                          </a:solidFill>
                          <a:effectLst/>
                          <a:latin typeface="Montserrat" panose="020B0604020202020204"/>
                        </a:rPr>
                        <a:t>internet</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Trade</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-0.11</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0.10</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3619183512"/>
                  </a:ext>
                </a:extLst>
              </a:tr>
              <a:tr h="187188">
                <a:tc>
                  <a:txBody>
                    <a:bodyPr/>
                    <a:lstStyle/>
                    <a:p>
                      <a:pPr algn="l" fontAlgn="b"/>
                      <a:r>
                        <a:rPr lang="en-US" sz="1100" b="0" i="0" u="none" strike="noStrike">
                          <a:solidFill>
                            <a:srgbClr val="000000"/>
                          </a:solidFill>
                          <a:effectLst/>
                          <a:latin typeface="Montserrat" panose="020B0604020202020204"/>
                        </a:rPr>
                        <a:t>foods</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Agriculture</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-0.16</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0.11</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-0.24</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extLst>
                  <a:ext uri="{0D108BD9-81ED-4DB2-BD59-A6C34878D82A}">
                    <a16:rowId xmlns:a16="http://schemas.microsoft.com/office/drawing/2014/main" val="2708743495"/>
                  </a:ext>
                </a:extLst>
              </a:tr>
              <a:tr h="138545">
                <a:tc>
                  <a:txBody>
                    <a:bodyPr/>
                    <a:lstStyle/>
                    <a:p>
                      <a:pPr algn="l" fontAlgn="b"/>
                      <a:r>
                        <a:rPr lang="en-US" sz="1100" b="0" i="0" u="none" strike="noStrike">
                          <a:solidFill>
                            <a:srgbClr val="000000"/>
                          </a:solidFill>
                          <a:effectLst/>
                          <a:latin typeface="Montserrat" panose="020B0604020202020204"/>
                        </a:rPr>
                        <a:t>japanese</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Trade</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-0.17</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0.30</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-0.24</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extLst>
                  <a:ext uri="{0D108BD9-81ED-4DB2-BD59-A6C34878D82A}">
                    <a16:rowId xmlns:a16="http://schemas.microsoft.com/office/drawing/2014/main" val="1324237908"/>
                  </a:ext>
                </a:extLst>
              </a:tr>
              <a:tr h="67742">
                <a:tc>
                  <a:txBody>
                    <a:bodyPr/>
                    <a:lstStyle/>
                    <a:p>
                      <a:pPr algn="l" fontAlgn="b"/>
                      <a:r>
                        <a:rPr lang="en-US" sz="1100" b="0" i="0" u="none" strike="noStrike">
                          <a:solidFill>
                            <a:srgbClr val="000000"/>
                          </a:solidFill>
                          <a:effectLst/>
                          <a:latin typeface="Montserrat" panose="020B0604020202020204"/>
                        </a:rPr>
                        <a:t>garden</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Agriculture</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0.39</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-0.33</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-0.51</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0.70</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6100"/>
                          </a:solidFill>
                          <a:effectLst/>
                          <a:latin typeface="Montserrat" panose="020B0604020202020204"/>
                        </a:rPr>
                        <a:t>0.21</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1496138342"/>
                  </a:ext>
                </a:extLst>
              </a:tr>
              <a:tr h="181967">
                <a:tc>
                  <a:txBody>
                    <a:bodyPr/>
                    <a:lstStyle/>
                    <a:p>
                      <a:pPr algn="l" fontAlgn="b"/>
                      <a:r>
                        <a:rPr lang="en-US" sz="1100" b="0" i="0" u="none" strike="noStrike">
                          <a:solidFill>
                            <a:srgbClr val="000000"/>
                          </a:solidFill>
                          <a:effectLst/>
                          <a:latin typeface="Montserrat" panose="020B0604020202020204"/>
                        </a:rPr>
                        <a:t>puerto</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Trade</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0.21</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-0.13</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-0.14</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0.11</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6100"/>
                          </a:solidFill>
                          <a:effectLst/>
                          <a:latin typeface="Montserrat" panose="020B0604020202020204"/>
                        </a:rPr>
                        <a:t>0.22</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2906731556"/>
                  </a:ext>
                </a:extLst>
              </a:tr>
              <a:tr h="181967">
                <a:tc>
                  <a:txBody>
                    <a:bodyPr/>
                    <a:lstStyle/>
                    <a:p>
                      <a:pPr algn="l" fontAlgn="b"/>
                      <a:r>
                        <a:rPr lang="en-US" sz="1100" b="0" i="0" u="none" strike="noStrike">
                          <a:solidFill>
                            <a:srgbClr val="000000"/>
                          </a:solidFill>
                          <a:effectLst/>
                          <a:latin typeface="Montserrat" panose="020B0604020202020204"/>
                        </a:rPr>
                        <a:t>ships</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Trade</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-0.19</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0.14</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-0.17</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0.00</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0.14</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2595603291"/>
                  </a:ext>
                </a:extLst>
              </a:tr>
              <a:tr h="67114">
                <a:tc>
                  <a:txBody>
                    <a:bodyPr/>
                    <a:lstStyle/>
                    <a:p>
                      <a:pPr algn="l" fontAlgn="b"/>
                      <a:r>
                        <a:rPr lang="en-US" sz="1100" b="0" i="0" u="none" strike="noStrike">
                          <a:solidFill>
                            <a:srgbClr val="000000"/>
                          </a:solidFill>
                          <a:effectLst/>
                          <a:latin typeface="Montserrat" panose="020B0604020202020204"/>
                        </a:rPr>
                        <a:t>gardens</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Agriculture</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-0.25</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0.31</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-0.12</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0.17</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1287128695"/>
                  </a:ext>
                </a:extLst>
              </a:tr>
              <a:tr h="181967">
                <a:tc>
                  <a:txBody>
                    <a:bodyPr/>
                    <a:lstStyle/>
                    <a:p>
                      <a:pPr algn="l" fontAlgn="b"/>
                      <a:r>
                        <a:rPr lang="en-US" sz="1100" b="0" i="0" u="none" strike="noStrike">
                          <a:solidFill>
                            <a:srgbClr val="000000"/>
                          </a:solidFill>
                          <a:effectLst/>
                          <a:latin typeface="Montserrat" panose="020B0604020202020204"/>
                        </a:rPr>
                        <a:t>nations</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Trade</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-0.16</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0.19</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extLst>
                  <a:ext uri="{0D108BD9-81ED-4DB2-BD59-A6C34878D82A}">
                    <a16:rowId xmlns:a16="http://schemas.microsoft.com/office/drawing/2014/main" val="3034754479"/>
                  </a:ext>
                </a:extLst>
              </a:tr>
              <a:tr h="174562">
                <a:tc>
                  <a:txBody>
                    <a:bodyPr/>
                    <a:lstStyle/>
                    <a:p>
                      <a:pPr algn="l" fontAlgn="b"/>
                      <a:r>
                        <a:rPr lang="en-US" sz="1100" b="0" i="0" u="none" strike="noStrike">
                          <a:solidFill>
                            <a:srgbClr val="000000"/>
                          </a:solidFill>
                          <a:effectLst/>
                          <a:latin typeface="Montserrat" panose="020B0604020202020204"/>
                        </a:rPr>
                        <a:t>horse</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Agriculture</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0.22</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-0.15</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0.16</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738310512"/>
                  </a:ext>
                </a:extLst>
              </a:tr>
              <a:tr h="181967">
                <a:tc>
                  <a:txBody>
                    <a:bodyPr/>
                    <a:lstStyle/>
                    <a:p>
                      <a:pPr algn="l" fontAlgn="b"/>
                      <a:r>
                        <a:rPr lang="en-US" sz="1100" b="0" i="0" u="none" strike="noStrike">
                          <a:solidFill>
                            <a:srgbClr val="000000"/>
                          </a:solidFill>
                          <a:effectLst/>
                          <a:latin typeface="Montserrat" panose="020B0604020202020204"/>
                        </a:rPr>
                        <a:t>conditions</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Trade</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-0.08</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extLst>
                  <a:ext uri="{0D108BD9-81ED-4DB2-BD59-A6C34878D82A}">
                    <a16:rowId xmlns:a16="http://schemas.microsoft.com/office/drawing/2014/main" val="3988395396"/>
                  </a:ext>
                </a:extLst>
              </a:tr>
              <a:tr h="181967">
                <a:tc>
                  <a:txBody>
                    <a:bodyPr/>
                    <a:lstStyle/>
                    <a:p>
                      <a:pPr algn="l" fontAlgn="b"/>
                      <a:r>
                        <a:rPr lang="en-US" sz="1100" b="0" i="0" u="none" strike="noStrike">
                          <a:solidFill>
                            <a:srgbClr val="000000"/>
                          </a:solidFill>
                          <a:effectLst/>
                          <a:latin typeface="Montserrat" panose="020B0604020202020204"/>
                        </a:rPr>
                        <a:t>the process</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Trade</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0.28</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-0.25</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2612349282"/>
                  </a:ext>
                </a:extLst>
              </a:tr>
              <a:tr h="190248">
                <a:tc>
                  <a:txBody>
                    <a:bodyPr/>
                    <a:lstStyle/>
                    <a:p>
                      <a:pPr algn="l" fontAlgn="b"/>
                      <a:r>
                        <a:rPr lang="en-US" sz="1100" b="0" i="0" u="none" strike="noStrike">
                          <a:solidFill>
                            <a:srgbClr val="000000"/>
                          </a:solidFill>
                          <a:effectLst/>
                          <a:latin typeface="Montserrat" panose="020B0604020202020204"/>
                        </a:rPr>
                        <a:t>country to country</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Trade</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0.00</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extLst>
                  <a:ext uri="{0D108BD9-81ED-4DB2-BD59-A6C34878D82A}">
                    <a16:rowId xmlns:a16="http://schemas.microsoft.com/office/drawing/2014/main" val="3303132905"/>
                  </a:ext>
                </a:extLst>
              </a:tr>
              <a:tr h="156080">
                <a:tc>
                  <a:txBody>
                    <a:bodyPr/>
                    <a:lstStyle/>
                    <a:p>
                      <a:pPr algn="l" fontAlgn="b"/>
                      <a:r>
                        <a:rPr lang="en-US" sz="1100" b="0" i="0" u="none" strike="noStrike">
                          <a:solidFill>
                            <a:srgbClr val="000000"/>
                          </a:solidFill>
                          <a:effectLst/>
                          <a:latin typeface="Montserrat" panose="020B0604020202020204"/>
                        </a:rPr>
                        <a:t>duties</a:t>
                      </a:r>
                    </a:p>
                  </a:txBody>
                  <a:tcPr marL="4763" marR="4763" marT="4763" marB="0" anchor="b">
                    <a:lnL>
                      <a:noFill/>
                    </a:lnL>
                    <a:lnR>
                      <a:noFill/>
                    </a:lnR>
                    <a:lnT>
                      <a:noFill/>
                    </a:lnT>
                    <a:lnB>
                      <a:noFill/>
                    </a:lnB>
                  </a:tcPr>
                </a:tc>
                <a:tc>
                  <a:txBody>
                    <a:bodyPr/>
                    <a:lstStyle/>
                    <a:p>
                      <a:pPr algn="l" fontAlgn="b"/>
                      <a:r>
                        <a:rPr lang="en-US" sz="1100" b="0" i="0" u="none" strike="noStrike" dirty="0">
                          <a:solidFill>
                            <a:srgbClr val="000000"/>
                          </a:solidFill>
                          <a:effectLst/>
                          <a:latin typeface="Montserrat" panose="020B0604020202020204"/>
                        </a:rPr>
                        <a:t>Trade</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0.21</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dirty="0">
                          <a:solidFill>
                            <a:srgbClr val="9C0006"/>
                          </a:solidFill>
                          <a:effectLst/>
                          <a:latin typeface="Montserrat" panose="020B0604020202020204"/>
                        </a:rPr>
                        <a:t>-0.13</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2143321870"/>
                  </a:ext>
                </a:extLst>
              </a:tr>
            </a:tbl>
          </a:graphicData>
        </a:graphic>
      </p:graphicFrame>
    </p:spTree>
    <p:extLst>
      <p:ext uri="{BB962C8B-B14F-4D97-AF65-F5344CB8AC3E}">
        <p14:creationId xmlns:p14="http://schemas.microsoft.com/office/powerpoint/2010/main" val="3264650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Linear Regression Explained</a:t>
            </a:r>
            <a:endParaRPr lang="en-US" sz="3400" dirty="0">
              <a:cs typeface="Varela Round" panose="00000500000000000000" pitchFamily="2" charset="-79"/>
              <a:sym typeface="Varela Round"/>
            </a:endParaRPr>
          </a:p>
        </p:txBody>
      </p:sp>
      <p:pic>
        <p:nvPicPr>
          <p:cNvPr id="5" name="Google Shape;134;p23">
            <a:extLst>
              <a:ext uri="{FF2B5EF4-FFF2-40B4-BE49-F238E27FC236}">
                <a16:creationId xmlns:a16="http://schemas.microsoft.com/office/drawing/2014/main" id="{C54F07CB-4453-4F72-B0D1-1723032FE4D8}"/>
              </a:ext>
            </a:extLst>
          </p:cNvPr>
          <p:cNvPicPr preferRelativeResize="0"/>
          <p:nvPr/>
        </p:nvPicPr>
        <p:blipFill>
          <a:blip r:embed="rId3">
            <a:alphaModFix/>
          </a:blip>
          <a:stretch>
            <a:fillRect/>
          </a:stretch>
        </p:blipFill>
        <p:spPr>
          <a:xfrm>
            <a:off x="7290816" y="4315969"/>
            <a:ext cx="1816608" cy="792480"/>
          </a:xfrm>
          <a:prstGeom prst="rect">
            <a:avLst/>
          </a:prstGeom>
          <a:noFill/>
          <a:ln>
            <a:noFill/>
          </a:ln>
        </p:spPr>
      </p:pic>
      <p:sp>
        <p:nvSpPr>
          <p:cNvPr id="3" name="TextBox 2">
            <a:extLst>
              <a:ext uri="{FF2B5EF4-FFF2-40B4-BE49-F238E27FC236}">
                <a16:creationId xmlns:a16="http://schemas.microsoft.com/office/drawing/2014/main" id="{78B23041-7F80-4A89-AFAA-E9F7EA9C2890}"/>
              </a:ext>
            </a:extLst>
          </p:cNvPr>
          <p:cNvSpPr txBox="1"/>
          <p:nvPr/>
        </p:nvSpPr>
        <p:spPr>
          <a:xfrm>
            <a:off x="311700" y="974513"/>
            <a:ext cx="8431084" cy="2062103"/>
          </a:xfrm>
          <a:prstGeom prst="rect">
            <a:avLst/>
          </a:prstGeom>
          <a:noFill/>
        </p:spPr>
        <p:txBody>
          <a:bodyPr wrap="square" rtlCol="0">
            <a:spAutoFit/>
          </a:bodyPr>
          <a:lstStyle/>
          <a:p>
            <a:pPr lvl="0"/>
            <a:r>
              <a:rPr lang="en-US" sz="2000" dirty="0">
                <a:latin typeface="Varela Round" panose="00000500000000000000" pitchFamily="2" charset="-79"/>
                <a:cs typeface="Varela Round" panose="00000500000000000000" pitchFamily="2" charset="-79"/>
              </a:rPr>
              <a:t>In Linear Regression models, a continuous target is predicted by continuous or categorical predictors.</a:t>
            </a:r>
          </a:p>
          <a:p>
            <a:pPr marL="171450" indent="-171450">
              <a:buFont typeface="Arial" panose="020B0604020202020204" pitchFamily="34" charset="0"/>
              <a:buChar char="•"/>
            </a:pPr>
            <a:r>
              <a:rPr lang="en-US" sz="1200" dirty="0">
                <a:latin typeface="Montserrat" panose="020B0604020202020204" charset="0"/>
              </a:rPr>
              <a:t>Regression Equation: y = b0 + b1 x1 + b2 x2 + … + bn </a:t>
            </a:r>
            <a:r>
              <a:rPr lang="en-US" sz="1200" dirty="0" err="1">
                <a:latin typeface="Montserrat" panose="020B0604020202020204" charset="0"/>
              </a:rPr>
              <a:t>xn</a:t>
            </a:r>
            <a:endParaRPr lang="en-US" sz="1200" dirty="0">
              <a:latin typeface="Montserrat" panose="020B0604020202020204" charset="0"/>
            </a:endParaRPr>
          </a:p>
          <a:p>
            <a:pPr marL="457200" lvl="1" indent="-227013">
              <a:buFont typeface="Arial" panose="020B0604020202020204" pitchFamily="34" charset="0"/>
              <a:buChar char="•"/>
              <a:tabLst>
                <a:tab pos="457200" algn="l"/>
              </a:tabLst>
            </a:pPr>
            <a:r>
              <a:rPr lang="en-US" sz="1200" dirty="0">
                <a:latin typeface="Montserrat" panose="020B0604020202020204" charset="0"/>
              </a:rPr>
              <a:t>b0 = Coefficient for Intercept	</a:t>
            </a:r>
          </a:p>
          <a:p>
            <a:pPr marL="457200" lvl="1" indent="-227013">
              <a:buFont typeface="Arial" panose="020B0604020202020204" pitchFamily="34" charset="0"/>
              <a:buChar char="•"/>
              <a:tabLst>
                <a:tab pos="457200" algn="l"/>
              </a:tabLst>
            </a:pPr>
            <a:r>
              <a:rPr lang="en-US" sz="1200" dirty="0">
                <a:latin typeface="Montserrat" panose="020B0604020202020204" charset="0"/>
              </a:rPr>
              <a:t>b1 = Coefficient for x1</a:t>
            </a:r>
          </a:p>
          <a:p>
            <a:pPr marL="457200" lvl="1" indent="-227013">
              <a:buFont typeface="Arial" panose="020B0604020202020204" pitchFamily="34" charset="0"/>
              <a:buChar char="•"/>
              <a:tabLst>
                <a:tab pos="457200" algn="l"/>
              </a:tabLst>
            </a:pPr>
            <a:r>
              <a:rPr lang="en-US" sz="1200" dirty="0">
                <a:latin typeface="Montserrat" panose="020B0604020202020204" charset="0"/>
              </a:rPr>
              <a:t>b2 = Coefficient for x2</a:t>
            </a:r>
          </a:p>
          <a:p>
            <a:r>
              <a:rPr lang="en-US" sz="2000" dirty="0">
                <a:latin typeface="Varela Round" panose="00000500000000000000" pitchFamily="2" charset="-79"/>
                <a:cs typeface="Varela Round" panose="00000500000000000000" pitchFamily="2" charset="-79"/>
              </a:rPr>
              <a:t>Ordinary Least Squares (OLS) is the algorithm used to fit the line minimizing error</a:t>
            </a:r>
          </a:p>
        </p:txBody>
      </p:sp>
      <p:pic>
        <p:nvPicPr>
          <p:cNvPr id="9" name="Picture 1">
            <a:extLst>
              <a:ext uri="{FF2B5EF4-FFF2-40B4-BE49-F238E27FC236}">
                <a16:creationId xmlns:a16="http://schemas.microsoft.com/office/drawing/2014/main" id="{5F80D729-3156-4B89-BD1B-EFF87C074C1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1699" y="3134182"/>
            <a:ext cx="4397829" cy="1560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1">
            <a:extLst>
              <a:ext uri="{FF2B5EF4-FFF2-40B4-BE49-F238E27FC236}">
                <a16:creationId xmlns:a16="http://schemas.microsoft.com/office/drawing/2014/main" id="{E99C622F-E087-43E3-800D-F8E0851B0DC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828507" y="3099132"/>
            <a:ext cx="4110287" cy="1069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5">
            <a:extLst>
              <a:ext uri="{FF2B5EF4-FFF2-40B4-BE49-F238E27FC236}">
                <a16:creationId xmlns:a16="http://schemas.microsoft.com/office/drawing/2014/main" id="{998CFC72-8E47-4769-8CCD-BDA36F4FD953}"/>
              </a:ext>
            </a:extLst>
          </p:cNvPr>
          <p:cNvSpPr>
            <a:spLocks noGrp="1"/>
          </p:cNvSpPr>
          <p:nvPr>
            <p:ph type="sldNum" idx="12"/>
          </p:nvPr>
        </p:nvSpPr>
        <p:spPr>
          <a:xfrm>
            <a:off x="37350" y="4866965"/>
            <a:ext cx="366687" cy="236539"/>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23</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spTree>
    <p:extLst>
      <p:ext uri="{BB962C8B-B14F-4D97-AF65-F5344CB8AC3E}">
        <p14:creationId xmlns:p14="http://schemas.microsoft.com/office/powerpoint/2010/main" val="149406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Linear Regression Explained</a:t>
            </a:r>
            <a:endParaRPr lang="en-US" sz="3400" dirty="0">
              <a:cs typeface="Varela Round" panose="00000500000000000000" pitchFamily="2" charset="-79"/>
              <a:sym typeface="Varela Round"/>
            </a:endParaRPr>
          </a:p>
        </p:txBody>
      </p:sp>
      <p:pic>
        <p:nvPicPr>
          <p:cNvPr id="5" name="Google Shape;134;p23">
            <a:extLst>
              <a:ext uri="{FF2B5EF4-FFF2-40B4-BE49-F238E27FC236}">
                <a16:creationId xmlns:a16="http://schemas.microsoft.com/office/drawing/2014/main" id="{C54F07CB-4453-4F72-B0D1-1723032FE4D8}"/>
              </a:ext>
            </a:extLst>
          </p:cNvPr>
          <p:cNvPicPr preferRelativeResize="0"/>
          <p:nvPr/>
        </p:nvPicPr>
        <p:blipFill>
          <a:blip r:embed="rId3">
            <a:alphaModFix/>
          </a:blip>
          <a:stretch>
            <a:fillRect/>
          </a:stretch>
        </p:blipFill>
        <p:spPr>
          <a:xfrm>
            <a:off x="7290816" y="4315969"/>
            <a:ext cx="1816608" cy="792480"/>
          </a:xfrm>
          <a:prstGeom prst="rect">
            <a:avLst/>
          </a:prstGeom>
          <a:noFill/>
          <a:ln>
            <a:noFill/>
          </a:ln>
        </p:spPr>
      </p:pic>
      <p:sp>
        <p:nvSpPr>
          <p:cNvPr id="3" name="TextBox 2">
            <a:extLst>
              <a:ext uri="{FF2B5EF4-FFF2-40B4-BE49-F238E27FC236}">
                <a16:creationId xmlns:a16="http://schemas.microsoft.com/office/drawing/2014/main" id="{78B23041-7F80-4A89-AFAA-E9F7EA9C2890}"/>
              </a:ext>
            </a:extLst>
          </p:cNvPr>
          <p:cNvSpPr txBox="1"/>
          <p:nvPr/>
        </p:nvSpPr>
        <p:spPr>
          <a:xfrm>
            <a:off x="311700" y="974513"/>
            <a:ext cx="8431084" cy="1692771"/>
          </a:xfrm>
          <a:prstGeom prst="rect">
            <a:avLst/>
          </a:prstGeom>
          <a:noFill/>
        </p:spPr>
        <p:txBody>
          <a:bodyPr wrap="square" rtlCol="0">
            <a:spAutoFit/>
          </a:bodyPr>
          <a:lstStyle/>
          <a:p>
            <a:r>
              <a:rPr lang="en-US" sz="2000" dirty="0">
                <a:latin typeface="Varela Round" panose="00000500000000000000" pitchFamily="2" charset="-79"/>
              </a:rPr>
              <a:t>ASSESSING FIT: Coefficient of Determination, R</a:t>
            </a:r>
            <a:r>
              <a:rPr lang="en-US" sz="2000" baseline="30000" dirty="0">
                <a:latin typeface="Varela Round" panose="00000500000000000000" pitchFamily="2" charset="-79"/>
              </a:rPr>
              <a:t>2</a:t>
            </a:r>
          </a:p>
          <a:p>
            <a:pPr marL="171450" indent="-171450">
              <a:buFont typeface="Arial" panose="020B0604020202020204" pitchFamily="34" charset="0"/>
              <a:buChar char="•"/>
            </a:pPr>
            <a:r>
              <a:rPr lang="en-US" dirty="0">
                <a:latin typeface="Montserrat" panose="020B0604020202020204" charset="0"/>
              </a:rPr>
              <a:t>This measure finds our relative fit.  It ranges from 0 to 1.  The higher the R</a:t>
            </a:r>
            <a:r>
              <a:rPr lang="en-US" baseline="30000" dirty="0">
                <a:latin typeface="Montserrat" panose="020B0604020202020204" charset="0"/>
              </a:rPr>
              <a:t>2</a:t>
            </a:r>
            <a:r>
              <a:rPr lang="en-US" dirty="0">
                <a:latin typeface="Montserrat" panose="020B0604020202020204" charset="0"/>
              </a:rPr>
              <a:t>, the better the fit.  It is interpreted as the % of variation explained. So if we have a fit of 74% in a model predicting sales, that means that we can explain 74% of the variation (how it changes) in sales with our model.</a:t>
            </a:r>
          </a:p>
          <a:p>
            <a:pPr marL="171450" indent="-171450">
              <a:buFont typeface="Arial" panose="020B0604020202020204" pitchFamily="34" charset="0"/>
              <a:buChar char="•"/>
            </a:pPr>
            <a:r>
              <a:rPr lang="en-US" dirty="0">
                <a:latin typeface="Montserrat" panose="020B0604020202020204" charset="0"/>
              </a:rPr>
              <a:t>SS Model captures variation we CAN explain </a:t>
            </a:r>
          </a:p>
          <a:p>
            <a:pPr marL="171450" indent="-171450">
              <a:buFont typeface="Arial" panose="020B0604020202020204" pitchFamily="34" charset="0"/>
              <a:buChar char="•"/>
            </a:pPr>
            <a:r>
              <a:rPr lang="en-US" dirty="0">
                <a:latin typeface="Montserrat" panose="020B0604020202020204" charset="0"/>
              </a:rPr>
              <a:t>SS Residual/Error captures variation we CAN NOT explain</a:t>
            </a:r>
          </a:p>
          <a:p>
            <a:pPr marL="171450" indent="-171450">
              <a:buFont typeface="Arial" panose="020B0604020202020204" pitchFamily="34" charset="0"/>
              <a:buChar char="•"/>
            </a:pPr>
            <a:r>
              <a:rPr lang="en-US" dirty="0">
                <a:latin typeface="Montserrat" panose="020B0604020202020204" charset="0"/>
              </a:rPr>
              <a:t>SS Total captures all variation in target variable (sales)</a:t>
            </a:r>
          </a:p>
        </p:txBody>
      </p:sp>
      <p:pic>
        <p:nvPicPr>
          <p:cNvPr id="7" name="Picture 3">
            <a:extLst>
              <a:ext uri="{FF2B5EF4-FFF2-40B4-BE49-F238E27FC236}">
                <a16:creationId xmlns:a16="http://schemas.microsoft.com/office/drawing/2014/main" id="{89864763-289C-428F-8578-CAADB71B11A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2306" y="3227319"/>
            <a:ext cx="8220478" cy="88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5">
            <a:extLst>
              <a:ext uri="{FF2B5EF4-FFF2-40B4-BE49-F238E27FC236}">
                <a16:creationId xmlns:a16="http://schemas.microsoft.com/office/drawing/2014/main" id="{E0250129-2EF4-4BA0-B427-5DB56FDBEE22}"/>
              </a:ext>
            </a:extLst>
          </p:cNvPr>
          <p:cNvSpPr>
            <a:spLocks noGrp="1"/>
          </p:cNvSpPr>
          <p:nvPr>
            <p:ph type="sldNum" idx="12"/>
          </p:nvPr>
        </p:nvSpPr>
        <p:spPr>
          <a:xfrm>
            <a:off x="37350" y="4855535"/>
            <a:ext cx="366687" cy="236539"/>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24</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spTree>
    <p:extLst>
      <p:ext uri="{BB962C8B-B14F-4D97-AF65-F5344CB8AC3E}">
        <p14:creationId xmlns:p14="http://schemas.microsoft.com/office/powerpoint/2010/main" val="2782313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6A639-CE27-4647-ACE8-16E9F008A7FF}"/>
              </a:ext>
            </a:extLst>
          </p:cNvPr>
          <p:cNvSpPr>
            <a:spLocks noGrp="1"/>
          </p:cNvSpPr>
          <p:nvPr>
            <p:ph type="title"/>
          </p:nvPr>
        </p:nvSpPr>
        <p:spPr>
          <a:xfrm>
            <a:off x="220694" y="110479"/>
            <a:ext cx="8520600" cy="572700"/>
          </a:xfrm>
        </p:spPr>
        <p:txBody>
          <a:bodyPr/>
          <a:lstStyle/>
          <a:p>
            <a:r>
              <a:rPr lang="en-US" sz="3600" dirty="0"/>
              <a:t>Variable Distributions</a:t>
            </a:r>
          </a:p>
        </p:txBody>
      </p:sp>
      <p:sp>
        <p:nvSpPr>
          <p:cNvPr id="4" name="Slide Number Placeholder 3">
            <a:extLst>
              <a:ext uri="{FF2B5EF4-FFF2-40B4-BE49-F238E27FC236}">
                <a16:creationId xmlns:a16="http://schemas.microsoft.com/office/drawing/2014/main" id="{194A8128-765B-47F3-B7F9-AE9D410015AB}"/>
              </a:ext>
            </a:extLst>
          </p:cNvPr>
          <p:cNvSpPr>
            <a:spLocks noGrp="1"/>
          </p:cNvSpPr>
          <p:nvPr>
            <p:ph type="sldNum" idx="12"/>
          </p:nvPr>
        </p:nvSpPr>
        <p:spPr/>
        <p:txBody>
          <a:bodyPr/>
          <a:lstStyle/>
          <a:p>
            <a:pPr defTabSz="685800">
              <a:buClrTx/>
            </a:pPr>
            <a:fld id="{00000000-1234-1234-1234-123412341234}" type="slidenum">
              <a:rPr lang="en" kern="1200">
                <a:solidFill>
                  <a:srgbClr val="595959"/>
                </a:solidFill>
                <a:ea typeface="+mn-ea"/>
                <a:cs typeface="+mn-cs"/>
              </a:rPr>
              <a:pPr defTabSz="685800">
                <a:buClrTx/>
              </a:pPr>
              <a:t>25</a:t>
            </a:fld>
            <a:endParaRPr lang="en" kern="1200" dirty="0">
              <a:solidFill>
                <a:srgbClr val="595959"/>
              </a:solidFill>
              <a:ea typeface="+mn-ea"/>
              <a:cs typeface="+mn-cs"/>
            </a:endParaRPr>
          </a:p>
        </p:txBody>
      </p:sp>
      <p:pic>
        <p:nvPicPr>
          <p:cNvPr id="6" name="Picture 5">
            <a:extLst>
              <a:ext uri="{FF2B5EF4-FFF2-40B4-BE49-F238E27FC236}">
                <a16:creationId xmlns:a16="http://schemas.microsoft.com/office/drawing/2014/main" id="{B70B64EB-D177-434A-8305-644D4DB2C7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3194" y="2966156"/>
            <a:ext cx="3021064" cy="2014043"/>
          </a:xfrm>
          <a:prstGeom prst="rect">
            <a:avLst/>
          </a:prstGeom>
        </p:spPr>
      </p:pic>
      <p:pic>
        <p:nvPicPr>
          <p:cNvPr id="8" name="Picture 7">
            <a:extLst>
              <a:ext uri="{FF2B5EF4-FFF2-40B4-BE49-F238E27FC236}">
                <a16:creationId xmlns:a16="http://schemas.microsoft.com/office/drawing/2014/main" id="{B0ACE64C-C350-47B4-B258-593C61236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228" y="850075"/>
            <a:ext cx="3058415" cy="2038943"/>
          </a:xfrm>
          <a:prstGeom prst="rect">
            <a:avLst/>
          </a:prstGeom>
        </p:spPr>
      </p:pic>
      <p:pic>
        <p:nvPicPr>
          <p:cNvPr id="10" name="Picture 9">
            <a:extLst>
              <a:ext uri="{FF2B5EF4-FFF2-40B4-BE49-F238E27FC236}">
                <a16:creationId xmlns:a16="http://schemas.microsoft.com/office/drawing/2014/main" id="{84DF8AE1-064C-4EE0-B0BE-7E0C33E9B8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6159" y="1952788"/>
            <a:ext cx="3021065" cy="2014043"/>
          </a:xfrm>
          <a:prstGeom prst="rect">
            <a:avLst/>
          </a:prstGeom>
        </p:spPr>
      </p:pic>
      <p:pic>
        <p:nvPicPr>
          <p:cNvPr id="12" name="Picture 11">
            <a:extLst>
              <a:ext uri="{FF2B5EF4-FFF2-40B4-BE49-F238E27FC236}">
                <a16:creationId xmlns:a16="http://schemas.microsoft.com/office/drawing/2014/main" id="{24944B7C-AD31-46F9-B493-F21A0FDA2F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228" y="2934861"/>
            <a:ext cx="3058416" cy="2038944"/>
          </a:xfrm>
          <a:prstGeom prst="rect">
            <a:avLst/>
          </a:prstGeom>
        </p:spPr>
      </p:pic>
      <p:pic>
        <p:nvPicPr>
          <p:cNvPr id="14" name="Picture 13">
            <a:extLst>
              <a:ext uri="{FF2B5EF4-FFF2-40B4-BE49-F238E27FC236}">
                <a16:creationId xmlns:a16="http://schemas.microsoft.com/office/drawing/2014/main" id="{47DCFB16-E5D0-4613-9BB8-173AB95AC5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64518" y="850073"/>
            <a:ext cx="3058417" cy="2038944"/>
          </a:xfrm>
          <a:prstGeom prst="rect">
            <a:avLst/>
          </a:prstGeom>
        </p:spPr>
      </p:pic>
    </p:spTree>
    <p:extLst>
      <p:ext uri="{BB962C8B-B14F-4D97-AF65-F5344CB8AC3E}">
        <p14:creationId xmlns:p14="http://schemas.microsoft.com/office/powerpoint/2010/main" val="1625564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94A8128-765B-47F3-B7F9-AE9D410015AB}"/>
              </a:ext>
            </a:extLst>
          </p:cNvPr>
          <p:cNvSpPr>
            <a:spLocks noGrp="1"/>
          </p:cNvSpPr>
          <p:nvPr>
            <p:ph type="sldNum" idx="12"/>
          </p:nvPr>
        </p:nvSpPr>
        <p:spPr/>
        <p:txBody>
          <a:bodyPr/>
          <a:lstStyle/>
          <a:p>
            <a:pPr defTabSz="685800">
              <a:buClrTx/>
            </a:pPr>
            <a:fld id="{00000000-1234-1234-1234-123412341234}" type="slidenum">
              <a:rPr lang="en" kern="1200">
                <a:solidFill>
                  <a:srgbClr val="595959"/>
                </a:solidFill>
                <a:ea typeface="+mn-ea"/>
                <a:cs typeface="+mn-cs"/>
              </a:rPr>
              <a:pPr defTabSz="685800">
                <a:buClrTx/>
              </a:pPr>
              <a:t>26</a:t>
            </a:fld>
            <a:endParaRPr lang="en" kern="1200" dirty="0">
              <a:solidFill>
                <a:srgbClr val="595959"/>
              </a:solidFill>
              <a:ea typeface="+mn-ea"/>
              <a:cs typeface="+mn-cs"/>
            </a:endParaRPr>
          </a:p>
        </p:txBody>
      </p:sp>
      <p:pic>
        <p:nvPicPr>
          <p:cNvPr id="5" name="Picture 4">
            <a:extLst>
              <a:ext uri="{FF2B5EF4-FFF2-40B4-BE49-F238E27FC236}">
                <a16:creationId xmlns:a16="http://schemas.microsoft.com/office/drawing/2014/main" id="{8B652A24-300D-46E7-9F05-6FE03EA47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28" y="968234"/>
            <a:ext cx="3126834" cy="2084556"/>
          </a:xfrm>
          <a:prstGeom prst="rect">
            <a:avLst/>
          </a:prstGeom>
        </p:spPr>
      </p:pic>
      <p:pic>
        <p:nvPicPr>
          <p:cNvPr id="9" name="Picture 8">
            <a:extLst>
              <a:ext uri="{FF2B5EF4-FFF2-40B4-BE49-F238E27FC236}">
                <a16:creationId xmlns:a16="http://schemas.microsoft.com/office/drawing/2014/main" id="{0E555ECC-B5DB-4A45-AFF1-BC2FE436C5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227" y="3007520"/>
            <a:ext cx="3126835" cy="2084556"/>
          </a:xfrm>
          <a:prstGeom prst="rect">
            <a:avLst/>
          </a:prstGeom>
        </p:spPr>
      </p:pic>
      <p:pic>
        <p:nvPicPr>
          <p:cNvPr id="13" name="Picture 12">
            <a:extLst>
              <a:ext uri="{FF2B5EF4-FFF2-40B4-BE49-F238E27FC236}">
                <a16:creationId xmlns:a16="http://schemas.microsoft.com/office/drawing/2014/main" id="{A64F7DD6-4D64-4332-B4CB-1F5ACDFBEF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7063" y="945599"/>
            <a:ext cx="3126834" cy="2084556"/>
          </a:xfrm>
          <a:prstGeom prst="rect">
            <a:avLst/>
          </a:prstGeom>
        </p:spPr>
      </p:pic>
      <p:pic>
        <p:nvPicPr>
          <p:cNvPr id="16" name="Picture 15">
            <a:extLst>
              <a:ext uri="{FF2B5EF4-FFF2-40B4-BE49-F238E27FC236}">
                <a16:creationId xmlns:a16="http://schemas.microsoft.com/office/drawing/2014/main" id="{4D013D2C-248A-4FAB-9966-39B34AC6E5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8734" y="2988077"/>
            <a:ext cx="3185163" cy="2123442"/>
          </a:xfrm>
          <a:prstGeom prst="rect">
            <a:avLst/>
          </a:prstGeom>
        </p:spPr>
      </p:pic>
      <p:pic>
        <p:nvPicPr>
          <p:cNvPr id="18" name="Picture 17">
            <a:extLst>
              <a:ext uri="{FF2B5EF4-FFF2-40B4-BE49-F238E27FC236}">
                <a16:creationId xmlns:a16="http://schemas.microsoft.com/office/drawing/2014/main" id="{315EE215-69D6-40F0-BCEA-3E9A57A579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40516" y="945603"/>
            <a:ext cx="3185165" cy="2123443"/>
          </a:xfrm>
          <a:prstGeom prst="rect">
            <a:avLst/>
          </a:prstGeom>
        </p:spPr>
      </p:pic>
      <p:pic>
        <p:nvPicPr>
          <p:cNvPr id="20" name="Picture 19">
            <a:extLst>
              <a:ext uri="{FF2B5EF4-FFF2-40B4-BE49-F238E27FC236}">
                <a16:creationId xmlns:a16="http://schemas.microsoft.com/office/drawing/2014/main" id="{0C00D457-1543-4937-8237-ED77C05009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85072" y="3030155"/>
            <a:ext cx="3058928" cy="2039285"/>
          </a:xfrm>
          <a:prstGeom prst="rect">
            <a:avLst/>
          </a:prstGeom>
        </p:spPr>
      </p:pic>
      <p:sp>
        <p:nvSpPr>
          <p:cNvPr id="12" name="Title 1">
            <a:extLst>
              <a:ext uri="{FF2B5EF4-FFF2-40B4-BE49-F238E27FC236}">
                <a16:creationId xmlns:a16="http://schemas.microsoft.com/office/drawing/2014/main" id="{E138A2E8-450E-4E0B-A8BB-36B1A435D7CF}"/>
              </a:ext>
            </a:extLst>
          </p:cNvPr>
          <p:cNvSpPr txBox="1">
            <a:spLocks/>
          </p:cNvSpPr>
          <p:nvPr/>
        </p:nvSpPr>
        <p:spPr>
          <a:xfrm>
            <a:off x="220694" y="110479"/>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Varela Round" panose="00000500000000000000" pitchFamily="2" charset="-79"/>
                <a:ea typeface="Montserrat" panose="020B0604020202020204"/>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600"/>
              <a:t>Variable Distributions</a:t>
            </a:r>
            <a:endParaRPr lang="en-US" sz="3600" dirty="0"/>
          </a:p>
        </p:txBody>
      </p:sp>
    </p:spTree>
    <p:extLst>
      <p:ext uri="{BB962C8B-B14F-4D97-AF65-F5344CB8AC3E}">
        <p14:creationId xmlns:p14="http://schemas.microsoft.com/office/powerpoint/2010/main" val="1246537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94A8128-765B-47F3-B7F9-AE9D410015AB}"/>
              </a:ext>
            </a:extLst>
          </p:cNvPr>
          <p:cNvSpPr>
            <a:spLocks noGrp="1"/>
          </p:cNvSpPr>
          <p:nvPr>
            <p:ph type="sldNum" idx="12"/>
          </p:nvPr>
        </p:nvSpPr>
        <p:spPr/>
        <p:txBody>
          <a:bodyPr/>
          <a:lstStyle/>
          <a:p>
            <a:pPr defTabSz="685800">
              <a:buClrTx/>
            </a:pPr>
            <a:fld id="{00000000-1234-1234-1234-123412341234}" type="slidenum">
              <a:rPr lang="en" kern="1200">
                <a:solidFill>
                  <a:srgbClr val="595959"/>
                </a:solidFill>
                <a:ea typeface="+mn-ea"/>
                <a:cs typeface="+mn-cs"/>
              </a:rPr>
              <a:pPr defTabSz="685800">
                <a:buClrTx/>
              </a:pPr>
              <a:t>27</a:t>
            </a:fld>
            <a:endParaRPr lang="en" kern="1200" dirty="0">
              <a:solidFill>
                <a:srgbClr val="595959"/>
              </a:solidFill>
              <a:ea typeface="+mn-ea"/>
              <a:cs typeface="+mn-cs"/>
            </a:endParaRPr>
          </a:p>
        </p:txBody>
      </p:sp>
      <p:pic>
        <p:nvPicPr>
          <p:cNvPr id="6" name="Picture 5">
            <a:extLst>
              <a:ext uri="{FF2B5EF4-FFF2-40B4-BE49-F238E27FC236}">
                <a16:creationId xmlns:a16="http://schemas.microsoft.com/office/drawing/2014/main" id="{C048DDC0-3B9B-4F1A-9E2E-9C9F620585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1" y="986060"/>
            <a:ext cx="3155996" cy="2103998"/>
          </a:xfrm>
          <a:prstGeom prst="rect">
            <a:avLst/>
          </a:prstGeom>
        </p:spPr>
      </p:pic>
      <p:pic>
        <p:nvPicPr>
          <p:cNvPr id="8" name="Picture 7">
            <a:extLst>
              <a:ext uri="{FF2B5EF4-FFF2-40B4-BE49-F238E27FC236}">
                <a16:creationId xmlns:a16="http://schemas.microsoft.com/office/drawing/2014/main" id="{74FC787E-22ED-4E36-B068-6E2A98EF39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8" y="2988077"/>
            <a:ext cx="3155996" cy="2103998"/>
          </a:xfrm>
          <a:prstGeom prst="rect">
            <a:avLst/>
          </a:prstGeom>
        </p:spPr>
      </p:pic>
      <p:pic>
        <p:nvPicPr>
          <p:cNvPr id="11" name="Picture 10">
            <a:extLst>
              <a:ext uri="{FF2B5EF4-FFF2-40B4-BE49-F238E27FC236}">
                <a16:creationId xmlns:a16="http://schemas.microsoft.com/office/drawing/2014/main" id="{A992BA2D-47C2-4942-B94D-FCC67698A3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1337" y="955625"/>
            <a:ext cx="3247304" cy="2164869"/>
          </a:xfrm>
          <a:prstGeom prst="rect">
            <a:avLst/>
          </a:prstGeom>
        </p:spPr>
      </p:pic>
      <p:pic>
        <p:nvPicPr>
          <p:cNvPr id="14" name="Picture 13">
            <a:extLst>
              <a:ext uri="{FF2B5EF4-FFF2-40B4-BE49-F238E27FC236}">
                <a16:creationId xmlns:a16="http://schemas.microsoft.com/office/drawing/2014/main" id="{7C320D83-9766-4369-8754-C9E6038150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3676" y="3018513"/>
            <a:ext cx="3155996" cy="2103998"/>
          </a:xfrm>
          <a:prstGeom prst="rect">
            <a:avLst/>
          </a:prstGeom>
        </p:spPr>
      </p:pic>
      <p:pic>
        <p:nvPicPr>
          <p:cNvPr id="17" name="Picture 16">
            <a:extLst>
              <a:ext uri="{FF2B5EF4-FFF2-40B4-BE49-F238E27FC236}">
                <a16:creationId xmlns:a16="http://schemas.microsoft.com/office/drawing/2014/main" id="{0AB6A953-0E79-42C8-A974-C04AA1992A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2813" y="1016497"/>
            <a:ext cx="3201650" cy="2134433"/>
          </a:xfrm>
          <a:prstGeom prst="rect">
            <a:avLst/>
          </a:prstGeom>
        </p:spPr>
      </p:pic>
      <p:pic>
        <p:nvPicPr>
          <p:cNvPr id="21" name="Picture 20">
            <a:extLst>
              <a:ext uri="{FF2B5EF4-FFF2-40B4-BE49-F238E27FC236}">
                <a16:creationId xmlns:a16="http://schemas.microsoft.com/office/drawing/2014/main" id="{AC812AD5-6FC0-4473-BC45-6F95E39F8B4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75038" y="3064994"/>
            <a:ext cx="3031612" cy="2021075"/>
          </a:xfrm>
          <a:prstGeom prst="rect">
            <a:avLst/>
          </a:prstGeom>
        </p:spPr>
      </p:pic>
      <p:sp>
        <p:nvSpPr>
          <p:cNvPr id="12" name="Title 1">
            <a:extLst>
              <a:ext uri="{FF2B5EF4-FFF2-40B4-BE49-F238E27FC236}">
                <a16:creationId xmlns:a16="http://schemas.microsoft.com/office/drawing/2014/main" id="{B1185A52-6795-4E1E-9E34-4B0B5B40E7FD}"/>
              </a:ext>
            </a:extLst>
          </p:cNvPr>
          <p:cNvSpPr>
            <a:spLocks noGrp="1"/>
          </p:cNvSpPr>
          <p:nvPr>
            <p:ph type="title"/>
          </p:nvPr>
        </p:nvSpPr>
        <p:spPr>
          <a:xfrm>
            <a:off x="220694" y="110479"/>
            <a:ext cx="8520600" cy="572700"/>
          </a:xfrm>
        </p:spPr>
        <p:txBody>
          <a:bodyPr/>
          <a:lstStyle/>
          <a:p>
            <a:r>
              <a:rPr lang="en-US" sz="3600" dirty="0"/>
              <a:t>Variable Distributions</a:t>
            </a:r>
          </a:p>
        </p:txBody>
      </p:sp>
    </p:spTree>
    <p:extLst>
      <p:ext uri="{BB962C8B-B14F-4D97-AF65-F5344CB8AC3E}">
        <p14:creationId xmlns:p14="http://schemas.microsoft.com/office/powerpoint/2010/main" val="2623505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94A8128-765B-47F3-B7F9-AE9D410015AB}"/>
              </a:ext>
            </a:extLst>
          </p:cNvPr>
          <p:cNvSpPr>
            <a:spLocks noGrp="1"/>
          </p:cNvSpPr>
          <p:nvPr>
            <p:ph type="sldNum" idx="12"/>
          </p:nvPr>
        </p:nvSpPr>
        <p:spPr/>
        <p:txBody>
          <a:bodyPr/>
          <a:lstStyle/>
          <a:p>
            <a:pPr defTabSz="685800">
              <a:buClrTx/>
            </a:pPr>
            <a:fld id="{00000000-1234-1234-1234-123412341234}" type="slidenum">
              <a:rPr lang="en" kern="1200">
                <a:solidFill>
                  <a:srgbClr val="595959"/>
                </a:solidFill>
                <a:ea typeface="+mn-ea"/>
                <a:cs typeface="+mn-cs"/>
              </a:rPr>
              <a:pPr defTabSz="685800">
                <a:buClrTx/>
              </a:pPr>
              <a:t>28</a:t>
            </a:fld>
            <a:endParaRPr lang="en" kern="1200" dirty="0">
              <a:solidFill>
                <a:srgbClr val="595959"/>
              </a:solidFill>
              <a:ea typeface="+mn-ea"/>
              <a:cs typeface="+mn-cs"/>
            </a:endParaRPr>
          </a:p>
        </p:txBody>
      </p:sp>
      <p:pic>
        <p:nvPicPr>
          <p:cNvPr id="5" name="Picture 4">
            <a:extLst>
              <a:ext uri="{FF2B5EF4-FFF2-40B4-BE49-F238E27FC236}">
                <a16:creationId xmlns:a16="http://schemas.microsoft.com/office/drawing/2014/main" id="{CF8730AD-803B-4C19-98CA-47BB2053A1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694" y="947942"/>
            <a:ext cx="3228669" cy="2152446"/>
          </a:xfrm>
          <a:prstGeom prst="rect">
            <a:avLst/>
          </a:prstGeom>
        </p:spPr>
      </p:pic>
      <p:pic>
        <p:nvPicPr>
          <p:cNvPr id="9" name="Picture 8">
            <a:extLst>
              <a:ext uri="{FF2B5EF4-FFF2-40B4-BE49-F238E27FC236}">
                <a16:creationId xmlns:a16="http://schemas.microsoft.com/office/drawing/2014/main" id="{FDBB1C27-C7D6-4ED1-8C83-3DB4F72E20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695" y="3028950"/>
            <a:ext cx="3058946" cy="2039297"/>
          </a:xfrm>
          <a:prstGeom prst="rect">
            <a:avLst/>
          </a:prstGeom>
        </p:spPr>
      </p:pic>
      <p:pic>
        <p:nvPicPr>
          <p:cNvPr id="18" name="Picture 17">
            <a:extLst>
              <a:ext uri="{FF2B5EF4-FFF2-40B4-BE49-F238E27FC236}">
                <a16:creationId xmlns:a16="http://schemas.microsoft.com/office/drawing/2014/main" id="{37B111BA-AC28-4A9F-9590-9DA930FFAE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6766" y="955086"/>
            <a:ext cx="3228669" cy="2152446"/>
          </a:xfrm>
          <a:prstGeom prst="rect">
            <a:avLst/>
          </a:prstGeom>
        </p:spPr>
      </p:pic>
      <p:pic>
        <p:nvPicPr>
          <p:cNvPr id="20" name="Picture 19">
            <a:extLst>
              <a:ext uri="{FF2B5EF4-FFF2-40B4-BE49-F238E27FC236}">
                <a16:creationId xmlns:a16="http://schemas.microsoft.com/office/drawing/2014/main" id="{28F746E7-E7A4-44DC-AFBC-162A53C7B4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79641" y="3052778"/>
            <a:ext cx="3058946" cy="2039297"/>
          </a:xfrm>
          <a:prstGeom prst="rect">
            <a:avLst/>
          </a:prstGeom>
        </p:spPr>
      </p:pic>
      <p:pic>
        <p:nvPicPr>
          <p:cNvPr id="23" name="Picture 22">
            <a:extLst>
              <a:ext uri="{FF2B5EF4-FFF2-40B4-BE49-F238E27FC236}">
                <a16:creationId xmlns:a16="http://schemas.microsoft.com/office/drawing/2014/main" id="{344E2E49-4242-4E2F-AE2B-F3E0545A23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24658" y="1017726"/>
            <a:ext cx="3058946" cy="2039297"/>
          </a:xfrm>
          <a:prstGeom prst="rect">
            <a:avLst/>
          </a:prstGeom>
        </p:spPr>
      </p:pic>
      <p:pic>
        <p:nvPicPr>
          <p:cNvPr id="25" name="Picture 24">
            <a:extLst>
              <a:ext uri="{FF2B5EF4-FFF2-40B4-BE49-F238E27FC236}">
                <a16:creationId xmlns:a16="http://schemas.microsoft.com/office/drawing/2014/main" id="{3D1CF975-37C2-4BF9-8633-095B22F9E49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4707" y="3082315"/>
            <a:ext cx="2978897" cy="1985931"/>
          </a:xfrm>
          <a:prstGeom prst="rect">
            <a:avLst/>
          </a:prstGeom>
        </p:spPr>
      </p:pic>
      <p:sp>
        <p:nvSpPr>
          <p:cNvPr id="12" name="Title 1">
            <a:extLst>
              <a:ext uri="{FF2B5EF4-FFF2-40B4-BE49-F238E27FC236}">
                <a16:creationId xmlns:a16="http://schemas.microsoft.com/office/drawing/2014/main" id="{B46A00AF-D614-4946-A611-65B6336E8803}"/>
              </a:ext>
            </a:extLst>
          </p:cNvPr>
          <p:cNvSpPr>
            <a:spLocks noGrp="1"/>
          </p:cNvSpPr>
          <p:nvPr>
            <p:ph type="title"/>
          </p:nvPr>
        </p:nvSpPr>
        <p:spPr>
          <a:xfrm>
            <a:off x="220694" y="110479"/>
            <a:ext cx="8520600" cy="572700"/>
          </a:xfrm>
        </p:spPr>
        <p:txBody>
          <a:bodyPr/>
          <a:lstStyle/>
          <a:p>
            <a:r>
              <a:rPr lang="en-US" sz="3600" dirty="0"/>
              <a:t>Variable Distributions</a:t>
            </a:r>
          </a:p>
        </p:txBody>
      </p:sp>
    </p:spTree>
    <p:extLst>
      <p:ext uri="{BB962C8B-B14F-4D97-AF65-F5344CB8AC3E}">
        <p14:creationId xmlns:p14="http://schemas.microsoft.com/office/powerpoint/2010/main" val="1519359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2" name="TextBox 1">
            <a:extLst>
              <a:ext uri="{FF2B5EF4-FFF2-40B4-BE49-F238E27FC236}">
                <a16:creationId xmlns:a16="http://schemas.microsoft.com/office/drawing/2014/main" id="{6A62EDAA-5F93-49EA-AC7D-4E5E8CBFE29B}"/>
              </a:ext>
            </a:extLst>
          </p:cNvPr>
          <p:cNvSpPr txBox="1"/>
          <p:nvPr/>
        </p:nvSpPr>
        <p:spPr>
          <a:xfrm>
            <a:off x="748" y="0"/>
            <a:ext cx="9144000" cy="5143500"/>
          </a:xfrm>
          <a:prstGeom prst="rect">
            <a:avLst/>
          </a:prstGeom>
          <a:noFill/>
          <a:ln w="57150">
            <a:solidFill>
              <a:srgbClr val="7030A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latin typeface="Varela Round" panose="00000500000000000000" pitchFamily="2" charset="-79"/>
                <a:cs typeface="Varela Round" panose="00000500000000000000" pitchFamily="2" charset="-79"/>
              </a:rPr>
              <a:t>Variable Definitions</a:t>
            </a:r>
            <a:endParaRPr lang="en-US" sz="3400" dirty="0">
              <a:latin typeface="Varela Round" panose="00000500000000000000" pitchFamily="2" charset="-79"/>
              <a:cs typeface="Varela Round" panose="00000500000000000000" pitchFamily="2" charset="-79"/>
              <a:sym typeface="Varela Round"/>
            </a:endParaRPr>
          </a:p>
        </p:txBody>
      </p:sp>
      <p:pic>
        <p:nvPicPr>
          <p:cNvPr id="5" name="Google Shape;134;p23">
            <a:extLst>
              <a:ext uri="{FF2B5EF4-FFF2-40B4-BE49-F238E27FC236}">
                <a16:creationId xmlns:a16="http://schemas.microsoft.com/office/drawing/2014/main" id="{C54F07CB-4453-4F72-B0D1-1723032FE4D8}"/>
              </a:ext>
            </a:extLst>
          </p:cNvPr>
          <p:cNvPicPr preferRelativeResize="0"/>
          <p:nvPr/>
        </p:nvPicPr>
        <p:blipFill>
          <a:blip r:embed="rId3">
            <a:alphaModFix/>
          </a:blip>
          <a:stretch>
            <a:fillRect/>
          </a:stretch>
        </p:blipFill>
        <p:spPr>
          <a:xfrm>
            <a:off x="7290816" y="4315969"/>
            <a:ext cx="1816608" cy="792480"/>
          </a:xfrm>
          <a:prstGeom prst="rect">
            <a:avLst/>
          </a:prstGeom>
          <a:noFill/>
          <a:ln>
            <a:noFill/>
          </a:ln>
        </p:spPr>
      </p:pic>
      <p:sp>
        <p:nvSpPr>
          <p:cNvPr id="3" name="TextBox 2">
            <a:extLst>
              <a:ext uri="{FF2B5EF4-FFF2-40B4-BE49-F238E27FC236}">
                <a16:creationId xmlns:a16="http://schemas.microsoft.com/office/drawing/2014/main" id="{78B23041-7F80-4A89-AFAA-E9F7EA9C2890}"/>
              </a:ext>
            </a:extLst>
          </p:cNvPr>
          <p:cNvSpPr txBox="1"/>
          <p:nvPr/>
        </p:nvSpPr>
        <p:spPr>
          <a:xfrm>
            <a:off x="311700" y="694313"/>
            <a:ext cx="8431084" cy="3354765"/>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Montserrat" panose="00000500000000000000" pitchFamily="50" charset="0"/>
                <a:sym typeface="Arial"/>
              </a:rPr>
              <a:t>Education</a:t>
            </a:r>
            <a:r>
              <a:rPr kumimoji="0" lang="en-US" sz="1200" b="0" i="0" u="none" strike="noStrike" kern="0" cap="none" spc="0" normalizeH="0" baseline="0" noProof="0" dirty="0">
                <a:ln>
                  <a:noFill/>
                </a:ln>
                <a:solidFill>
                  <a:srgbClr val="000000"/>
                </a:solidFill>
                <a:effectLst/>
                <a:uLnTx/>
                <a:uFillTx/>
                <a:latin typeface="Montserrat" panose="00000500000000000000" pitchFamily="50" charset="0"/>
                <a:sym typeface="Arial"/>
              </a:rPr>
              <a:t> - Education/schools on all levels (Pre-K, Primary, Secondary, Higher education, charter schools, public schools, private schools). Issues include the cost of education and student loans, children are educated or should be educated</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latin typeface="Montserrat" panose="00000500000000000000" pitchFamily="50" charset="0"/>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Montserrat" panose="00000500000000000000" pitchFamily="50" charset="0"/>
                <a:sym typeface="Arial"/>
              </a:rPr>
              <a:t>Electability</a:t>
            </a:r>
            <a:r>
              <a:rPr kumimoji="0" lang="en-US" sz="1200" b="0" i="0" u="none" strike="noStrike" kern="0" cap="none" spc="0" normalizeH="0" baseline="0" noProof="0" dirty="0">
                <a:ln>
                  <a:noFill/>
                </a:ln>
                <a:solidFill>
                  <a:srgbClr val="000000"/>
                </a:solidFill>
                <a:effectLst/>
                <a:uLnTx/>
                <a:uFillTx/>
                <a:latin typeface="Montserrat" panose="00000500000000000000" pitchFamily="50" charset="0"/>
                <a:sym typeface="Arial"/>
              </a:rPr>
              <a:t> </a:t>
            </a:r>
            <a:r>
              <a:rPr kumimoji="0" lang="mr-IN" sz="1200" b="0" i="0" u="none" strike="noStrike" kern="0" cap="none" spc="0" normalizeH="0" baseline="0" noProof="0" dirty="0">
                <a:ln>
                  <a:noFill/>
                </a:ln>
                <a:solidFill>
                  <a:srgbClr val="000000"/>
                </a:solidFill>
                <a:effectLst/>
                <a:uLnTx/>
                <a:uFillTx/>
                <a:latin typeface="Montserrat" panose="00000500000000000000" pitchFamily="50" charset="0"/>
                <a:sym typeface="Arial"/>
              </a:rPr>
              <a:t>–</a:t>
            </a:r>
            <a:r>
              <a:rPr kumimoji="0" lang="en-US" sz="1200" b="0" i="0" u="none" strike="noStrike" kern="0" cap="none" spc="0" normalizeH="0" baseline="0" noProof="0" dirty="0">
                <a:ln>
                  <a:noFill/>
                </a:ln>
                <a:solidFill>
                  <a:srgbClr val="000000"/>
                </a:solidFill>
                <a:effectLst/>
                <a:uLnTx/>
                <a:uFillTx/>
                <a:latin typeface="Montserrat" panose="00000500000000000000" pitchFamily="50" charset="0"/>
                <a:sym typeface="Arial"/>
              </a:rPr>
              <a:t> related to the chances of being elected. Issues include polls, crowds, size of campaign rally’s, chances/ability to win in specific states, republican/democratic convention information. Queries searching for a candidate’s ability to win in a specific district, state, or nationwide and solicitation for small donor funding</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latin typeface="Montserrat" panose="00000500000000000000" pitchFamily="50" charset="0"/>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Montserrat" panose="00000500000000000000" pitchFamily="50" charset="0"/>
                <a:sym typeface="Arial"/>
              </a:rPr>
              <a:t>Election</a:t>
            </a:r>
            <a:r>
              <a:rPr kumimoji="0" lang="en-US" sz="1200" b="0" i="0" u="none" strike="noStrike" kern="0" cap="none" spc="0" normalizeH="0" baseline="0" noProof="0" dirty="0">
                <a:ln>
                  <a:noFill/>
                </a:ln>
                <a:solidFill>
                  <a:srgbClr val="000000"/>
                </a:solidFill>
                <a:effectLst/>
                <a:uLnTx/>
                <a:uFillTx/>
                <a:latin typeface="Montserrat" panose="00000500000000000000" pitchFamily="50" charset="0"/>
                <a:sym typeface="Arial"/>
              </a:rPr>
              <a:t> </a:t>
            </a:r>
            <a:r>
              <a:rPr kumimoji="0" lang="en-US" sz="1200" b="1" i="0" u="none" strike="noStrike" kern="0" cap="none" spc="0" normalizeH="0" baseline="0" noProof="0" dirty="0">
                <a:ln>
                  <a:noFill/>
                </a:ln>
                <a:solidFill>
                  <a:srgbClr val="000000"/>
                </a:solidFill>
                <a:effectLst/>
                <a:uLnTx/>
                <a:uFillTx/>
                <a:latin typeface="Montserrat" panose="00000500000000000000" pitchFamily="50" charset="0"/>
                <a:sym typeface="Arial"/>
              </a:rPr>
              <a:t>Security</a:t>
            </a:r>
            <a:r>
              <a:rPr kumimoji="0" lang="en-US" sz="1200" b="0" i="0" u="none" strike="noStrike" kern="0" cap="none" spc="0" normalizeH="0" baseline="0" noProof="0" dirty="0">
                <a:ln>
                  <a:noFill/>
                </a:ln>
                <a:solidFill>
                  <a:srgbClr val="000000"/>
                </a:solidFill>
                <a:effectLst/>
                <a:uLnTx/>
                <a:uFillTx/>
                <a:latin typeface="Montserrat" panose="00000500000000000000" pitchFamily="50" charset="0"/>
                <a:sym typeface="Arial"/>
              </a:rPr>
              <a:t> – the legitimacy of United States Elections. Is the process of United States elections, who votes when, how, and where, widely accepted as fair? Issues include voting rights, voter suppression, voter ID laws, vote rigging, election manipulation, voter fraud, accessibility of voting, voting age, and gerrymandering should be included, security of elections from foreign influence</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latin typeface="Montserrat" panose="00000500000000000000" pitchFamily="50" charset="0"/>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Montserrat" panose="00000500000000000000" pitchFamily="50" charset="0"/>
                <a:sym typeface="Arial"/>
              </a:rPr>
              <a:t>Environmental</a:t>
            </a:r>
            <a:r>
              <a:rPr kumimoji="0" lang="en-US" sz="1200" b="0" i="0" u="none" strike="noStrike" kern="0" cap="none" spc="0" normalizeH="0" baseline="0" noProof="0" dirty="0">
                <a:ln>
                  <a:noFill/>
                </a:ln>
                <a:solidFill>
                  <a:srgbClr val="000000"/>
                </a:solidFill>
                <a:effectLst/>
                <a:uLnTx/>
                <a:uFillTx/>
                <a:latin typeface="Montserrat" panose="00000500000000000000" pitchFamily="50" charset="0"/>
                <a:sym typeface="Arial"/>
              </a:rPr>
              <a:t> – the protection of oceans, air, water, and all natural habitats as well as climate change. Issues renewable energy as well as other more traditional forms of energy such as oil, gas and coal, references to natural disasters</a:t>
            </a:r>
          </a:p>
        </p:txBody>
      </p:sp>
      <p:sp>
        <p:nvSpPr>
          <p:cNvPr id="6" name="Slide Number Placeholder 5">
            <a:extLst>
              <a:ext uri="{FF2B5EF4-FFF2-40B4-BE49-F238E27FC236}">
                <a16:creationId xmlns:a16="http://schemas.microsoft.com/office/drawing/2014/main" id="{DA22134D-9DAF-4BF5-AAAA-9FDF37D63699}"/>
              </a:ext>
            </a:extLst>
          </p:cNvPr>
          <p:cNvSpPr>
            <a:spLocks noGrp="1"/>
          </p:cNvSpPr>
          <p:nvPr>
            <p:ph type="sldNum" idx="12"/>
          </p:nvPr>
        </p:nvSpPr>
        <p:spPr>
          <a:xfrm>
            <a:off x="37350" y="4855535"/>
            <a:ext cx="366687" cy="236539"/>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29</a:t>
            </a:fld>
            <a:endParaRPr kumimoji="0" lang="en" sz="1000" b="0" i="0" u="none" strike="noStrike" kern="0" cap="none" spc="0" normalizeH="0" baseline="0" noProof="0" dirty="0">
              <a:ln>
                <a:noFill/>
              </a:ln>
              <a:solidFill>
                <a:srgbClr val="595959"/>
              </a:solidFill>
              <a:effectLst/>
              <a:uLnTx/>
              <a:uFillTx/>
              <a:latin typeface="Montserrat" panose="020B0604020202020204" charset="0"/>
              <a:cs typeface="Arial"/>
              <a:sym typeface="Arial"/>
            </a:endParaRPr>
          </a:p>
        </p:txBody>
      </p:sp>
    </p:spTree>
    <p:extLst>
      <p:ext uri="{BB962C8B-B14F-4D97-AF65-F5344CB8AC3E}">
        <p14:creationId xmlns:p14="http://schemas.microsoft.com/office/powerpoint/2010/main" val="1074617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Google Search versus Survey: Presidential General Elections</a:t>
            </a:r>
            <a:endParaRPr lang="en-US" sz="3400" dirty="0">
              <a:cs typeface="Varela Round" panose="00000500000000000000" pitchFamily="2" charset="-79"/>
              <a:sym typeface="Varela Round"/>
            </a:endParaRPr>
          </a:p>
        </p:txBody>
      </p:sp>
      <p:sp>
        <p:nvSpPr>
          <p:cNvPr id="3" name="Slide Number Placeholder 2">
            <a:extLst>
              <a:ext uri="{FF2B5EF4-FFF2-40B4-BE49-F238E27FC236}">
                <a16:creationId xmlns:a16="http://schemas.microsoft.com/office/drawing/2014/main" id="{63B49FE2-2A4B-4B0F-86BA-9FAD987C565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6" name="Picture 5">
            <a:extLst>
              <a:ext uri="{FF2B5EF4-FFF2-40B4-BE49-F238E27FC236}">
                <a16:creationId xmlns:a16="http://schemas.microsoft.com/office/drawing/2014/main" id="{F3855469-17E4-4452-997D-D0FAF8536000}"/>
              </a:ext>
            </a:extLst>
          </p:cNvPr>
          <p:cNvPicPr>
            <a:picLocks noChangeAspect="1"/>
          </p:cNvPicPr>
          <p:nvPr/>
        </p:nvPicPr>
        <p:blipFill>
          <a:blip r:embed="rId3"/>
          <a:stretch>
            <a:fillRect/>
          </a:stretch>
        </p:blipFill>
        <p:spPr>
          <a:xfrm>
            <a:off x="528637" y="1300522"/>
            <a:ext cx="6647021" cy="3739329"/>
          </a:xfrm>
          <a:prstGeom prst="rect">
            <a:avLst/>
          </a:prstGeom>
        </p:spPr>
      </p:pic>
      <p:sp>
        <p:nvSpPr>
          <p:cNvPr id="2" name="TextBox 1">
            <a:extLst>
              <a:ext uri="{FF2B5EF4-FFF2-40B4-BE49-F238E27FC236}">
                <a16:creationId xmlns:a16="http://schemas.microsoft.com/office/drawing/2014/main" id="{B36D7E1F-D860-4EF8-B8D1-DD6B121829ED}"/>
              </a:ext>
            </a:extLst>
          </p:cNvPr>
          <p:cNvSpPr txBox="1"/>
          <p:nvPr/>
        </p:nvSpPr>
        <p:spPr>
          <a:xfrm>
            <a:off x="7383439" y="1378424"/>
            <a:ext cx="1528913" cy="1169551"/>
          </a:xfrm>
          <a:prstGeom prst="rect">
            <a:avLst/>
          </a:prstGeom>
          <a:noFill/>
        </p:spPr>
        <p:txBody>
          <a:bodyPr wrap="square" rtlCol="0">
            <a:spAutoFit/>
          </a:bodyPr>
          <a:lstStyle/>
          <a:p>
            <a:r>
              <a:rPr lang="en-US" dirty="0">
                <a:solidFill>
                  <a:schemeClr val="tx1"/>
                </a:solidFill>
                <a:latin typeface="Montserrat" panose="00000500000000000000" charset="0"/>
                <a:cs typeface="Mongolian Baiti" panose="03000500000000000000" pitchFamily="66" charset="0"/>
              </a:rPr>
              <a:t>Comparisons on all Federal and Statewide office levels in Appendix</a:t>
            </a:r>
          </a:p>
        </p:txBody>
      </p:sp>
    </p:spTree>
    <p:extLst>
      <p:ext uri="{BB962C8B-B14F-4D97-AF65-F5344CB8AC3E}">
        <p14:creationId xmlns:p14="http://schemas.microsoft.com/office/powerpoint/2010/main" val="3325624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311700" y="676349"/>
            <a:ext cx="8520600" cy="3416400"/>
          </a:xfrm>
        </p:spPr>
        <p:txBody>
          <a:bodyPr/>
          <a:lstStyle/>
          <a:p>
            <a:pPr marL="171450" indent="-171450">
              <a:buSzPct val="100000"/>
              <a:buFont typeface="Arial" charset="0"/>
              <a:buChar char="•"/>
            </a:pPr>
            <a:r>
              <a:rPr lang="en-US" sz="1200" b="1" dirty="0">
                <a:solidFill>
                  <a:schemeClr val="tx1"/>
                </a:solidFill>
                <a:latin typeface="Montserrat" panose="020B0604020202020204" charset="0"/>
              </a:rPr>
              <a:t>Ethics/Morals</a:t>
            </a:r>
            <a:r>
              <a:rPr lang="en-US" sz="1200" dirty="0">
                <a:solidFill>
                  <a:schemeClr val="tx1"/>
                </a:solidFill>
                <a:latin typeface="Montserrat" panose="020B0604020202020204" charset="0"/>
              </a:rPr>
              <a:t> – moral or ethical questions in politics, corruption, government oversight, calls for governmental or criminal investigation, partisanship, divisiveness, patriotism, ideology, compassion, lying, or hatred. </a:t>
            </a:r>
          </a:p>
          <a:p>
            <a:pPr indent="-223838">
              <a:buSzPct val="100000"/>
              <a:buFont typeface="Arial" charset="0"/>
              <a:buChar char="•"/>
            </a:pPr>
            <a:r>
              <a:rPr lang="en-US" sz="1200" dirty="0">
                <a:solidFill>
                  <a:schemeClr val="tx1"/>
                </a:solidFill>
                <a:latin typeface="Montserrat" panose="020B0604020202020204" charset="0"/>
              </a:rPr>
              <a:t>General terms that cannot be interpreted politically are excluded (ex.  “horror” or “inspiring”)</a:t>
            </a:r>
          </a:p>
          <a:p>
            <a:pPr indent="-223838">
              <a:buFont typeface="Arial" charset="0"/>
              <a:buChar char="•"/>
            </a:pPr>
            <a:endParaRPr lang="en-US" sz="1200" dirty="0">
              <a:solidFill>
                <a:schemeClr val="tx1"/>
              </a:solidFill>
              <a:latin typeface="Montserrat" panose="020B0604020202020204" charset="0"/>
            </a:endParaRPr>
          </a:p>
          <a:p>
            <a:pPr marL="171450" indent="-171450">
              <a:buSzPct val="100000"/>
              <a:buFont typeface="Arial" charset="0"/>
              <a:buChar char="•"/>
            </a:pPr>
            <a:r>
              <a:rPr lang="en-US" sz="1200" b="1" dirty="0">
                <a:solidFill>
                  <a:schemeClr val="tx1"/>
                </a:solidFill>
                <a:latin typeface="Montserrat" panose="020B0604020202020204" charset="0"/>
              </a:rPr>
              <a:t>Guns</a:t>
            </a:r>
            <a:r>
              <a:rPr lang="en-US" sz="1200" dirty="0">
                <a:solidFill>
                  <a:schemeClr val="tx1"/>
                </a:solidFill>
                <a:latin typeface="Montserrat" panose="020B0604020202020204" charset="0"/>
              </a:rPr>
              <a:t> – mass shootings, 2nd Amendment, protection of gun rights, gun safety, guns for hunting, and hunter safety. </a:t>
            </a:r>
          </a:p>
          <a:p>
            <a:pPr indent="-171450">
              <a:buSzPct val="100000"/>
              <a:buFont typeface="Arial" charset="0"/>
              <a:buChar char="•"/>
            </a:pPr>
            <a:r>
              <a:rPr lang="en-US" sz="1200" dirty="0">
                <a:solidFill>
                  <a:schemeClr val="tx1"/>
                </a:solidFill>
                <a:latin typeface="Montserrat" panose="020B0604020202020204" charset="0"/>
              </a:rPr>
              <a:t>Terms related to police officers are excluded and categorized as Public Safety. </a:t>
            </a:r>
          </a:p>
          <a:p>
            <a:pPr marL="171450" indent="-171450">
              <a:buFont typeface="Arial" charset="0"/>
              <a:buChar char="•"/>
            </a:pPr>
            <a:endParaRPr lang="en-US" sz="1200" dirty="0">
              <a:solidFill>
                <a:schemeClr val="tx1"/>
              </a:solidFill>
              <a:latin typeface="Montserrat" panose="020B0604020202020204" charset="0"/>
            </a:endParaRPr>
          </a:p>
          <a:p>
            <a:pPr marL="171450" indent="-171450">
              <a:buSzPct val="100000"/>
              <a:buFont typeface="Arial" charset="0"/>
              <a:buChar char="•"/>
            </a:pPr>
            <a:r>
              <a:rPr lang="en-US" sz="1200" b="1" dirty="0">
                <a:solidFill>
                  <a:schemeClr val="tx1"/>
                </a:solidFill>
                <a:latin typeface="Montserrat" panose="020B0604020202020204" charset="0"/>
              </a:rPr>
              <a:t>Generic Policy Queries </a:t>
            </a:r>
            <a:r>
              <a:rPr lang="en-US" sz="1200" dirty="0">
                <a:solidFill>
                  <a:schemeClr val="tx1"/>
                </a:solidFill>
                <a:latin typeface="Montserrat" panose="020B0604020202020204" charset="0"/>
              </a:rPr>
              <a:t>– information on political policies that are too general to categorize in a specific issue area, such as “public policy”, “platform”, “policy ideas”, “new policy idea”</a:t>
            </a:r>
          </a:p>
          <a:p>
            <a:pPr marL="171450" indent="-171450">
              <a:buFont typeface="Arial" charset="0"/>
              <a:buChar char="•"/>
            </a:pPr>
            <a:endParaRPr lang="en-US" sz="1200" dirty="0">
              <a:solidFill>
                <a:schemeClr val="tx1"/>
              </a:solidFill>
              <a:latin typeface="Montserrat" panose="020B0604020202020204" charset="0"/>
            </a:endParaRPr>
          </a:p>
          <a:p>
            <a:pPr marL="171450" indent="-171450">
              <a:buSzPct val="100000"/>
              <a:buFont typeface="Arial" charset="0"/>
              <a:buChar char="•"/>
            </a:pPr>
            <a:r>
              <a:rPr lang="en-US" sz="1200" b="1" dirty="0">
                <a:solidFill>
                  <a:schemeClr val="tx1"/>
                </a:solidFill>
                <a:latin typeface="Montserrat" panose="020B0604020202020204" charset="0"/>
              </a:rPr>
              <a:t>Healthcare</a:t>
            </a:r>
            <a:r>
              <a:rPr lang="en-US" sz="1200" dirty="0">
                <a:solidFill>
                  <a:schemeClr val="tx1"/>
                </a:solidFill>
                <a:latin typeface="Montserrat" panose="020B0604020202020204" charset="0"/>
              </a:rPr>
              <a:t> – Improvement of health through medical prevention, diagnosis, treatment. Issues include health professions, mental, physical, occupational, pharmaceutical, dental, cost of healthcare, health insurance companies, Obamacare, ACA, universal healthcare, and private and public and insurance.</a:t>
            </a:r>
          </a:p>
          <a:p>
            <a:pPr indent="-171450">
              <a:buSzPct val="100000"/>
              <a:buFont typeface="Arial" charset="0"/>
              <a:buChar char="•"/>
            </a:pPr>
            <a:r>
              <a:rPr lang="en-US" sz="1200" dirty="0">
                <a:solidFill>
                  <a:schemeClr val="tx1"/>
                </a:solidFill>
                <a:latin typeface="Montserrat" panose="020B0604020202020204" charset="0"/>
              </a:rPr>
              <a:t>Terms related to pharmaceutical companies and regulation are also categorized as Corporate Regulation. </a:t>
            </a:r>
          </a:p>
          <a:p>
            <a:pPr indent="-171450">
              <a:buSzPct val="100000"/>
              <a:buFont typeface="Arial" charset="0"/>
              <a:buChar char="•"/>
            </a:pPr>
            <a:r>
              <a:rPr lang="en-US" sz="1200" dirty="0">
                <a:solidFill>
                  <a:schemeClr val="tx1"/>
                </a:solidFill>
                <a:latin typeface="Montserrat" panose="020B0604020202020204" charset="0"/>
              </a:rPr>
              <a:t>Terms related to reproductive health are excluded and categorized as Reproductive Health</a:t>
            </a:r>
          </a:p>
          <a:p>
            <a:endParaRPr lang="en-US" dirty="0"/>
          </a:p>
        </p:txBody>
      </p:sp>
      <p:sp>
        <p:nvSpPr>
          <p:cNvPr id="5" name="Slide Number Placeholder 4"/>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uk-UA" sz="1000" b="0" i="0" u="none" strike="noStrike" kern="0" cap="none" spc="0" normalizeH="0" baseline="0" noProof="0" smtClean="0">
                <a:ln>
                  <a:noFill/>
                </a:ln>
                <a:solidFill>
                  <a:srgbClr val="595959"/>
                </a:solidFill>
                <a:effectLst/>
                <a:uLnTx/>
                <a:uFillTx/>
                <a:latin typeface="Montserrat" panose="020B0604020202020204" charset="0"/>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30</a:t>
            </a:fld>
            <a:endParaRPr kumimoji="0" lang="uk-UA" sz="1000" b="0" i="0" u="none" strike="noStrike" kern="0" cap="none" spc="0" normalizeH="0" baseline="0" noProof="0">
              <a:ln>
                <a:noFill/>
              </a:ln>
              <a:solidFill>
                <a:srgbClr val="595959"/>
              </a:solidFill>
              <a:effectLst/>
              <a:uLnTx/>
              <a:uFillTx/>
              <a:latin typeface="Montserrat" panose="020B0604020202020204" charset="0"/>
              <a:cs typeface="Arial"/>
              <a:sym typeface="Arial"/>
            </a:endParaRPr>
          </a:p>
        </p:txBody>
      </p:sp>
      <p:sp>
        <p:nvSpPr>
          <p:cNvPr id="8" name="Google Shape;121;p21">
            <a:extLst>
              <a:ext uri="{FF2B5EF4-FFF2-40B4-BE49-F238E27FC236}">
                <a16:creationId xmlns:a16="http://schemas.microsoft.com/office/drawing/2014/main" id="{A98FCCDB-F0E2-4866-8F54-54ACACC3FDA7}"/>
              </a:ext>
            </a:extLst>
          </p:cNvPr>
          <p:cNvSpPr txBox="1">
            <a:spLocks/>
          </p:cNvSpPr>
          <p:nvPr/>
        </p:nvSpPr>
        <p:spPr>
          <a:xfrm>
            <a:off x="311700" y="103649"/>
            <a:ext cx="860065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400">
                <a:latin typeface="Varela Round" panose="00000500000000000000" pitchFamily="2" charset="-79"/>
                <a:cs typeface="Varela Round" panose="00000500000000000000" pitchFamily="2" charset="-79"/>
              </a:rPr>
              <a:t>Variable Definitions</a:t>
            </a:r>
            <a:endParaRPr lang="en-US" sz="3400" dirty="0">
              <a:latin typeface="Varela Round" panose="00000500000000000000" pitchFamily="2" charset="-79"/>
              <a:cs typeface="Varela Round" panose="00000500000000000000" pitchFamily="2" charset="-79"/>
              <a:sym typeface="Varela Round"/>
            </a:endParaRPr>
          </a:p>
        </p:txBody>
      </p:sp>
    </p:spTree>
    <p:extLst>
      <p:ext uri="{BB962C8B-B14F-4D97-AF65-F5344CB8AC3E}">
        <p14:creationId xmlns:p14="http://schemas.microsoft.com/office/powerpoint/2010/main" val="2776549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2" name="TextBox 1">
            <a:extLst>
              <a:ext uri="{FF2B5EF4-FFF2-40B4-BE49-F238E27FC236}">
                <a16:creationId xmlns:a16="http://schemas.microsoft.com/office/drawing/2014/main" id="{6A62EDAA-5F93-49EA-AC7D-4E5E8CBFE29B}"/>
              </a:ext>
            </a:extLst>
          </p:cNvPr>
          <p:cNvSpPr txBox="1"/>
          <p:nvPr/>
        </p:nvSpPr>
        <p:spPr>
          <a:xfrm>
            <a:off x="748" y="0"/>
            <a:ext cx="9144000" cy="5143500"/>
          </a:xfrm>
          <a:prstGeom prst="rect">
            <a:avLst/>
          </a:prstGeom>
          <a:noFill/>
          <a:ln w="57150">
            <a:solidFill>
              <a:srgbClr val="7030A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latin typeface="Varela Round" panose="00000500000000000000" pitchFamily="2" charset="-79"/>
                <a:cs typeface="Varela Round" panose="00000500000000000000" pitchFamily="2" charset="-79"/>
              </a:rPr>
              <a:t>Variable Definitions</a:t>
            </a:r>
            <a:endParaRPr lang="en-US" sz="3400" dirty="0">
              <a:latin typeface="Varela Round" panose="00000500000000000000" pitchFamily="2" charset="-79"/>
              <a:cs typeface="Varela Round" panose="00000500000000000000" pitchFamily="2" charset="-79"/>
              <a:sym typeface="Varela Round"/>
            </a:endParaRPr>
          </a:p>
        </p:txBody>
      </p:sp>
      <p:pic>
        <p:nvPicPr>
          <p:cNvPr id="5" name="Google Shape;134;p23">
            <a:extLst>
              <a:ext uri="{FF2B5EF4-FFF2-40B4-BE49-F238E27FC236}">
                <a16:creationId xmlns:a16="http://schemas.microsoft.com/office/drawing/2014/main" id="{C54F07CB-4453-4F72-B0D1-1723032FE4D8}"/>
              </a:ext>
            </a:extLst>
          </p:cNvPr>
          <p:cNvPicPr preferRelativeResize="0"/>
          <p:nvPr/>
        </p:nvPicPr>
        <p:blipFill>
          <a:blip r:embed="rId3">
            <a:alphaModFix/>
          </a:blip>
          <a:stretch>
            <a:fillRect/>
          </a:stretch>
        </p:blipFill>
        <p:spPr>
          <a:xfrm>
            <a:off x="7290816" y="4315969"/>
            <a:ext cx="1816608" cy="792480"/>
          </a:xfrm>
          <a:prstGeom prst="rect">
            <a:avLst/>
          </a:prstGeom>
          <a:noFill/>
          <a:ln>
            <a:noFill/>
          </a:ln>
        </p:spPr>
      </p:pic>
      <p:sp>
        <p:nvSpPr>
          <p:cNvPr id="3" name="TextBox 2">
            <a:extLst>
              <a:ext uri="{FF2B5EF4-FFF2-40B4-BE49-F238E27FC236}">
                <a16:creationId xmlns:a16="http://schemas.microsoft.com/office/drawing/2014/main" id="{78B23041-7F80-4A89-AFAA-E9F7EA9C2890}"/>
              </a:ext>
            </a:extLst>
          </p:cNvPr>
          <p:cNvSpPr txBox="1"/>
          <p:nvPr/>
        </p:nvSpPr>
        <p:spPr>
          <a:xfrm>
            <a:off x="311700" y="694313"/>
            <a:ext cx="8431084" cy="3231654"/>
          </a:xfrm>
          <a:prstGeom prst="rect">
            <a:avLst/>
          </a:prstGeom>
          <a:noFill/>
        </p:spPr>
        <p:txBody>
          <a:bodyPr wrap="square" rtlCol="0">
            <a:spAutoFit/>
          </a:bodyPr>
          <a:lstStyle/>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Montserrat" panose="00000500000000000000" pitchFamily="50" charset="0"/>
                <a:sym typeface="Arial"/>
              </a:rPr>
              <a:t>Immigration</a:t>
            </a:r>
            <a:r>
              <a:rPr kumimoji="0" lang="en-US" sz="1200" b="0" i="0" u="none" strike="noStrike" kern="0" cap="none" spc="0" normalizeH="0" baseline="0" noProof="0" dirty="0">
                <a:ln>
                  <a:noFill/>
                </a:ln>
                <a:solidFill>
                  <a:srgbClr val="000000"/>
                </a:solidFill>
                <a:effectLst/>
                <a:uLnTx/>
                <a:uFillTx/>
                <a:latin typeface="Montserrat" panose="00000500000000000000" pitchFamily="50" charset="0"/>
                <a:sym typeface="Arial"/>
              </a:rPr>
              <a:t> – Concerns the international movement of people to the U.S. and elsewhere. Issues include refugees, treatment of immigrants, paths to citizenship, immigration with the Americas, border protection and drug cartels.</a:t>
            </a:r>
          </a:p>
          <a:p>
            <a:pPr marL="457200" marR="0" lvl="1" indent="-223838"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ontserrat" panose="00000500000000000000" pitchFamily="50" charset="0"/>
                <a:sym typeface="Arial"/>
              </a:rPr>
              <a:t>Terms related to the opioid crisis are also categorized as Healthcare</a:t>
            </a:r>
          </a:p>
          <a:p>
            <a:pPr marL="457200" marR="0" lvl="1" indent="-223838"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latin typeface="Montserrat" panose="00000500000000000000" pitchFamily="50" charset="0"/>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Montserrat" panose="00000500000000000000" pitchFamily="50" charset="0"/>
                <a:sym typeface="Arial"/>
              </a:rPr>
              <a:t>Impeachment</a:t>
            </a:r>
            <a:r>
              <a:rPr kumimoji="0" lang="en-US" sz="1200" b="0" i="0" u="none" strike="noStrike" kern="0" cap="none" spc="0" normalizeH="0" baseline="0" noProof="0" dirty="0">
                <a:ln>
                  <a:noFill/>
                </a:ln>
                <a:solidFill>
                  <a:srgbClr val="000000"/>
                </a:solidFill>
                <a:effectLst/>
                <a:uLnTx/>
                <a:uFillTx/>
                <a:latin typeface="Montserrat" panose="00000500000000000000" pitchFamily="50" charset="0"/>
                <a:sym typeface="Arial"/>
              </a:rPr>
              <a:t> – Political process and proceedings of leveling charges against President Donald Trump. Includes any allegations of wrongdoings involved in the impeachment proceedings. This includes investigations into foreign relations between Ukraine and the Trump Administration as well as the facts and conspiracies about between Ukraine and Joe Biden and or his son Hunter Biden.</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latin typeface="Montserrat" panose="00000500000000000000" pitchFamily="50" charset="0"/>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Montserrat" panose="00000500000000000000" pitchFamily="50" charset="0"/>
                <a:sym typeface="Arial"/>
              </a:rPr>
              <a:t>International</a:t>
            </a:r>
            <a:r>
              <a:rPr kumimoji="0" lang="en-US" sz="1200" b="0" i="0" u="none" strike="noStrike" kern="0" cap="none" spc="0" normalizeH="0" baseline="0" noProof="0" dirty="0">
                <a:ln>
                  <a:noFill/>
                </a:ln>
                <a:solidFill>
                  <a:srgbClr val="000000"/>
                </a:solidFill>
                <a:effectLst/>
                <a:uLnTx/>
                <a:uFillTx/>
                <a:latin typeface="Montserrat" panose="00000500000000000000" pitchFamily="50" charset="0"/>
                <a:sym typeface="Arial"/>
              </a:rPr>
              <a:t> </a:t>
            </a:r>
            <a:r>
              <a:rPr kumimoji="0" lang="en-US" sz="1200" b="1" i="0" u="none" strike="noStrike" kern="0" cap="none" spc="0" normalizeH="0" baseline="0" noProof="0" dirty="0">
                <a:ln>
                  <a:noFill/>
                </a:ln>
                <a:solidFill>
                  <a:srgbClr val="000000"/>
                </a:solidFill>
                <a:effectLst/>
                <a:uLnTx/>
                <a:uFillTx/>
                <a:latin typeface="Montserrat" panose="00000500000000000000" pitchFamily="50" charset="0"/>
                <a:sym typeface="Arial"/>
              </a:rPr>
              <a:t>Relations</a:t>
            </a:r>
            <a:r>
              <a:rPr kumimoji="0" lang="en-US" sz="1200" b="0" i="0" u="none" strike="noStrike" kern="0" cap="none" spc="0" normalizeH="0" baseline="0" noProof="0" dirty="0">
                <a:ln>
                  <a:noFill/>
                </a:ln>
                <a:solidFill>
                  <a:srgbClr val="000000"/>
                </a:solidFill>
                <a:effectLst/>
                <a:uLnTx/>
                <a:uFillTx/>
                <a:latin typeface="Montserrat" panose="00000500000000000000" pitchFamily="50" charset="0"/>
                <a:sym typeface="Arial"/>
              </a:rPr>
              <a:t> – foreign policy, treaties, country alliances, diplomatic meetings between heads of state. Includes regions of the world where the US tends to have more diplomatic relationships (as opposed to adversarial: see National Security) –Europe, Cuba, Venezuela, Israel</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latin typeface="Montserrat" panose="00000500000000000000" pitchFamily="50" charset="0"/>
              <a:sym typeface="Arial"/>
            </a:endParaRPr>
          </a:p>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Montserrat" panose="00000500000000000000" pitchFamily="50" charset="0"/>
                <a:sym typeface="Arial"/>
              </a:rPr>
              <a:t>Judiciary</a:t>
            </a:r>
            <a:r>
              <a:rPr kumimoji="0" lang="en-US" sz="1200" b="0" i="0" u="none" strike="noStrike" kern="0" cap="none" spc="0" normalizeH="0" baseline="0" noProof="0" dirty="0">
                <a:ln>
                  <a:noFill/>
                </a:ln>
                <a:solidFill>
                  <a:srgbClr val="000000"/>
                </a:solidFill>
                <a:effectLst/>
                <a:uLnTx/>
                <a:uFillTx/>
                <a:latin typeface="Montserrat" panose="00000500000000000000" pitchFamily="50" charset="0"/>
                <a:sym typeface="Arial"/>
              </a:rPr>
              <a:t> </a:t>
            </a:r>
            <a:r>
              <a:rPr kumimoji="0" lang="en-US" sz="1200" b="1" i="0" u="none" strike="noStrike" kern="0" cap="none" spc="0" normalizeH="0" baseline="0" noProof="0" dirty="0">
                <a:ln>
                  <a:noFill/>
                </a:ln>
                <a:solidFill>
                  <a:srgbClr val="000000"/>
                </a:solidFill>
                <a:effectLst/>
                <a:uLnTx/>
                <a:uFillTx/>
                <a:latin typeface="Montserrat" panose="00000500000000000000" pitchFamily="50" charset="0"/>
                <a:sym typeface="Arial"/>
              </a:rPr>
              <a:t>Branch</a:t>
            </a:r>
            <a:r>
              <a:rPr kumimoji="0" lang="en-US" sz="1200" b="0" i="0" u="none" strike="noStrike" kern="0" cap="none" spc="0" normalizeH="0" baseline="0" noProof="0" dirty="0">
                <a:ln>
                  <a:noFill/>
                </a:ln>
                <a:solidFill>
                  <a:srgbClr val="000000"/>
                </a:solidFill>
                <a:effectLst/>
                <a:uLnTx/>
                <a:uFillTx/>
                <a:latin typeface="Montserrat" panose="00000500000000000000" pitchFamily="50" charset="0"/>
                <a:sym typeface="Arial"/>
              </a:rPr>
              <a:t> – courts systems, Supreme Court and all other levels, justices, cases, nominations, and court appointments.</a:t>
            </a:r>
          </a:p>
          <a:p>
            <a:pPr marL="457200" marR="0" lvl="1" indent="-223838"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ontserrat" panose="00000500000000000000" pitchFamily="50" charset="0"/>
                <a:sym typeface="Arial"/>
              </a:rPr>
              <a:t>Terms related to specific Supreme Court cases are also categorized in their specific issue area</a:t>
            </a:r>
          </a:p>
        </p:txBody>
      </p:sp>
      <p:sp>
        <p:nvSpPr>
          <p:cNvPr id="6" name="Slide Number Placeholder 5">
            <a:extLst>
              <a:ext uri="{FF2B5EF4-FFF2-40B4-BE49-F238E27FC236}">
                <a16:creationId xmlns:a16="http://schemas.microsoft.com/office/drawing/2014/main" id="{6BF7EA43-DBBD-4164-8E30-F4CFEA0DCB35}"/>
              </a:ext>
            </a:extLst>
          </p:cNvPr>
          <p:cNvSpPr>
            <a:spLocks noGrp="1"/>
          </p:cNvSpPr>
          <p:nvPr>
            <p:ph type="sldNum" idx="12"/>
          </p:nvPr>
        </p:nvSpPr>
        <p:spPr>
          <a:xfrm>
            <a:off x="37350" y="4855535"/>
            <a:ext cx="366687" cy="236539"/>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31</a:t>
            </a:fld>
            <a:endParaRPr kumimoji="0" lang="en" sz="1000" b="0" i="0" u="none" strike="noStrike" kern="0" cap="none" spc="0" normalizeH="0" baseline="0" noProof="0" dirty="0">
              <a:ln>
                <a:noFill/>
              </a:ln>
              <a:solidFill>
                <a:srgbClr val="595959"/>
              </a:solidFill>
              <a:effectLst/>
              <a:uLnTx/>
              <a:uFillTx/>
              <a:latin typeface="Montserrat" panose="020B0604020202020204" charset="0"/>
              <a:cs typeface="Arial"/>
              <a:sym typeface="Arial"/>
            </a:endParaRPr>
          </a:p>
        </p:txBody>
      </p:sp>
    </p:spTree>
    <p:extLst>
      <p:ext uri="{BB962C8B-B14F-4D97-AF65-F5344CB8AC3E}">
        <p14:creationId xmlns:p14="http://schemas.microsoft.com/office/powerpoint/2010/main" val="3075702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2" name="TextBox 1">
            <a:extLst>
              <a:ext uri="{FF2B5EF4-FFF2-40B4-BE49-F238E27FC236}">
                <a16:creationId xmlns:a16="http://schemas.microsoft.com/office/drawing/2014/main" id="{6A62EDAA-5F93-49EA-AC7D-4E5E8CBFE29B}"/>
              </a:ext>
            </a:extLst>
          </p:cNvPr>
          <p:cNvSpPr txBox="1"/>
          <p:nvPr/>
        </p:nvSpPr>
        <p:spPr>
          <a:xfrm>
            <a:off x="748" y="0"/>
            <a:ext cx="9144000" cy="5143500"/>
          </a:xfrm>
          <a:prstGeom prst="rect">
            <a:avLst/>
          </a:prstGeom>
          <a:noFill/>
          <a:ln w="57150">
            <a:solidFill>
              <a:srgbClr val="7030A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latin typeface="Varela Round" panose="00000500000000000000" pitchFamily="2" charset="-79"/>
                <a:cs typeface="Varela Round" panose="00000500000000000000" pitchFamily="2" charset="-79"/>
              </a:rPr>
              <a:t>Variable Definitions</a:t>
            </a:r>
            <a:endParaRPr lang="en-US" sz="3400" dirty="0">
              <a:latin typeface="Varela Round" panose="00000500000000000000" pitchFamily="2" charset="-79"/>
              <a:cs typeface="Varela Round" panose="00000500000000000000" pitchFamily="2" charset="-79"/>
              <a:sym typeface="Varela Round"/>
            </a:endParaRPr>
          </a:p>
        </p:txBody>
      </p:sp>
      <p:pic>
        <p:nvPicPr>
          <p:cNvPr id="5" name="Google Shape;134;p23">
            <a:extLst>
              <a:ext uri="{FF2B5EF4-FFF2-40B4-BE49-F238E27FC236}">
                <a16:creationId xmlns:a16="http://schemas.microsoft.com/office/drawing/2014/main" id="{C54F07CB-4453-4F72-B0D1-1723032FE4D8}"/>
              </a:ext>
            </a:extLst>
          </p:cNvPr>
          <p:cNvPicPr preferRelativeResize="0"/>
          <p:nvPr/>
        </p:nvPicPr>
        <p:blipFill>
          <a:blip r:embed="rId3">
            <a:alphaModFix/>
          </a:blip>
          <a:stretch>
            <a:fillRect/>
          </a:stretch>
        </p:blipFill>
        <p:spPr>
          <a:xfrm>
            <a:off x="7290816" y="4315969"/>
            <a:ext cx="1816608" cy="792480"/>
          </a:xfrm>
          <a:prstGeom prst="rect">
            <a:avLst/>
          </a:prstGeom>
          <a:noFill/>
          <a:ln>
            <a:noFill/>
          </a:ln>
        </p:spPr>
      </p:pic>
      <p:sp>
        <p:nvSpPr>
          <p:cNvPr id="3" name="TextBox 2">
            <a:extLst>
              <a:ext uri="{FF2B5EF4-FFF2-40B4-BE49-F238E27FC236}">
                <a16:creationId xmlns:a16="http://schemas.microsoft.com/office/drawing/2014/main" id="{78B23041-7F80-4A89-AFAA-E9F7EA9C2890}"/>
              </a:ext>
            </a:extLst>
          </p:cNvPr>
          <p:cNvSpPr txBox="1"/>
          <p:nvPr/>
        </p:nvSpPr>
        <p:spPr>
          <a:xfrm>
            <a:off x="311700" y="694313"/>
            <a:ext cx="8431084" cy="3477875"/>
          </a:xfrm>
          <a:prstGeom prst="rect">
            <a:avLst/>
          </a:prstGeom>
          <a:noFill/>
        </p:spPr>
        <p:txBody>
          <a:bodyPr wrap="square" rtlCol="0">
            <a:spAutoFit/>
          </a:bodyPr>
          <a:lstStyle/>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Montserrat" panose="020B0604020202020204" charset="0"/>
                <a:cs typeface="Arial"/>
                <a:sym typeface="Arial"/>
              </a:rPr>
              <a:t>Media</a:t>
            </a:r>
            <a:r>
              <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rPr>
              <a:t> – allegations of media bias, fact checking, media consumption, news organizations, reporters, anchors</a:t>
            </a:r>
          </a:p>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endParaRPr>
          </a:p>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Montserrat" panose="020B0604020202020204" charset="0"/>
                <a:cs typeface="Arial"/>
                <a:sym typeface="Arial"/>
              </a:rPr>
              <a:t>Mueller/Russia </a:t>
            </a:r>
            <a:r>
              <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rPr>
              <a:t>– investigation, findings and conclusions of Special Counsel Robert Mueller's investigation into Russian efforts to interfere in the 2016 election, allegations of conspiracy or coordination between Donald Trump's campaign and Russia, allegations of obstruction of justice. Terms related to U.S. foreign relations with Russia and Putin</a:t>
            </a:r>
          </a:p>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endParaRPr>
          </a:p>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Montserrat" panose="020B0604020202020204" charset="0"/>
                <a:cs typeface="Arial"/>
                <a:sym typeface="Arial"/>
              </a:rPr>
              <a:t>National</a:t>
            </a:r>
            <a:r>
              <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rPr>
              <a:t> </a:t>
            </a:r>
            <a:r>
              <a:rPr kumimoji="0" lang="en-US" sz="1200" b="1" i="0" u="none" strike="noStrike" kern="0" cap="none" spc="0" normalizeH="0" baseline="0" noProof="0" dirty="0">
                <a:ln>
                  <a:noFill/>
                </a:ln>
                <a:solidFill>
                  <a:srgbClr val="000000"/>
                </a:solidFill>
                <a:effectLst/>
                <a:uLnTx/>
                <a:uFillTx/>
                <a:latin typeface="Montserrat" panose="020B0604020202020204" charset="0"/>
                <a:cs typeface="Arial"/>
                <a:sym typeface="Arial"/>
              </a:rPr>
              <a:t>Security</a:t>
            </a:r>
            <a:r>
              <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rPr>
              <a:t> – foreign threats to the US, military branches, weapons of war, foreign terrorism, military campaigns. Includes terms related to adversarial nations, including North Korea and the Middle East. </a:t>
            </a:r>
          </a:p>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endParaRPr>
          </a:p>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Montserrat" panose="020B0604020202020204" charset="0"/>
                <a:cs typeface="Arial"/>
                <a:sym typeface="Arial"/>
              </a:rPr>
              <a:t>Public</a:t>
            </a:r>
            <a:r>
              <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rPr>
              <a:t> </a:t>
            </a:r>
            <a:r>
              <a:rPr kumimoji="0" lang="en-US" sz="1200" b="1" i="0" u="none" strike="noStrike" kern="0" cap="none" spc="0" normalizeH="0" baseline="0" noProof="0" dirty="0">
                <a:ln>
                  <a:noFill/>
                </a:ln>
                <a:solidFill>
                  <a:srgbClr val="000000"/>
                </a:solidFill>
                <a:effectLst/>
                <a:uLnTx/>
                <a:uFillTx/>
                <a:latin typeface="Montserrat" panose="020B0604020202020204" charset="0"/>
                <a:cs typeface="Arial"/>
                <a:sym typeface="Arial"/>
              </a:rPr>
              <a:t>Safety</a:t>
            </a:r>
            <a:r>
              <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rPr>
              <a:t> – domestic safety of the public, Coast Guard, Police, Firefighters, EMTs, frequency of crime, domestic terrorism, explosions, and bombings. </a:t>
            </a:r>
          </a:p>
          <a:p>
            <a:pPr marL="457200" marR="0" lvl="0" indent="-223838"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rPr>
              <a:t>Terms related to mass shootings are categorized as Guns</a:t>
            </a:r>
          </a:p>
          <a:p>
            <a:pPr marL="457200" marR="0" lvl="0" indent="-223838"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rPr>
              <a:t>Terms related to police brutality towards minority groups are also categorized as Social Equality</a:t>
            </a:r>
          </a:p>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endParaRPr>
          </a:p>
          <a:p>
            <a:pPr marL="45720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endParaRPr>
          </a:p>
        </p:txBody>
      </p:sp>
      <p:sp>
        <p:nvSpPr>
          <p:cNvPr id="6" name="Slide Number Placeholder 5">
            <a:extLst>
              <a:ext uri="{FF2B5EF4-FFF2-40B4-BE49-F238E27FC236}">
                <a16:creationId xmlns:a16="http://schemas.microsoft.com/office/drawing/2014/main" id="{6CE556DE-A210-4DBA-B76F-E1E4D1382708}"/>
              </a:ext>
            </a:extLst>
          </p:cNvPr>
          <p:cNvSpPr>
            <a:spLocks noGrp="1"/>
          </p:cNvSpPr>
          <p:nvPr>
            <p:ph type="sldNum" idx="12"/>
          </p:nvPr>
        </p:nvSpPr>
        <p:spPr>
          <a:xfrm>
            <a:off x="37350" y="4855535"/>
            <a:ext cx="366687" cy="236539"/>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32</a:t>
            </a:fld>
            <a:endParaRPr kumimoji="0" lang="en" sz="1000" b="0" i="0" u="none" strike="noStrike" kern="0" cap="none" spc="0" normalizeH="0" baseline="0" noProof="0" dirty="0">
              <a:ln>
                <a:noFill/>
              </a:ln>
              <a:solidFill>
                <a:srgbClr val="595959"/>
              </a:solidFill>
              <a:effectLst/>
              <a:uLnTx/>
              <a:uFillTx/>
              <a:latin typeface="Montserrat" panose="020B0604020202020204" charset="0"/>
              <a:cs typeface="Arial"/>
              <a:sym typeface="Arial"/>
            </a:endParaRPr>
          </a:p>
        </p:txBody>
      </p:sp>
    </p:spTree>
    <p:extLst>
      <p:ext uri="{BB962C8B-B14F-4D97-AF65-F5344CB8AC3E}">
        <p14:creationId xmlns:p14="http://schemas.microsoft.com/office/powerpoint/2010/main" val="15950680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2" name="TextBox 1">
            <a:extLst>
              <a:ext uri="{FF2B5EF4-FFF2-40B4-BE49-F238E27FC236}">
                <a16:creationId xmlns:a16="http://schemas.microsoft.com/office/drawing/2014/main" id="{6A62EDAA-5F93-49EA-AC7D-4E5E8CBFE29B}"/>
              </a:ext>
            </a:extLst>
          </p:cNvPr>
          <p:cNvSpPr txBox="1"/>
          <p:nvPr/>
        </p:nvSpPr>
        <p:spPr>
          <a:xfrm>
            <a:off x="748" y="0"/>
            <a:ext cx="9144000" cy="5143500"/>
          </a:xfrm>
          <a:prstGeom prst="rect">
            <a:avLst/>
          </a:prstGeom>
          <a:noFill/>
          <a:ln w="57150">
            <a:solidFill>
              <a:srgbClr val="7030A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latin typeface="Varela Round" panose="00000500000000000000" pitchFamily="2" charset="-79"/>
                <a:cs typeface="Varela Round" panose="00000500000000000000" pitchFamily="2" charset="-79"/>
              </a:rPr>
              <a:t>Variable Definitions</a:t>
            </a:r>
            <a:endParaRPr lang="en-US" sz="3400" dirty="0">
              <a:latin typeface="Varela Round" panose="00000500000000000000" pitchFamily="2" charset="-79"/>
              <a:cs typeface="Varela Round" panose="00000500000000000000" pitchFamily="2" charset="-79"/>
              <a:sym typeface="Varela Round"/>
            </a:endParaRPr>
          </a:p>
        </p:txBody>
      </p:sp>
      <p:pic>
        <p:nvPicPr>
          <p:cNvPr id="5" name="Google Shape;134;p23">
            <a:extLst>
              <a:ext uri="{FF2B5EF4-FFF2-40B4-BE49-F238E27FC236}">
                <a16:creationId xmlns:a16="http://schemas.microsoft.com/office/drawing/2014/main" id="{C54F07CB-4453-4F72-B0D1-1723032FE4D8}"/>
              </a:ext>
            </a:extLst>
          </p:cNvPr>
          <p:cNvPicPr preferRelativeResize="0"/>
          <p:nvPr/>
        </p:nvPicPr>
        <p:blipFill>
          <a:blip r:embed="rId3">
            <a:alphaModFix/>
          </a:blip>
          <a:stretch>
            <a:fillRect/>
          </a:stretch>
        </p:blipFill>
        <p:spPr>
          <a:xfrm>
            <a:off x="7290816" y="4315969"/>
            <a:ext cx="1816608" cy="792480"/>
          </a:xfrm>
          <a:prstGeom prst="rect">
            <a:avLst/>
          </a:prstGeom>
          <a:noFill/>
          <a:ln>
            <a:noFill/>
          </a:ln>
        </p:spPr>
      </p:pic>
      <p:sp>
        <p:nvSpPr>
          <p:cNvPr id="3" name="TextBox 2">
            <a:extLst>
              <a:ext uri="{FF2B5EF4-FFF2-40B4-BE49-F238E27FC236}">
                <a16:creationId xmlns:a16="http://schemas.microsoft.com/office/drawing/2014/main" id="{78B23041-7F80-4A89-AFAA-E9F7EA9C2890}"/>
              </a:ext>
            </a:extLst>
          </p:cNvPr>
          <p:cNvSpPr txBox="1"/>
          <p:nvPr/>
        </p:nvSpPr>
        <p:spPr>
          <a:xfrm>
            <a:off x="311700" y="694313"/>
            <a:ext cx="8431084" cy="3785652"/>
          </a:xfrm>
          <a:prstGeom prst="rect">
            <a:avLst/>
          </a:prstGeom>
          <a:noFill/>
        </p:spPr>
        <p:txBody>
          <a:bodyPr wrap="square" rtlCol="0">
            <a:spAutoFit/>
          </a:bodyPr>
          <a:lstStyle/>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endParaRPr>
          </a:p>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Montserrat" panose="020B0604020202020204" charset="0"/>
                <a:cs typeface="Arial"/>
                <a:sym typeface="Arial"/>
              </a:rPr>
              <a:t>Religion</a:t>
            </a:r>
            <a:r>
              <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rPr>
              <a:t> – all religions, practices, holidays, scriptures of these religions as well as terms inquiring about a specific person’s religion or religious beliefs, or religious freedom in general</a:t>
            </a:r>
          </a:p>
          <a:p>
            <a:pPr marL="457200"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rPr>
              <a:t>This category will see overlap with the “Immigration” category especially regarding Muslim Americans and Syrians</a:t>
            </a:r>
          </a:p>
          <a:p>
            <a:pPr marL="457200"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rPr>
              <a:t>This category will see overlap with the “Social Equality” with regards to Islamophobia, Anti-Semitism, or any form of anti-religious discrimination</a:t>
            </a:r>
          </a:p>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endParaRPr>
          </a:p>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Montserrat" panose="020B0604020202020204" charset="0"/>
                <a:cs typeface="Arial"/>
                <a:sym typeface="Arial"/>
              </a:rPr>
              <a:t>Reproductive</a:t>
            </a:r>
            <a:r>
              <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rPr>
              <a:t> </a:t>
            </a:r>
            <a:r>
              <a:rPr kumimoji="0" lang="en-US" sz="1200" b="1" i="0" u="none" strike="noStrike" kern="0" cap="none" spc="0" normalizeH="0" baseline="0" noProof="0" dirty="0">
                <a:ln>
                  <a:noFill/>
                </a:ln>
                <a:solidFill>
                  <a:srgbClr val="000000"/>
                </a:solidFill>
                <a:effectLst/>
                <a:uLnTx/>
                <a:uFillTx/>
                <a:latin typeface="Montserrat" panose="020B0604020202020204" charset="0"/>
                <a:cs typeface="Arial"/>
                <a:sym typeface="Arial"/>
              </a:rPr>
              <a:t>Health</a:t>
            </a:r>
            <a:r>
              <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rPr>
              <a:t> – reproductive health of both men and women, fertility, pregnancy, abortion, birth control, family planning, infant mortality, and infant health. </a:t>
            </a:r>
          </a:p>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endParaRPr>
          </a:p>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Montserrat" panose="020B0604020202020204" charset="0"/>
                <a:cs typeface="Arial"/>
                <a:sym typeface="Arial"/>
              </a:rPr>
              <a:t>Social</a:t>
            </a:r>
            <a:r>
              <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rPr>
              <a:t> </a:t>
            </a:r>
            <a:r>
              <a:rPr kumimoji="0" lang="en-US" sz="1200" b="1" i="0" u="none" strike="noStrike" kern="0" cap="none" spc="0" normalizeH="0" baseline="0" noProof="0" dirty="0">
                <a:ln>
                  <a:noFill/>
                </a:ln>
                <a:solidFill>
                  <a:srgbClr val="000000"/>
                </a:solidFill>
                <a:effectLst/>
                <a:uLnTx/>
                <a:uFillTx/>
                <a:latin typeface="Montserrat" panose="020B0604020202020204" charset="0"/>
                <a:cs typeface="Arial"/>
                <a:sym typeface="Arial"/>
              </a:rPr>
              <a:t>Equality</a:t>
            </a:r>
            <a:r>
              <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rPr>
              <a:t> – social equality (or lack thereof) among different social groups in the US. Terms related to equality/discrimination by race, sex, gender, sexual orientation, disability, language, religion, and age. Equality in civil rights, legal protections, freedom of speech, property rights, access to social goods and social services, equal treatment of majority groups</a:t>
            </a:r>
          </a:p>
          <a:p>
            <a:pPr marL="457200"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rPr>
              <a:t>Terms related to economic equality or class equality are categorized as Economy</a:t>
            </a:r>
          </a:p>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endParaRPr>
          </a:p>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Montserrat" panose="020B0604020202020204" charset="0"/>
                <a:cs typeface="Arial"/>
                <a:sym typeface="Arial"/>
              </a:rPr>
              <a:t>Space</a:t>
            </a:r>
            <a:r>
              <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rPr>
              <a:t> – space security and exploration, funding of space programs, space races, satellites, space missiles, space missile defense systems, space military forces, state exploration, space telescopes, NASA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endParaRPr>
          </a:p>
        </p:txBody>
      </p:sp>
      <p:sp>
        <p:nvSpPr>
          <p:cNvPr id="6" name="Slide Number Placeholder 5">
            <a:extLst>
              <a:ext uri="{FF2B5EF4-FFF2-40B4-BE49-F238E27FC236}">
                <a16:creationId xmlns:a16="http://schemas.microsoft.com/office/drawing/2014/main" id="{1E09B1D0-8CBF-4915-B50A-8B77C6281717}"/>
              </a:ext>
            </a:extLst>
          </p:cNvPr>
          <p:cNvSpPr>
            <a:spLocks noGrp="1"/>
          </p:cNvSpPr>
          <p:nvPr>
            <p:ph type="sldNum" idx="12"/>
          </p:nvPr>
        </p:nvSpPr>
        <p:spPr>
          <a:xfrm>
            <a:off x="37350" y="4855535"/>
            <a:ext cx="366687" cy="236539"/>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33</a:t>
            </a:fld>
            <a:endParaRPr kumimoji="0" lang="en" sz="1000" b="0" i="0" u="none" strike="noStrike" kern="0" cap="none" spc="0" normalizeH="0" baseline="0" noProof="0" dirty="0">
              <a:ln>
                <a:noFill/>
              </a:ln>
              <a:solidFill>
                <a:srgbClr val="595959"/>
              </a:solidFill>
              <a:effectLst/>
              <a:uLnTx/>
              <a:uFillTx/>
              <a:latin typeface="Montserrat" panose="020B0604020202020204" charset="0"/>
              <a:cs typeface="Arial"/>
              <a:sym typeface="Arial"/>
            </a:endParaRPr>
          </a:p>
        </p:txBody>
      </p:sp>
    </p:spTree>
    <p:extLst>
      <p:ext uri="{BB962C8B-B14F-4D97-AF65-F5344CB8AC3E}">
        <p14:creationId xmlns:p14="http://schemas.microsoft.com/office/powerpoint/2010/main" val="3633768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2" name="TextBox 1">
            <a:extLst>
              <a:ext uri="{FF2B5EF4-FFF2-40B4-BE49-F238E27FC236}">
                <a16:creationId xmlns:a16="http://schemas.microsoft.com/office/drawing/2014/main" id="{6A62EDAA-5F93-49EA-AC7D-4E5E8CBFE29B}"/>
              </a:ext>
            </a:extLst>
          </p:cNvPr>
          <p:cNvSpPr txBox="1"/>
          <p:nvPr/>
        </p:nvSpPr>
        <p:spPr>
          <a:xfrm>
            <a:off x="748" y="0"/>
            <a:ext cx="9144000" cy="5143500"/>
          </a:xfrm>
          <a:prstGeom prst="rect">
            <a:avLst/>
          </a:prstGeom>
          <a:noFill/>
          <a:ln w="57150">
            <a:solidFill>
              <a:srgbClr val="7030A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latin typeface="Varela Round" panose="00000500000000000000" pitchFamily="2" charset="-79"/>
                <a:cs typeface="Varela Round" panose="00000500000000000000" pitchFamily="2" charset="-79"/>
              </a:rPr>
              <a:t>Variable Definitions</a:t>
            </a:r>
            <a:endParaRPr lang="en-US" sz="3400" dirty="0">
              <a:latin typeface="Varela Round" panose="00000500000000000000" pitchFamily="2" charset="-79"/>
              <a:cs typeface="Varela Round" panose="00000500000000000000" pitchFamily="2" charset="-79"/>
              <a:sym typeface="Varela Round"/>
            </a:endParaRPr>
          </a:p>
        </p:txBody>
      </p:sp>
      <p:pic>
        <p:nvPicPr>
          <p:cNvPr id="5" name="Google Shape;134;p23">
            <a:extLst>
              <a:ext uri="{FF2B5EF4-FFF2-40B4-BE49-F238E27FC236}">
                <a16:creationId xmlns:a16="http://schemas.microsoft.com/office/drawing/2014/main" id="{C54F07CB-4453-4F72-B0D1-1723032FE4D8}"/>
              </a:ext>
            </a:extLst>
          </p:cNvPr>
          <p:cNvPicPr preferRelativeResize="0"/>
          <p:nvPr/>
        </p:nvPicPr>
        <p:blipFill>
          <a:blip r:embed="rId3">
            <a:alphaModFix/>
          </a:blip>
          <a:stretch>
            <a:fillRect/>
          </a:stretch>
        </p:blipFill>
        <p:spPr>
          <a:xfrm>
            <a:off x="7290816" y="4315969"/>
            <a:ext cx="1816608" cy="792480"/>
          </a:xfrm>
          <a:prstGeom prst="rect">
            <a:avLst/>
          </a:prstGeom>
          <a:noFill/>
          <a:ln>
            <a:noFill/>
          </a:ln>
        </p:spPr>
      </p:pic>
      <p:sp>
        <p:nvSpPr>
          <p:cNvPr id="3" name="TextBox 2">
            <a:extLst>
              <a:ext uri="{FF2B5EF4-FFF2-40B4-BE49-F238E27FC236}">
                <a16:creationId xmlns:a16="http://schemas.microsoft.com/office/drawing/2014/main" id="{78B23041-7F80-4A89-AFAA-E9F7EA9C2890}"/>
              </a:ext>
            </a:extLst>
          </p:cNvPr>
          <p:cNvSpPr txBox="1"/>
          <p:nvPr/>
        </p:nvSpPr>
        <p:spPr>
          <a:xfrm>
            <a:off x="311700" y="694313"/>
            <a:ext cx="8431084" cy="2523768"/>
          </a:xfrm>
          <a:prstGeom prst="rect">
            <a:avLst/>
          </a:prstGeom>
          <a:noFill/>
        </p:spPr>
        <p:txBody>
          <a:bodyPr wrap="square" rtlCol="0">
            <a:spAutoFit/>
          </a:bodyPr>
          <a:lstStyle/>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Montserrat" panose="020B0604020202020204" charset="0"/>
                <a:cs typeface="Arial"/>
                <a:sym typeface="Arial"/>
              </a:rPr>
              <a:t>Trade</a:t>
            </a:r>
            <a:r>
              <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rPr>
              <a:t> – international exchange of goods, international trade agreements such as NAFTA and TPP, outsourcing of jobs, isolationism. This category also includes all terms related to China</a:t>
            </a:r>
          </a:p>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endParaRPr>
          </a:p>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Montserrat" panose="020B0604020202020204" charset="0"/>
                <a:cs typeface="Arial"/>
                <a:sym typeface="Arial"/>
              </a:rPr>
              <a:t>Taxes/Spending</a:t>
            </a:r>
            <a:r>
              <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rPr>
              <a:t> – government taxation, government spending, welfare, debt ceiling, government shutdowns, IRS, payroll taxes, tax refunds, and Social Security</a:t>
            </a:r>
          </a:p>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endParaRPr>
          </a:p>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Montserrat" panose="020B0604020202020204" charset="0"/>
                <a:cs typeface="Arial"/>
                <a:sym typeface="Arial"/>
              </a:rPr>
              <a:t>Veterans</a:t>
            </a:r>
            <a:r>
              <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rPr>
              <a:t> – individuals who previously served in the US military, military medals, military honors, support for troops</a:t>
            </a:r>
          </a:p>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endParaRPr>
          </a:p>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Montserrat" panose="020B0604020202020204" charset="0"/>
                <a:cs typeface="Arial"/>
                <a:sym typeface="Arial"/>
              </a:rPr>
              <a:t>Voter Turnout</a:t>
            </a:r>
            <a:r>
              <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rPr>
              <a:t> – voter engagement in the voting system, absentee ballot, voter registration, early voting, voting locations, boards of elections, voting machines</a:t>
            </a:r>
          </a:p>
          <a:p>
            <a:pPr marL="457200"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rPr>
              <a:t>Exclude terms related to polls, presidential debates, candidate rallies – these are Electability</a:t>
            </a:r>
          </a:p>
          <a:p>
            <a:pPr marL="45720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endParaRPr>
          </a:p>
        </p:txBody>
      </p:sp>
      <p:sp>
        <p:nvSpPr>
          <p:cNvPr id="6" name="Slide Number Placeholder 5">
            <a:extLst>
              <a:ext uri="{FF2B5EF4-FFF2-40B4-BE49-F238E27FC236}">
                <a16:creationId xmlns:a16="http://schemas.microsoft.com/office/drawing/2014/main" id="{A5B87ACD-0EC8-4B4C-A4FA-9FB4A05114EC}"/>
              </a:ext>
            </a:extLst>
          </p:cNvPr>
          <p:cNvSpPr>
            <a:spLocks noGrp="1"/>
          </p:cNvSpPr>
          <p:nvPr>
            <p:ph type="sldNum" idx="12"/>
          </p:nvPr>
        </p:nvSpPr>
        <p:spPr>
          <a:xfrm>
            <a:off x="37350" y="4855535"/>
            <a:ext cx="366687" cy="236539"/>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34</a:t>
            </a:fld>
            <a:endParaRPr kumimoji="0" lang="en" sz="1000" b="0" i="0" u="none" strike="noStrike" kern="0" cap="none" spc="0" normalizeH="0" baseline="0" noProof="0" dirty="0">
              <a:ln>
                <a:noFill/>
              </a:ln>
              <a:solidFill>
                <a:srgbClr val="595959"/>
              </a:solidFill>
              <a:effectLst/>
              <a:uLnTx/>
              <a:uFillTx/>
              <a:latin typeface="Montserrat" panose="020B0604020202020204" charset="0"/>
              <a:cs typeface="Arial"/>
              <a:sym typeface="Arial"/>
            </a:endParaRPr>
          </a:p>
        </p:txBody>
      </p:sp>
    </p:spTree>
    <p:extLst>
      <p:ext uri="{BB962C8B-B14F-4D97-AF65-F5344CB8AC3E}">
        <p14:creationId xmlns:p14="http://schemas.microsoft.com/office/powerpoint/2010/main" val="32366372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Patents Referencing ‘Google Trends’</a:t>
            </a:r>
          </a:p>
        </p:txBody>
      </p:sp>
      <p:pic>
        <p:nvPicPr>
          <p:cNvPr id="5" name="Google Shape;134;p23">
            <a:extLst>
              <a:ext uri="{FF2B5EF4-FFF2-40B4-BE49-F238E27FC236}">
                <a16:creationId xmlns:a16="http://schemas.microsoft.com/office/drawing/2014/main" id="{C54F07CB-4453-4F72-B0D1-1723032FE4D8}"/>
              </a:ext>
            </a:extLst>
          </p:cNvPr>
          <p:cNvPicPr preferRelativeResize="0"/>
          <p:nvPr/>
        </p:nvPicPr>
        <p:blipFill>
          <a:blip r:embed="rId3">
            <a:alphaModFix/>
          </a:blip>
          <a:stretch>
            <a:fillRect/>
          </a:stretch>
        </p:blipFill>
        <p:spPr>
          <a:xfrm>
            <a:off x="7290816" y="4315969"/>
            <a:ext cx="1816608" cy="792480"/>
          </a:xfrm>
          <a:prstGeom prst="rect">
            <a:avLst/>
          </a:prstGeom>
          <a:noFill/>
          <a:ln>
            <a:noFill/>
          </a:ln>
        </p:spPr>
      </p:pic>
      <p:sp>
        <p:nvSpPr>
          <p:cNvPr id="3" name="TextBox 2">
            <a:extLst>
              <a:ext uri="{FF2B5EF4-FFF2-40B4-BE49-F238E27FC236}">
                <a16:creationId xmlns:a16="http://schemas.microsoft.com/office/drawing/2014/main" id="{78B23041-7F80-4A89-AFAA-E9F7EA9C2890}"/>
              </a:ext>
            </a:extLst>
          </p:cNvPr>
          <p:cNvSpPr txBox="1"/>
          <p:nvPr/>
        </p:nvSpPr>
        <p:spPr>
          <a:xfrm>
            <a:off x="211208" y="843651"/>
            <a:ext cx="8431084" cy="1261884"/>
          </a:xfrm>
          <a:prstGeom prst="rect">
            <a:avLst/>
          </a:prstGeom>
          <a:noFill/>
        </p:spPr>
        <p:txBody>
          <a:bodyPr wrap="square" rtlCol="0">
            <a:spAutoFit/>
          </a:bodyPr>
          <a:lstStyle/>
          <a:p>
            <a:r>
              <a:rPr lang="en-US" sz="2400" dirty="0">
                <a:solidFill>
                  <a:schemeClr val="dk1"/>
                </a:solidFill>
                <a:latin typeface="Varela Round" panose="00000500000000000000" pitchFamily="2" charset="-79"/>
                <a:cs typeface="Varela Round" panose="00000500000000000000" pitchFamily="2" charset="-79"/>
              </a:rPr>
              <a:t>76 U.S. patents that cite Google Trends (</a:t>
            </a:r>
            <a:r>
              <a:rPr lang="en-US" sz="2400" dirty="0">
                <a:solidFill>
                  <a:schemeClr val="dk1"/>
                </a:solidFill>
                <a:latin typeface="Varela Round" panose="00000500000000000000" pitchFamily="2" charset="-79"/>
                <a:cs typeface="Varela Round" panose="00000500000000000000" pitchFamily="2" charset="-79"/>
                <a:hlinkClick r:id="rId4">
                  <a:extLst>
                    <a:ext uri="{A12FA001-AC4F-418D-AE19-62706E023703}">
                      <ahyp:hlinkClr xmlns:ahyp="http://schemas.microsoft.com/office/drawing/2018/hyperlinkcolor" val="tx"/>
                    </a:ext>
                  </a:extLst>
                </a:hlinkClick>
              </a:rPr>
              <a:t>USPTO, 2017</a:t>
            </a:r>
            <a:r>
              <a:rPr lang="en-US" sz="2400" dirty="0">
                <a:solidFill>
                  <a:schemeClr val="dk1"/>
                </a:solidFill>
                <a:latin typeface="Varela Round" panose="00000500000000000000" pitchFamily="2" charset="-79"/>
                <a:cs typeface="Varela Round" panose="00000500000000000000" pitchFamily="2" charset="-79"/>
              </a:rPr>
              <a:t>)</a:t>
            </a:r>
          </a:p>
          <a:p>
            <a:pPr marL="171450" indent="-171450">
              <a:buFont typeface="Arial" panose="020B0604020202020204" pitchFamily="34" charset="0"/>
              <a:buChar char="•"/>
            </a:pPr>
            <a:r>
              <a:rPr lang="en-US" dirty="0">
                <a:solidFill>
                  <a:schemeClr val="dk1"/>
                </a:solidFill>
                <a:latin typeface="Montserrat" panose="020B0604020202020204" charset="0"/>
                <a:cs typeface="Varela Round" panose="00000500000000000000" pitchFamily="2" charset="-79"/>
              </a:rPr>
              <a:t>Applications: Information and Computer Science, Medicine and Bio Science, Economy and Business</a:t>
            </a:r>
          </a:p>
          <a:p>
            <a:pPr marL="171450" indent="-171450">
              <a:buFont typeface="Arial" panose="020B0604020202020204" pitchFamily="34" charset="0"/>
              <a:buChar char="•"/>
            </a:pPr>
            <a:r>
              <a:rPr lang="en-US" dirty="0">
                <a:solidFill>
                  <a:schemeClr val="dk1"/>
                </a:solidFill>
                <a:latin typeface="Montserrat" panose="020B0604020202020204" charset="0"/>
                <a:cs typeface="Varela Round" panose="00000500000000000000" pitchFamily="2" charset="-79"/>
              </a:rPr>
              <a:t>Unum Provisional Patent ID: 1911.100.00US</a:t>
            </a:r>
          </a:p>
          <a:p>
            <a:endParaRPr lang="en-US" sz="2400" dirty="0">
              <a:solidFill>
                <a:schemeClr val="dk1"/>
              </a:solidFill>
              <a:latin typeface="Varela Round" panose="00000500000000000000" pitchFamily="2" charset="-79"/>
              <a:cs typeface="Varela Round" panose="00000500000000000000" pitchFamily="2" charset="-79"/>
            </a:endParaRPr>
          </a:p>
        </p:txBody>
      </p:sp>
      <p:graphicFrame>
        <p:nvGraphicFramePr>
          <p:cNvPr id="8" name="Chart 7">
            <a:extLst>
              <a:ext uri="{FF2B5EF4-FFF2-40B4-BE49-F238E27FC236}">
                <a16:creationId xmlns:a16="http://schemas.microsoft.com/office/drawing/2014/main" id="{8F0332A8-CC15-417D-83DC-FEC778AF4E80}"/>
              </a:ext>
            </a:extLst>
          </p:cNvPr>
          <p:cNvGraphicFramePr>
            <a:graphicFrameLocks/>
          </p:cNvGraphicFramePr>
          <p:nvPr/>
        </p:nvGraphicFramePr>
        <p:xfrm>
          <a:off x="211208" y="1886139"/>
          <a:ext cx="6353376" cy="3267993"/>
        </p:xfrm>
        <a:graphic>
          <a:graphicData uri="http://schemas.openxmlformats.org/drawingml/2006/chart">
            <c:chart xmlns:c="http://schemas.openxmlformats.org/drawingml/2006/chart" xmlns:r="http://schemas.openxmlformats.org/officeDocument/2006/relationships" r:id="rId5"/>
          </a:graphicData>
        </a:graphic>
      </p:graphicFrame>
      <p:sp>
        <p:nvSpPr>
          <p:cNvPr id="7" name="Slide Number Placeholder 3">
            <a:extLst>
              <a:ext uri="{FF2B5EF4-FFF2-40B4-BE49-F238E27FC236}">
                <a16:creationId xmlns:a16="http://schemas.microsoft.com/office/drawing/2014/main" id="{B53F3DB9-A397-4A84-8492-D4408C36D0B7}"/>
              </a:ext>
            </a:extLst>
          </p:cNvPr>
          <p:cNvSpPr>
            <a:spLocks noGrp="1"/>
          </p:cNvSpPr>
          <p:nvPr>
            <p:ph type="sldNum" idx="12"/>
          </p:nvPr>
        </p:nvSpPr>
        <p:spPr>
          <a:xfrm>
            <a:off x="37350" y="4844105"/>
            <a:ext cx="366687" cy="236539"/>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35</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spTree>
    <p:extLst>
      <p:ext uri="{BB962C8B-B14F-4D97-AF65-F5344CB8AC3E}">
        <p14:creationId xmlns:p14="http://schemas.microsoft.com/office/powerpoint/2010/main" val="39054161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Academic Literature Review</a:t>
            </a:r>
          </a:p>
        </p:txBody>
      </p:sp>
      <p:sp>
        <p:nvSpPr>
          <p:cNvPr id="3" name="TextBox 2">
            <a:extLst>
              <a:ext uri="{FF2B5EF4-FFF2-40B4-BE49-F238E27FC236}">
                <a16:creationId xmlns:a16="http://schemas.microsoft.com/office/drawing/2014/main" id="{78B23041-7F80-4A89-AFAA-E9F7EA9C2890}"/>
              </a:ext>
            </a:extLst>
          </p:cNvPr>
          <p:cNvSpPr txBox="1"/>
          <p:nvPr/>
        </p:nvSpPr>
        <p:spPr>
          <a:xfrm>
            <a:off x="211208" y="843651"/>
            <a:ext cx="8431084" cy="429348"/>
          </a:xfrm>
          <a:prstGeom prst="rect">
            <a:avLst/>
          </a:prstGeom>
          <a:noFill/>
        </p:spPr>
        <p:txBody>
          <a:bodyPr wrap="square" rtlCol="0">
            <a:sp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sz="2400" b="0" i="0" u="none" strike="noStrike" kern="0" cap="none" spc="0" normalizeH="0" baseline="0" noProof="0" dirty="0">
                <a:ln>
                  <a:noFill/>
                </a:ln>
                <a:solidFill>
                  <a:srgbClr val="000000"/>
                </a:solidFill>
                <a:effectLst/>
                <a:uLnTx/>
                <a:uFillTx/>
                <a:latin typeface="Playfair Display" panose="020B0604020202020204" charset="0"/>
                <a:cs typeface="Varela Round" panose="00000500000000000000" pitchFamily="2" charset="-79"/>
                <a:sym typeface="Arial"/>
              </a:rPr>
              <a:t>657 documents that reference Google Trends</a:t>
            </a:r>
          </a:p>
        </p:txBody>
      </p:sp>
      <p:graphicFrame>
        <p:nvGraphicFramePr>
          <p:cNvPr id="9" name="Chart 8">
            <a:extLst>
              <a:ext uri="{FF2B5EF4-FFF2-40B4-BE49-F238E27FC236}">
                <a16:creationId xmlns:a16="http://schemas.microsoft.com/office/drawing/2014/main" id="{D6308354-0DD2-4645-A922-455E8E5AC731}"/>
              </a:ext>
            </a:extLst>
          </p:cNvPr>
          <p:cNvGraphicFramePr>
            <a:graphicFrameLocks/>
          </p:cNvGraphicFramePr>
          <p:nvPr/>
        </p:nvGraphicFramePr>
        <p:xfrm>
          <a:off x="211208" y="1468677"/>
          <a:ext cx="3394519" cy="248590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2324F3EF-94C7-400B-A646-0F10AFDB690F}"/>
              </a:ext>
            </a:extLst>
          </p:cNvPr>
          <p:cNvGraphicFramePr>
            <a:graphicFrameLocks/>
          </p:cNvGraphicFramePr>
          <p:nvPr/>
        </p:nvGraphicFramePr>
        <p:xfrm>
          <a:off x="3731344" y="1354937"/>
          <a:ext cx="4617525" cy="2599643"/>
        </p:xfrm>
        <a:graphic>
          <a:graphicData uri="http://schemas.openxmlformats.org/drawingml/2006/chart">
            <c:chart xmlns:c="http://schemas.openxmlformats.org/drawingml/2006/chart" xmlns:r="http://schemas.openxmlformats.org/officeDocument/2006/relationships" r:id="rId4"/>
          </a:graphicData>
        </a:graphic>
      </p:graphicFrame>
      <p:sp>
        <p:nvSpPr>
          <p:cNvPr id="4" name="Slide Number Placeholder 3">
            <a:extLst>
              <a:ext uri="{FF2B5EF4-FFF2-40B4-BE49-F238E27FC236}">
                <a16:creationId xmlns:a16="http://schemas.microsoft.com/office/drawing/2014/main" id="{043CBA73-3855-4F92-90EC-B2ADB0CD652C}"/>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36</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sp>
        <p:nvSpPr>
          <p:cNvPr id="8" name="Rectangle 7">
            <a:extLst>
              <a:ext uri="{FF2B5EF4-FFF2-40B4-BE49-F238E27FC236}">
                <a16:creationId xmlns:a16="http://schemas.microsoft.com/office/drawing/2014/main" id="{0BCADDA7-B519-4BE8-B93A-BB15FDABDC09}"/>
              </a:ext>
            </a:extLst>
          </p:cNvPr>
          <p:cNvSpPr/>
          <p:nvPr/>
        </p:nvSpPr>
        <p:spPr>
          <a:xfrm>
            <a:off x="211208" y="4036518"/>
            <a:ext cx="6790954"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ontserrat" panose="00000500000000000000" charset="0"/>
                <a:ea typeface="+mn-ea"/>
                <a:sym typeface="Arial"/>
              </a:rPr>
              <a:t>Source: Scopus is Elsevier’s abstract and citation database launched in 2004. Scopus covers nearly 36,377 titles from approximately 11,678 publishers.</a:t>
            </a:r>
          </a:p>
        </p:txBody>
      </p:sp>
    </p:spTree>
    <p:extLst>
      <p:ext uri="{BB962C8B-B14F-4D97-AF65-F5344CB8AC3E}">
        <p14:creationId xmlns:p14="http://schemas.microsoft.com/office/powerpoint/2010/main" val="41849276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795724"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Team Members: Management and Board</a:t>
            </a:r>
          </a:p>
        </p:txBody>
      </p:sp>
      <p:pic>
        <p:nvPicPr>
          <p:cNvPr id="14" name="Content Placeholder 3">
            <a:extLst>
              <a:ext uri="{FF2B5EF4-FFF2-40B4-BE49-F238E27FC236}">
                <a16:creationId xmlns:a16="http://schemas.microsoft.com/office/drawing/2014/main" id="{6188DC98-5DA9-4580-802D-49397897F864}"/>
              </a:ext>
            </a:extLst>
          </p:cNvPr>
          <p:cNvPicPr>
            <a:picLocks noChangeAspect="1"/>
          </p:cNvPicPr>
          <p:nvPr/>
        </p:nvPicPr>
        <p:blipFill>
          <a:blip r:embed="rId3"/>
          <a:stretch>
            <a:fillRect/>
          </a:stretch>
        </p:blipFill>
        <p:spPr>
          <a:xfrm>
            <a:off x="311699" y="884363"/>
            <a:ext cx="3725279" cy="1849098"/>
          </a:xfrm>
          <a:prstGeom prst="rect">
            <a:avLst/>
          </a:prstGeom>
          <a:noFill/>
          <a:ln>
            <a:noFill/>
          </a:ln>
        </p:spPr>
      </p:pic>
      <p:pic>
        <p:nvPicPr>
          <p:cNvPr id="15" name="Picture 14">
            <a:extLst>
              <a:ext uri="{FF2B5EF4-FFF2-40B4-BE49-F238E27FC236}">
                <a16:creationId xmlns:a16="http://schemas.microsoft.com/office/drawing/2014/main" id="{A224FFC4-5F36-45FF-B518-71CB3F6A5241}"/>
              </a:ext>
            </a:extLst>
          </p:cNvPr>
          <p:cNvPicPr>
            <a:picLocks noChangeAspect="1"/>
          </p:cNvPicPr>
          <p:nvPr/>
        </p:nvPicPr>
        <p:blipFill>
          <a:blip r:embed="rId4"/>
          <a:stretch>
            <a:fillRect/>
          </a:stretch>
        </p:blipFill>
        <p:spPr>
          <a:xfrm>
            <a:off x="4347929" y="884363"/>
            <a:ext cx="3858987" cy="1849098"/>
          </a:xfrm>
          <a:prstGeom prst="rect">
            <a:avLst/>
          </a:prstGeom>
        </p:spPr>
      </p:pic>
      <p:pic>
        <p:nvPicPr>
          <p:cNvPr id="16" name="Picture 15">
            <a:extLst>
              <a:ext uri="{FF2B5EF4-FFF2-40B4-BE49-F238E27FC236}">
                <a16:creationId xmlns:a16="http://schemas.microsoft.com/office/drawing/2014/main" id="{0A7D90FC-5303-4AF2-8A55-B0E4E901A164}"/>
              </a:ext>
            </a:extLst>
          </p:cNvPr>
          <p:cNvPicPr>
            <a:picLocks noChangeAspect="1"/>
          </p:cNvPicPr>
          <p:nvPr/>
        </p:nvPicPr>
        <p:blipFill>
          <a:blip r:embed="rId5"/>
          <a:stretch>
            <a:fillRect/>
          </a:stretch>
        </p:blipFill>
        <p:spPr>
          <a:xfrm>
            <a:off x="311699" y="2923954"/>
            <a:ext cx="3725279" cy="2006781"/>
          </a:xfrm>
          <a:prstGeom prst="rect">
            <a:avLst/>
          </a:prstGeom>
        </p:spPr>
      </p:pic>
      <p:sp>
        <p:nvSpPr>
          <p:cNvPr id="3" name="Slide Number Placeholder 2">
            <a:extLst>
              <a:ext uri="{FF2B5EF4-FFF2-40B4-BE49-F238E27FC236}">
                <a16:creationId xmlns:a16="http://schemas.microsoft.com/office/drawing/2014/main" id="{5A827800-1D8E-4843-9A69-8359597FA14A}"/>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37</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4" name="Picture 3" descr="A person posing for the camera&#10;&#10;Description automatically generated">
            <a:extLst>
              <a:ext uri="{FF2B5EF4-FFF2-40B4-BE49-F238E27FC236}">
                <a16:creationId xmlns:a16="http://schemas.microsoft.com/office/drawing/2014/main" id="{D1FCD92E-51A3-4AD0-B7D6-836AF3D7F2B5}"/>
              </a:ext>
            </a:extLst>
          </p:cNvPr>
          <p:cNvPicPr>
            <a:picLocks noChangeAspect="1"/>
          </p:cNvPicPr>
          <p:nvPr/>
        </p:nvPicPr>
        <p:blipFill rotWithShape="1">
          <a:blip r:embed="rId6"/>
          <a:srcRect l="10738" r="16911"/>
          <a:stretch/>
        </p:blipFill>
        <p:spPr>
          <a:xfrm>
            <a:off x="4311328" y="3002795"/>
            <a:ext cx="1910796" cy="1849098"/>
          </a:xfrm>
          <a:prstGeom prst="rect">
            <a:avLst/>
          </a:prstGeom>
        </p:spPr>
      </p:pic>
      <p:sp>
        <p:nvSpPr>
          <p:cNvPr id="5" name="TextBox 4">
            <a:extLst>
              <a:ext uri="{FF2B5EF4-FFF2-40B4-BE49-F238E27FC236}">
                <a16:creationId xmlns:a16="http://schemas.microsoft.com/office/drawing/2014/main" id="{5E72680E-4FDD-4493-833C-26F1F9855362}"/>
              </a:ext>
            </a:extLst>
          </p:cNvPr>
          <p:cNvSpPr txBox="1"/>
          <p:nvPr/>
        </p:nvSpPr>
        <p:spPr>
          <a:xfrm>
            <a:off x="6369269" y="2942479"/>
            <a:ext cx="2463032" cy="2031325"/>
          </a:xfrm>
          <a:prstGeom prst="rect">
            <a:avLst/>
          </a:prstGeom>
          <a:solidFill>
            <a:schemeClr val="bg1"/>
          </a:solidFill>
        </p:spPr>
        <p:txBody>
          <a:bodyPr wrap="square" rtlCol="0">
            <a:spAutoFit/>
          </a:bodyPr>
          <a:lstStyle/>
          <a:p>
            <a:r>
              <a:rPr lang="en-US" sz="1800" dirty="0">
                <a:solidFill>
                  <a:srgbClr val="7030A0"/>
                </a:solidFill>
                <a:latin typeface="Varela Round" panose="00000500000000000000" pitchFamily="2" charset="-79"/>
              </a:rPr>
              <a:t>Lauren Beaver</a:t>
            </a:r>
          </a:p>
          <a:p>
            <a:endParaRPr lang="en-US" sz="900" dirty="0">
              <a:solidFill>
                <a:srgbClr val="7030A0"/>
              </a:solidFill>
              <a:latin typeface="Varela Round" panose="00000500000000000000" pitchFamily="2" charset="-79"/>
            </a:endParaRPr>
          </a:p>
          <a:p>
            <a:r>
              <a:rPr lang="en-US" sz="900" dirty="0">
                <a:solidFill>
                  <a:srgbClr val="7030A0"/>
                </a:solidFill>
                <a:latin typeface="Varela Round" panose="00000500000000000000" pitchFamily="2" charset="-79"/>
              </a:rPr>
              <a:t>Lauren graduated from the University of Denver where she studied Finance and Business Analytics. She has experience working in the financial services industry as a big data and cloud developer. Lauren believes that data and analytics can provide value to any industry, and loves when a model returns a clean and elegant solution. She enjoys spending time on the beach with her family in Los Angeles. </a:t>
            </a:r>
          </a:p>
        </p:txBody>
      </p:sp>
    </p:spTree>
    <p:extLst>
      <p:ext uri="{BB962C8B-B14F-4D97-AF65-F5344CB8AC3E}">
        <p14:creationId xmlns:p14="http://schemas.microsoft.com/office/powerpoint/2010/main" val="17167123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795724"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Website</a:t>
            </a:r>
          </a:p>
        </p:txBody>
      </p:sp>
      <p:pic>
        <p:nvPicPr>
          <p:cNvPr id="5" name="Google Shape;134;p23">
            <a:extLst>
              <a:ext uri="{FF2B5EF4-FFF2-40B4-BE49-F238E27FC236}">
                <a16:creationId xmlns:a16="http://schemas.microsoft.com/office/drawing/2014/main" id="{C54F07CB-4453-4F72-B0D1-1723032FE4D8}"/>
              </a:ext>
            </a:extLst>
          </p:cNvPr>
          <p:cNvPicPr preferRelativeResize="0"/>
          <p:nvPr/>
        </p:nvPicPr>
        <p:blipFill>
          <a:blip r:embed="rId3">
            <a:alphaModFix/>
          </a:blip>
          <a:stretch>
            <a:fillRect/>
          </a:stretch>
        </p:blipFill>
        <p:spPr>
          <a:xfrm>
            <a:off x="7290816" y="4315969"/>
            <a:ext cx="1816608" cy="792480"/>
          </a:xfrm>
          <a:prstGeom prst="rect">
            <a:avLst/>
          </a:prstGeom>
          <a:noFill/>
          <a:ln>
            <a:noFill/>
          </a:ln>
        </p:spPr>
      </p:pic>
      <p:sp>
        <p:nvSpPr>
          <p:cNvPr id="3" name="TextBox 2">
            <a:extLst>
              <a:ext uri="{FF2B5EF4-FFF2-40B4-BE49-F238E27FC236}">
                <a16:creationId xmlns:a16="http://schemas.microsoft.com/office/drawing/2014/main" id="{1A35A837-7A0B-4AC7-AF3A-D7AD539767FA}"/>
              </a:ext>
            </a:extLst>
          </p:cNvPr>
          <p:cNvSpPr txBox="1"/>
          <p:nvPr/>
        </p:nvSpPr>
        <p:spPr>
          <a:xfrm>
            <a:off x="2494350" y="2234549"/>
            <a:ext cx="4155300" cy="523220"/>
          </a:xfrm>
          <a:prstGeom prst="rect">
            <a:avLst/>
          </a:prstGeom>
          <a:noFill/>
        </p:spPr>
        <p:txBody>
          <a:bodyPr wrap="square" rtlCol="0">
            <a:spAutoFit/>
          </a:bodyPr>
          <a:lstStyle/>
          <a:p>
            <a:pPr algn="ctr"/>
            <a:r>
              <a:rPr lang="en-US" sz="2800" b="1" dirty="0">
                <a:solidFill>
                  <a:srgbClr val="7030A0"/>
                </a:solidFill>
                <a:latin typeface="Varela Round" panose="00000500000000000000" pitchFamily="2" charset="-79"/>
                <a:hlinkClick r:id="rId4">
                  <a:extLst>
                    <a:ext uri="{A12FA001-AC4F-418D-AE19-62706E023703}">
                      <ahyp:hlinkClr xmlns:ahyp="http://schemas.microsoft.com/office/drawing/2018/hyperlinkcolor" val="tx"/>
                    </a:ext>
                  </a:extLst>
                </a:hlinkClick>
              </a:rPr>
              <a:t>www.unumai.org</a:t>
            </a:r>
            <a:endParaRPr lang="en-US" b="1" dirty="0">
              <a:solidFill>
                <a:srgbClr val="7030A0"/>
              </a:solidFill>
              <a:latin typeface="Varela Round" panose="00000500000000000000" pitchFamily="2" charset="-79"/>
            </a:endParaRPr>
          </a:p>
        </p:txBody>
      </p:sp>
      <p:sp>
        <p:nvSpPr>
          <p:cNvPr id="6" name="Slide Number Placeholder 2">
            <a:extLst>
              <a:ext uri="{FF2B5EF4-FFF2-40B4-BE49-F238E27FC236}">
                <a16:creationId xmlns:a16="http://schemas.microsoft.com/office/drawing/2014/main" id="{F5D9E7AD-9C3A-4415-93D1-703D79AC70F3}"/>
              </a:ext>
            </a:extLst>
          </p:cNvPr>
          <p:cNvSpPr>
            <a:spLocks noGrp="1"/>
          </p:cNvSpPr>
          <p:nvPr>
            <p:ph type="sldNum" idx="12"/>
          </p:nvPr>
        </p:nvSpPr>
        <p:spPr>
          <a:xfrm>
            <a:off x="37350" y="4855535"/>
            <a:ext cx="366687" cy="236539"/>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38</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spTree>
    <p:extLst>
      <p:ext uri="{BB962C8B-B14F-4D97-AF65-F5344CB8AC3E}">
        <p14:creationId xmlns:p14="http://schemas.microsoft.com/office/powerpoint/2010/main" val="14045961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5C129D"/>
        </a:solidFill>
        <a:effectLst/>
      </p:bgPr>
    </p:bg>
    <p:spTree>
      <p:nvGrpSpPr>
        <p:cNvPr id="1" name="Shape 58"/>
        <p:cNvGrpSpPr/>
        <p:nvPr/>
      </p:nvGrpSpPr>
      <p:grpSpPr>
        <a:xfrm>
          <a:off x="0" y="0"/>
          <a:ext cx="0" cy="0"/>
          <a:chOff x="0" y="0"/>
          <a:chExt cx="0" cy="0"/>
        </a:xfrm>
      </p:grpSpPr>
      <p:sp>
        <p:nvSpPr>
          <p:cNvPr id="4" name="TextBox 3">
            <a:extLst>
              <a:ext uri="{FF2B5EF4-FFF2-40B4-BE49-F238E27FC236}">
                <a16:creationId xmlns:a16="http://schemas.microsoft.com/office/drawing/2014/main" id="{03E035F5-6311-4AB9-B5C7-E7F042C13719}"/>
              </a:ext>
            </a:extLst>
          </p:cNvPr>
          <p:cNvSpPr txBox="1"/>
          <p:nvPr/>
        </p:nvSpPr>
        <p:spPr>
          <a:xfrm>
            <a:off x="0" y="0"/>
            <a:ext cx="9144000" cy="5143500"/>
          </a:xfrm>
          <a:prstGeom prst="rect">
            <a:avLst/>
          </a:prstGeom>
          <a:noFill/>
          <a:ln w="57150">
            <a:solidFill>
              <a:schemeClr val="bg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Google Shape;59;p14"/>
          <p:cNvSpPr txBox="1">
            <a:spLocks noGrp="1"/>
          </p:cNvSpPr>
          <p:nvPr>
            <p:ph type="title"/>
          </p:nvPr>
        </p:nvSpPr>
        <p:spPr>
          <a:xfrm>
            <a:off x="570050" y="22854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5200" dirty="0">
                <a:solidFill>
                  <a:srgbClr val="C97FFF"/>
                </a:solidFill>
                <a:latin typeface="Playfair Display"/>
                <a:ea typeface="Playfair Display"/>
                <a:cs typeface="Playfair Display"/>
                <a:sym typeface="Playfair Display"/>
              </a:rPr>
              <a:t>Google Search Versus Survey Results by Race Level</a:t>
            </a:r>
            <a:endParaRPr sz="5200" dirty="0">
              <a:solidFill>
                <a:srgbClr val="C97FFF"/>
              </a:solidFill>
              <a:latin typeface="Playfair Display"/>
              <a:ea typeface="Playfair Display"/>
              <a:cs typeface="Playfair Display"/>
              <a:sym typeface="Playfair Display"/>
            </a:endParaRPr>
          </a:p>
        </p:txBody>
      </p:sp>
      <p:pic>
        <p:nvPicPr>
          <p:cNvPr id="3" name="Google Shape;116;p20">
            <a:extLst>
              <a:ext uri="{FF2B5EF4-FFF2-40B4-BE49-F238E27FC236}">
                <a16:creationId xmlns:a16="http://schemas.microsoft.com/office/drawing/2014/main" id="{99566513-4231-41F6-88ED-61FF4D513E5A}"/>
              </a:ext>
            </a:extLst>
          </p:cNvPr>
          <p:cNvPicPr preferRelativeResize="0"/>
          <p:nvPr/>
        </p:nvPicPr>
        <p:blipFill>
          <a:blip r:embed="rId3">
            <a:alphaModFix/>
          </a:blip>
          <a:stretch>
            <a:fillRect/>
          </a:stretch>
        </p:blipFill>
        <p:spPr>
          <a:xfrm>
            <a:off x="7294880" y="4307840"/>
            <a:ext cx="1795770" cy="777529"/>
          </a:xfrm>
          <a:prstGeom prst="rect">
            <a:avLst/>
          </a:prstGeom>
          <a:noFill/>
          <a:ln>
            <a:noFill/>
          </a:ln>
        </p:spPr>
      </p:pic>
    </p:spTree>
    <p:extLst>
      <p:ext uri="{BB962C8B-B14F-4D97-AF65-F5344CB8AC3E}">
        <p14:creationId xmlns:p14="http://schemas.microsoft.com/office/powerpoint/2010/main" val="3497125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CD553-B565-43D6-9E99-96E8B4550E6C}"/>
              </a:ext>
            </a:extLst>
          </p:cNvPr>
          <p:cNvSpPr>
            <a:spLocks noGrp="1"/>
          </p:cNvSpPr>
          <p:nvPr>
            <p:ph type="title"/>
          </p:nvPr>
        </p:nvSpPr>
        <p:spPr>
          <a:xfrm>
            <a:off x="311700" y="84547"/>
            <a:ext cx="8520600" cy="572700"/>
          </a:xfrm>
        </p:spPr>
        <p:txBody>
          <a:bodyPr/>
          <a:lstStyle/>
          <a:p>
            <a:r>
              <a:rPr lang="en-US" sz="3600" dirty="0"/>
              <a:t>What Place Is Gardner In?</a:t>
            </a:r>
          </a:p>
        </p:txBody>
      </p:sp>
      <p:sp>
        <p:nvSpPr>
          <p:cNvPr id="4" name="Slide Number Placeholder 3">
            <a:extLst>
              <a:ext uri="{FF2B5EF4-FFF2-40B4-BE49-F238E27FC236}">
                <a16:creationId xmlns:a16="http://schemas.microsoft.com/office/drawing/2014/main" id="{C099F247-9802-42FF-976E-25F8ACC6E00E}"/>
              </a:ext>
            </a:extLst>
          </p:cNvPr>
          <p:cNvSpPr>
            <a:spLocks noGrp="1"/>
          </p:cNvSpPr>
          <p:nvPr>
            <p:ph type="sldNum" idx="12"/>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lang="en" sz="1000" b="0" i="0" u="none" strike="noStrike" kern="0" cap="none" spc="0" normalizeH="0" baseline="0" noProof="0" dirty="0">
              <a:ln>
                <a:noFill/>
              </a:ln>
              <a:solidFill>
                <a:srgbClr val="595959"/>
              </a:solidFill>
              <a:effectLst/>
              <a:uLnTx/>
              <a:uFillTx/>
              <a:latin typeface="Montserrat" panose="020B0604020202020204" charset="0"/>
              <a:cs typeface="Arial"/>
              <a:sym typeface="Arial"/>
            </a:endParaRPr>
          </a:p>
        </p:txBody>
      </p:sp>
      <p:sp>
        <p:nvSpPr>
          <p:cNvPr id="5" name="TextBox 4">
            <a:extLst>
              <a:ext uri="{FF2B5EF4-FFF2-40B4-BE49-F238E27FC236}">
                <a16:creationId xmlns:a16="http://schemas.microsoft.com/office/drawing/2014/main" id="{A43B81F3-04CF-49A5-B20C-3F6E5D260B97}"/>
              </a:ext>
            </a:extLst>
          </p:cNvPr>
          <p:cNvSpPr txBox="1"/>
          <p:nvPr/>
        </p:nvSpPr>
        <p:spPr>
          <a:xfrm>
            <a:off x="311700" y="667003"/>
            <a:ext cx="843290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Valera Round"/>
                <a:sym typeface="Arial"/>
              </a:rPr>
              <a:t>Unum predictions foreshadow survey results</a:t>
            </a:r>
            <a:endParaRPr kumimoji="0" lang="en-US" sz="1400" b="0" i="0" u="none" strike="noStrike" kern="0" cap="none" spc="0" normalizeH="0" baseline="0" noProof="0" dirty="0">
              <a:ln>
                <a:noFill/>
              </a:ln>
              <a:solidFill>
                <a:srgbClr val="000000"/>
              </a:solidFill>
              <a:effectLst/>
              <a:uLnTx/>
              <a:uFillTx/>
              <a:latin typeface="Valera Round"/>
              <a:sym typeface="Arial"/>
            </a:endParaRPr>
          </a:p>
        </p:txBody>
      </p:sp>
      <p:graphicFrame>
        <p:nvGraphicFramePr>
          <p:cNvPr id="3" name="Table 5">
            <a:extLst>
              <a:ext uri="{FF2B5EF4-FFF2-40B4-BE49-F238E27FC236}">
                <a16:creationId xmlns:a16="http://schemas.microsoft.com/office/drawing/2014/main" id="{9DEE23C4-0A79-42A9-B333-C7CDBA6823ED}"/>
              </a:ext>
            </a:extLst>
          </p:cNvPr>
          <p:cNvGraphicFramePr>
            <a:graphicFrameLocks noGrp="1"/>
          </p:cNvGraphicFramePr>
          <p:nvPr>
            <p:extLst>
              <p:ext uri="{D42A27DB-BD31-4B8C-83A1-F6EECF244321}">
                <p14:modId xmlns:p14="http://schemas.microsoft.com/office/powerpoint/2010/main" val="551482380"/>
              </p:ext>
            </p:extLst>
          </p:nvPr>
        </p:nvGraphicFramePr>
        <p:xfrm>
          <a:off x="404037" y="1459229"/>
          <a:ext cx="6521697" cy="2299971"/>
        </p:xfrm>
        <a:graphic>
          <a:graphicData uri="http://schemas.openxmlformats.org/drawingml/2006/table">
            <a:tbl>
              <a:tblPr firstRow="1" bandRow="1">
                <a:tableStyleId>{5C22544A-7EE6-4342-B048-85BDC9FD1C3A}</a:tableStyleId>
              </a:tblPr>
              <a:tblGrid>
                <a:gridCol w="2173899">
                  <a:extLst>
                    <a:ext uri="{9D8B030D-6E8A-4147-A177-3AD203B41FA5}">
                      <a16:colId xmlns:a16="http://schemas.microsoft.com/office/drawing/2014/main" val="2869107557"/>
                    </a:ext>
                  </a:extLst>
                </a:gridCol>
                <a:gridCol w="2173899">
                  <a:extLst>
                    <a:ext uri="{9D8B030D-6E8A-4147-A177-3AD203B41FA5}">
                      <a16:colId xmlns:a16="http://schemas.microsoft.com/office/drawing/2014/main" val="3788512021"/>
                    </a:ext>
                  </a:extLst>
                </a:gridCol>
                <a:gridCol w="2173899">
                  <a:extLst>
                    <a:ext uri="{9D8B030D-6E8A-4147-A177-3AD203B41FA5}">
                      <a16:colId xmlns:a16="http://schemas.microsoft.com/office/drawing/2014/main" val="2576309046"/>
                    </a:ext>
                  </a:extLst>
                </a:gridCol>
              </a:tblGrid>
              <a:tr h="766657">
                <a:tc>
                  <a:txBody>
                    <a:bodyPr/>
                    <a:lstStyle/>
                    <a:p>
                      <a:pPr algn="ctr"/>
                      <a:r>
                        <a:rPr lang="en-US" sz="2000" dirty="0"/>
                        <a:t>Type /Method</a:t>
                      </a:r>
                    </a:p>
                    <a:p>
                      <a:pPr algn="ctr"/>
                      <a:endParaRPr lang="en-US" sz="2000" dirty="0"/>
                    </a:p>
                  </a:txBody>
                  <a:tcPr>
                    <a:solidFill>
                      <a:srgbClr val="C39BE1"/>
                    </a:solidFill>
                  </a:tcPr>
                </a:tc>
                <a:tc>
                  <a:txBody>
                    <a:bodyPr/>
                    <a:lstStyle/>
                    <a:p>
                      <a:pPr algn="ctr"/>
                      <a:r>
                        <a:rPr lang="en-US" sz="2000" dirty="0"/>
                        <a:t>Random Split </a:t>
                      </a:r>
                    </a:p>
                  </a:txBody>
                  <a:tcPr>
                    <a:solidFill>
                      <a:srgbClr val="C39BE1"/>
                    </a:solidFill>
                  </a:tcPr>
                </a:tc>
                <a:tc>
                  <a:txBody>
                    <a:bodyPr/>
                    <a:lstStyle/>
                    <a:p>
                      <a:pPr algn="ctr"/>
                      <a:r>
                        <a:rPr lang="en-US" sz="2000" dirty="0"/>
                        <a:t>Chronological Split </a:t>
                      </a:r>
                    </a:p>
                  </a:txBody>
                  <a:tcPr>
                    <a:solidFill>
                      <a:srgbClr val="C39BE1"/>
                    </a:solidFill>
                  </a:tcPr>
                </a:tc>
                <a:extLst>
                  <a:ext uri="{0D108BD9-81ED-4DB2-BD59-A6C34878D82A}">
                    <a16:rowId xmlns:a16="http://schemas.microsoft.com/office/drawing/2014/main" val="300815589"/>
                  </a:ext>
                </a:extLst>
              </a:tr>
              <a:tr h="766657">
                <a:tc>
                  <a:txBody>
                    <a:bodyPr/>
                    <a:lstStyle/>
                    <a:p>
                      <a:pPr algn="ctr"/>
                      <a:r>
                        <a:rPr lang="en-US" sz="2000" dirty="0"/>
                        <a:t>Train Data</a:t>
                      </a:r>
                    </a:p>
                    <a:p>
                      <a:pPr algn="ctr"/>
                      <a:endParaRPr lang="en-US" sz="2000" dirty="0"/>
                    </a:p>
                  </a:txBody>
                  <a:tcPr/>
                </a:tc>
                <a:tc>
                  <a:txBody>
                    <a:bodyPr/>
                    <a:lstStyle/>
                    <a:p>
                      <a:pPr algn="ctr"/>
                      <a:r>
                        <a:rPr lang="en-US" sz="2000" dirty="0"/>
                        <a:t>0.715</a:t>
                      </a:r>
                    </a:p>
                  </a:txBody>
                  <a:tcPr/>
                </a:tc>
                <a:tc>
                  <a:txBody>
                    <a:bodyPr/>
                    <a:lstStyle/>
                    <a:p>
                      <a:pPr algn="ctr"/>
                      <a:r>
                        <a:rPr lang="en-US" sz="2000" dirty="0"/>
                        <a:t>0.701</a:t>
                      </a:r>
                    </a:p>
                  </a:txBody>
                  <a:tcPr/>
                </a:tc>
                <a:extLst>
                  <a:ext uri="{0D108BD9-81ED-4DB2-BD59-A6C34878D82A}">
                    <a16:rowId xmlns:a16="http://schemas.microsoft.com/office/drawing/2014/main" val="3304703394"/>
                  </a:ext>
                </a:extLst>
              </a:tr>
              <a:tr h="766657">
                <a:tc>
                  <a:txBody>
                    <a:bodyPr/>
                    <a:lstStyle/>
                    <a:p>
                      <a:pPr algn="ctr"/>
                      <a:r>
                        <a:rPr lang="en-US" sz="2000" dirty="0"/>
                        <a:t>Testing Data</a:t>
                      </a:r>
                    </a:p>
                  </a:txBody>
                  <a:tcPr/>
                </a:tc>
                <a:tc>
                  <a:txBody>
                    <a:bodyPr/>
                    <a:lstStyle/>
                    <a:p>
                      <a:pPr algn="ctr"/>
                      <a:r>
                        <a:rPr lang="en-US" sz="2000" dirty="0"/>
                        <a:t>0.607</a:t>
                      </a:r>
                    </a:p>
                  </a:txBody>
                  <a:tcPr/>
                </a:tc>
                <a:tc>
                  <a:txBody>
                    <a:bodyPr/>
                    <a:lstStyle/>
                    <a:p>
                      <a:pPr algn="ctr"/>
                      <a:r>
                        <a:rPr lang="en-US" sz="2000" dirty="0"/>
                        <a:t>-512.578</a:t>
                      </a:r>
                    </a:p>
                  </a:txBody>
                  <a:tcPr/>
                </a:tc>
                <a:extLst>
                  <a:ext uri="{0D108BD9-81ED-4DB2-BD59-A6C34878D82A}">
                    <a16:rowId xmlns:a16="http://schemas.microsoft.com/office/drawing/2014/main" val="1707012514"/>
                  </a:ext>
                </a:extLst>
              </a:tr>
            </a:tbl>
          </a:graphicData>
        </a:graphic>
      </p:graphicFrame>
    </p:spTree>
    <p:extLst>
      <p:ext uri="{BB962C8B-B14F-4D97-AF65-F5344CB8AC3E}">
        <p14:creationId xmlns:p14="http://schemas.microsoft.com/office/powerpoint/2010/main" val="28312279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Google Search versus Survey: </a:t>
            </a:r>
            <a:br>
              <a:rPr lang="en-US" sz="3400" dirty="0">
                <a:cs typeface="Varela Round" panose="00000500000000000000" pitchFamily="2" charset="-79"/>
              </a:rPr>
            </a:br>
            <a:r>
              <a:rPr lang="en-US" sz="3400" dirty="0">
                <a:cs typeface="Varela Round" panose="00000500000000000000" pitchFamily="2" charset="-79"/>
              </a:rPr>
              <a:t>Senate General Elections </a:t>
            </a:r>
            <a:endParaRPr lang="en-US" sz="3400" dirty="0">
              <a:cs typeface="Varela Round" panose="00000500000000000000" pitchFamily="2" charset="-79"/>
              <a:sym typeface="Varela Round"/>
            </a:endParaRPr>
          </a:p>
        </p:txBody>
      </p:sp>
      <p:sp>
        <p:nvSpPr>
          <p:cNvPr id="3" name="Slide Number Placeholder 2">
            <a:extLst>
              <a:ext uri="{FF2B5EF4-FFF2-40B4-BE49-F238E27FC236}">
                <a16:creationId xmlns:a16="http://schemas.microsoft.com/office/drawing/2014/main" id="{63B49FE2-2A4B-4B0F-86BA-9FAD987C565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40</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4" name="Picture 3">
            <a:extLst>
              <a:ext uri="{FF2B5EF4-FFF2-40B4-BE49-F238E27FC236}">
                <a16:creationId xmlns:a16="http://schemas.microsoft.com/office/drawing/2014/main" id="{27A6602F-682F-4C7D-B825-057DAAB7F30E}"/>
              </a:ext>
            </a:extLst>
          </p:cNvPr>
          <p:cNvPicPr>
            <a:picLocks noChangeAspect="1"/>
          </p:cNvPicPr>
          <p:nvPr/>
        </p:nvPicPr>
        <p:blipFill>
          <a:blip r:embed="rId3"/>
          <a:stretch>
            <a:fillRect/>
          </a:stretch>
        </p:blipFill>
        <p:spPr>
          <a:xfrm>
            <a:off x="311700" y="1197935"/>
            <a:ext cx="6957780" cy="3657600"/>
          </a:xfrm>
          <a:prstGeom prst="rect">
            <a:avLst/>
          </a:prstGeom>
        </p:spPr>
      </p:pic>
    </p:spTree>
    <p:extLst>
      <p:ext uri="{BB962C8B-B14F-4D97-AF65-F5344CB8AC3E}">
        <p14:creationId xmlns:p14="http://schemas.microsoft.com/office/powerpoint/2010/main" val="14192385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Google Search versus Survey: </a:t>
            </a:r>
            <a:br>
              <a:rPr lang="en-US" sz="3400" dirty="0">
                <a:cs typeface="Varela Round" panose="00000500000000000000" pitchFamily="2" charset="-79"/>
              </a:rPr>
            </a:br>
            <a:r>
              <a:rPr lang="en-US" sz="3400" dirty="0">
                <a:cs typeface="Varela Round" panose="00000500000000000000" pitchFamily="2" charset="-79"/>
              </a:rPr>
              <a:t>House General Elections </a:t>
            </a:r>
            <a:endParaRPr lang="en-US" sz="3400" dirty="0">
              <a:cs typeface="Varela Round" panose="00000500000000000000" pitchFamily="2" charset="-79"/>
              <a:sym typeface="Varela Round"/>
            </a:endParaRPr>
          </a:p>
        </p:txBody>
      </p:sp>
      <p:sp>
        <p:nvSpPr>
          <p:cNvPr id="3" name="Slide Number Placeholder 2">
            <a:extLst>
              <a:ext uri="{FF2B5EF4-FFF2-40B4-BE49-F238E27FC236}">
                <a16:creationId xmlns:a16="http://schemas.microsoft.com/office/drawing/2014/main" id="{63B49FE2-2A4B-4B0F-86BA-9FAD987C565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41</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2" name="Picture 1">
            <a:extLst>
              <a:ext uri="{FF2B5EF4-FFF2-40B4-BE49-F238E27FC236}">
                <a16:creationId xmlns:a16="http://schemas.microsoft.com/office/drawing/2014/main" id="{82FCDE86-4B44-44D1-8DF5-BB141B8E3C5B}"/>
              </a:ext>
            </a:extLst>
          </p:cNvPr>
          <p:cNvPicPr>
            <a:picLocks noChangeAspect="1"/>
          </p:cNvPicPr>
          <p:nvPr/>
        </p:nvPicPr>
        <p:blipFill>
          <a:blip r:embed="rId3"/>
          <a:stretch>
            <a:fillRect/>
          </a:stretch>
        </p:blipFill>
        <p:spPr>
          <a:xfrm>
            <a:off x="311700" y="1157936"/>
            <a:ext cx="6980640" cy="3881915"/>
          </a:xfrm>
          <a:prstGeom prst="rect">
            <a:avLst/>
          </a:prstGeom>
        </p:spPr>
      </p:pic>
    </p:spTree>
    <p:extLst>
      <p:ext uri="{BB962C8B-B14F-4D97-AF65-F5344CB8AC3E}">
        <p14:creationId xmlns:p14="http://schemas.microsoft.com/office/powerpoint/2010/main" val="34777535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Google Search versus Survey: </a:t>
            </a:r>
            <a:br>
              <a:rPr lang="en-US" sz="3400" dirty="0">
                <a:cs typeface="Varela Round" panose="00000500000000000000" pitchFamily="2" charset="-79"/>
              </a:rPr>
            </a:br>
            <a:r>
              <a:rPr lang="en-US" sz="3400" dirty="0">
                <a:cs typeface="Varela Round" panose="00000500000000000000" pitchFamily="2" charset="-79"/>
              </a:rPr>
              <a:t>Gubernational General Elections </a:t>
            </a:r>
            <a:endParaRPr lang="en-US" sz="3400" dirty="0">
              <a:cs typeface="Varela Round" panose="00000500000000000000" pitchFamily="2" charset="-79"/>
              <a:sym typeface="Varela Round"/>
            </a:endParaRPr>
          </a:p>
        </p:txBody>
      </p:sp>
      <p:sp>
        <p:nvSpPr>
          <p:cNvPr id="3" name="Slide Number Placeholder 2">
            <a:extLst>
              <a:ext uri="{FF2B5EF4-FFF2-40B4-BE49-F238E27FC236}">
                <a16:creationId xmlns:a16="http://schemas.microsoft.com/office/drawing/2014/main" id="{63B49FE2-2A4B-4B0F-86BA-9FAD987C565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42</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2" name="Picture 1">
            <a:extLst>
              <a:ext uri="{FF2B5EF4-FFF2-40B4-BE49-F238E27FC236}">
                <a16:creationId xmlns:a16="http://schemas.microsoft.com/office/drawing/2014/main" id="{8824AC15-BC07-4065-B832-9719EC0003BB}"/>
              </a:ext>
            </a:extLst>
          </p:cNvPr>
          <p:cNvPicPr>
            <a:picLocks noChangeAspect="1"/>
          </p:cNvPicPr>
          <p:nvPr/>
        </p:nvPicPr>
        <p:blipFill>
          <a:blip r:embed="rId3"/>
          <a:stretch>
            <a:fillRect/>
          </a:stretch>
        </p:blipFill>
        <p:spPr>
          <a:xfrm>
            <a:off x="311700" y="1175991"/>
            <a:ext cx="6992070" cy="3797813"/>
          </a:xfrm>
          <a:prstGeom prst="rect">
            <a:avLst/>
          </a:prstGeom>
        </p:spPr>
      </p:pic>
    </p:spTree>
    <p:extLst>
      <p:ext uri="{BB962C8B-B14F-4D97-AF65-F5344CB8AC3E}">
        <p14:creationId xmlns:p14="http://schemas.microsoft.com/office/powerpoint/2010/main" val="21587305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Google Search versus Survey: </a:t>
            </a:r>
            <a:br>
              <a:rPr lang="en-US" sz="3400" dirty="0">
                <a:cs typeface="Varela Round" panose="00000500000000000000" pitchFamily="2" charset="-79"/>
              </a:rPr>
            </a:br>
            <a:r>
              <a:rPr lang="en-US" sz="3400" dirty="0">
                <a:cs typeface="Varela Round" panose="00000500000000000000" pitchFamily="2" charset="-79"/>
              </a:rPr>
              <a:t>Attorney General </a:t>
            </a:r>
            <a:r>
              <a:rPr lang="en-US" sz="3400" dirty="0" err="1">
                <a:cs typeface="Varela Round" panose="00000500000000000000" pitchFamily="2" charset="-79"/>
              </a:rPr>
              <a:t>General</a:t>
            </a:r>
            <a:r>
              <a:rPr lang="en-US" sz="3400" dirty="0">
                <a:cs typeface="Varela Round" panose="00000500000000000000" pitchFamily="2" charset="-79"/>
              </a:rPr>
              <a:t> Elections </a:t>
            </a:r>
            <a:endParaRPr lang="en-US" sz="3400" dirty="0">
              <a:cs typeface="Varela Round" panose="00000500000000000000" pitchFamily="2" charset="-79"/>
              <a:sym typeface="Varela Round"/>
            </a:endParaRPr>
          </a:p>
        </p:txBody>
      </p:sp>
      <p:sp>
        <p:nvSpPr>
          <p:cNvPr id="3" name="Slide Number Placeholder 2">
            <a:extLst>
              <a:ext uri="{FF2B5EF4-FFF2-40B4-BE49-F238E27FC236}">
                <a16:creationId xmlns:a16="http://schemas.microsoft.com/office/drawing/2014/main" id="{63B49FE2-2A4B-4B0F-86BA-9FAD987C565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43</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2" name="Picture 1">
            <a:extLst>
              <a:ext uri="{FF2B5EF4-FFF2-40B4-BE49-F238E27FC236}">
                <a16:creationId xmlns:a16="http://schemas.microsoft.com/office/drawing/2014/main" id="{47074924-256A-495E-8BBF-347792C3EB0E}"/>
              </a:ext>
            </a:extLst>
          </p:cNvPr>
          <p:cNvPicPr>
            <a:picLocks noChangeAspect="1"/>
          </p:cNvPicPr>
          <p:nvPr/>
        </p:nvPicPr>
        <p:blipFill>
          <a:blip r:embed="rId3"/>
          <a:stretch>
            <a:fillRect/>
          </a:stretch>
        </p:blipFill>
        <p:spPr>
          <a:xfrm>
            <a:off x="404037" y="1263455"/>
            <a:ext cx="6762573" cy="3710349"/>
          </a:xfrm>
          <a:prstGeom prst="rect">
            <a:avLst/>
          </a:prstGeom>
        </p:spPr>
      </p:pic>
    </p:spTree>
    <p:extLst>
      <p:ext uri="{BB962C8B-B14F-4D97-AF65-F5344CB8AC3E}">
        <p14:creationId xmlns:p14="http://schemas.microsoft.com/office/powerpoint/2010/main" val="33377559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Google Search versus Survey: </a:t>
            </a:r>
            <a:br>
              <a:rPr lang="en-US" sz="3400" dirty="0">
                <a:cs typeface="Varela Round" panose="00000500000000000000" pitchFamily="2" charset="-79"/>
              </a:rPr>
            </a:br>
            <a:r>
              <a:rPr lang="en-US" sz="3400" dirty="0">
                <a:cs typeface="Varela Round" panose="00000500000000000000" pitchFamily="2" charset="-79"/>
              </a:rPr>
              <a:t>Secretary of State General Elections </a:t>
            </a:r>
            <a:endParaRPr lang="en-US" sz="3400" dirty="0">
              <a:cs typeface="Varela Round" panose="00000500000000000000" pitchFamily="2" charset="-79"/>
              <a:sym typeface="Varela Round"/>
            </a:endParaRPr>
          </a:p>
        </p:txBody>
      </p:sp>
      <p:sp>
        <p:nvSpPr>
          <p:cNvPr id="3" name="Slide Number Placeholder 2">
            <a:extLst>
              <a:ext uri="{FF2B5EF4-FFF2-40B4-BE49-F238E27FC236}">
                <a16:creationId xmlns:a16="http://schemas.microsoft.com/office/drawing/2014/main" id="{63B49FE2-2A4B-4B0F-86BA-9FAD987C565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44</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2" name="Picture 1">
            <a:extLst>
              <a:ext uri="{FF2B5EF4-FFF2-40B4-BE49-F238E27FC236}">
                <a16:creationId xmlns:a16="http://schemas.microsoft.com/office/drawing/2014/main" id="{FE752E1F-0D60-45EC-9E0E-42C55B4F404E}"/>
              </a:ext>
            </a:extLst>
          </p:cNvPr>
          <p:cNvPicPr>
            <a:picLocks noChangeAspect="1"/>
          </p:cNvPicPr>
          <p:nvPr/>
        </p:nvPicPr>
        <p:blipFill>
          <a:blip r:embed="rId3"/>
          <a:stretch>
            <a:fillRect/>
          </a:stretch>
        </p:blipFill>
        <p:spPr>
          <a:xfrm>
            <a:off x="311700" y="1257300"/>
            <a:ext cx="6934920" cy="3834774"/>
          </a:xfrm>
          <a:prstGeom prst="rect">
            <a:avLst/>
          </a:prstGeom>
        </p:spPr>
      </p:pic>
    </p:spTree>
    <p:extLst>
      <p:ext uri="{BB962C8B-B14F-4D97-AF65-F5344CB8AC3E}">
        <p14:creationId xmlns:p14="http://schemas.microsoft.com/office/powerpoint/2010/main" val="5884832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Primaries Aggregated</a:t>
            </a:r>
            <a:endParaRPr lang="en-US" sz="3400" dirty="0">
              <a:cs typeface="Varela Round" panose="00000500000000000000" pitchFamily="2" charset="-79"/>
              <a:sym typeface="Varela Round"/>
            </a:endParaRPr>
          </a:p>
        </p:txBody>
      </p:sp>
      <p:sp>
        <p:nvSpPr>
          <p:cNvPr id="3" name="Slide Number Placeholder 2">
            <a:extLst>
              <a:ext uri="{FF2B5EF4-FFF2-40B4-BE49-F238E27FC236}">
                <a16:creationId xmlns:a16="http://schemas.microsoft.com/office/drawing/2014/main" id="{1B915676-7452-48D3-9FC5-BFC591221C9B}"/>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45</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2" name="Picture 1">
            <a:extLst>
              <a:ext uri="{FF2B5EF4-FFF2-40B4-BE49-F238E27FC236}">
                <a16:creationId xmlns:a16="http://schemas.microsoft.com/office/drawing/2014/main" id="{2F492661-4559-474B-A39B-FA625CC0E66B}"/>
              </a:ext>
            </a:extLst>
          </p:cNvPr>
          <p:cNvPicPr>
            <a:picLocks noChangeAspect="1"/>
          </p:cNvPicPr>
          <p:nvPr/>
        </p:nvPicPr>
        <p:blipFill>
          <a:blip r:embed="rId3"/>
          <a:stretch>
            <a:fillRect/>
          </a:stretch>
        </p:blipFill>
        <p:spPr>
          <a:xfrm>
            <a:off x="404037" y="1250583"/>
            <a:ext cx="6808293" cy="3723221"/>
          </a:xfrm>
          <a:prstGeom prst="rect">
            <a:avLst/>
          </a:prstGeom>
        </p:spPr>
      </p:pic>
    </p:spTree>
    <p:extLst>
      <p:ext uri="{BB962C8B-B14F-4D97-AF65-F5344CB8AC3E}">
        <p14:creationId xmlns:p14="http://schemas.microsoft.com/office/powerpoint/2010/main" val="16119442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Google Search versus Survey: </a:t>
            </a:r>
            <a:br>
              <a:rPr lang="en-US" sz="3400" dirty="0">
                <a:cs typeface="Varela Round" panose="00000500000000000000" pitchFamily="2" charset="-79"/>
              </a:rPr>
            </a:br>
            <a:r>
              <a:rPr lang="en-US" sz="3400" dirty="0">
                <a:cs typeface="Varela Round" panose="00000500000000000000" pitchFamily="2" charset="-79"/>
              </a:rPr>
              <a:t>Presidential Democratic Primaries</a:t>
            </a:r>
            <a:endParaRPr lang="en-US" sz="3400" dirty="0">
              <a:cs typeface="Varela Round" panose="00000500000000000000" pitchFamily="2" charset="-79"/>
              <a:sym typeface="Varela Round"/>
            </a:endParaRPr>
          </a:p>
        </p:txBody>
      </p:sp>
      <p:sp>
        <p:nvSpPr>
          <p:cNvPr id="3" name="Slide Number Placeholder 2">
            <a:extLst>
              <a:ext uri="{FF2B5EF4-FFF2-40B4-BE49-F238E27FC236}">
                <a16:creationId xmlns:a16="http://schemas.microsoft.com/office/drawing/2014/main" id="{63B49FE2-2A4B-4B0F-86BA-9FAD987C565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46</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5" name="Picture 4">
            <a:extLst>
              <a:ext uri="{FF2B5EF4-FFF2-40B4-BE49-F238E27FC236}">
                <a16:creationId xmlns:a16="http://schemas.microsoft.com/office/drawing/2014/main" id="{AF60BB34-B9C0-47A7-9A68-8EFA26315392}"/>
              </a:ext>
            </a:extLst>
          </p:cNvPr>
          <p:cNvPicPr>
            <a:picLocks noChangeAspect="1"/>
          </p:cNvPicPr>
          <p:nvPr/>
        </p:nvPicPr>
        <p:blipFill>
          <a:blip r:embed="rId3"/>
          <a:stretch>
            <a:fillRect/>
          </a:stretch>
        </p:blipFill>
        <p:spPr>
          <a:xfrm>
            <a:off x="404037" y="1214858"/>
            <a:ext cx="6671133" cy="3877216"/>
          </a:xfrm>
          <a:prstGeom prst="rect">
            <a:avLst/>
          </a:prstGeom>
        </p:spPr>
      </p:pic>
    </p:spTree>
    <p:extLst>
      <p:ext uri="{BB962C8B-B14F-4D97-AF65-F5344CB8AC3E}">
        <p14:creationId xmlns:p14="http://schemas.microsoft.com/office/powerpoint/2010/main" val="18552800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Google Search versus Survey: </a:t>
            </a:r>
            <a:br>
              <a:rPr lang="en-US" sz="3400" dirty="0">
                <a:cs typeface="Varela Round" panose="00000500000000000000" pitchFamily="2" charset="-79"/>
              </a:rPr>
            </a:br>
            <a:r>
              <a:rPr lang="en-US" sz="3400" dirty="0">
                <a:cs typeface="Varela Round" panose="00000500000000000000" pitchFamily="2" charset="-79"/>
              </a:rPr>
              <a:t>Presidential Republican Primaries</a:t>
            </a:r>
            <a:endParaRPr lang="en-US" sz="3400" dirty="0">
              <a:cs typeface="Varela Round" panose="00000500000000000000" pitchFamily="2" charset="-79"/>
              <a:sym typeface="Varela Round"/>
            </a:endParaRPr>
          </a:p>
        </p:txBody>
      </p:sp>
      <p:sp>
        <p:nvSpPr>
          <p:cNvPr id="3" name="Slide Number Placeholder 2">
            <a:extLst>
              <a:ext uri="{FF2B5EF4-FFF2-40B4-BE49-F238E27FC236}">
                <a16:creationId xmlns:a16="http://schemas.microsoft.com/office/drawing/2014/main" id="{63B49FE2-2A4B-4B0F-86BA-9FAD987C565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47</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5" name="Picture 4">
            <a:extLst>
              <a:ext uri="{FF2B5EF4-FFF2-40B4-BE49-F238E27FC236}">
                <a16:creationId xmlns:a16="http://schemas.microsoft.com/office/drawing/2014/main" id="{B20FE2A3-082F-47E4-9EE4-8CB188C4EB0E}"/>
              </a:ext>
            </a:extLst>
          </p:cNvPr>
          <p:cNvPicPr>
            <a:picLocks noChangeAspect="1"/>
          </p:cNvPicPr>
          <p:nvPr/>
        </p:nvPicPr>
        <p:blipFill>
          <a:blip r:embed="rId3"/>
          <a:stretch>
            <a:fillRect/>
          </a:stretch>
        </p:blipFill>
        <p:spPr>
          <a:xfrm>
            <a:off x="404036" y="1237120"/>
            <a:ext cx="6693993" cy="3854954"/>
          </a:xfrm>
          <a:prstGeom prst="rect">
            <a:avLst/>
          </a:prstGeom>
        </p:spPr>
      </p:pic>
    </p:spTree>
    <p:extLst>
      <p:ext uri="{BB962C8B-B14F-4D97-AF65-F5344CB8AC3E}">
        <p14:creationId xmlns:p14="http://schemas.microsoft.com/office/powerpoint/2010/main" val="8389293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Google Search versus Survey: </a:t>
            </a:r>
            <a:br>
              <a:rPr lang="en-US" sz="3400" dirty="0">
                <a:cs typeface="Varela Round" panose="00000500000000000000" pitchFamily="2" charset="-79"/>
              </a:rPr>
            </a:br>
            <a:r>
              <a:rPr lang="en-US" sz="3400" dirty="0">
                <a:cs typeface="Varela Round" panose="00000500000000000000" pitchFamily="2" charset="-79"/>
              </a:rPr>
              <a:t>Senate Democratic Primaries </a:t>
            </a:r>
            <a:endParaRPr lang="en-US" sz="3400" dirty="0">
              <a:cs typeface="Varela Round" panose="00000500000000000000" pitchFamily="2" charset="-79"/>
              <a:sym typeface="Varela Round"/>
            </a:endParaRPr>
          </a:p>
        </p:txBody>
      </p:sp>
      <p:sp>
        <p:nvSpPr>
          <p:cNvPr id="3" name="Slide Number Placeholder 2">
            <a:extLst>
              <a:ext uri="{FF2B5EF4-FFF2-40B4-BE49-F238E27FC236}">
                <a16:creationId xmlns:a16="http://schemas.microsoft.com/office/drawing/2014/main" id="{63B49FE2-2A4B-4B0F-86BA-9FAD987C565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48</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2" name="Picture 1">
            <a:extLst>
              <a:ext uri="{FF2B5EF4-FFF2-40B4-BE49-F238E27FC236}">
                <a16:creationId xmlns:a16="http://schemas.microsoft.com/office/drawing/2014/main" id="{3C1FCF8D-C642-4734-981E-7DB12567BA30}"/>
              </a:ext>
            </a:extLst>
          </p:cNvPr>
          <p:cNvPicPr>
            <a:picLocks noChangeAspect="1"/>
          </p:cNvPicPr>
          <p:nvPr/>
        </p:nvPicPr>
        <p:blipFill>
          <a:blip r:embed="rId3"/>
          <a:stretch>
            <a:fillRect/>
          </a:stretch>
        </p:blipFill>
        <p:spPr>
          <a:xfrm>
            <a:off x="404037" y="1226362"/>
            <a:ext cx="6613983" cy="3865712"/>
          </a:xfrm>
          <a:prstGeom prst="rect">
            <a:avLst/>
          </a:prstGeom>
        </p:spPr>
      </p:pic>
    </p:spTree>
    <p:extLst>
      <p:ext uri="{BB962C8B-B14F-4D97-AF65-F5344CB8AC3E}">
        <p14:creationId xmlns:p14="http://schemas.microsoft.com/office/powerpoint/2010/main" val="19679771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Google Search versus Survey: </a:t>
            </a:r>
            <a:br>
              <a:rPr lang="en-US" sz="3400" dirty="0">
                <a:cs typeface="Varela Round" panose="00000500000000000000" pitchFamily="2" charset="-79"/>
              </a:rPr>
            </a:br>
            <a:r>
              <a:rPr lang="en-US" sz="3400" dirty="0">
                <a:cs typeface="Varela Round" panose="00000500000000000000" pitchFamily="2" charset="-79"/>
              </a:rPr>
              <a:t>Senate Republican Primaries </a:t>
            </a:r>
            <a:endParaRPr lang="en-US" sz="3400" dirty="0">
              <a:cs typeface="Varela Round" panose="00000500000000000000" pitchFamily="2" charset="-79"/>
              <a:sym typeface="Varela Round"/>
            </a:endParaRPr>
          </a:p>
        </p:txBody>
      </p:sp>
      <p:sp>
        <p:nvSpPr>
          <p:cNvPr id="3" name="Slide Number Placeholder 2">
            <a:extLst>
              <a:ext uri="{FF2B5EF4-FFF2-40B4-BE49-F238E27FC236}">
                <a16:creationId xmlns:a16="http://schemas.microsoft.com/office/drawing/2014/main" id="{63B49FE2-2A4B-4B0F-86BA-9FAD987C565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49</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2" name="Picture 1">
            <a:extLst>
              <a:ext uri="{FF2B5EF4-FFF2-40B4-BE49-F238E27FC236}">
                <a16:creationId xmlns:a16="http://schemas.microsoft.com/office/drawing/2014/main" id="{7E248DE6-E52B-47E3-B798-C977B5305402}"/>
              </a:ext>
            </a:extLst>
          </p:cNvPr>
          <p:cNvPicPr>
            <a:picLocks noChangeAspect="1"/>
          </p:cNvPicPr>
          <p:nvPr/>
        </p:nvPicPr>
        <p:blipFill>
          <a:blip r:embed="rId3"/>
          <a:stretch>
            <a:fillRect/>
          </a:stretch>
        </p:blipFill>
        <p:spPr>
          <a:xfrm>
            <a:off x="404037" y="1249758"/>
            <a:ext cx="6751143" cy="3842316"/>
          </a:xfrm>
          <a:prstGeom prst="rect">
            <a:avLst/>
          </a:prstGeom>
        </p:spPr>
      </p:pic>
    </p:spTree>
    <p:extLst>
      <p:ext uri="{BB962C8B-B14F-4D97-AF65-F5344CB8AC3E}">
        <p14:creationId xmlns:p14="http://schemas.microsoft.com/office/powerpoint/2010/main" val="3459769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832300"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sym typeface="Varela Round"/>
              </a:rPr>
              <a:t>Search data is also used to build winning messaging strategies</a:t>
            </a:r>
          </a:p>
        </p:txBody>
      </p:sp>
      <p:sp>
        <p:nvSpPr>
          <p:cNvPr id="3" name="Slide Number Placeholder 2">
            <a:extLst>
              <a:ext uri="{FF2B5EF4-FFF2-40B4-BE49-F238E27FC236}">
                <a16:creationId xmlns:a16="http://schemas.microsoft.com/office/drawing/2014/main" id="{A7C8B2BE-F584-44AA-A8F6-6D707D0776D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sp>
        <p:nvSpPr>
          <p:cNvPr id="6" name="Arrow: Down 5">
            <a:extLst>
              <a:ext uri="{FF2B5EF4-FFF2-40B4-BE49-F238E27FC236}">
                <a16:creationId xmlns:a16="http://schemas.microsoft.com/office/drawing/2014/main" id="{89F49A78-F9D3-4480-B1ED-D280E268EA81}"/>
              </a:ext>
            </a:extLst>
          </p:cNvPr>
          <p:cNvSpPr/>
          <p:nvPr/>
        </p:nvSpPr>
        <p:spPr>
          <a:xfrm>
            <a:off x="6217936" y="2523780"/>
            <a:ext cx="396512" cy="661817"/>
          </a:xfrm>
          <a:prstGeom prst="downArrow">
            <a:avLst/>
          </a:prstGeom>
          <a:solidFill>
            <a:srgbClr val="C39BE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Montserrat" panose="020B0604020202020204"/>
              <a:ea typeface="+mn-ea"/>
              <a:cs typeface="+mn-cs"/>
              <a:sym typeface="Arial"/>
            </a:endParaRPr>
          </a:p>
        </p:txBody>
      </p:sp>
      <p:sp>
        <p:nvSpPr>
          <p:cNvPr id="12" name="Rectangle 11">
            <a:extLst>
              <a:ext uri="{FF2B5EF4-FFF2-40B4-BE49-F238E27FC236}">
                <a16:creationId xmlns:a16="http://schemas.microsoft.com/office/drawing/2014/main" id="{927450FF-3DB6-4999-BB9F-21098B831B2F}"/>
              </a:ext>
            </a:extLst>
          </p:cNvPr>
          <p:cNvSpPr/>
          <p:nvPr/>
        </p:nvSpPr>
        <p:spPr>
          <a:xfrm>
            <a:off x="5663471" y="3185597"/>
            <a:ext cx="1881232" cy="1569660"/>
          </a:xfrm>
          <a:prstGeom prst="rect">
            <a:avLst/>
          </a:prstGeom>
        </p:spPr>
        <p:txBody>
          <a:bodyPr wrap="square">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ontserrat" panose="020B0604020202020204" charset="0"/>
                <a:sym typeface="Arial"/>
              </a:rPr>
              <a:t>“Donald Trump” </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ontserrat" panose="020B0604020202020204" charset="0"/>
                <a:sym typeface="Arial"/>
              </a:rPr>
              <a:t>“international summit”</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ontserrat" panose="020B0604020202020204" charset="0"/>
                <a:sym typeface="Arial"/>
              </a:rPr>
              <a:t>“South Florida”</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ontserrat" panose="020B0604020202020204" charset="0"/>
                <a:sym typeface="Arial"/>
              </a:rPr>
              <a:t>“rising sea levels”</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ontserrat" panose="020B0604020202020204" charset="0"/>
                <a:sym typeface="Arial"/>
              </a:rPr>
              <a:t>“climate crisis”</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ontserrat" panose="020B0604020202020204" charset="0"/>
                <a:sym typeface="Arial"/>
              </a:rPr>
              <a:t>“global leadership”</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ontserrat" panose="020B0604020202020204" charset="0"/>
                <a:sym typeface="Arial"/>
              </a:rPr>
              <a:t>“fossil fuel”</a:t>
            </a:r>
          </a:p>
        </p:txBody>
      </p:sp>
      <p:sp>
        <p:nvSpPr>
          <p:cNvPr id="9" name="TextBox 8">
            <a:extLst>
              <a:ext uri="{FF2B5EF4-FFF2-40B4-BE49-F238E27FC236}">
                <a16:creationId xmlns:a16="http://schemas.microsoft.com/office/drawing/2014/main" id="{BAE54767-303F-437B-AA15-8C24F44218DA}"/>
              </a:ext>
            </a:extLst>
          </p:cNvPr>
          <p:cNvSpPr txBox="1"/>
          <p:nvPr/>
        </p:nvSpPr>
        <p:spPr>
          <a:xfrm>
            <a:off x="404037" y="1285076"/>
            <a:ext cx="3380662" cy="3801041"/>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600"/>
              </a:spcAft>
              <a:buClr>
                <a:srgbClr val="000000"/>
              </a:buClr>
              <a:buSzTx/>
              <a:tabLst/>
              <a:defRPr/>
            </a:pPr>
            <a:r>
              <a:rPr kumimoji="0" lang="en-US" sz="2000" b="0" i="0" u="sng" strike="noStrike" kern="0" cap="none" spc="0" normalizeH="0" baseline="0" noProof="0" dirty="0">
                <a:ln>
                  <a:noFill/>
                </a:ln>
                <a:solidFill>
                  <a:srgbClr val="000000"/>
                </a:solidFill>
                <a:effectLst/>
                <a:uLnTx/>
                <a:uFillTx/>
                <a:latin typeface="Playfair Display" panose="020B0604020202020204" charset="0"/>
                <a:sym typeface="Arial"/>
              </a:rPr>
              <a:t>The Process</a:t>
            </a:r>
          </a:p>
          <a:p>
            <a:pPr marR="0" lvl="0" algn="l" defTabSz="914400" rtl="0" eaLnBrk="1" fontAlgn="auto" latinLnBrk="0" hangingPunct="1">
              <a:lnSpc>
                <a:spcPct val="100000"/>
              </a:lnSpc>
              <a:spcBef>
                <a:spcPts val="0"/>
              </a:spcBef>
              <a:spcAft>
                <a:spcPts val="600"/>
              </a:spcAft>
              <a:buClr>
                <a:srgbClr val="000000"/>
              </a:buClr>
              <a:buSzTx/>
              <a:tabLst/>
              <a:defRPr/>
            </a:pPr>
            <a:endParaRPr kumimoji="0" lang="en-US" sz="500" b="0" i="0" u="sng" strike="noStrike" kern="0" cap="none" spc="0" normalizeH="0" baseline="0" noProof="0" dirty="0">
              <a:ln>
                <a:noFill/>
              </a:ln>
              <a:solidFill>
                <a:srgbClr val="000000"/>
              </a:solidFill>
              <a:effectLst/>
              <a:uLnTx/>
              <a:uFillTx/>
              <a:latin typeface="Playfair Display" panose="020B0604020202020204" charset="0"/>
              <a:sym typeface="Arial"/>
            </a:endParaRPr>
          </a:p>
          <a:p>
            <a:pPr marL="285750" marR="0" lvl="0" indent="-285750" algn="l" defTabSz="914400"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defRPr/>
            </a:pPr>
            <a:r>
              <a:rPr lang="en-US" dirty="0">
                <a:latin typeface="Montserrat" panose="020B0604020202020204" charset="0"/>
              </a:rPr>
              <a:t>T</a:t>
            </a:r>
            <a:r>
              <a:rPr kumimoji="0" lang="en-US" b="0" i="0" u="none" strike="noStrike" kern="0" cap="none" spc="0" normalizeH="0" baseline="0" noProof="0" dirty="0" err="1">
                <a:ln>
                  <a:noFill/>
                </a:ln>
                <a:solidFill>
                  <a:srgbClr val="000000"/>
                </a:solidFill>
                <a:effectLst/>
                <a:uLnTx/>
                <a:uFillTx/>
                <a:latin typeface="Montserrat" panose="020B0604020202020204" charset="0"/>
                <a:sym typeface="Arial"/>
              </a:rPr>
              <a:t>ake</a:t>
            </a:r>
            <a:r>
              <a:rPr kumimoji="0" lang="en-US" b="0" i="0" u="none" strike="noStrike" kern="0" cap="none" spc="0" normalizeH="0" baseline="0" noProof="0" dirty="0">
                <a:ln>
                  <a:noFill/>
                </a:ln>
                <a:solidFill>
                  <a:srgbClr val="000000"/>
                </a:solidFill>
                <a:effectLst/>
                <a:uLnTx/>
                <a:uFillTx/>
                <a:latin typeface="Montserrat" panose="020B0604020202020204" charset="0"/>
                <a:sym typeface="Arial"/>
              </a:rPr>
              <a:t> each candidate’s Tweets</a:t>
            </a:r>
          </a:p>
          <a:p>
            <a:pPr marL="285750" marR="0" lvl="0" indent="-285750" algn="l" defTabSz="914400"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defRPr/>
            </a:pPr>
            <a:endParaRPr kumimoji="0" lang="en-US" b="0" i="0" u="none" strike="noStrike" kern="0" cap="none" spc="0" normalizeH="0" baseline="0" noProof="0" dirty="0">
              <a:ln>
                <a:noFill/>
              </a:ln>
              <a:solidFill>
                <a:srgbClr val="000000"/>
              </a:solidFill>
              <a:effectLst/>
              <a:uLnTx/>
              <a:uFillTx/>
              <a:latin typeface="Montserrat" panose="020B0604020202020204" charset="0"/>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dirty="0">
                <a:latin typeface="Montserrat" panose="020B0604020202020204" charset="0"/>
              </a:rPr>
              <a:t>P</a:t>
            </a:r>
            <a:r>
              <a:rPr kumimoji="0" lang="en-US" b="0" i="0" u="none" strike="noStrike" kern="0" cap="none" spc="0" normalizeH="0" baseline="0" noProof="0" dirty="0" err="1">
                <a:ln>
                  <a:noFill/>
                </a:ln>
                <a:solidFill>
                  <a:srgbClr val="000000"/>
                </a:solidFill>
                <a:effectLst/>
                <a:uLnTx/>
                <a:uFillTx/>
                <a:latin typeface="Montserrat" panose="020B0604020202020204" charset="0"/>
                <a:sym typeface="Arial"/>
              </a:rPr>
              <a:t>arse</a:t>
            </a:r>
            <a:r>
              <a:rPr kumimoji="0" lang="en-US" b="0" i="0" u="none" strike="noStrike" kern="0" cap="none" spc="0" normalizeH="0" baseline="0" noProof="0" dirty="0">
                <a:ln>
                  <a:noFill/>
                </a:ln>
                <a:solidFill>
                  <a:srgbClr val="000000"/>
                </a:solidFill>
                <a:effectLst/>
                <a:uLnTx/>
                <a:uFillTx/>
                <a:latin typeface="Montserrat" panose="020B0604020202020204" charset="0"/>
                <a:sym typeface="Arial"/>
              </a:rPr>
              <a:t> them into Google-sized phrases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US" dirty="0">
              <a:latin typeface="Montserrat" panose="020B0604020202020204" charset="0"/>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dirty="0">
                <a:latin typeface="Montserrat" panose="020B0604020202020204" charset="0"/>
              </a:rPr>
              <a:t>G</a:t>
            </a:r>
            <a:r>
              <a:rPr kumimoji="0" lang="en-US" b="0" i="0" u="none" strike="noStrike" kern="0" cap="none" spc="0" normalizeH="0" baseline="0" noProof="0" dirty="0" err="1">
                <a:ln>
                  <a:noFill/>
                </a:ln>
                <a:solidFill>
                  <a:srgbClr val="000000"/>
                </a:solidFill>
                <a:effectLst/>
                <a:uLnTx/>
                <a:uFillTx/>
                <a:latin typeface="Montserrat" panose="020B0604020202020204" charset="0"/>
                <a:sym typeface="Arial"/>
              </a:rPr>
              <a:t>ather</a:t>
            </a:r>
            <a:r>
              <a:rPr kumimoji="0" lang="en-US" b="0" i="0" u="none" strike="noStrike" kern="0" cap="none" spc="0" normalizeH="0" baseline="0" noProof="0" dirty="0">
                <a:ln>
                  <a:noFill/>
                </a:ln>
                <a:solidFill>
                  <a:srgbClr val="000000"/>
                </a:solidFill>
                <a:effectLst/>
                <a:uLnTx/>
                <a:uFillTx/>
                <a:latin typeface="Montserrat" panose="020B0604020202020204" charset="0"/>
                <a:sym typeface="Arial"/>
              </a:rPr>
              <a:t> Google Trends search data to measure public interest in the topics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US" dirty="0">
              <a:latin typeface="Montserrat" panose="020B0604020202020204" charset="0"/>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dirty="0">
                <a:latin typeface="Montserrat" panose="020B0604020202020204" charset="0"/>
              </a:rPr>
              <a:t>O</a:t>
            </a:r>
            <a:r>
              <a:rPr kumimoji="0" lang="en-US" b="0" i="0" u="none" strike="noStrike" kern="0" cap="none" spc="0" normalizeH="0" baseline="0" noProof="0" dirty="0" err="1">
                <a:ln>
                  <a:noFill/>
                </a:ln>
                <a:solidFill>
                  <a:srgbClr val="000000"/>
                </a:solidFill>
                <a:effectLst/>
                <a:uLnTx/>
                <a:uFillTx/>
                <a:latin typeface="Montserrat" panose="020B0604020202020204" charset="0"/>
                <a:sym typeface="Arial"/>
              </a:rPr>
              <a:t>rganize</a:t>
            </a:r>
            <a:r>
              <a:rPr kumimoji="0" lang="en-US" b="0" i="0" u="none" strike="noStrike" kern="0" cap="none" spc="0" normalizeH="0" baseline="0" noProof="0" dirty="0">
                <a:ln>
                  <a:noFill/>
                </a:ln>
                <a:solidFill>
                  <a:srgbClr val="000000"/>
                </a:solidFill>
                <a:effectLst/>
                <a:uLnTx/>
                <a:uFillTx/>
                <a:latin typeface="Montserrat" panose="020B0604020202020204" charset="0"/>
                <a:sym typeface="Arial"/>
              </a:rPr>
              <a:t> into issue categories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b="0" i="0" u="none" strike="noStrike" kern="0" cap="none" spc="0" normalizeH="0" baseline="0" noProof="0" dirty="0">
              <a:ln>
                <a:noFill/>
              </a:ln>
              <a:solidFill>
                <a:srgbClr val="000000"/>
              </a:solidFill>
              <a:effectLst/>
              <a:uLnTx/>
              <a:uFillTx/>
              <a:latin typeface="Montserrat" panose="020B0604020202020204" charset="0"/>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dirty="0">
                <a:latin typeface="Montserrat" panose="020B0604020202020204" charset="0"/>
              </a:rPr>
              <a:t>B</a:t>
            </a:r>
            <a:r>
              <a:rPr kumimoji="0" lang="en-US" b="0" i="0" u="none" strike="noStrike" kern="0" cap="none" spc="0" normalizeH="0" baseline="0" noProof="0" dirty="0" err="1">
                <a:ln>
                  <a:noFill/>
                </a:ln>
                <a:solidFill>
                  <a:srgbClr val="000000"/>
                </a:solidFill>
                <a:effectLst/>
                <a:uLnTx/>
                <a:uFillTx/>
                <a:latin typeface="Montserrat" panose="020B0604020202020204" charset="0"/>
                <a:sym typeface="Arial"/>
              </a:rPr>
              <a:t>uild</a:t>
            </a:r>
            <a:r>
              <a:rPr kumimoji="0" lang="en-US" b="0" i="0" u="none" strike="noStrike" kern="0" cap="none" spc="0" normalizeH="0" baseline="0" noProof="0" dirty="0">
                <a:ln>
                  <a:noFill/>
                </a:ln>
                <a:solidFill>
                  <a:srgbClr val="000000"/>
                </a:solidFill>
                <a:effectLst/>
                <a:uLnTx/>
                <a:uFillTx/>
                <a:latin typeface="Montserrat" panose="020B0604020202020204" charset="0"/>
                <a:sym typeface="Arial"/>
              </a:rPr>
              <a:t> statistical models to analyze and form messaging mix shifts</a:t>
            </a:r>
          </a:p>
        </p:txBody>
      </p:sp>
      <p:pic>
        <p:nvPicPr>
          <p:cNvPr id="2" name="Picture 1">
            <a:extLst>
              <a:ext uri="{FF2B5EF4-FFF2-40B4-BE49-F238E27FC236}">
                <a16:creationId xmlns:a16="http://schemas.microsoft.com/office/drawing/2014/main" id="{F59F323B-12CE-4F5B-82E8-27436328B013}"/>
              </a:ext>
            </a:extLst>
          </p:cNvPr>
          <p:cNvPicPr>
            <a:picLocks noChangeAspect="1"/>
          </p:cNvPicPr>
          <p:nvPr/>
        </p:nvPicPr>
        <p:blipFill>
          <a:blip r:embed="rId3"/>
          <a:stretch>
            <a:fillRect/>
          </a:stretch>
        </p:blipFill>
        <p:spPr>
          <a:xfrm>
            <a:off x="3769765" y="1391081"/>
            <a:ext cx="5257800" cy="1068176"/>
          </a:xfrm>
          <a:prstGeom prst="rect">
            <a:avLst/>
          </a:prstGeom>
          <a:ln>
            <a:solidFill>
              <a:srgbClr val="7030A0"/>
            </a:solidFill>
          </a:ln>
        </p:spPr>
      </p:pic>
    </p:spTree>
    <p:extLst>
      <p:ext uri="{BB962C8B-B14F-4D97-AF65-F5344CB8AC3E}">
        <p14:creationId xmlns:p14="http://schemas.microsoft.com/office/powerpoint/2010/main" val="40921213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Google Search versus Survey: </a:t>
            </a:r>
            <a:br>
              <a:rPr lang="en-US" sz="3400" dirty="0">
                <a:cs typeface="Varela Round" panose="00000500000000000000" pitchFamily="2" charset="-79"/>
              </a:rPr>
            </a:br>
            <a:r>
              <a:rPr lang="en-US" sz="3400" dirty="0">
                <a:cs typeface="Varela Round" panose="00000500000000000000" pitchFamily="2" charset="-79"/>
              </a:rPr>
              <a:t>Senate Open Primaries </a:t>
            </a:r>
            <a:br>
              <a:rPr lang="en-US" sz="3400" dirty="0">
                <a:cs typeface="Varela Round" panose="00000500000000000000" pitchFamily="2" charset="-79"/>
              </a:rPr>
            </a:br>
            <a:endParaRPr lang="en-US" sz="3400" dirty="0">
              <a:cs typeface="Varela Round" panose="00000500000000000000" pitchFamily="2" charset="-79"/>
              <a:sym typeface="Varela Round"/>
            </a:endParaRPr>
          </a:p>
        </p:txBody>
      </p:sp>
      <p:sp>
        <p:nvSpPr>
          <p:cNvPr id="3" name="Slide Number Placeholder 2">
            <a:extLst>
              <a:ext uri="{FF2B5EF4-FFF2-40B4-BE49-F238E27FC236}">
                <a16:creationId xmlns:a16="http://schemas.microsoft.com/office/drawing/2014/main" id="{63B49FE2-2A4B-4B0F-86BA-9FAD987C565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50</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2" name="Picture 1">
            <a:extLst>
              <a:ext uri="{FF2B5EF4-FFF2-40B4-BE49-F238E27FC236}">
                <a16:creationId xmlns:a16="http://schemas.microsoft.com/office/drawing/2014/main" id="{9649C9C6-79A7-4C3F-B85B-4BD04644D57F}"/>
              </a:ext>
            </a:extLst>
          </p:cNvPr>
          <p:cNvPicPr>
            <a:picLocks noChangeAspect="1"/>
          </p:cNvPicPr>
          <p:nvPr/>
        </p:nvPicPr>
        <p:blipFill>
          <a:blip r:embed="rId3"/>
          <a:stretch>
            <a:fillRect/>
          </a:stretch>
        </p:blipFill>
        <p:spPr>
          <a:xfrm>
            <a:off x="311700" y="1207043"/>
            <a:ext cx="6820620" cy="3832808"/>
          </a:xfrm>
          <a:prstGeom prst="rect">
            <a:avLst/>
          </a:prstGeom>
        </p:spPr>
      </p:pic>
    </p:spTree>
    <p:extLst>
      <p:ext uri="{BB962C8B-B14F-4D97-AF65-F5344CB8AC3E}">
        <p14:creationId xmlns:p14="http://schemas.microsoft.com/office/powerpoint/2010/main" val="34131245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Google Search versus Survey: </a:t>
            </a:r>
            <a:br>
              <a:rPr lang="en-US" sz="3400" dirty="0">
                <a:cs typeface="Varela Round" panose="00000500000000000000" pitchFamily="2" charset="-79"/>
              </a:rPr>
            </a:br>
            <a:r>
              <a:rPr lang="en-US" sz="3400" dirty="0">
                <a:cs typeface="Varela Round" panose="00000500000000000000" pitchFamily="2" charset="-79"/>
              </a:rPr>
              <a:t>House Democratic Primaries </a:t>
            </a:r>
            <a:endParaRPr lang="en-US" sz="3400" dirty="0">
              <a:cs typeface="Varela Round" panose="00000500000000000000" pitchFamily="2" charset="-79"/>
              <a:sym typeface="Varela Round"/>
            </a:endParaRPr>
          </a:p>
        </p:txBody>
      </p:sp>
      <p:sp>
        <p:nvSpPr>
          <p:cNvPr id="3" name="Slide Number Placeholder 2">
            <a:extLst>
              <a:ext uri="{FF2B5EF4-FFF2-40B4-BE49-F238E27FC236}">
                <a16:creationId xmlns:a16="http://schemas.microsoft.com/office/drawing/2014/main" id="{63B49FE2-2A4B-4B0F-86BA-9FAD987C565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51</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2" name="Picture 1">
            <a:extLst>
              <a:ext uri="{FF2B5EF4-FFF2-40B4-BE49-F238E27FC236}">
                <a16:creationId xmlns:a16="http://schemas.microsoft.com/office/drawing/2014/main" id="{B11C931E-A1C6-4C7C-80CE-BFF0A9F899EC}"/>
              </a:ext>
            </a:extLst>
          </p:cNvPr>
          <p:cNvPicPr>
            <a:picLocks noChangeAspect="1"/>
          </p:cNvPicPr>
          <p:nvPr/>
        </p:nvPicPr>
        <p:blipFill>
          <a:blip r:embed="rId3"/>
          <a:stretch>
            <a:fillRect/>
          </a:stretch>
        </p:blipFill>
        <p:spPr>
          <a:xfrm>
            <a:off x="404037" y="1248421"/>
            <a:ext cx="6522543" cy="3791430"/>
          </a:xfrm>
          <a:prstGeom prst="rect">
            <a:avLst/>
          </a:prstGeom>
        </p:spPr>
      </p:pic>
    </p:spTree>
    <p:extLst>
      <p:ext uri="{BB962C8B-B14F-4D97-AF65-F5344CB8AC3E}">
        <p14:creationId xmlns:p14="http://schemas.microsoft.com/office/powerpoint/2010/main" val="15613026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Google Search versus Survey: </a:t>
            </a:r>
            <a:br>
              <a:rPr lang="en-US" sz="3400" dirty="0">
                <a:cs typeface="Varela Round" panose="00000500000000000000" pitchFamily="2" charset="-79"/>
              </a:rPr>
            </a:br>
            <a:r>
              <a:rPr lang="en-US" sz="3400" dirty="0">
                <a:cs typeface="Varela Round" panose="00000500000000000000" pitchFamily="2" charset="-79"/>
              </a:rPr>
              <a:t>House Republican Primaries </a:t>
            </a:r>
            <a:endParaRPr lang="en-US" sz="3400" dirty="0">
              <a:cs typeface="Varela Round" panose="00000500000000000000" pitchFamily="2" charset="-79"/>
              <a:sym typeface="Varela Round"/>
            </a:endParaRPr>
          </a:p>
        </p:txBody>
      </p:sp>
      <p:sp>
        <p:nvSpPr>
          <p:cNvPr id="3" name="Slide Number Placeholder 2">
            <a:extLst>
              <a:ext uri="{FF2B5EF4-FFF2-40B4-BE49-F238E27FC236}">
                <a16:creationId xmlns:a16="http://schemas.microsoft.com/office/drawing/2014/main" id="{63B49FE2-2A4B-4B0F-86BA-9FAD987C565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52</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2" name="Picture 1">
            <a:extLst>
              <a:ext uri="{FF2B5EF4-FFF2-40B4-BE49-F238E27FC236}">
                <a16:creationId xmlns:a16="http://schemas.microsoft.com/office/drawing/2014/main" id="{02CC886D-D3BF-4A8B-B634-78CE4107A6E6}"/>
              </a:ext>
            </a:extLst>
          </p:cNvPr>
          <p:cNvPicPr>
            <a:picLocks noChangeAspect="1"/>
          </p:cNvPicPr>
          <p:nvPr/>
        </p:nvPicPr>
        <p:blipFill>
          <a:blip r:embed="rId3"/>
          <a:stretch>
            <a:fillRect/>
          </a:stretch>
        </p:blipFill>
        <p:spPr>
          <a:xfrm>
            <a:off x="404037" y="1223010"/>
            <a:ext cx="6671133" cy="3869064"/>
          </a:xfrm>
          <a:prstGeom prst="rect">
            <a:avLst/>
          </a:prstGeom>
        </p:spPr>
      </p:pic>
    </p:spTree>
    <p:extLst>
      <p:ext uri="{BB962C8B-B14F-4D97-AF65-F5344CB8AC3E}">
        <p14:creationId xmlns:p14="http://schemas.microsoft.com/office/powerpoint/2010/main" val="42163027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Google Search versus Survey: </a:t>
            </a:r>
            <a:br>
              <a:rPr lang="en-US" sz="3400" dirty="0">
                <a:cs typeface="Varela Round" panose="00000500000000000000" pitchFamily="2" charset="-79"/>
              </a:rPr>
            </a:br>
            <a:r>
              <a:rPr lang="en-US" sz="3400" dirty="0">
                <a:cs typeface="Varela Round" panose="00000500000000000000" pitchFamily="2" charset="-79"/>
              </a:rPr>
              <a:t>House Open Primaries </a:t>
            </a:r>
            <a:endParaRPr lang="en-US" sz="3400" dirty="0">
              <a:cs typeface="Varela Round" panose="00000500000000000000" pitchFamily="2" charset="-79"/>
              <a:sym typeface="Varela Round"/>
            </a:endParaRPr>
          </a:p>
        </p:txBody>
      </p:sp>
      <p:sp>
        <p:nvSpPr>
          <p:cNvPr id="3" name="Slide Number Placeholder 2">
            <a:extLst>
              <a:ext uri="{FF2B5EF4-FFF2-40B4-BE49-F238E27FC236}">
                <a16:creationId xmlns:a16="http://schemas.microsoft.com/office/drawing/2014/main" id="{63B49FE2-2A4B-4B0F-86BA-9FAD987C565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53</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2" name="Picture 1">
            <a:extLst>
              <a:ext uri="{FF2B5EF4-FFF2-40B4-BE49-F238E27FC236}">
                <a16:creationId xmlns:a16="http://schemas.microsoft.com/office/drawing/2014/main" id="{8F9F3D59-444C-4328-9E3D-C19600DE3965}"/>
              </a:ext>
            </a:extLst>
          </p:cNvPr>
          <p:cNvPicPr>
            <a:picLocks noChangeAspect="1"/>
          </p:cNvPicPr>
          <p:nvPr/>
        </p:nvPicPr>
        <p:blipFill>
          <a:blip r:embed="rId3"/>
          <a:stretch>
            <a:fillRect/>
          </a:stretch>
        </p:blipFill>
        <p:spPr>
          <a:xfrm>
            <a:off x="404036" y="1243622"/>
            <a:ext cx="6671133" cy="3848452"/>
          </a:xfrm>
          <a:prstGeom prst="rect">
            <a:avLst/>
          </a:prstGeom>
        </p:spPr>
      </p:pic>
    </p:spTree>
    <p:extLst>
      <p:ext uri="{BB962C8B-B14F-4D97-AF65-F5344CB8AC3E}">
        <p14:creationId xmlns:p14="http://schemas.microsoft.com/office/powerpoint/2010/main" val="19555014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Google Search versus Survey: </a:t>
            </a:r>
            <a:br>
              <a:rPr lang="en-US" sz="3400" dirty="0">
                <a:cs typeface="Varela Round" panose="00000500000000000000" pitchFamily="2" charset="-79"/>
              </a:rPr>
            </a:br>
            <a:r>
              <a:rPr lang="en-US" sz="3400" dirty="0">
                <a:cs typeface="Varela Round" panose="00000500000000000000" pitchFamily="2" charset="-79"/>
              </a:rPr>
              <a:t>Gubernatorial Democratic Primaries</a:t>
            </a:r>
            <a:endParaRPr lang="en-US" sz="3400" dirty="0">
              <a:cs typeface="Varela Round" panose="00000500000000000000" pitchFamily="2" charset="-79"/>
              <a:sym typeface="Varela Round"/>
            </a:endParaRPr>
          </a:p>
        </p:txBody>
      </p:sp>
      <p:sp>
        <p:nvSpPr>
          <p:cNvPr id="3" name="Slide Number Placeholder 2">
            <a:extLst>
              <a:ext uri="{FF2B5EF4-FFF2-40B4-BE49-F238E27FC236}">
                <a16:creationId xmlns:a16="http://schemas.microsoft.com/office/drawing/2014/main" id="{63B49FE2-2A4B-4B0F-86BA-9FAD987C565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54</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2" name="Picture 1">
            <a:extLst>
              <a:ext uri="{FF2B5EF4-FFF2-40B4-BE49-F238E27FC236}">
                <a16:creationId xmlns:a16="http://schemas.microsoft.com/office/drawing/2014/main" id="{5D079D3A-A97B-4315-B1A3-F48CB144F3B1}"/>
              </a:ext>
            </a:extLst>
          </p:cNvPr>
          <p:cNvPicPr>
            <a:picLocks noChangeAspect="1"/>
          </p:cNvPicPr>
          <p:nvPr/>
        </p:nvPicPr>
        <p:blipFill>
          <a:blip r:embed="rId3"/>
          <a:stretch>
            <a:fillRect/>
          </a:stretch>
        </p:blipFill>
        <p:spPr>
          <a:xfrm>
            <a:off x="404037" y="1224451"/>
            <a:ext cx="6533973" cy="3815400"/>
          </a:xfrm>
          <a:prstGeom prst="rect">
            <a:avLst/>
          </a:prstGeom>
        </p:spPr>
      </p:pic>
    </p:spTree>
    <p:extLst>
      <p:ext uri="{BB962C8B-B14F-4D97-AF65-F5344CB8AC3E}">
        <p14:creationId xmlns:p14="http://schemas.microsoft.com/office/powerpoint/2010/main" val="4333377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Google Search versus Survey: </a:t>
            </a:r>
            <a:br>
              <a:rPr lang="en-US" sz="3400" dirty="0">
                <a:cs typeface="Varela Round" panose="00000500000000000000" pitchFamily="2" charset="-79"/>
              </a:rPr>
            </a:br>
            <a:r>
              <a:rPr lang="en-US" sz="3400" dirty="0">
                <a:cs typeface="Varela Round" panose="00000500000000000000" pitchFamily="2" charset="-79"/>
              </a:rPr>
              <a:t>Gubernatorial Republican Primaries </a:t>
            </a:r>
            <a:endParaRPr lang="en-US" sz="3400" dirty="0">
              <a:cs typeface="Varela Round" panose="00000500000000000000" pitchFamily="2" charset="-79"/>
              <a:sym typeface="Varela Round"/>
            </a:endParaRPr>
          </a:p>
        </p:txBody>
      </p:sp>
      <p:sp>
        <p:nvSpPr>
          <p:cNvPr id="3" name="Slide Number Placeholder 2">
            <a:extLst>
              <a:ext uri="{FF2B5EF4-FFF2-40B4-BE49-F238E27FC236}">
                <a16:creationId xmlns:a16="http://schemas.microsoft.com/office/drawing/2014/main" id="{63B49FE2-2A4B-4B0F-86BA-9FAD987C565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55</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5" name="Picture 4">
            <a:extLst>
              <a:ext uri="{FF2B5EF4-FFF2-40B4-BE49-F238E27FC236}">
                <a16:creationId xmlns:a16="http://schemas.microsoft.com/office/drawing/2014/main" id="{46FAF27B-A65F-4FBF-9FAB-3F2333561118}"/>
              </a:ext>
            </a:extLst>
          </p:cNvPr>
          <p:cNvPicPr>
            <a:picLocks noChangeAspect="1"/>
          </p:cNvPicPr>
          <p:nvPr/>
        </p:nvPicPr>
        <p:blipFill>
          <a:blip r:embed="rId3"/>
          <a:stretch>
            <a:fillRect/>
          </a:stretch>
        </p:blipFill>
        <p:spPr>
          <a:xfrm>
            <a:off x="404037" y="1169199"/>
            <a:ext cx="6739714" cy="3870652"/>
          </a:xfrm>
          <a:prstGeom prst="rect">
            <a:avLst/>
          </a:prstGeom>
        </p:spPr>
      </p:pic>
    </p:spTree>
    <p:extLst>
      <p:ext uri="{BB962C8B-B14F-4D97-AF65-F5344CB8AC3E}">
        <p14:creationId xmlns:p14="http://schemas.microsoft.com/office/powerpoint/2010/main" val="16587567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Google Search versus Survey: </a:t>
            </a:r>
            <a:br>
              <a:rPr lang="en-US" sz="3400" dirty="0">
                <a:cs typeface="Varela Round" panose="00000500000000000000" pitchFamily="2" charset="-79"/>
              </a:rPr>
            </a:br>
            <a:r>
              <a:rPr lang="en-US" sz="3400" dirty="0">
                <a:cs typeface="Varela Round" panose="00000500000000000000" pitchFamily="2" charset="-79"/>
              </a:rPr>
              <a:t>Attorney General Democratic Primaries</a:t>
            </a:r>
            <a:endParaRPr lang="en-US" sz="3400" dirty="0">
              <a:cs typeface="Varela Round" panose="00000500000000000000" pitchFamily="2" charset="-79"/>
              <a:sym typeface="Varela Round"/>
            </a:endParaRPr>
          </a:p>
        </p:txBody>
      </p:sp>
      <p:sp>
        <p:nvSpPr>
          <p:cNvPr id="3" name="Slide Number Placeholder 2">
            <a:extLst>
              <a:ext uri="{FF2B5EF4-FFF2-40B4-BE49-F238E27FC236}">
                <a16:creationId xmlns:a16="http://schemas.microsoft.com/office/drawing/2014/main" id="{63B49FE2-2A4B-4B0F-86BA-9FAD987C565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56</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2" name="Picture 1">
            <a:extLst>
              <a:ext uri="{FF2B5EF4-FFF2-40B4-BE49-F238E27FC236}">
                <a16:creationId xmlns:a16="http://schemas.microsoft.com/office/drawing/2014/main" id="{DE810E92-A691-4E5D-9B28-4214FAA95305}"/>
              </a:ext>
            </a:extLst>
          </p:cNvPr>
          <p:cNvPicPr>
            <a:picLocks noChangeAspect="1"/>
          </p:cNvPicPr>
          <p:nvPr/>
        </p:nvPicPr>
        <p:blipFill>
          <a:blip r:embed="rId3"/>
          <a:stretch>
            <a:fillRect/>
          </a:stretch>
        </p:blipFill>
        <p:spPr>
          <a:xfrm>
            <a:off x="404037" y="1255727"/>
            <a:ext cx="6716853" cy="3784124"/>
          </a:xfrm>
          <a:prstGeom prst="rect">
            <a:avLst/>
          </a:prstGeom>
        </p:spPr>
      </p:pic>
    </p:spTree>
    <p:extLst>
      <p:ext uri="{BB962C8B-B14F-4D97-AF65-F5344CB8AC3E}">
        <p14:creationId xmlns:p14="http://schemas.microsoft.com/office/powerpoint/2010/main" val="39907898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Google Search versus Survey: </a:t>
            </a:r>
            <a:br>
              <a:rPr lang="en-US" sz="3400" dirty="0">
                <a:cs typeface="Varela Round" panose="00000500000000000000" pitchFamily="2" charset="-79"/>
              </a:rPr>
            </a:br>
            <a:r>
              <a:rPr lang="en-US" sz="3400" dirty="0">
                <a:cs typeface="Varela Round" panose="00000500000000000000" pitchFamily="2" charset="-79"/>
              </a:rPr>
              <a:t>Attorney General Republican Primaries</a:t>
            </a:r>
            <a:endParaRPr lang="en-US" sz="3400" dirty="0">
              <a:cs typeface="Varela Round" panose="00000500000000000000" pitchFamily="2" charset="-79"/>
              <a:sym typeface="Varela Round"/>
            </a:endParaRPr>
          </a:p>
        </p:txBody>
      </p:sp>
      <p:sp>
        <p:nvSpPr>
          <p:cNvPr id="3" name="Slide Number Placeholder 2">
            <a:extLst>
              <a:ext uri="{FF2B5EF4-FFF2-40B4-BE49-F238E27FC236}">
                <a16:creationId xmlns:a16="http://schemas.microsoft.com/office/drawing/2014/main" id="{63B49FE2-2A4B-4B0F-86BA-9FAD987C565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57</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5" name="Picture 4">
            <a:extLst>
              <a:ext uri="{FF2B5EF4-FFF2-40B4-BE49-F238E27FC236}">
                <a16:creationId xmlns:a16="http://schemas.microsoft.com/office/drawing/2014/main" id="{535A94BE-7860-473B-A497-D7C587657520}"/>
              </a:ext>
            </a:extLst>
          </p:cNvPr>
          <p:cNvPicPr>
            <a:picLocks noChangeAspect="1"/>
          </p:cNvPicPr>
          <p:nvPr/>
        </p:nvPicPr>
        <p:blipFill>
          <a:blip r:embed="rId3"/>
          <a:stretch>
            <a:fillRect/>
          </a:stretch>
        </p:blipFill>
        <p:spPr>
          <a:xfrm>
            <a:off x="404037" y="1185331"/>
            <a:ext cx="6729180" cy="3854520"/>
          </a:xfrm>
          <a:prstGeom prst="rect">
            <a:avLst/>
          </a:prstGeom>
        </p:spPr>
      </p:pic>
    </p:spTree>
    <p:extLst>
      <p:ext uri="{BB962C8B-B14F-4D97-AF65-F5344CB8AC3E}">
        <p14:creationId xmlns:p14="http://schemas.microsoft.com/office/powerpoint/2010/main" val="15931855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Google Search versus Survey: </a:t>
            </a:r>
            <a:br>
              <a:rPr lang="en-US" sz="3400" dirty="0">
                <a:cs typeface="Varela Round" panose="00000500000000000000" pitchFamily="2" charset="-79"/>
              </a:rPr>
            </a:br>
            <a:r>
              <a:rPr lang="en-US" sz="3400" dirty="0">
                <a:cs typeface="Varela Round" panose="00000500000000000000" pitchFamily="2" charset="-79"/>
              </a:rPr>
              <a:t>Secretary of State Democratic Primaries </a:t>
            </a:r>
            <a:endParaRPr lang="en-US" sz="3400" dirty="0">
              <a:cs typeface="Varela Round" panose="00000500000000000000" pitchFamily="2" charset="-79"/>
              <a:sym typeface="Varela Round"/>
            </a:endParaRPr>
          </a:p>
        </p:txBody>
      </p:sp>
      <p:sp>
        <p:nvSpPr>
          <p:cNvPr id="3" name="Slide Number Placeholder 2">
            <a:extLst>
              <a:ext uri="{FF2B5EF4-FFF2-40B4-BE49-F238E27FC236}">
                <a16:creationId xmlns:a16="http://schemas.microsoft.com/office/drawing/2014/main" id="{63B49FE2-2A4B-4B0F-86BA-9FAD987C565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58</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5" name="Picture 4">
            <a:extLst>
              <a:ext uri="{FF2B5EF4-FFF2-40B4-BE49-F238E27FC236}">
                <a16:creationId xmlns:a16="http://schemas.microsoft.com/office/drawing/2014/main" id="{0C069697-4F64-4F9C-BBF6-9FB0B5D0A24A}"/>
              </a:ext>
            </a:extLst>
          </p:cNvPr>
          <p:cNvPicPr>
            <a:picLocks noChangeAspect="1"/>
          </p:cNvPicPr>
          <p:nvPr/>
        </p:nvPicPr>
        <p:blipFill>
          <a:blip r:embed="rId3"/>
          <a:stretch>
            <a:fillRect/>
          </a:stretch>
        </p:blipFill>
        <p:spPr>
          <a:xfrm>
            <a:off x="404036" y="1205332"/>
            <a:ext cx="6762573" cy="3886742"/>
          </a:xfrm>
          <a:prstGeom prst="rect">
            <a:avLst/>
          </a:prstGeom>
        </p:spPr>
      </p:pic>
    </p:spTree>
    <p:extLst>
      <p:ext uri="{BB962C8B-B14F-4D97-AF65-F5344CB8AC3E}">
        <p14:creationId xmlns:p14="http://schemas.microsoft.com/office/powerpoint/2010/main" val="40868960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Google Search versus Survey: </a:t>
            </a:r>
            <a:br>
              <a:rPr lang="en-US" sz="3400" dirty="0">
                <a:cs typeface="Varela Round" panose="00000500000000000000" pitchFamily="2" charset="-79"/>
              </a:rPr>
            </a:br>
            <a:r>
              <a:rPr lang="en-US" sz="3400" dirty="0">
                <a:cs typeface="Varela Round" panose="00000500000000000000" pitchFamily="2" charset="-79"/>
              </a:rPr>
              <a:t>Secretary of State Republican Primaries</a:t>
            </a:r>
            <a:endParaRPr lang="en-US" sz="3400" dirty="0">
              <a:cs typeface="Varela Round" panose="00000500000000000000" pitchFamily="2" charset="-79"/>
              <a:sym typeface="Varela Round"/>
            </a:endParaRPr>
          </a:p>
        </p:txBody>
      </p:sp>
      <p:sp>
        <p:nvSpPr>
          <p:cNvPr id="3" name="Slide Number Placeholder 2">
            <a:extLst>
              <a:ext uri="{FF2B5EF4-FFF2-40B4-BE49-F238E27FC236}">
                <a16:creationId xmlns:a16="http://schemas.microsoft.com/office/drawing/2014/main" id="{63B49FE2-2A4B-4B0F-86BA-9FAD987C565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59</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5" name="Picture 4">
            <a:extLst>
              <a:ext uri="{FF2B5EF4-FFF2-40B4-BE49-F238E27FC236}">
                <a16:creationId xmlns:a16="http://schemas.microsoft.com/office/drawing/2014/main" id="{924DA723-BBDD-491D-B290-FDC2F51CEBEF}"/>
              </a:ext>
            </a:extLst>
          </p:cNvPr>
          <p:cNvPicPr>
            <a:picLocks noChangeAspect="1"/>
          </p:cNvPicPr>
          <p:nvPr/>
        </p:nvPicPr>
        <p:blipFill>
          <a:blip r:embed="rId3"/>
          <a:stretch>
            <a:fillRect/>
          </a:stretch>
        </p:blipFill>
        <p:spPr>
          <a:xfrm>
            <a:off x="386913" y="1205983"/>
            <a:ext cx="6762574" cy="3886091"/>
          </a:xfrm>
          <a:prstGeom prst="rect">
            <a:avLst/>
          </a:prstGeom>
        </p:spPr>
      </p:pic>
    </p:spTree>
    <p:extLst>
      <p:ext uri="{BB962C8B-B14F-4D97-AF65-F5344CB8AC3E}">
        <p14:creationId xmlns:p14="http://schemas.microsoft.com/office/powerpoint/2010/main" val="3771950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832300"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sym typeface="Varela Round"/>
              </a:rPr>
              <a:t>Search data is also used to build winning messaging strategies</a:t>
            </a:r>
          </a:p>
        </p:txBody>
      </p:sp>
      <p:sp>
        <p:nvSpPr>
          <p:cNvPr id="3" name="Slide Number Placeholder 2">
            <a:extLst>
              <a:ext uri="{FF2B5EF4-FFF2-40B4-BE49-F238E27FC236}">
                <a16:creationId xmlns:a16="http://schemas.microsoft.com/office/drawing/2014/main" id="{A7C8B2BE-F584-44AA-A8F6-6D707D0776D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sp>
        <p:nvSpPr>
          <p:cNvPr id="4" name="Rectangle 3">
            <a:extLst>
              <a:ext uri="{FF2B5EF4-FFF2-40B4-BE49-F238E27FC236}">
                <a16:creationId xmlns:a16="http://schemas.microsoft.com/office/drawing/2014/main" id="{6004BE09-2E7C-4BB3-94F0-62898DCD24C5}"/>
              </a:ext>
            </a:extLst>
          </p:cNvPr>
          <p:cNvSpPr/>
          <p:nvPr/>
        </p:nvSpPr>
        <p:spPr>
          <a:xfrm>
            <a:off x="331597" y="1222949"/>
            <a:ext cx="6049344" cy="3662541"/>
          </a:xfrm>
          <a:prstGeom prst="rect">
            <a:avLst/>
          </a:prstGeom>
        </p:spPr>
        <p:txBody>
          <a:bodyPr wrap="square">
            <a:spAutoFit/>
          </a:bodyPr>
          <a:lstStyle/>
          <a:p>
            <a:pPr marR="0" lvl="0" algn="l" defTabSz="914400" rtl="0" eaLnBrk="1" fontAlgn="auto" latinLnBrk="0" hangingPunct="1">
              <a:lnSpc>
                <a:spcPct val="100000"/>
              </a:lnSpc>
              <a:spcBef>
                <a:spcPts val="0"/>
              </a:spcBef>
              <a:spcAft>
                <a:spcPts val="600"/>
              </a:spcAft>
              <a:buClrTx/>
              <a:buSzTx/>
              <a:tabLst/>
              <a:defRPr/>
            </a:pPr>
            <a:r>
              <a:rPr kumimoji="0" lang="en-US" sz="2000" b="0" i="0" u="sng" strike="noStrike" kern="0" cap="none" spc="0" normalizeH="0" baseline="0" noProof="0" dirty="0">
                <a:ln>
                  <a:noFill/>
                </a:ln>
                <a:solidFill>
                  <a:srgbClr val="000000"/>
                </a:solidFill>
                <a:effectLst/>
                <a:uLnTx/>
                <a:uFillTx/>
                <a:latin typeface="Playfair Display" panose="020B0604020202020204" charset="0"/>
                <a:sym typeface="Arial"/>
              </a:rPr>
              <a:t>The Philosophy</a:t>
            </a:r>
          </a:p>
          <a:p>
            <a:pPr marR="0" lvl="0" algn="l" defTabSz="914400" rtl="0" eaLnBrk="1" fontAlgn="auto" latinLnBrk="0" hangingPunct="1">
              <a:lnSpc>
                <a:spcPct val="100000"/>
              </a:lnSpc>
              <a:spcBef>
                <a:spcPts val="0"/>
              </a:spcBef>
              <a:spcAft>
                <a:spcPts val="600"/>
              </a:spcAft>
              <a:buClrTx/>
              <a:buSzTx/>
              <a:tabLst/>
              <a:defRPr/>
            </a:pPr>
            <a:endParaRPr kumimoji="0" lang="en-US" sz="500" b="0" i="0" u="none" strike="noStrike" kern="0" cap="none" spc="0" normalizeH="0" baseline="0" noProof="0" dirty="0">
              <a:ln>
                <a:noFill/>
              </a:ln>
              <a:solidFill>
                <a:srgbClr val="000000"/>
              </a:solidFill>
              <a:effectLst/>
              <a:uLnTx/>
              <a:uFillTx/>
              <a:latin typeface="Playfair Display" panose="020B0604020202020204" charset="0"/>
              <a:sym typeface="Arial"/>
            </a:endParaRPr>
          </a:p>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Montserrat" panose="020B0604020202020204" charset="0"/>
                <a:sym typeface="Arial"/>
              </a:rPr>
              <a:t>Your Tweets = Your supply on a given idea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0" cap="none" spc="0" normalizeH="0" baseline="0" noProof="0" dirty="0">
              <a:ln>
                <a:noFill/>
              </a:ln>
              <a:solidFill>
                <a:srgbClr val="000000"/>
              </a:solidFill>
              <a:effectLst/>
              <a:uLnTx/>
              <a:uFillTx/>
              <a:latin typeface="Montserrat" panose="020B0604020202020204" charset="0"/>
              <a:sym typeface="Aria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Montserrat" panose="020B0604020202020204" charset="0"/>
                <a:sym typeface="Arial"/>
              </a:rPr>
              <a:t>Other Candidates’ Tweets = Their supply on </a:t>
            </a:r>
            <a:r>
              <a:rPr lang="en-US" sz="1600" dirty="0">
                <a:latin typeface="Montserrat" panose="020B0604020202020204" charset="0"/>
              </a:rPr>
              <a:t>a </a:t>
            </a:r>
            <a:r>
              <a:rPr kumimoji="0" lang="en-US" sz="1600" b="0" i="0" u="none" strike="noStrike" kern="0" cap="none" spc="0" normalizeH="0" baseline="0" noProof="0" dirty="0">
                <a:ln>
                  <a:noFill/>
                </a:ln>
                <a:solidFill>
                  <a:srgbClr val="000000"/>
                </a:solidFill>
                <a:effectLst/>
                <a:uLnTx/>
                <a:uFillTx/>
                <a:latin typeface="Montserrat" panose="020B0604020202020204" charset="0"/>
                <a:sym typeface="Arial"/>
              </a:rPr>
              <a:t>given idea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0" cap="none" spc="0" normalizeH="0" baseline="0" noProof="0" dirty="0">
              <a:ln>
                <a:noFill/>
              </a:ln>
              <a:solidFill>
                <a:srgbClr val="000000"/>
              </a:solidFill>
              <a:effectLst/>
              <a:uLnTx/>
              <a:uFillTx/>
              <a:latin typeface="Montserrat" panose="020B0604020202020204" charset="0"/>
              <a:sym typeface="Aria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Montserrat" panose="020B0604020202020204" charset="0"/>
                <a:sym typeface="Arial"/>
              </a:rPr>
              <a:t>Everyone’s Tweets = The Marketplace of Ideas where you can go shopping for what the competition is talking about that resonates with your constituency, and that we know will help you</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0" cap="none" spc="0" normalizeH="0" baseline="0" noProof="0" dirty="0">
              <a:ln>
                <a:noFill/>
              </a:ln>
              <a:solidFill>
                <a:srgbClr val="000000"/>
              </a:solidFill>
              <a:effectLst/>
              <a:uLnTx/>
              <a:uFillTx/>
              <a:latin typeface="Montserrat" panose="020B0604020202020204" charset="0"/>
              <a:sym typeface="Aria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0" cap="none" spc="0" normalizeH="0" baseline="0" noProof="0" dirty="0">
              <a:ln>
                <a:noFill/>
              </a:ln>
              <a:solidFill>
                <a:srgbClr val="000000"/>
              </a:solidFill>
              <a:effectLst/>
              <a:uLnTx/>
              <a:uFillTx/>
              <a:latin typeface="Montserrat" panose="020B0604020202020204" charset="0"/>
              <a:sym typeface="Aria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Montserrat" panose="020B0604020202020204" charset="0"/>
                <a:sym typeface="Arial"/>
              </a:rPr>
              <a:t>Our recommendations </a:t>
            </a:r>
            <a:r>
              <a:rPr lang="en-US" sz="1600" dirty="0">
                <a:latin typeface="Montserrat" panose="020B0604020202020204" charset="0"/>
              </a:rPr>
              <a:t>bring you to the optimal</a:t>
            </a:r>
            <a:r>
              <a:rPr kumimoji="0" lang="en-US" sz="1600" b="0" i="0" u="none" strike="noStrike" kern="0" cap="none" spc="0" normalizeH="0" baseline="0" noProof="0" dirty="0">
                <a:ln>
                  <a:noFill/>
                </a:ln>
                <a:solidFill>
                  <a:srgbClr val="000000"/>
                </a:solidFill>
                <a:effectLst/>
                <a:uLnTx/>
                <a:uFillTx/>
                <a:latin typeface="Montserrat" panose="020B0604020202020204" charset="0"/>
                <a:sym typeface="Arial"/>
              </a:rPr>
              <a:t>: Are you talking about what the public wants to hear you speak up on?</a:t>
            </a:r>
          </a:p>
        </p:txBody>
      </p:sp>
      <p:cxnSp>
        <p:nvCxnSpPr>
          <p:cNvPr id="28" name="Straight Arrow Connector 27">
            <a:extLst>
              <a:ext uri="{FF2B5EF4-FFF2-40B4-BE49-F238E27FC236}">
                <a16:creationId xmlns:a16="http://schemas.microsoft.com/office/drawing/2014/main" id="{29D1EA64-DDBE-4F5C-AA40-DA16F51C7936}"/>
              </a:ext>
            </a:extLst>
          </p:cNvPr>
          <p:cNvCxnSpPr>
            <a:cxnSpLocks/>
          </p:cNvCxnSpPr>
          <p:nvPr/>
        </p:nvCxnSpPr>
        <p:spPr>
          <a:xfrm rot="10800000">
            <a:off x="6798366" y="1963972"/>
            <a:ext cx="0" cy="1288112"/>
          </a:xfrm>
          <a:prstGeom prst="straightConnector1">
            <a:avLst/>
          </a:prstGeom>
          <a:ln w="38100">
            <a:tailEnd type="triangle"/>
          </a:ln>
        </p:spPr>
        <p:style>
          <a:lnRef idx="1">
            <a:schemeClr val="accent5"/>
          </a:lnRef>
          <a:fillRef idx="0">
            <a:schemeClr val="accent5"/>
          </a:fillRef>
          <a:effectRef idx="0">
            <a:schemeClr val="accent5"/>
          </a:effectRef>
          <a:fontRef idx="minor">
            <a:schemeClr val="tx1"/>
          </a:fontRef>
        </p:style>
      </p:cxnSp>
      <p:cxnSp>
        <p:nvCxnSpPr>
          <p:cNvPr id="29" name="Straight Arrow Connector 28">
            <a:extLst>
              <a:ext uri="{FF2B5EF4-FFF2-40B4-BE49-F238E27FC236}">
                <a16:creationId xmlns:a16="http://schemas.microsoft.com/office/drawing/2014/main" id="{6A58CA9F-DDF4-484D-8A9C-D7D8F12FFBFD}"/>
              </a:ext>
            </a:extLst>
          </p:cNvPr>
          <p:cNvCxnSpPr>
            <a:cxnSpLocks/>
          </p:cNvCxnSpPr>
          <p:nvPr/>
        </p:nvCxnSpPr>
        <p:spPr>
          <a:xfrm rot="16200000">
            <a:off x="7443749" y="2593449"/>
            <a:ext cx="0" cy="1288112"/>
          </a:xfrm>
          <a:prstGeom prst="straightConnector1">
            <a:avLst/>
          </a:prstGeom>
          <a:ln w="38100">
            <a:tailEnd type="triangle"/>
          </a:ln>
        </p:spPr>
        <p:style>
          <a:lnRef idx="1">
            <a:schemeClr val="accent5"/>
          </a:lnRef>
          <a:fillRef idx="0">
            <a:schemeClr val="accent5"/>
          </a:fillRef>
          <a:effectRef idx="0">
            <a:schemeClr val="accent5"/>
          </a:effectRef>
          <a:fontRef idx="minor">
            <a:schemeClr val="tx1"/>
          </a:fontRef>
        </p:style>
      </p:cxnSp>
      <p:cxnSp>
        <p:nvCxnSpPr>
          <p:cNvPr id="30" name="Straight Arrow Connector 29">
            <a:extLst>
              <a:ext uri="{FF2B5EF4-FFF2-40B4-BE49-F238E27FC236}">
                <a16:creationId xmlns:a16="http://schemas.microsoft.com/office/drawing/2014/main" id="{BD4353A8-4F3B-4963-91E7-8C94F4CFD628}"/>
              </a:ext>
            </a:extLst>
          </p:cNvPr>
          <p:cNvCxnSpPr>
            <a:cxnSpLocks/>
          </p:cNvCxnSpPr>
          <p:nvPr/>
        </p:nvCxnSpPr>
        <p:spPr>
          <a:xfrm rot="16200000">
            <a:off x="6908358" y="2114038"/>
            <a:ext cx="1058131" cy="1038597"/>
          </a:xfrm>
          <a:prstGeom prst="straightConnector1">
            <a:avLst/>
          </a:prstGeom>
          <a:ln w="28575">
            <a:tailEnd type="triangle"/>
          </a:ln>
          <a:effectLst/>
        </p:spPr>
        <p:style>
          <a:lnRef idx="2">
            <a:schemeClr val="accent4"/>
          </a:lnRef>
          <a:fillRef idx="0">
            <a:schemeClr val="accent4"/>
          </a:fillRef>
          <a:effectRef idx="1">
            <a:schemeClr val="accent4"/>
          </a:effectRef>
          <a:fontRef idx="minor">
            <a:schemeClr val="tx1"/>
          </a:fontRef>
        </p:style>
      </p:cxnSp>
      <p:cxnSp>
        <p:nvCxnSpPr>
          <p:cNvPr id="31" name="Straight Arrow Connector 30">
            <a:extLst>
              <a:ext uri="{FF2B5EF4-FFF2-40B4-BE49-F238E27FC236}">
                <a16:creationId xmlns:a16="http://schemas.microsoft.com/office/drawing/2014/main" id="{2D007F8A-2407-4D07-B17F-40165E316ADA}"/>
              </a:ext>
            </a:extLst>
          </p:cNvPr>
          <p:cNvCxnSpPr>
            <a:cxnSpLocks/>
          </p:cNvCxnSpPr>
          <p:nvPr/>
        </p:nvCxnSpPr>
        <p:spPr>
          <a:xfrm rot="29700000" flipV="1">
            <a:off x="7329776" y="2107095"/>
            <a:ext cx="0" cy="1188663"/>
          </a:xfrm>
          <a:prstGeom prst="straightConnector1">
            <a:avLst/>
          </a:prstGeom>
          <a:ln>
            <a:tailEnd type="triangle"/>
          </a:ln>
          <a:effectLst/>
        </p:spPr>
        <p:style>
          <a:lnRef idx="3">
            <a:schemeClr val="accent3"/>
          </a:lnRef>
          <a:fillRef idx="0">
            <a:schemeClr val="accent3"/>
          </a:fillRef>
          <a:effectRef idx="2">
            <a:schemeClr val="accent3"/>
          </a:effectRef>
          <a:fontRef idx="minor">
            <a:schemeClr val="tx1"/>
          </a:fontRef>
        </p:style>
      </p:cxnSp>
      <p:cxnSp>
        <p:nvCxnSpPr>
          <p:cNvPr id="32" name="Straight Arrow Connector 31">
            <a:extLst>
              <a:ext uri="{FF2B5EF4-FFF2-40B4-BE49-F238E27FC236}">
                <a16:creationId xmlns:a16="http://schemas.microsoft.com/office/drawing/2014/main" id="{E5108B0A-C7A4-4059-BEF6-785CFF939086}"/>
              </a:ext>
            </a:extLst>
          </p:cNvPr>
          <p:cNvCxnSpPr>
            <a:cxnSpLocks/>
          </p:cNvCxnSpPr>
          <p:nvPr/>
        </p:nvCxnSpPr>
        <p:spPr>
          <a:xfrm rot="29700000" flipV="1">
            <a:off x="7967204" y="2076617"/>
            <a:ext cx="0" cy="1188663"/>
          </a:xfrm>
          <a:prstGeom prst="straightConnector1">
            <a:avLst/>
          </a:prstGeom>
          <a:ln>
            <a:tailEnd type="triangle"/>
          </a:ln>
          <a:effectLst/>
        </p:spPr>
        <p:style>
          <a:lnRef idx="3">
            <a:schemeClr val="accent3"/>
          </a:lnRef>
          <a:fillRef idx="0">
            <a:schemeClr val="accent3"/>
          </a:fillRef>
          <a:effectRef idx="2">
            <a:schemeClr val="accent3"/>
          </a:effectRef>
          <a:fontRef idx="minor">
            <a:schemeClr val="tx1"/>
          </a:fontRef>
        </p:style>
      </p:cxnSp>
      <p:sp>
        <p:nvSpPr>
          <p:cNvPr id="33" name="TextBox 32">
            <a:extLst>
              <a:ext uri="{FF2B5EF4-FFF2-40B4-BE49-F238E27FC236}">
                <a16:creationId xmlns:a16="http://schemas.microsoft.com/office/drawing/2014/main" id="{297F13B3-9B95-4C92-83A9-26B0A2EE319F}"/>
              </a:ext>
            </a:extLst>
          </p:cNvPr>
          <p:cNvSpPr txBox="1"/>
          <p:nvPr/>
        </p:nvSpPr>
        <p:spPr>
          <a:xfrm rot="21600000">
            <a:off x="7425353" y="1859738"/>
            <a:ext cx="96210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FFAB40"/>
                </a:solidFill>
                <a:effectLst/>
                <a:uLnTx/>
                <a:uFillTx/>
                <a:latin typeface="Montserrat" panose="00000500000000000000" charset="0"/>
                <a:sym typeface="Arial"/>
              </a:rPr>
              <a:t>Demand</a:t>
            </a:r>
            <a:endParaRPr kumimoji="0" lang="en-US" sz="1400" b="0" i="0" u="none" strike="noStrike" kern="0" cap="none" spc="0" normalizeH="0" baseline="0" noProof="0" dirty="0">
              <a:ln>
                <a:noFill/>
              </a:ln>
              <a:solidFill>
                <a:srgbClr val="FFAB40"/>
              </a:solidFill>
              <a:effectLst/>
              <a:uLnTx/>
              <a:uFillTx/>
              <a:latin typeface="Montserrat" panose="00000500000000000000" charset="0"/>
              <a:sym typeface="Arial"/>
            </a:endParaRPr>
          </a:p>
        </p:txBody>
      </p:sp>
      <p:sp>
        <p:nvSpPr>
          <p:cNvPr id="34" name="TextBox 33">
            <a:extLst>
              <a:ext uri="{FF2B5EF4-FFF2-40B4-BE49-F238E27FC236}">
                <a16:creationId xmlns:a16="http://schemas.microsoft.com/office/drawing/2014/main" id="{AC58D089-4DCF-4BD5-997A-581747B9A440}"/>
              </a:ext>
            </a:extLst>
          </p:cNvPr>
          <p:cNvSpPr txBox="1"/>
          <p:nvPr/>
        </p:nvSpPr>
        <p:spPr>
          <a:xfrm>
            <a:off x="6845770" y="2975085"/>
            <a:ext cx="1058128"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595959"/>
                </a:solidFill>
                <a:effectLst/>
                <a:uLnTx/>
                <a:uFillTx/>
                <a:latin typeface="Montserrat" panose="00000500000000000000" charset="0"/>
                <a:sym typeface="Arial"/>
              </a:rPr>
              <a:t>Supply 1</a:t>
            </a:r>
          </a:p>
        </p:txBody>
      </p:sp>
      <p:sp>
        <p:nvSpPr>
          <p:cNvPr id="35" name="TextBox 34">
            <a:extLst>
              <a:ext uri="{FF2B5EF4-FFF2-40B4-BE49-F238E27FC236}">
                <a16:creationId xmlns:a16="http://schemas.microsoft.com/office/drawing/2014/main" id="{9E805858-D7BE-4BEA-8B9D-85E3936D0492}"/>
              </a:ext>
            </a:extLst>
          </p:cNvPr>
          <p:cNvSpPr txBox="1"/>
          <p:nvPr/>
        </p:nvSpPr>
        <p:spPr>
          <a:xfrm>
            <a:off x="7655442" y="2975725"/>
            <a:ext cx="1058128"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595959"/>
                </a:solidFill>
                <a:effectLst/>
                <a:uLnTx/>
                <a:uFillTx/>
                <a:latin typeface="Montserrat" panose="00000500000000000000" charset="0"/>
                <a:sym typeface="Arial"/>
              </a:rPr>
              <a:t>Supply 2</a:t>
            </a:r>
          </a:p>
        </p:txBody>
      </p:sp>
      <p:sp>
        <p:nvSpPr>
          <p:cNvPr id="36" name="TextBox 35">
            <a:extLst>
              <a:ext uri="{FF2B5EF4-FFF2-40B4-BE49-F238E27FC236}">
                <a16:creationId xmlns:a16="http://schemas.microsoft.com/office/drawing/2014/main" id="{BA182EBB-D6BA-440B-B281-67E77C52901B}"/>
              </a:ext>
            </a:extLst>
          </p:cNvPr>
          <p:cNvSpPr txBox="1"/>
          <p:nvPr/>
        </p:nvSpPr>
        <p:spPr>
          <a:xfrm>
            <a:off x="6993791" y="3227679"/>
            <a:ext cx="1058128"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97A7"/>
                </a:solidFill>
                <a:effectLst/>
                <a:uLnTx/>
                <a:uFillTx/>
                <a:latin typeface="Montserrat" panose="00000500000000000000" charset="0"/>
                <a:sym typeface="Arial"/>
              </a:rPr>
              <a:t>Votes</a:t>
            </a:r>
          </a:p>
        </p:txBody>
      </p:sp>
      <p:sp>
        <p:nvSpPr>
          <p:cNvPr id="37" name="TextBox 36">
            <a:extLst>
              <a:ext uri="{FF2B5EF4-FFF2-40B4-BE49-F238E27FC236}">
                <a16:creationId xmlns:a16="http://schemas.microsoft.com/office/drawing/2014/main" id="{E27B6A1A-64E3-424A-BB2F-E7A93B0D19F5}"/>
              </a:ext>
            </a:extLst>
          </p:cNvPr>
          <p:cNvSpPr txBox="1"/>
          <p:nvPr/>
        </p:nvSpPr>
        <p:spPr>
          <a:xfrm rot="16200000">
            <a:off x="6120476" y="2489531"/>
            <a:ext cx="1058128"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97A7"/>
                </a:solidFill>
                <a:effectLst/>
                <a:uLnTx/>
                <a:uFillTx/>
                <a:latin typeface="Montserrat" panose="00000500000000000000" charset="0"/>
                <a:sym typeface="Arial"/>
              </a:rPr>
              <a:t>Tweets</a:t>
            </a:r>
          </a:p>
        </p:txBody>
      </p:sp>
      <p:sp>
        <p:nvSpPr>
          <p:cNvPr id="38" name="Arrow: Right 37">
            <a:extLst>
              <a:ext uri="{FF2B5EF4-FFF2-40B4-BE49-F238E27FC236}">
                <a16:creationId xmlns:a16="http://schemas.microsoft.com/office/drawing/2014/main" id="{4F62B5F7-2070-4334-B62B-D8121D054426}"/>
              </a:ext>
            </a:extLst>
          </p:cNvPr>
          <p:cNvSpPr/>
          <p:nvPr/>
        </p:nvSpPr>
        <p:spPr>
          <a:xfrm>
            <a:off x="7177543" y="2217303"/>
            <a:ext cx="304465" cy="276999"/>
          </a:xfrm>
          <a:prstGeom prst="rightArrow">
            <a:avLst/>
          </a:prstGeom>
          <a:solidFill>
            <a:srgbClr val="7030A0"/>
          </a:solidFill>
          <a:ln>
            <a:solidFill>
              <a:srgbClr val="7030A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Montserrat" panose="020B0604020202020204"/>
              <a:ea typeface="+mn-ea"/>
              <a:cs typeface="+mn-cs"/>
              <a:sym typeface="Arial"/>
            </a:endParaRPr>
          </a:p>
        </p:txBody>
      </p:sp>
    </p:spTree>
    <p:extLst>
      <p:ext uri="{BB962C8B-B14F-4D97-AF65-F5344CB8AC3E}">
        <p14:creationId xmlns:p14="http://schemas.microsoft.com/office/powerpoint/2010/main" val="1673640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E97C-3D7B-443A-8BC7-93E84C372902}"/>
              </a:ext>
            </a:extLst>
          </p:cNvPr>
          <p:cNvSpPr>
            <a:spLocks noGrp="1"/>
          </p:cNvSpPr>
          <p:nvPr>
            <p:ph type="title"/>
          </p:nvPr>
        </p:nvSpPr>
        <p:spPr>
          <a:xfrm>
            <a:off x="311700" y="129717"/>
            <a:ext cx="8520600" cy="572700"/>
          </a:xfrm>
        </p:spPr>
        <p:txBody>
          <a:bodyPr/>
          <a:lstStyle/>
          <a:p>
            <a:r>
              <a:rPr lang="en-US" sz="3400" dirty="0">
                <a:cs typeface="Varela Round" panose="00000500000000000000" pitchFamily="2" charset="-79"/>
              </a:rPr>
              <a:t>Who Are You?</a:t>
            </a:r>
          </a:p>
        </p:txBody>
      </p:sp>
      <p:sp>
        <p:nvSpPr>
          <p:cNvPr id="4" name="Slide Number Placeholder 3">
            <a:extLst>
              <a:ext uri="{FF2B5EF4-FFF2-40B4-BE49-F238E27FC236}">
                <a16:creationId xmlns:a16="http://schemas.microsoft.com/office/drawing/2014/main" id="{96E25D35-2BB8-4BB9-8DC9-DCB15659D222}"/>
              </a:ext>
            </a:extLst>
          </p:cNvPr>
          <p:cNvSpPr>
            <a:spLocks noGrp="1"/>
          </p:cNvSpPr>
          <p:nvPr>
            <p:ph type="sldNum" idx="12"/>
          </p:nvPr>
        </p:nvSpPr>
        <p:spPr/>
        <p:txBody>
          <a:bodyPr/>
          <a:lstStyle/>
          <a:p>
            <a:fld id="{00000000-1234-1234-1234-123412341234}" type="slidenum">
              <a:rPr lang="en" smtClean="0"/>
              <a:pPr/>
              <a:t>7</a:t>
            </a:fld>
            <a:endParaRPr lang="en" dirty="0"/>
          </a:p>
        </p:txBody>
      </p:sp>
      <p:sp>
        <p:nvSpPr>
          <p:cNvPr id="9" name="Rectangle 8">
            <a:extLst>
              <a:ext uri="{FF2B5EF4-FFF2-40B4-BE49-F238E27FC236}">
                <a16:creationId xmlns:a16="http://schemas.microsoft.com/office/drawing/2014/main" id="{8215AF92-7777-489F-BF8D-CCCC06946095}"/>
              </a:ext>
            </a:extLst>
          </p:cNvPr>
          <p:cNvSpPr/>
          <p:nvPr/>
        </p:nvSpPr>
        <p:spPr>
          <a:xfrm>
            <a:off x="311700" y="702417"/>
            <a:ext cx="6049344" cy="400110"/>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endParaRPr kumimoji="0" lang="en-US" sz="2000" b="0" i="0" strike="noStrike" kern="0" cap="none" spc="0" normalizeH="0" baseline="0" noProof="0" dirty="0">
              <a:ln>
                <a:noFill/>
              </a:ln>
              <a:solidFill>
                <a:srgbClr val="000000"/>
              </a:solidFill>
              <a:effectLst/>
              <a:uLnTx/>
              <a:uFillTx/>
              <a:latin typeface="Playfair Display" panose="020B0604020202020204" charset="0"/>
              <a:sym typeface="Arial"/>
            </a:endParaRPr>
          </a:p>
        </p:txBody>
      </p:sp>
      <p:sp>
        <p:nvSpPr>
          <p:cNvPr id="13" name="Rectangle 12">
            <a:extLst>
              <a:ext uri="{FF2B5EF4-FFF2-40B4-BE49-F238E27FC236}">
                <a16:creationId xmlns:a16="http://schemas.microsoft.com/office/drawing/2014/main" id="{2A3CBF73-0CA9-4185-82DD-C84651832CC8}"/>
              </a:ext>
            </a:extLst>
          </p:cNvPr>
          <p:cNvSpPr/>
          <p:nvPr/>
        </p:nvSpPr>
        <p:spPr>
          <a:xfrm>
            <a:off x="1547328" y="702417"/>
            <a:ext cx="6049344" cy="400110"/>
          </a:xfrm>
          <a:prstGeom prst="rect">
            <a:avLst/>
          </a:prstGeom>
        </p:spPr>
        <p:txBody>
          <a:bodyPr wrap="square">
            <a:spAutoFit/>
          </a:bodyPr>
          <a:lstStyle/>
          <a:p>
            <a:pPr marR="0" lvl="0" algn="ctr" defTabSz="914400" rtl="0" eaLnBrk="1" fontAlgn="auto" latinLnBrk="0" hangingPunct="1">
              <a:lnSpc>
                <a:spcPct val="100000"/>
              </a:lnSpc>
              <a:spcBef>
                <a:spcPts val="0"/>
              </a:spcBef>
              <a:spcAft>
                <a:spcPts val="0"/>
              </a:spcAft>
              <a:buClrTx/>
              <a:buSzTx/>
              <a:tabLst/>
              <a:defRPr/>
            </a:pPr>
            <a:r>
              <a:rPr kumimoji="0" lang="en-US" sz="2000" b="0" i="0" u="sng" strike="noStrike" kern="0" cap="none" spc="0" normalizeH="0" baseline="0" noProof="0" dirty="0">
                <a:ln>
                  <a:noFill/>
                </a:ln>
                <a:solidFill>
                  <a:srgbClr val="000000"/>
                </a:solidFill>
                <a:effectLst/>
                <a:uLnTx/>
                <a:uFillTx/>
                <a:latin typeface="Playfair Display" panose="00000500000000000000" pitchFamily="50" charset="0"/>
                <a:sym typeface="Arial"/>
              </a:rPr>
              <a:t>Tweet Breakdown by Candidate and Issue</a:t>
            </a:r>
          </a:p>
        </p:txBody>
      </p:sp>
      <p:graphicFrame>
        <p:nvGraphicFramePr>
          <p:cNvPr id="8" name="Chart 7">
            <a:extLst>
              <a:ext uri="{FF2B5EF4-FFF2-40B4-BE49-F238E27FC236}">
                <a16:creationId xmlns:a16="http://schemas.microsoft.com/office/drawing/2014/main" id="{21E7FEAC-EF5B-4557-AF07-6233F08CACF1}"/>
              </a:ext>
            </a:extLst>
          </p:cNvPr>
          <p:cNvGraphicFramePr>
            <a:graphicFrameLocks/>
          </p:cNvGraphicFramePr>
          <p:nvPr>
            <p:extLst>
              <p:ext uri="{D42A27DB-BD31-4B8C-83A1-F6EECF244321}">
                <p14:modId xmlns:p14="http://schemas.microsoft.com/office/powerpoint/2010/main" val="4094451613"/>
              </p:ext>
            </p:extLst>
          </p:nvPr>
        </p:nvGraphicFramePr>
        <p:xfrm>
          <a:off x="37350" y="1102527"/>
          <a:ext cx="9106650" cy="375300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77079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220693" y="47228"/>
            <a:ext cx="8832300" cy="572700"/>
          </a:xfrm>
          <a:prstGeom prst="rect">
            <a:avLst/>
          </a:prstGeom>
        </p:spPr>
        <p:txBody>
          <a:bodyPr spcFirstLastPara="1" wrap="square" lIns="91425" tIns="91425" rIns="91425" bIns="91425" anchor="t" anchorCtr="0">
            <a:noAutofit/>
          </a:bodyPr>
          <a:lstStyle/>
          <a:p>
            <a:pPr lvl="0"/>
            <a:r>
              <a:rPr lang="en-US" sz="3400" dirty="0">
                <a:latin typeface="Varela Round" panose="00000500000000000000" pitchFamily="2" charset="-79"/>
                <a:cs typeface="Varela Round" panose="00000500000000000000" pitchFamily="2" charset="-79"/>
                <a:sym typeface="Varela Round"/>
              </a:rPr>
              <a:t>The Marketplace of Ideas - Alysia</a:t>
            </a:r>
          </a:p>
        </p:txBody>
      </p:sp>
      <p:sp>
        <p:nvSpPr>
          <p:cNvPr id="3" name="Slide Number Placeholder 2">
            <a:extLst>
              <a:ext uri="{FF2B5EF4-FFF2-40B4-BE49-F238E27FC236}">
                <a16:creationId xmlns:a16="http://schemas.microsoft.com/office/drawing/2014/main" id="{A7C8B2BE-F584-44AA-A8F6-6D707D0776D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sp>
        <p:nvSpPr>
          <p:cNvPr id="6" name="TextBox 5">
            <a:extLst>
              <a:ext uri="{FF2B5EF4-FFF2-40B4-BE49-F238E27FC236}">
                <a16:creationId xmlns:a16="http://schemas.microsoft.com/office/drawing/2014/main" id="{EBD6AE20-196E-4B19-B402-FC592DAAE0E9}"/>
              </a:ext>
            </a:extLst>
          </p:cNvPr>
          <p:cNvSpPr txBox="1"/>
          <p:nvPr/>
        </p:nvSpPr>
        <p:spPr>
          <a:xfrm>
            <a:off x="5298186" y="1161263"/>
            <a:ext cx="3737314" cy="183127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latin typeface="Montserrat" panose="020B0604020202020204"/>
              </a:rPr>
              <a:t>Gardner has strong influence on Law and Government related event </a:t>
            </a:r>
          </a:p>
          <a:p>
            <a:pPr marL="285750" indent="-285750">
              <a:spcAft>
                <a:spcPts val="600"/>
              </a:spcAft>
              <a:buFont typeface="Arial" panose="020B0604020202020204" pitchFamily="34" charset="0"/>
              <a:buChar char="•"/>
            </a:pPr>
            <a:r>
              <a:rPr lang="en-US" dirty="0">
                <a:latin typeface="Montserrat" panose="020B0604020202020204"/>
              </a:rPr>
              <a:t>Gardener is also strong on media </a:t>
            </a:r>
          </a:p>
          <a:p>
            <a:pPr marL="285750" indent="-285750">
              <a:spcAft>
                <a:spcPts val="600"/>
              </a:spcAft>
              <a:buFont typeface="Arial" panose="020B0604020202020204" pitchFamily="34" charset="0"/>
              <a:buChar char="•"/>
            </a:pPr>
            <a:r>
              <a:rPr lang="en-US" dirty="0">
                <a:latin typeface="Montserrat" panose="020B0604020202020204"/>
              </a:rPr>
              <a:t>Taxes has the most negative impact on Gardner </a:t>
            </a:r>
          </a:p>
          <a:p>
            <a:pPr marL="285750" indent="-285750">
              <a:spcAft>
                <a:spcPts val="600"/>
              </a:spcAft>
              <a:buFont typeface="Arial" panose="020B0604020202020204" pitchFamily="34" charset="0"/>
              <a:buChar char="•"/>
            </a:pPr>
            <a:r>
              <a:rPr lang="en-US" dirty="0">
                <a:latin typeface="Montserrat" panose="020B0604020202020204"/>
              </a:rPr>
              <a:t>Impeachment has negative impact on Gardner </a:t>
            </a:r>
          </a:p>
        </p:txBody>
      </p:sp>
      <p:sp>
        <p:nvSpPr>
          <p:cNvPr id="8" name="TextBox 7">
            <a:extLst>
              <a:ext uri="{FF2B5EF4-FFF2-40B4-BE49-F238E27FC236}">
                <a16:creationId xmlns:a16="http://schemas.microsoft.com/office/drawing/2014/main" id="{8818653C-7D41-4995-8C66-0D2E9E2D69C9}"/>
              </a:ext>
            </a:extLst>
          </p:cNvPr>
          <p:cNvSpPr txBox="1"/>
          <p:nvPr/>
        </p:nvSpPr>
        <p:spPr>
          <a:xfrm>
            <a:off x="762098" y="4464771"/>
            <a:ext cx="6625905" cy="646331"/>
          </a:xfrm>
          <a:prstGeom prst="rect">
            <a:avLst/>
          </a:prstGeom>
          <a:noFill/>
        </p:spPr>
        <p:txBody>
          <a:bodyPr wrap="square" rtlCol="0">
            <a:spAutoFit/>
          </a:bodyPr>
          <a:lstStyle/>
          <a:p>
            <a:r>
              <a:rPr lang="en-US" sz="1200" i="1" dirty="0">
                <a:latin typeface="Montserrat" panose="020B0604020202020204"/>
              </a:rPr>
              <a:t>Green = Relative advantage against other Dems amongst Dems; or positive for Trump’s approval rating</a:t>
            </a:r>
          </a:p>
          <a:p>
            <a:r>
              <a:rPr lang="en-US" sz="1200" i="1" dirty="0">
                <a:latin typeface="Montserrat" panose="020B0604020202020204"/>
              </a:rPr>
              <a:t>Red = as search interest increases, candidate’s polling decreases</a:t>
            </a:r>
          </a:p>
        </p:txBody>
      </p:sp>
      <p:sp>
        <p:nvSpPr>
          <p:cNvPr id="7" name="TextBox 6">
            <a:extLst>
              <a:ext uri="{FF2B5EF4-FFF2-40B4-BE49-F238E27FC236}">
                <a16:creationId xmlns:a16="http://schemas.microsoft.com/office/drawing/2014/main" id="{B8AEDC37-9AE3-47B6-AA3A-17A648934CE1}"/>
              </a:ext>
            </a:extLst>
          </p:cNvPr>
          <p:cNvSpPr txBox="1"/>
          <p:nvPr/>
        </p:nvSpPr>
        <p:spPr>
          <a:xfrm>
            <a:off x="311700" y="667003"/>
            <a:ext cx="843290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latin typeface="Valera Round"/>
              </a:rPr>
              <a:t>How the ecosystem of ideas is working for and against Cory Gardner</a:t>
            </a:r>
            <a:endParaRPr kumimoji="0" lang="en-US" sz="1400" b="0" i="0" u="none" strike="noStrike" kern="0" cap="none" spc="0" normalizeH="0" baseline="0" noProof="0" dirty="0">
              <a:ln>
                <a:noFill/>
              </a:ln>
              <a:solidFill>
                <a:srgbClr val="000000"/>
              </a:solidFill>
              <a:effectLst/>
              <a:uLnTx/>
              <a:uFillTx/>
              <a:latin typeface="Valera Round"/>
              <a:sym typeface="Arial"/>
            </a:endParaRPr>
          </a:p>
        </p:txBody>
      </p:sp>
      <p:pic>
        <p:nvPicPr>
          <p:cNvPr id="4" name="Picture 3">
            <a:extLst>
              <a:ext uri="{FF2B5EF4-FFF2-40B4-BE49-F238E27FC236}">
                <a16:creationId xmlns:a16="http://schemas.microsoft.com/office/drawing/2014/main" id="{F5B45B13-5EB8-42E8-824E-B955B515A25E}"/>
              </a:ext>
            </a:extLst>
          </p:cNvPr>
          <p:cNvPicPr>
            <a:picLocks noChangeAspect="1"/>
          </p:cNvPicPr>
          <p:nvPr/>
        </p:nvPicPr>
        <p:blipFill>
          <a:blip r:embed="rId3"/>
          <a:stretch>
            <a:fillRect/>
          </a:stretch>
        </p:blipFill>
        <p:spPr>
          <a:xfrm>
            <a:off x="560256" y="1161263"/>
            <a:ext cx="3737314" cy="2719560"/>
          </a:xfrm>
          <a:prstGeom prst="rect">
            <a:avLst/>
          </a:prstGeom>
        </p:spPr>
      </p:pic>
    </p:spTree>
    <p:extLst>
      <p:ext uri="{BB962C8B-B14F-4D97-AF65-F5344CB8AC3E}">
        <p14:creationId xmlns:p14="http://schemas.microsoft.com/office/powerpoint/2010/main" val="43368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9006-2F5B-4273-9453-CE297853659B}"/>
              </a:ext>
            </a:extLst>
          </p:cNvPr>
          <p:cNvSpPr>
            <a:spLocks noGrp="1"/>
          </p:cNvSpPr>
          <p:nvPr>
            <p:ph type="title"/>
          </p:nvPr>
        </p:nvSpPr>
        <p:spPr>
          <a:xfrm>
            <a:off x="373121" y="51425"/>
            <a:ext cx="8337256" cy="572700"/>
          </a:xfrm>
        </p:spPr>
        <p:txBody>
          <a:bodyPr/>
          <a:lstStyle/>
          <a:p>
            <a:r>
              <a:rPr lang="en-US" sz="3600" dirty="0"/>
              <a:t>Impeachment</a:t>
            </a:r>
          </a:p>
        </p:txBody>
      </p:sp>
      <p:sp>
        <p:nvSpPr>
          <p:cNvPr id="3" name="Text Placeholder 2">
            <a:extLst>
              <a:ext uri="{FF2B5EF4-FFF2-40B4-BE49-F238E27FC236}">
                <a16:creationId xmlns:a16="http://schemas.microsoft.com/office/drawing/2014/main" id="{D834F4F5-B280-4C04-B794-F60F5C8D6674}"/>
              </a:ext>
            </a:extLst>
          </p:cNvPr>
          <p:cNvSpPr>
            <a:spLocks noGrp="1"/>
          </p:cNvSpPr>
          <p:nvPr>
            <p:ph type="body" idx="1"/>
          </p:nvPr>
        </p:nvSpPr>
        <p:spPr>
          <a:xfrm>
            <a:off x="5310419" y="1152475"/>
            <a:ext cx="3612887" cy="1325816"/>
          </a:xfrm>
        </p:spPr>
        <p:txBody>
          <a:bodyPr/>
          <a:lstStyle/>
          <a:p>
            <a:pPr>
              <a:buFont typeface="Arial" panose="020B0604020202020204" pitchFamily="34" charset="0"/>
              <a:buChar char="•"/>
            </a:pPr>
            <a:r>
              <a:rPr lang="en-US" sz="1400" dirty="0">
                <a:solidFill>
                  <a:schemeClr val="tx1"/>
                </a:solidFill>
              </a:rPr>
              <a:t>Impeachment is helping Warren and Trump and it is hurting Biden</a:t>
            </a:r>
          </a:p>
          <a:p>
            <a:pPr>
              <a:buFont typeface="Arial" panose="020B0604020202020204" pitchFamily="34" charset="0"/>
              <a:buChar char="•"/>
            </a:pPr>
            <a:r>
              <a:rPr lang="en-US" sz="1400" dirty="0">
                <a:solidFill>
                  <a:schemeClr val="tx1"/>
                </a:solidFill>
              </a:rPr>
              <a:t>Of the Democrats, Warren and Steyer have positive correlations</a:t>
            </a:r>
          </a:p>
          <a:p>
            <a:pPr>
              <a:buFont typeface="Arial" panose="020B0604020202020204" pitchFamily="34" charset="0"/>
              <a:buChar char="•"/>
            </a:pPr>
            <a:r>
              <a:rPr lang="en-US" sz="1400" dirty="0">
                <a:solidFill>
                  <a:schemeClr val="tx1"/>
                </a:solidFill>
              </a:rPr>
              <a:t>Biden has many negative correlations – maybe he is being impacted by his son’s potential involvement in Ukraine?</a:t>
            </a:r>
          </a:p>
        </p:txBody>
      </p:sp>
      <p:sp>
        <p:nvSpPr>
          <p:cNvPr id="4" name="Slide Number Placeholder 3">
            <a:extLst>
              <a:ext uri="{FF2B5EF4-FFF2-40B4-BE49-F238E27FC236}">
                <a16:creationId xmlns:a16="http://schemas.microsoft.com/office/drawing/2014/main" id="{3894673F-4326-436A-8504-39D4F676CAA3}"/>
              </a:ext>
            </a:extLst>
          </p:cNvPr>
          <p:cNvSpPr>
            <a:spLocks noGrp="1"/>
          </p:cNvSpPr>
          <p:nvPr>
            <p:ph type="sldNum" idx="12"/>
          </p:nvPr>
        </p:nvSpPr>
        <p:spPr/>
        <p:txBody>
          <a:bodyPr/>
          <a:lstStyle/>
          <a:p>
            <a:pPr defTabSz="914378"/>
            <a:fld id="{00000000-1234-1234-1234-123412341234}" type="slidenum">
              <a:rPr lang="en">
                <a:solidFill>
                  <a:srgbClr val="595959"/>
                </a:solidFill>
                <a:ea typeface="+mn-ea"/>
              </a:rPr>
              <a:pPr defTabSz="914378"/>
              <a:t>9</a:t>
            </a:fld>
            <a:endParaRPr lang="en" dirty="0">
              <a:solidFill>
                <a:srgbClr val="595959"/>
              </a:solidFill>
              <a:ea typeface="+mn-ea"/>
            </a:endParaRPr>
          </a:p>
        </p:txBody>
      </p:sp>
      <p:graphicFrame>
        <p:nvGraphicFramePr>
          <p:cNvPr id="5" name="Table 4">
            <a:extLst>
              <a:ext uri="{FF2B5EF4-FFF2-40B4-BE49-F238E27FC236}">
                <a16:creationId xmlns:a16="http://schemas.microsoft.com/office/drawing/2014/main" id="{9FF03C2A-FDB7-447E-8182-BB96EA657D27}"/>
              </a:ext>
            </a:extLst>
          </p:cNvPr>
          <p:cNvGraphicFramePr>
            <a:graphicFrameLocks noGrp="1"/>
          </p:cNvGraphicFramePr>
          <p:nvPr/>
        </p:nvGraphicFramePr>
        <p:xfrm>
          <a:off x="6755766" y="39955"/>
          <a:ext cx="2388235" cy="1112520"/>
        </p:xfrm>
        <a:graphic>
          <a:graphicData uri="http://schemas.openxmlformats.org/drawingml/2006/table">
            <a:tbl>
              <a:tblPr firstRow="1" bandRow="1">
                <a:tableStyleId>{5C22544A-7EE6-4342-B048-85BDC9FD1C3A}</a:tableStyleId>
              </a:tblPr>
              <a:tblGrid>
                <a:gridCol w="1816418">
                  <a:extLst>
                    <a:ext uri="{9D8B030D-6E8A-4147-A177-3AD203B41FA5}">
                      <a16:colId xmlns:a16="http://schemas.microsoft.com/office/drawing/2014/main" val="1170082836"/>
                    </a:ext>
                  </a:extLst>
                </a:gridCol>
                <a:gridCol w="571817">
                  <a:extLst>
                    <a:ext uri="{9D8B030D-6E8A-4147-A177-3AD203B41FA5}">
                      <a16:colId xmlns:a16="http://schemas.microsoft.com/office/drawing/2014/main" val="3544661537"/>
                    </a:ext>
                  </a:extLst>
                </a:gridCol>
              </a:tblGrid>
              <a:tr h="370840">
                <a:tc>
                  <a:txBody>
                    <a:bodyPr/>
                    <a:lstStyle/>
                    <a:p>
                      <a:pPr algn="r"/>
                      <a:r>
                        <a:rPr lang="en-US" sz="1200" b="0" dirty="0">
                          <a:solidFill>
                            <a:schemeClr val="tx1"/>
                          </a:solidFill>
                          <a:latin typeface="Playfair Display" panose="020B0604020202020204" charset="0"/>
                        </a:rPr>
                        <a:t># of Terms in Category:</a:t>
                      </a: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145</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71282594"/>
                  </a:ext>
                </a:extLst>
              </a:tr>
              <a:tr h="370840">
                <a:tc>
                  <a:txBody>
                    <a:bodyPr/>
                    <a:lstStyle/>
                    <a:p>
                      <a:pPr algn="r"/>
                      <a:r>
                        <a:rPr lang="en-US" sz="1200" b="0" dirty="0">
                          <a:solidFill>
                            <a:schemeClr val="tx1"/>
                          </a:solidFill>
                          <a:latin typeface="Playfair Display" panose="020B0604020202020204" charset="0"/>
                        </a:rPr>
                        <a:t>Average Daily Share:</a:t>
                      </a: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0.3%</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09574831"/>
                  </a:ext>
                </a:extLst>
              </a:tr>
              <a:tr h="370840">
                <a:tc>
                  <a:txBody>
                    <a:bodyPr/>
                    <a:lstStyle/>
                    <a:p>
                      <a:pPr algn="r"/>
                      <a:r>
                        <a:rPr lang="en-US" sz="1200" b="0" dirty="0">
                          <a:solidFill>
                            <a:schemeClr val="tx1"/>
                          </a:solidFill>
                          <a:latin typeface="Playfair Display" panose="020B0604020202020204" charset="0"/>
                        </a:rPr>
                        <a:t>Average Daily Rank:</a:t>
                      </a: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17</a:t>
                      </a: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1362708"/>
                  </a:ext>
                </a:extLst>
              </a:tr>
            </a:tbl>
          </a:graphicData>
        </a:graphic>
      </p:graphicFrame>
      <p:graphicFrame>
        <p:nvGraphicFramePr>
          <p:cNvPr id="9" name="Table 8">
            <a:extLst>
              <a:ext uri="{FF2B5EF4-FFF2-40B4-BE49-F238E27FC236}">
                <a16:creationId xmlns:a16="http://schemas.microsoft.com/office/drawing/2014/main" id="{A97C9107-A848-47A6-A9EB-ADA016F889AD}"/>
              </a:ext>
            </a:extLst>
          </p:cNvPr>
          <p:cNvGraphicFramePr>
            <a:graphicFrameLocks noGrp="1"/>
          </p:cNvGraphicFramePr>
          <p:nvPr>
            <p:extLst>
              <p:ext uri="{D42A27DB-BD31-4B8C-83A1-F6EECF244321}">
                <p14:modId xmlns:p14="http://schemas.microsoft.com/office/powerpoint/2010/main" val="3838414007"/>
              </p:ext>
            </p:extLst>
          </p:nvPr>
        </p:nvGraphicFramePr>
        <p:xfrm>
          <a:off x="373121" y="574275"/>
          <a:ext cx="4906382" cy="4281261"/>
        </p:xfrm>
        <a:graphic>
          <a:graphicData uri="http://schemas.openxmlformats.org/drawingml/2006/table">
            <a:tbl>
              <a:tblPr/>
              <a:tblGrid>
                <a:gridCol w="1838062">
                  <a:extLst>
                    <a:ext uri="{9D8B030D-6E8A-4147-A177-3AD203B41FA5}">
                      <a16:colId xmlns:a16="http://schemas.microsoft.com/office/drawing/2014/main" val="1998353003"/>
                    </a:ext>
                  </a:extLst>
                </a:gridCol>
                <a:gridCol w="528320">
                  <a:extLst>
                    <a:ext uri="{9D8B030D-6E8A-4147-A177-3AD203B41FA5}">
                      <a16:colId xmlns:a16="http://schemas.microsoft.com/office/drawing/2014/main" val="686736390"/>
                    </a:ext>
                  </a:extLst>
                </a:gridCol>
                <a:gridCol w="568960">
                  <a:extLst>
                    <a:ext uri="{9D8B030D-6E8A-4147-A177-3AD203B41FA5}">
                      <a16:colId xmlns:a16="http://schemas.microsoft.com/office/drawing/2014/main" val="892945099"/>
                    </a:ext>
                  </a:extLst>
                </a:gridCol>
                <a:gridCol w="660400">
                  <a:extLst>
                    <a:ext uri="{9D8B030D-6E8A-4147-A177-3AD203B41FA5}">
                      <a16:colId xmlns:a16="http://schemas.microsoft.com/office/drawing/2014/main" val="891629808"/>
                    </a:ext>
                  </a:extLst>
                </a:gridCol>
                <a:gridCol w="741680">
                  <a:extLst>
                    <a:ext uri="{9D8B030D-6E8A-4147-A177-3AD203B41FA5}">
                      <a16:colId xmlns:a16="http://schemas.microsoft.com/office/drawing/2014/main" val="2665855893"/>
                    </a:ext>
                  </a:extLst>
                </a:gridCol>
                <a:gridCol w="568960">
                  <a:extLst>
                    <a:ext uri="{9D8B030D-6E8A-4147-A177-3AD203B41FA5}">
                      <a16:colId xmlns:a16="http://schemas.microsoft.com/office/drawing/2014/main" val="1726876080"/>
                    </a:ext>
                  </a:extLst>
                </a:gridCol>
              </a:tblGrid>
              <a:tr h="347561">
                <a:tc>
                  <a:txBody>
                    <a:bodyPr/>
                    <a:lstStyle/>
                    <a:p>
                      <a:pPr algn="l" fontAlgn="b"/>
                      <a:r>
                        <a:rPr lang="en-US" sz="1200" b="1" i="0" u="none" strike="noStrike">
                          <a:solidFill>
                            <a:srgbClr val="000000"/>
                          </a:solidFill>
                          <a:effectLst/>
                          <a:latin typeface="Montserrat" panose="020B0604020202020204"/>
                        </a:rPr>
                        <a:t>Term</a:t>
                      </a:r>
                    </a:p>
                  </a:txBody>
                  <a:tcPr marL="4661" marR="4661" marT="466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Montserrat" panose="020B0604020202020204"/>
                        </a:rPr>
                        <a:t>Steyer</a:t>
                      </a:r>
                    </a:p>
                  </a:txBody>
                  <a:tcPr marL="4661" marR="4661" marT="466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Montserrat" panose="020B0604020202020204"/>
                        </a:rPr>
                        <a:t>Biden</a:t>
                      </a:r>
                    </a:p>
                  </a:txBody>
                  <a:tcPr marL="4661" marR="4661" marT="466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Montserrat" panose="020B0604020202020204"/>
                        </a:rPr>
                        <a:t>Sanders</a:t>
                      </a:r>
                    </a:p>
                  </a:txBody>
                  <a:tcPr marL="4661" marR="4661" marT="466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Montserrat" panose="020B0604020202020204"/>
                        </a:rPr>
                        <a:t>Warren</a:t>
                      </a:r>
                    </a:p>
                  </a:txBody>
                  <a:tcPr marL="4661" marR="4661" marT="466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Montserrat" panose="020B0604020202020204"/>
                        </a:rPr>
                        <a:t>Trump</a:t>
                      </a:r>
                    </a:p>
                  </a:txBody>
                  <a:tcPr marL="4661" marR="4661" marT="4661"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9540871"/>
                  </a:ext>
                </a:extLst>
              </a:tr>
              <a:tr h="176111">
                <a:tc>
                  <a:txBody>
                    <a:bodyPr/>
                    <a:lstStyle/>
                    <a:p>
                      <a:pPr algn="l" fontAlgn="b"/>
                      <a:r>
                        <a:rPr lang="en-US" sz="1200" b="0" i="0" u="none" strike="noStrike">
                          <a:solidFill>
                            <a:srgbClr val="000000"/>
                          </a:solidFill>
                          <a:effectLst/>
                          <a:latin typeface="Montserrat" panose="020B0604020202020204"/>
                        </a:rPr>
                        <a:t>impeachment</a:t>
                      </a:r>
                    </a:p>
                  </a:txBody>
                  <a:tcPr marL="4661" marR="4661" marT="466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Montserrat" panose="020B0604020202020204"/>
                        </a:rPr>
                        <a:t>0.04</a:t>
                      </a:r>
                    </a:p>
                  </a:txBody>
                  <a:tcPr marL="4661" marR="4661" marT="466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9C0006"/>
                          </a:solidFill>
                          <a:effectLst/>
                          <a:latin typeface="Montserrat" panose="020B0604020202020204"/>
                        </a:rPr>
                        <a:t>-0.23</a:t>
                      </a:r>
                    </a:p>
                  </a:txBody>
                  <a:tcPr marL="4661" marR="4661" marT="4661" marB="0" anchor="b">
                    <a:lnL>
                      <a:noFill/>
                    </a:lnL>
                    <a:lnR>
                      <a:noFill/>
                    </a:lnR>
                    <a:lnT w="6350" cap="flat" cmpd="sng" algn="ctr">
                      <a:solidFill>
                        <a:srgbClr val="000000"/>
                      </a:solidFill>
                      <a:prstDash val="solid"/>
                      <a:round/>
                      <a:headEnd type="none" w="med" len="med"/>
                      <a:tailEnd type="none" w="med" len="med"/>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-0.16</a:t>
                      </a:r>
                    </a:p>
                  </a:txBody>
                  <a:tcPr marL="4661" marR="4661" marT="4661" marB="0" anchor="b">
                    <a:lnL>
                      <a:noFill/>
                    </a:lnL>
                    <a:lnR>
                      <a:noFill/>
                    </a:lnR>
                    <a:lnT w="6350" cap="flat" cmpd="sng" algn="ctr">
                      <a:solidFill>
                        <a:srgbClr val="000000"/>
                      </a:solidFill>
                      <a:prstDash val="solid"/>
                      <a:round/>
                      <a:headEnd type="none" w="med" len="med"/>
                      <a:tailEnd type="none" w="med" len="med"/>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0.44</a:t>
                      </a:r>
                    </a:p>
                  </a:txBody>
                  <a:tcPr marL="4661" marR="4661" marT="4661" marB="0" anchor="b">
                    <a:lnL>
                      <a:noFill/>
                    </a:lnL>
                    <a:lnR>
                      <a:noFill/>
                    </a:lnR>
                    <a:lnT w="6350" cap="flat" cmpd="sng" algn="ctr">
                      <a:solidFill>
                        <a:srgbClr val="000000"/>
                      </a:solidFill>
                      <a:prstDash val="solid"/>
                      <a:round/>
                      <a:headEnd type="none" w="med" len="med"/>
                      <a:tailEnd type="none" w="med" len="med"/>
                    </a:lnT>
                    <a:lnB>
                      <a:noFill/>
                    </a:lnB>
                    <a:solidFill>
                      <a:srgbClr val="C6EFCE"/>
                    </a:solidFill>
                  </a:tcPr>
                </a:tc>
                <a:tc>
                  <a:txBody>
                    <a:bodyPr/>
                    <a:lstStyle/>
                    <a:p>
                      <a:pPr algn="ctr" fontAlgn="b"/>
                      <a:r>
                        <a:rPr lang="en-US" sz="1200" b="0" i="0" u="none" strike="noStrike">
                          <a:solidFill>
                            <a:srgbClr val="006100"/>
                          </a:solidFill>
                          <a:effectLst/>
                          <a:latin typeface="Montserrat" panose="020B0604020202020204"/>
                        </a:rPr>
                        <a:t>0.16</a:t>
                      </a:r>
                    </a:p>
                  </a:txBody>
                  <a:tcPr marL="4661" marR="4661" marT="4661" marB="0" anchor="b">
                    <a:lnL>
                      <a:noFill/>
                    </a:lnL>
                    <a:lnR>
                      <a:noFill/>
                    </a:lnR>
                    <a:lnT w="6350" cap="flat" cmpd="sng" algn="ctr">
                      <a:solidFill>
                        <a:srgbClr val="000000"/>
                      </a:solidFill>
                      <a:prstDash val="solid"/>
                      <a:round/>
                      <a:headEnd type="none" w="med" len="med"/>
                      <a:tailEnd type="none" w="med" len="med"/>
                    </a:lnT>
                    <a:lnB>
                      <a:noFill/>
                    </a:lnB>
                    <a:solidFill>
                      <a:srgbClr val="C6EFCE"/>
                    </a:solidFill>
                  </a:tcPr>
                </a:tc>
                <a:extLst>
                  <a:ext uri="{0D108BD9-81ED-4DB2-BD59-A6C34878D82A}">
                    <a16:rowId xmlns:a16="http://schemas.microsoft.com/office/drawing/2014/main" val="484536504"/>
                  </a:ext>
                </a:extLst>
              </a:tr>
              <a:tr h="176111">
                <a:tc>
                  <a:txBody>
                    <a:bodyPr/>
                    <a:lstStyle/>
                    <a:p>
                      <a:pPr algn="l" fontAlgn="b"/>
                      <a:r>
                        <a:rPr lang="en-US" sz="1200" b="0" i="0" u="none" strike="noStrike">
                          <a:solidFill>
                            <a:srgbClr val="000000"/>
                          </a:solidFill>
                          <a:effectLst/>
                          <a:latin typeface="Montserrat" panose="020B0604020202020204"/>
                        </a:rPr>
                        <a:t>impeached</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0.06</a:t>
                      </a:r>
                    </a:p>
                  </a:txBody>
                  <a:tcPr marL="4661" marR="4661" marT="4661"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-0.21</a:t>
                      </a:r>
                    </a:p>
                  </a:txBody>
                  <a:tcPr marL="4661" marR="4661" marT="4661"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-0.11</a:t>
                      </a:r>
                    </a:p>
                  </a:txBody>
                  <a:tcPr marL="4661" marR="4661" marT="4661"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0.36</a:t>
                      </a:r>
                    </a:p>
                  </a:txBody>
                  <a:tcPr marL="4661" marR="4661" marT="4661" marB="0" anchor="b">
                    <a:lnL>
                      <a:noFill/>
                    </a:lnL>
                    <a:lnR>
                      <a:noFill/>
                    </a:lnR>
                    <a:lnT>
                      <a:noFill/>
                    </a:lnT>
                    <a:lnB>
                      <a:noFill/>
                    </a:lnB>
                    <a:solidFill>
                      <a:srgbClr val="C6EFCE"/>
                    </a:solidFill>
                  </a:tcPr>
                </a:tc>
                <a:tc>
                  <a:txBody>
                    <a:bodyPr/>
                    <a:lstStyle/>
                    <a:p>
                      <a:pPr algn="ctr" fontAlgn="b"/>
                      <a:r>
                        <a:rPr lang="en-US" sz="1200" b="0" i="0" u="none" strike="noStrike">
                          <a:solidFill>
                            <a:srgbClr val="006100"/>
                          </a:solidFill>
                          <a:effectLst/>
                          <a:latin typeface="Montserrat" panose="020B0604020202020204"/>
                        </a:rPr>
                        <a:t>0.11</a:t>
                      </a:r>
                    </a:p>
                  </a:txBody>
                  <a:tcPr marL="4661" marR="4661" marT="4661" marB="0" anchor="b">
                    <a:lnL>
                      <a:noFill/>
                    </a:lnL>
                    <a:lnR>
                      <a:noFill/>
                    </a:lnR>
                    <a:lnT>
                      <a:noFill/>
                    </a:lnT>
                    <a:lnB>
                      <a:noFill/>
                    </a:lnB>
                    <a:solidFill>
                      <a:srgbClr val="C6EFCE"/>
                    </a:solidFill>
                  </a:tcPr>
                </a:tc>
                <a:extLst>
                  <a:ext uri="{0D108BD9-81ED-4DB2-BD59-A6C34878D82A}">
                    <a16:rowId xmlns:a16="http://schemas.microsoft.com/office/drawing/2014/main" val="293016418"/>
                  </a:ext>
                </a:extLst>
              </a:tr>
              <a:tr h="145662">
                <a:tc>
                  <a:txBody>
                    <a:bodyPr/>
                    <a:lstStyle/>
                    <a:p>
                      <a:pPr algn="l" fontAlgn="b"/>
                      <a:r>
                        <a:rPr lang="en-US" sz="1200" b="0" i="0" u="none" strike="noStrike">
                          <a:solidFill>
                            <a:srgbClr val="000000"/>
                          </a:solidFill>
                          <a:effectLst/>
                          <a:latin typeface="Montserrat" panose="020B0604020202020204"/>
                        </a:rPr>
                        <a:t>testimony</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-0.02</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4661" marR="4661" marT="4661"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0.15</a:t>
                      </a:r>
                    </a:p>
                  </a:txBody>
                  <a:tcPr marL="4661" marR="4661" marT="4661" marB="0" anchor="b">
                    <a:lnL>
                      <a:noFill/>
                    </a:lnL>
                    <a:lnR>
                      <a:noFill/>
                    </a:lnR>
                    <a:lnT>
                      <a:noFill/>
                    </a:lnT>
                    <a:lnB>
                      <a:noFill/>
                    </a:lnB>
                    <a:solidFill>
                      <a:srgbClr val="C6EFCE"/>
                    </a:solidFill>
                  </a:tcPr>
                </a:tc>
                <a:extLst>
                  <a:ext uri="{0D108BD9-81ED-4DB2-BD59-A6C34878D82A}">
                    <a16:rowId xmlns:a16="http://schemas.microsoft.com/office/drawing/2014/main" val="2200044628"/>
                  </a:ext>
                </a:extLst>
              </a:tr>
              <a:tr h="176111">
                <a:tc>
                  <a:txBody>
                    <a:bodyPr/>
                    <a:lstStyle/>
                    <a:p>
                      <a:pPr algn="l" fontAlgn="b"/>
                      <a:r>
                        <a:rPr lang="en-US" sz="1200" b="0" i="0" u="none" strike="noStrike">
                          <a:solidFill>
                            <a:srgbClr val="000000"/>
                          </a:solidFill>
                          <a:effectLst/>
                          <a:latin typeface="Montserrat" panose="020B0604020202020204"/>
                        </a:rPr>
                        <a:t>impeach</a:t>
                      </a:r>
                    </a:p>
                  </a:txBody>
                  <a:tcPr marL="4661" marR="4661" marT="4661"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0.12</a:t>
                      </a:r>
                    </a:p>
                  </a:txBody>
                  <a:tcPr marL="4661" marR="4661" marT="4661"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-0.17</a:t>
                      </a:r>
                    </a:p>
                  </a:txBody>
                  <a:tcPr marL="4661" marR="4661" marT="4661"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-0.11</a:t>
                      </a:r>
                    </a:p>
                  </a:txBody>
                  <a:tcPr marL="4661" marR="4661" marT="4661"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0.33</a:t>
                      </a:r>
                    </a:p>
                  </a:txBody>
                  <a:tcPr marL="4661" marR="4661" marT="4661"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0.07</a:t>
                      </a:r>
                    </a:p>
                  </a:txBody>
                  <a:tcPr marL="4661" marR="4661" marT="4661" marB="0" anchor="b">
                    <a:lnL>
                      <a:noFill/>
                    </a:lnL>
                    <a:lnR>
                      <a:noFill/>
                    </a:lnR>
                    <a:lnT>
                      <a:noFill/>
                    </a:lnT>
                    <a:lnB>
                      <a:noFill/>
                    </a:lnB>
                  </a:tcPr>
                </a:tc>
                <a:extLst>
                  <a:ext uri="{0D108BD9-81ED-4DB2-BD59-A6C34878D82A}">
                    <a16:rowId xmlns:a16="http://schemas.microsoft.com/office/drawing/2014/main" val="1614185747"/>
                  </a:ext>
                </a:extLst>
              </a:tr>
              <a:tr h="176111">
                <a:tc>
                  <a:txBody>
                    <a:bodyPr/>
                    <a:lstStyle/>
                    <a:p>
                      <a:pPr algn="l" fontAlgn="b"/>
                      <a:r>
                        <a:rPr lang="en-US" sz="1200" b="0" i="0" u="none" strike="noStrike">
                          <a:solidFill>
                            <a:srgbClr val="000000"/>
                          </a:solidFill>
                          <a:effectLst/>
                          <a:latin typeface="Montserrat" panose="020B0604020202020204"/>
                        </a:rPr>
                        <a:t>25th amendment</a:t>
                      </a:r>
                    </a:p>
                  </a:txBody>
                  <a:tcPr marL="4661" marR="4661" marT="4661"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-0.13</a:t>
                      </a:r>
                    </a:p>
                  </a:txBody>
                  <a:tcPr marL="4661" marR="4661" marT="4661"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-0.15</a:t>
                      </a:r>
                    </a:p>
                  </a:txBody>
                  <a:tcPr marL="4661" marR="4661" marT="4661"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0.04</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-0.06</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0.00</a:t>
                      </a:r>
                    </a:p>
                  </a:txBody>
                  <a:tcPr marL="4661" marR="4661" marT="4661" marB="0" anchor="b">
                    <a:lnL>
                      <a:noFill/>
                    </a:lnL>
                    <a:lnR>
                      <a:noFill/>
                    </a:lnR>
                    <a:lnT>
                      <a:noFill/>
                    </a:lnT>
                    <a:lnB>
                      <a:noFill/>
                    </a:lnB>
                  </a:tcPr>
                </a:tc>
                <a:extLst>
                  <a:ext uri="{0D108BD9-81ED-4DB2-BD59-A6C34878D82A}">
                    <a16:rowId xmlns:a16="http://schemas.microsoft.com/office/drawing/2014/main" val="1958874869"/>
                  </a:ext>
                </a:extLst>
              </a:tr>
              <a:tr h="176111">
                <a:tc>
                  <a:txBody>
                    <a:bodyPr/>
                    <a:lstStyle/>
                    <a:p>
                      <a:pPr algn="l" fontAlgn="b"/>
                      <a:r>
                        <a:rPr lang="en-US" sz="1200" b="0" i="0" u="none" strike="noStrike">
                          <a:solidFill>
                            <a:srgbClr val="000000"/>
                          </a:solidFill>
                          <a:effectLst/>
                          <a:latin typeface="Montserrat" panose="020B0604020202020204"/>
                        </a:rPr>
                        <a:t>transcript</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0.01</a:t>
                      </a:r>
                    </a:p>
                  </a:txBody>
                  <a:tcPr marL="4661" marR="4661" marT="4661"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-0.13</a:t>
                      </a:r>
                    </a:p>
                  </a:txBody>
                  <a:tcPr marL="4661" marR="4661" marT="4661"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0.05</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0.07</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-0.01</a:t>
                      </a:r>
                    </a:p>
                  </a:txBody>
                  <a:tcPr marL="4661" marR="4661" marT="4661" marB="0" anchor="b">
                    <a:lnL>
                      <a:noFill/>
                    </a:lnL>
                    <a:lnR>
                      <a:noFill/>
                    </a:lnR>
                    <a:lnT>
                      <a:noFill/>
                    </a:lnT>
                    <a:lnB>
                      <a:noFill/>
                    </a:lnB>
                  </a:tcPr>
                </a:tc>
                <a:extLst>
                  <a:ext uri="{0D108BD9-81ED-4DB2-BD59-A6C34878D82A}">
                    <a16:rowId xmlns:a16="http://schemas.microsoft.com/office/drawing/2014/main" val="1106112806"/>
                  </a:ext>
                </a:extLst>
              </a:tr>
              <a:tr h="176111">
                <a:tc>
                  <a:txBody>
                    <a:bodyPr/>
                    <a:lstStyle/>
                    <a:p>
                      <a:pPr algn="l" fontAlgn="b"/>
                      <a:r>
                        <a:rPr lang="en-US" sz="1200" b="0" i="0" u="none" strike="noStrike">
                          <a:solidFill>
                            <a:srgbClr val="000000"/>
                          </a:solidFill>
                          <a:effectLst/>
                          <a:latin typeface="Montserrat" panose="020B0604020202020204"/>
                        </a:rPr>
                        <a:t>schiff</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0.00</a:t>
                      </a:r>
                    </a:p>
                  </a:txBody>
                  <a:tcPr marL="4661" marR="4661" marT="4661"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-0.18</a:t>
                      </a:r>
                    </a:p>
                  </a:txBody>
                  <a:tcPr marL="4661" marR="4661" marT="4661"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0.03</a:t>
                      </a:r>
                    </a:p>
                  </a:txBody>
                  <a:tcPr marL="4661" marR="4661" marT="4661"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0.17</a:t>
                      </a:r>
                    </a:p>
                  </a:txBody>
                  <a:tcPr marL="4661" marR="4661" marT="4661" marB="0" anchor="b">
                    <a:lnL>
                      <a:noFill/>
                    </a:lnL>
                    <a:lnR>
                      <a:noFill/>
                    </a:lnR>
                    <a:lnT>
                      <a:noFill/>
                    </a:lnT>
                    <a:lnB>
                      <a:noFill/>
                    </a:lnB>
                    <a:solidFill>
                      <a:srgbClr val="C6EFCE"/>
                    </a:solidFill>
                  </a:tcPr>
                </a:tc>
                <a:tc>
                  <a:txBody>
                    <a:bodyPr/>
                    <a:lstStyle/>
                    <a:p>
                      <a:pPr algn="ctr" fontAlgn="b"/>
                      <a:r>
                        <a:rPr lang="en-US" sz="1200" b="0" i="0" u="none" strike="noStrike">
                          <a:solidFill>
                            <a:srgbClr val="006100"/>
                          </a:solidFill>
                          <a:effectLst/>
                          <a:latin typeface="Montserrat" panose="020B0604020202020204"/>
                        </a:rPr>
                        <a:t>0.11</a:t>
                      </a:r>
                    </a:p>
                  </a:txBody>
                  <a:tcPr marL="4661" marR="4661" marT="4661" marB="0" anchor="b">
                    <a:lnL>
                      <a:noFill/>
                    </a:lnL>
                    <a:lnR>
                      <a:noFill/>
                    </a:lnR>
                    <a:lnT>
                      <a:noFill/>
                    </a:lnT>
                    <a:lnB>
                      <a:noFill/>
                    </a:lnB>
                    <a:solidFill>
                      <a:srgbClr val="C6EFCE"/>
                    </a:solidFill>
                  </a:tcPr>
                </a:tc>
                <a:extLst>
                  <a:ext uri="{0D108BD9-81ED-4DB2-BD59-A6C34878D82A}">
                    <a16:rowId xmlns:a16="http://schemas.microsoft.com/office/drawing/2014/main" val="3077124834"/>
                  </a:ext>
                </a:extLst>
              </a:tr>
              <a:tr h="176111">
                <a:tc>
                  <a:txBody>
                    <a:bodyPr/>
                    <a:lstStyle/>
                    <a:p>
                      <a:pPr algn="l" fontAlgn="b"/>
                      <a:r>
                        <a:rPr lang="en-US" sz="1200" b="0" i="0" u="none" strike="noStrike">
                          <a:solidFill>
                            <a:srgbClr val="000000"/>
                          </a:solidFill>
                          <a:effectLst/>
                          <a:latin typeface="Montserrat" panose="020B0604020202020204"/>
                        </a:rPr>
                        <a:t>to impeach</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0.07</a:t>
                      </a:r>
                    </a:p>
                  </a:txBody>
                  <a:tcPr marL="4661" marR="4661" marT="4661"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-0.20</a:t>
                      </a:r>
                    </a:p>
                  </a:txBody>
                  <a:tcPr marL="4661" marR="4661" marT="4661"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-0.11</a:t>
                      </a:r>
                    </a:p>
                  </a:txBody>
                  <a:tcPr marL="4661" marR="4661" marT="4661"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0.34</a:t>
                      </a:r>
                    </a:p>
                  </a:txBody>
                  <a:tcPr marL="4661" marR="4661" marT="4661"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0.09</a:t>
                      </a:r>
                    </a:p>
                  </a:txBody>
                  <a:tcPr marL="4661" marR="4661" marT="4661" marB="0" anchor="b">
                    <a:lnL>
                      <a:noFill/>
                    </a:lnL>
                    <a:lnR>
                      <a:noFill/>
                    </a:lnR>
                    <a:lnT>
                      <a:noFill/>
                    </a:lnT>
                    <a:lnB>
                      <a:noFill/>
                    </a:lnB>
                  </a:tcPr>
                </a:tc>
                <a:extLst>
                  <a:ext uri="{0D108BD9-81ED-4DB2-BD59-A6C34878D82A}">
                    <a16:rowId xmlns:a16="http://schemas.microsoft.com/office/drawing/2014/main" val="2947745689"/>
                  </a:ext>
                </a:extLst>
              </a:tr>
              <a:tr h="176111">
                <a:tc>
                  <a:txBody>
                    <a:bodyPr/>
                    <a:lstStyle/>
                    <a:p>
                      <a:pPr algn="l" fontAlgn="b"/>
                      <a:r>
                        <a:rPr lang="en-US" sz="1200" b="0" i="0" u="none" strike="noStrike">
                          <a:solidFill>
                            <a:srgbClr val="000000"/>
                          </a:solidFill>
                          <a:effectLst/>
                          <a:latin typeface="Montserrat" panose="020B0604020202020204"/>
                        </a:rPr>
                        <a:t>obstruction of justice</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-0.08</a:t>
                      </a:r>
                    </a:p>
                  </a:txBody>
                  <a:tcPr marL="4661" marR="4661" marT="4661"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0.13</a:t>
                      </a:r>
                    </a:p>
                  </a:txBody>
                  <a:tcPr marL="4661" marR="4661" marT="4661"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0.08</a:t>
                      </a:r>
                    </a:p>
                  </a:txBody>
                  <a:tcPr marL="4661" marR="4661" marT="4661"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-0.20</a:t>
                      </a:r>
                    </a:p>
                  </a:txBody>
                  <a:tcPr marL="4661" marR="4661" marT="4661"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0.06</a:t>
                      </a:r>
                    </a:p>
                  </a:txBody>
                  <a:tcPr marL="4661" marR="4661" marT="4661" marB="0" anchor="b">
                    <a:lnL>
                      <a:noFill/>
                    </a:lnL>
                    <a:lnR>
                      <a:noFill/>
                    </a:lnR>
                    <a:lnT>
                      <a:noFill/>
                    </a:lnT>
                    <a:lnB>
                      <a:noFill/>
                    </a:lnB>
                  </a:tcPr>
                </a:tc>
                <a:extLst>
                  <a:ext uri="{0D108BD9-81ED-4DB2-BD59-A6C34878D82A}">
                    <a16:rowId xmlns:a16="http://schemas.microsoft.com/office/drawing/2014/main" val="1797542329"/>
                  </a:ext>
                </a:extLst>
              </a:tr>
              <a:tr h="176111">
                <a:tc>
                  <a:txBody>
                    <a:bodyPr/>
                    <a:lstStyle/>
                    <a:p>
                      <a:pPr algn="l" fontAlgn="b"/>
                      <a:r>
                        <a:rPr lang="en-US" sz="1200" b="0" i="0" u="none" strike="noStrike">
                          <a:solidFill>
                            <a:srgbClr val="000000"/>
                          </a:solidFill>
                          <a:effectLst/>
                          <a:latin typeface="Montserrat" panose="020B0604020202020204"/>
                        </a:rPr>
                        <a:t>rudy</a:t>
                      </a:r>
                    </a:p>
                  </a:txBody>
                  <a:tcPr marL="4661" marR="4661" marT="4661"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0.16</a:t>
                      </a:r>
                    </a:p>
                  </a:txBody>
                  <a:tcPr marL="4661" marR="4661" marT="4661"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-0.22</a:t>
                      </a:r>
                    </a:p>
                  </a:txBody>
                  <a:tcPr marL="4661" marR="4661" marT="4661"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-0.07</a:t>
                      </a:r>
                    </a:p>
                  </a:txBody>
                  <a:tcPr marL="4661" marR="4661" marT="4661"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0.35</a:t>
                      </a:r>
                    </a:p>
                  </a:txBody>
                  <a:tcPr marL="4661" marR="4661" marT="4661"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0.04</a:t>
                      </a:r>
                    </a:p>
                  </a:txBody>
                  <a:tcPr marL="4661" marR="4661" marT="4661" marB="0" anchor="b">
                    <a:lnL>
                      <a:noFill/>
                    </a:lnL>
                    <a:lnR>
                      <a:noFill/>
                    </a:lnR>
                    <a:lnT>
                      <a:noFill/>
                    </a:lnT>
                    <a:lnB>
                      <a:noFill/>
                    </a:lnB>
                  </a:tcPr>
                </a:tc>
                <a:extLst>
                  <a:ext uri="{0D108BD9-81ED-4DB2-BD59-A6C34878D82A}">
                    <a16:rowId xmlns:a16="http://schemas.microsoft.com/office/drawing/2014/main" val="2635118507"/>
                  </a:ext>
                </a:extLst>
              </a:tr>
              <a:tr h="176111">
                <a:tc>
                  <a:txBody>
                    <a:bodyPr/>
                    <a:lstStyle/>
                    <a:p>
                      <a:pPr algn="l" fontAlgn="b"/>
                      <a:r>
                        <a:rPr lang="en-US" sz="1200" b="0" i="0" u="none" strike="noStrike">
                          <a:solidFill>
                            <a:srgbClr val="000000"/>
                          </a:solidFill>
                          <a:effectLst/>
                          <a:latin typeface="Montserrat" panose="020B0604020202020204"/>
                        </a:rPr>
                        <a:t>impeach president</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0.04</a:t>
                      </a:r>
                    </a:p>
                  </a:txBody>
                  <a:tcPr marL="4661" marR="4661" marT="4661"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-0.19</a:t>
                      </a:r>
                    </a:p>
                  </a:txBody>
                  <a:tcPr marL="4661" marR="4661" marT="4661"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-0.08</a:t>
                      </a:r>
                    </a:p>
                  </a:txBody>
                  <a:tcPr marL="4661" marR="4661" marT="4661"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0.29</a:t>
                      </a:r>
                    </a:p>
                  </a:txBody>
                  <a:tcPr marL="4661" marR="4661" marT="4661" marB="0" anchor="b">
                    <a:lnL>
                      <a:noFill/>
                    </a:lnL>
                    <a:lnR>
                      <a:noFill/>
                    </a:lnR>
                    <a:lnT>
                      <a:noFill/>
                    </a:lnT>
                    <a:lnB>
                      <a:noFill/>
                    </a:lnB>
                    <a:solidFill>
                      <a:srgbClr val="C6EFCE"/>
                    </a:solidFill>
                  </a:tcPr>
                </a:tc>
                <a:tc>
                  <a:txBody>
                    <a:bodyPr/>
                    <a:lstStyle/>
                    <a:p>
                      <a:pPr algn="ctr" fontAlgn="b"/>
                      <a:r>
                        <a:rPr lang="en-US" sz="1200" b="0" i="0" u="none" strike="noStrike">
                          <a:solidFill>
                            <a:srgbClr val="006100"/>
                          </a:solidFill>
                          <a:effectLst/>
                          <a:latin typeface="Montserrat" panose="020B0604020202020204"/>
                        </a:rPr>
                        <a:t>0.12</a:t>
                      </a:r>
                    </a:p>
                  </a:txBody>
                  <a:tcPr marL="4661" marR="4661" marT="4661" marB="0" anchor="b">
                    <a:lnL>
                      <a:noFill/>
                    </a:lnL>
                    <a:lnR>
                      <a:noFill/>
                    </a:lnR>
                    <a:lnT>
                      <a:noFill/>
                    </a:lnT>
                    <a:lnB>
                      <a:noFill/>
                    </a:lnB>
                    <a:solidFill>
                      <a:srgbClr val="C6EFCE"/>
                    </a:solidFill>
                  </a:tcPr>
                </a:tc>
                <a:extLst>
                  <a:ext uri="{0D108BD9-81ED-4DB2-BD59-A6C34878D82A}">
                    <a16:rowId xmlns:a16="http://schemas.microsoft.com/office/drawing/2014/main" val="3942880209"/>
                  </a:ext>
                </a:extLst>
              </a:tr>
              <a:tr h="176111">
                <a:tc>
                  <a:txBody>
                    <a:bodyPr/>
                    <a:lstStyle/>
                    <a:p>
                      <a:pPr algn="l" fontAlgn="b"/>
                      <a:r>
                        <a:rPr lang="en-US" sz="1200" b="0" i="0" u="none" strike="noStrike">
                          <a:solidFill>
                            <a:srgbClr val="000000"/>
                          </a:solidFill>
                          <a:effectLst/>
                          <a:latin typeface="Montserrat" panose="020B0604020202020204"/>
                        </a:rPr>
                        <a:t>sections</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0.02</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0.02</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0.00</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0.02</a:t>
                      </a:r>
                    </a:p>
                  </a:txBody>
                  <a:tcPr marL="4661" marR="4661" marT="4661"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-0.12</a:t>
                      </a:r>
                    </a:p>
                  </a:txBody>
                  <a:tcPr marL="4661" marR="4661" marT="4661" marB="0" anchor="b">
                    <a:lnL>
                      <a:noFill/>
                    </a:lnL>
                    <a:lnR>
                      <a:noFill/>
                    </a:lnR>
                    <a:lnT>
                      <a:noFill/>
                    </a:lnT>
                    <a:lnB>
                      <a:noFill/>
                    </a:lnB>
                    <a:solidFill>
                      <a:srgbClr val="FFC7CE"/>
                    </a:solidFill>
                  </a:tcPr>
                </a:tc>
                <a:extLst>
                  <a:ext uri="{0D108BD9-81ED-4DB2-BD59-A6C34878D82A}">
                    <a16:rowId xmlns:a16="http://schemas.microsoft.com/office/drawing/2014/main" val="2391063272"/>
                  </a:ext>
                </a:extLst>
              </a:tr>
              <a:tr h="176111">
                <a:tc>
                  <a:txBody>
                    <a:bodyPr/>
                    <a:lstStyle/>
                    <a:p>
                      <a:pPr algn="l" fontAlgn="b"/>
                      <a:r>
                        <a:rPr lang="en-US" sz="1200" b="0" i="0" u="none" strike="noStrike">
                          <a:solidFill>
                            <a:srgbClr val="000000"/>
                          </a:solidFill>
                          <a:effectLst/>
                          <a:latin typeface="Montserrat" panose="020B0604020202020204"/>
                        </a:rPr>
                        <a:t>impeachable</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-0.01</a:t>
                      </a:r>
                    </a:p>
                  </a:txBody>
                  <a:tcPr marL="4661" marR="4661" marT="4661"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0.17</a:t>
                      </a:r>
                    </a:p>
                  </a:txBody>
                  <a:tcPr marL="4661" marR="4661" marT="4661"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0.05</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-0.03</a:t>
                      </a:r>
                    </a:p>
                  </a:txBody>
                  <a:tcPr marL="4661" marR="4661" marT="4661"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0.52</a:t>
                      </a:r>
                    </a:p>
                  </a:txBody>
                  <a:tcPr marL="4661" marR="4661" marT="4661" marB="0" anchor="b">
                    <a:lnL>
                      <a:noFill/>
                    </a:lnL>
                    <a:lnR>
                      <a:noFill/>
                    </a:lnR>
                    <a:lnT>
                      <a:noFill/>
                    </a:lnT>
                    <a:lnB>
                      <a:noFill/>
                    </a:lnB>
                    <a:solidFill>
                      <a:srgbClr val="C6EFCE"/>
                    </a:solidFill>
                  </a:tcPr>
                </a:tc>
                <a:extLst>
                  <a:ext uri="{0D108BD9-81ED-4DB2-BD59-A6C34878D82A}">
                    <a16:rowId xmlns:a16="http://schemas.microsoft.com/office/drawing/2014/main" val="318858240"/>
                  </a:ext>
                </a:extLst>
              </a:tr>
              <a:tr h="176111">
                <a:tc>
                  <a:txBody>
                    <a:bodyPr/>
                    <a:lstStyle/>
                    <a:p>
                      <a:pPr algn="l" fontAlgn="b"/>
                      <a:r>
                        <a:rPr lang="en-US" sz="1200" b="0" i="0" u="none" strike="noStrike">
                          <a:solidFill>
                            <a:srgbClr val="000000"/>
                          </a:solidFill>
                          <a:effectLst/>
                          <a:latin typeface="Montserrat" panose="020B0604020202020204"/>
                        </a:rPr>
                        <a:t>collusion</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0.01</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4661" marR="4661" marT="4661"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0.31</a:t>
                      </a:r>
                    </a:p>
                  </a:txBody>
                  <a:tcPr marL="4661" marR="4661" marT="4661"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-0.35</a:t>
                      </a:r>
                    </a:p>
                  </a:txBody>
                  <a:tcPr marL="4661" marR="4661" marT="4661"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-0.06</a:t>
                      </a:r>
                    </a:p>
                  </a:txBody>
                  <a:tcPr marL="4661" marR="4661" marT="4661" marB="0" anchor="b">
                    <a:lnL>
                      <a:noFill/>
                    </a:lnL>
                    <a:lnR>
                      <a:noFill/>
                    </a:lnR>
                    <a:lnT>
                      <a:noFill/>
                    </a:lnT>
                    <a:lnB>
                      <a:noFill/>
                    </a:lnB>
                  </a:tcPr>
                </a:tc>
                <a:extLst>
                  <a:ext uri="{0D108BD9-81ED-4DB2-BD59-A6C34878D82A}">
                    <a16:rowId xmlns:a16="http://schemas.microsoft.com/office/drawing/2014/main" val="1001322762"/>
                  </a:ext>
                </a:extLst>
              </a:tr>
              <a:tr h="176111">
                <a:tc>
                  <a:txBody>
                    <a:bodyPr/>
                    <a:lstStyle/>
                    <a:p>
                      <a:pPr algn="l" fontAlgn="b"/>
                      <a:r>
                        <a:rPr lang="en-US" sz="1200" b="0" i="0" u="none" strike="noStrike">
                          <a:solidFill>
                            <a:srgbClr val="000000"/>
                          </a:solidFill>
                          <a:effectLst/>
                          <a:latin typeface="Montserrat" panose="020B0604020202020204"/>
                        </a:rPr>
                        <a:t>impeach trump</a:t>
                      </a:r>
                    </a:p>
                  </a:txBody>
                  <a:tcPr marL="4661" marR="4661" marT="4661"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0.12</a:t>
                      </a:r>
                    </a:p>
                  </a:txBody>
                  <a:tcPr marL="4661" marR="4661" marT="4661"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-0.20</a:t>
                      </a:r>
                    </a:p>
                  </a:txBody>
                  <a:tcPr marL="4661" marR="4661" marT="4661"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-0.15</a:t>
                      </a:r>
                    </a:p>
                  </a:txBody>
                  <a:tcPr marL="4661" marR="4661" marT="4661"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0.34</a:t>
                      </a:r>
                    </a:p>
                  </a:txBody>
                  <a:tcPr marL="4661" marR="4661" marT="4661" marB="0" anchor="b">
                    <a:lnL>
                      <a:noFill/>
                    </a:lnL>
                    <a:lnR>
                      <a:noFill/>
                    </a:lnR>
                    <a:lnT>
                      <a:noFill/>
                    </a:lnT>
                    <a:lnB>
                      <a:noFill/>
                    </a:lnB>
                    <a:solidFill>
                      <a:srgbClr val="C6EFCE"/>
                    </a:solidFill>
                  </a:tcPr>
                </a:tc>
                <a:tc>
                  <a:txBody>
                    <a:bodyPr/>
                    <a:lstStyle/>
                    <a:p>
                      <a:pPr algn="ctr" fontAlgn="b"/>
                      <a:r>
                        <a:rPr lang="en-US" sz="1200" b="0" i="0" u="none" strike="noStrike">
                          <a:solidFill>
                            <a:srgbClr val="006100"/>
                          </a:solidFill>
                          <a:effectLst/>
                          <a:latin typeface="Montserrat" panose="020B0604020202020204"/>
                        </a:rPr>
                        <a:t>0.10</a:t>
                      </a:r>
                    </a:p>
                  </a:txBody>
                  <a:tcPr marL="4661" marR="4661" marT="4661" marB="0" anchor="b">
                    <a:lnL>
                      <a:noFill/>
                    </a:lnL>
                    <a:lnR>
                      <a:noFill/>
                    </a:lnR>
                    <a:lnT>
                      <a:noFill/>
                    </a:lnT>
                    <a:lnB>
                      <a:noFill/>
                    </a:lnB>
                    <a:solidFill>
                      <a:srgbClr val="C6EFCE"/>
                    </a:solidFill>
                  </a:tcPr>
                </a:tc>
                <a:extLst>
                  <a:ext uri="{0D108BD9-81ED-4DB2-BD59-A6C34878D82A}">
                    <a16:rowId xmlns:a16="http://schemas.microsoft.com/office/drawing/2014/main" val="1686053066"/>
                  </a:ext>
                </a:extLst>
              </a:tr>
              <a:tr h="176111">
                <a:tc>
                  <a:txBody>
                    <a:bodyPr/>
                    <a:lstStyle/>
                    <a:p>
                      <a:pPr algn="l" fontAlgn="b"/>
                      <a:r>
                        <a:rPr lang="en-US" sz="1200" b="0" i="0" u="none" strike="noStrike">
                          <a:solidFill>
                            <a:srgbClr val="000000"/>
                          </a:solidFill>
                          <a:effectLst/>
                          <a:latin typeface="Montserrat" panose="020B0604020202020204"/>
                        </a:rPr>
                        <a:t>white house staff</a:t>
                      </a:r>
                    </a:p>
                  </a:txBody>
                  <a:tcPr marL="4661" marR="4661" marT="4661"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0.13</a:t>
                      </a:r>
                    </a:p>
                  </a:txBody>
                  <a:tcPr marL="4661" marR="4661" marT="4661"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0.04</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0.00</a:t>
                      </a:r>
                    </a:p>
                  </a:txBody>
                  <a:tcPr marL="4661" marR="4661" marT="4661"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-0.10</a:t>
                      </a:r>
                    </a:p>
                  </a:txBody>
                  <a:tcPr marL="4661" marR="4661" marT="4661"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-0.10</a:t>
                      </a:r>
                    </a:p>
                  </a:txBody>
                  <a:tcPr marL="4661" marR="4661" marT="4661" marB="0" anchor="b">
                    <a:lnL>
                      <a:noFill/>
                    </a:lnL>
                    <a:lnR>
                      <a:noFill/>
                    </a:lnR>
                    <a:lnT>
                      <a:noFill/>
                    </a:lnT>
                    <a:lnB>
                      <a:noFill/>
                    </a:lnB>
                    <a:solidFill>
                      <a:srgbClr val="FFC7CE"/>
                    </a:solidFill>
                  </a:tcPr>
                </a:tc>
                <a:extLst>
                  <a:ext uri="{0D108BD9-81ED-4DB2-BD59-A6C34878D82A}">
                    <a16:rowId xmlns:a16="http://schemas.microsoft.com/office/drawing/2014/main" val="623882532"/>
                  </a:ext>
                </a:extLst>
              </a:tr>
              <a:tr h="176111">
                <a:tc>
                  <a:txBody>
                    <a:bodyPr/>
                    <a:lstStyle/>
                    <a:p>
                      <a:pPr algn="l" fontAlgn="b"/>
                      <a:r>
                        <a:rPr lang="en-US" sz="1200" b="0" i="0" u="none" strike="noStrike">
                          <a:solidFill>
                            <a:srgbClr val="000000"/>
                          </a:solidFill>
                          <a:effectLst/>
                          <a:latin typeface="Montserrat" panose="020B0604020202020204"/>
                        </a:rPr>
                        <a:t>to impeach president</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0.01</a:t>
                      </a:r>
                    </a:p>
                  </a:txBody>
                  <a:tcPr marL="4661" marR="4661" marT="4661"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-0.16</a:t>
                      </a:r>
                    </a:p>
                  </a:txBody>
                  <a:tcPr marL="4661" marR="4661" marT="4661"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-0.07</a:t>
                      </a:r>
                    </a:p>
                  </a:txBody>
                  <a:tcPr marL="4661" marR="4661" marT="4661"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0.30</a:t>
                      </a:r>
                    </a:p>
                  </a:txBody>
                  <a:tcPr marL="4661" marR="4661" marT="4661" marB="0" anchor="b">
                    <a:lnL>
                      <a:noFill/>
                    </a:lnL>
                    <a:lnR>
                      <a:noFill/>
                    </a:lnR>
                    <a:lnT>
                      <a:noFill/>
                    </a:lnT>
                    <a:lnB>
                      <a:noFill/>
                    </a:lnB>
                    <a:solidFill>
                      <a:srgbClr val="C6EFCE"/>
                    </a:solidFill>
                  </a:tcPr>
                </a:tc>
                <a:tc>
                  <a:txBody>
                    <a:bodyPr/>
                    <a:lstStyle/>
                    <a:p>
                      <a:pPr algn="ctr" fontAlgn="b"/>
                      <a:r>
                        <a:rPr lang="en-US" sz="1200" b="0" i="0" u="none" strike="noStrike">
                          <a:solidFill>
                            <a:srgbClr val="006100"/>
                          </a:solidFill>
                          <a:effectLst/>
                          <a:latin typeface="Montserrat" panose="020B0604020202020204"/>
                        </a:rPr>
                        <a:t>0.13</a:t>
                      </a:r>
                    </a:p>
                  </a:txBody>
                  <a:tcPr marL="4661" marR="4661" marT="4661" marB="0" anchor="b">
                    <a:lnL>
                      <a:noFill/>
                    </a:lnL>
                    <a:lnR>
                      <a:noFill/>
                    </a:lnR>
                    <a:lnT>
                      <a:noFill/>
                    </a:lnT>
                    <a:lnB>
                      <a:noFill/>
                    </a:lnB>
                    <a:solidFill>
                      <a:srgbClr val="C6EFCE"/>
                    </a:solidFill>
                  </a:tcPr>
                </a:tc>
                <a:extLst>
                  <a:ext uri="{0D108BD9-81ED-4DB2-BD59-A6C34878D82A}">
                    <a16:rowId xmlns:a16="http://schemas.microsoft.com/office/drawing/2014/main" val="404850610"/>
                  </a:ext>
                </a:extLst>
              </a:tr>
              <a:tr h="176111">
                <a:tc>
                  <a:txBody>
                    <a:bodyPr/>
                    <a:lstStyle/>
                    <a:p>
                      <a:pPr algn="l" fontAlgn="b"/>
                      <a:r>
                        <a:rPr lang="en-US" sz="1200" b="0" i="0" u="none" strike="noStrike">
                          <a:solidFill>
                            <a:srgbClr val="000000"/>
                          </a:solidFill>
                          <a:effectLst/>
                          <a:latin typeface="Montserrat" panose="020B0604020202020204"/>
                        </a:rPr>
                        <a:t>intelligence committee</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0.09</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-0.02</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0.03</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0.06</a:t>
                      </a:r>
                    </a:p>
                  </a:txBody>
                  <a:tcPr marL="4661" marR="4661" marT="4661" marB="0" anchor="b">
                    <a:lnL>
                      <a:noFill/>
                    </a:lnL>
                    <a:lnR>
                      <a:noFill/>
                    </a:lnR>
                    <a:lnT>
                      <a:noFill/>
                    </a:lnT>
                    <a:lnB>
                      <a:noFill/>
                    </a:lnB>
                  </a:tcPr>
                </a:tc>
                <a:extLst>
                  <a:ext uri="{0D108BD9-81ED-4DB2-BD59-A6C34878D82A}">
                    <a16:rowId xmlns:a16="http://schemas.microsoft.com/office/drawing/2014/main" val="4268485711"/>
                  </a:ext>
                </a:extLst>
              </a:tr>
              <a:tr h="347561">
                <a:tc>
                  <a:txBody>
                    <a:bodyPr/>
                    <a:lstStyle/>
                    <a:p>
                      <a:pPr algn="l" fontAlgn="b"/>
                      <a:r>
                        <a:rPr lang="en-US" sz="1200" b="0" i="0" u="none" strike="noStrike">
                          <a:solidFill>
                            <a:srgbClr val="000000"/>
                          </a:solidFill>
                          <a:effectLst/>
                          <a:latin typeface="Montserrat" panose="020B0604020202020204"/>
                        </a:rPr>
                        <a:t>senate intelligence committee</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0.04</a:t>
                      </a:r>
                    </a:p>
                  </a:txBody>
                  <a:tcPr marL="4661" marR="4661" marT="4661"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0.10</a:t>
                      </a:r>
                    </a:p>
                  </a:txBody>
                  <a:tcPr marL="4661" marR="4661" marT="4661"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-0.04</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0.04</a:t>
                      </a:r>
                    </a:p>
                  </a:txBody>
                  <a:tcPr marL="4661" marR="4661" marT="4661" marB="0" anchor="b">
                    <a:lnL>
                      <a:noFill/>
                    </a:lnL>
                    <a:lnR>
                      <a:noFill/>
                    </a:lnR>
                    <a:lnT>
                      <a:noFill/>
                    </a:lnT>
                    <a:lnB>
                      <a:noFill/>
                    </a:lnB>
                  </a:tcPr>
                </a:tc>
                <a:extLst>
                  <a:ext uri="{0D108BD9-81ED-4DB2-BD59-A6C34878D82A}">
                    <a16:rowId xmlns:a16="http://schemas.microsoft.com/office/drawing/2014/main" val="2748511632"/>
                  </a:ext>
                </a:extLst>
              </a:tr>
              <a:tr h="176111">
                <a:tc>
                  <a:txBody>
                    <a:bodyPr/>
                    <a:lstStyle/>
                    <a:p>
                      <a:pPr algn="l" fontAlgn="b"/>
                      <a:r>
                        <a:rPr lang="en-US" sz="1200" b="0" i="0" u="none" strike="noStrike" dirty="0">
                          <a:solidFill>
                            <a:srgbClr val="000000"/>
                          </a:solidFill>
                          <a:effectLst/>
                          <a:latin typeface="Montserrat" panose="020B0604020202020204"/>
                        </a:rPr>
                        <a:t>impeachment vote</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4661" marR="4661" marT="4661"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-0.33</a:t>
                      </a:r>
                    </a:p>
                  </a:txBody>
                  <a:tcPr marL="4661" marR="4661" marT="4661"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-0.29</a:t>
                      </a:r>
                    </a:p>
                  </a:txBody>
                  <a:tcPr marL="4661" marR="4661" marT="4661"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0.56</a:t>
                      </a:r>
                    </a:p>
                  </a:txBody>
                  <a:tcPr marL="4661" marR="4661" marT="4661" marB="0" anchor="b">
                    <a:lnL>
                      <a:noFill/>
                    </a:lnL>
                    <a:lnR>
                      <a:noFill/>
                    </a:lnR>
                    <a:lnT>
                      <a:noFill/>
                    </a:lnT>
                    <a:lnB>
                      <a:noFill/>
                    </a:lnB>
                    <a:solidFill>
                      <a:srgbClr val="C6EFCE"/>
                    </a:solidFill>
                  </a:tcPr>
                </a:tc>
                <a:tc>
                  <a:txBody>
                    <a:bodyPr/>
                    <a:lstStyle/>
                    <a:p>
                      <a:pPr algn="ctr" fontAlgn="b"/>
                      <a:r>
                        <a:rPr lang="en-US" sz="1200" b="0" i="0" u="none" strike="noStrike" dirty="0">
                          <a:solidFill>
                            <a:srgbClr val="006100"/>
                          </a:solidFill>
                          <a:effectLst/>
                          <a:latin typeface="Montserrat" panose="020B0604020202020204"/>
                        </a:rPr>
                        <a:t>0.22</a:t>
                      </a:r>
                    </a:p>
                  </a:txBody>
                  <a:tcPr marL="4661" marR="4661" marT="4661" marB="0" anchor="b">
                    <a:lnL>
                      <a:noFill/>
                    </a:lnL>
                    <a:lnR>
                      <a:noFill/>
                    </a:lnR>
                    <a:lnT>
                      <a:noFill/>
                    </a:lnT>
                    <a:lnB>
                      <a:noFill/>
                    </a:lnB>
                    <a:solidFill>
                      <a:srgbClr val="C6EFCE"/>
                    </a:solidFill>
                  </a:tcPr>
                </a:tc>
                <a:extLst>
                  <a:ext uri="{0D108BD9-81ED-4DB2-BD59-A6C34878D82A}">
                    <a16:rowId xmlns:a16="http://schemas.microsoft.com/office/drawing/2014/main" val="4165122167"/>
                  </a:ext>
                </a:extLst>
              </a:tr>
            </a:tbl>
          </a:graphicData>
        </a:graphic>
      </p:graphicFrame>
    </p:spTree>
    <p:extLst>
      <p:ext uri="{BB962C8B-B14F-4D97-AF65-F5344CB8AC3E}">
        <p14:creationId xmlns:p14="http://schemas.microsoft.com/office/powerpoint/2010/main" val="330720769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7504</TotalTime>
  <Words>6661</Words>
  <Application>Microsoft Office PowerPoint</Application>
  <PresentationFormat>On-screen Show (16:9)</PresentationFormat>
  <Paragraphs>1728</Paragraphs>
  <Slides>59</Slides>
  <Notes>46</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59</vt:i4>
      </vt:variant>
    </vt:vector>
  </HeadingPairs>
  <TitlesOfParts>
    <vt:vector size="71" baseType="lpstr">
      <vt:lpstr>Montserrat</vt:lpstr>
      <vt:lpstr>Playfair Display</vt:lpstr>
      <vt:lpstr>Valera Round</vt:lpstr>
      <vt:lpstr>Varela Round</vt:lpstr>
      <vt:lpstr>Arial</vt:lpstr>
      <vt:lpstr>Calibri</vt:lpstr>
      <vt:lpstr>Georgia</vt:lpstr>
      <vt:lpstr>Simple Light</vt:lpstr>
      <vt:lpstr>1_Simple Light</vt:lpstr>
      <vt:lpstr>2_Simple Light</vt:lpstr>
      <vt:lpstr>3_Simple Light</vt:lpstr>
      <vt:lpstr>4_Simple Light</vt:lpstr>
      <vt:lpstr> Cory Gardner for Senate</vt:lpstr>
      <vt:lpstr>UnumAI leverages Google Trends Search data for polling predictions</vt:lpstr>
      <vt:lpstr>Google Search versus Survey: Presidential General Elections</vt:lpstr>
      <vt:lpstr>What Place Is Gardner In?</vt:lpstr>
      <vt:lpstr>Search data is also used to build winning messaging strategies</vt:lpstr>
      <vt:lpstr>Search data is also used to build winning messaging strategies</vt:lpstr>
      <vt:lpstr>Who Are You?</vt:lpstr>
      <vt:lpstr>The Marketplace of Ideas - Alysia</vt:lpstr>
      <vt:lpstr>Impeachment</vt:lpstr>
      <vt:lpstr>Takeaway: Messaging Mix</vt:lpstr>
      <vt:lpstr>A preview of what’s next</vt:lpstr>
      <vt:lpstr>Conclusion and Thank You</vt:lpstr>
      <vt:lpstr>Appendix</vt:lpstr>
      <vt:lpstr>SWOT Against Trump’s Message </vt:lpstr>
      <vt:lpstr>Conspiracy &amp; Mueller</vt:lpstr>
      <vt:lpstr>Environment</vt:lpstr>
      <vt:lpstr>Economy &amp; Healthcare</vt:lpstr>
      <vt:lpstr>Reproductive Health</vt:lpstr>
      <vt:lpstr>Social Equality</vt:lpstr>
      <vt:lpstr>Crime</vt:lpstr>
      <vt:lpstr>Immigration</vt:lpstr>
      <vt:lpstr>Trade &amp; Agriculture</vt:lpstr>
      <vt:lpstr>Linear Regression Explained</vt:lpstr>
      <vt:lpstr>Linear Regression Explained</vt:lpstr>
      <vt:lpstr>Variable Distributions</vt:lpstr>
      <vt:lpstr>PowerPoint Presentation</vt:lpstr>
      <vt:lpstr>Variable Distributions</vt:lpstr>
      <vt:lpstr>Variable Distributions</vt:lpstr>
      <vt:lpstr>Variable Definitions</vt:lpstr>
      <vt:lpstr>PowerPoint Presentation</vt:lpstr>
      <vt:lpstr>Variable Definitions</vt:lpstr>
      <vt:lpstr>Variable Definitions</vt:lpstr>
      <vt:lpstr>Variable Definitions</vt:lpstr>
      <vt:lpstr>Variable Definitions</vt:lpstr>
      <vt:lpstr>Patents Referencing ‘Google Trends’</vt:lpstr>
      <vt:lpstr>Academic Literature Review</vt:lpstr>
      <vt:lpstr>Team Members: Management and Board</vt:lpstr>
      <vt:lpstr>Website</vt:lpstr>
      <vt:lpstr>Google Search Versus Survey Results by Race Level</vt:lpstr>
      <vt:lpstr>Google Search versus Survey:  Senate General Elections </vt:lpstr>
      <vt:lpstr>Google Search versus Survey:  House General Elections </vt:lpstr>
      <vt:lpstr>Google Search versus Survey:  Gubernational General Elections </vt:lpstr>
      <vt:lpstr>Google Search versus Survey:  Attorney General General Elections </vt:lpstr>
      <vt:lpstr>Google Search versus Survey:  Secretary of State General Elections </vt:lpstr>
      <vt:lpstr>Primaries Aggregated</vt:lpstr>
      <vt:lpstr>Google Search versus Survey:  Presidential Democratic Primaries</vt:lpstr>
      <vt:lpstr>Google Search versus Survey:  Presidential Republican Primaries</vt:lpstr>
      <vt:lpstr>Google Search versus Survey:  Senate Democratic Primaries </vt:lpstr>
      <vt:lpstr>Google Search versus Survey:  Senate Republican Primaries </vt:lpstr>
      <vt:lpstr>Google Search versus Survey:  Senate Open Primaries  </vt:lpstr>
      <vt:lpstr>Google Search versus Survey:  House Democratic Primaries </vt:lpstr>
      <vt:lpstr>Google Search versus Survey:  House Republican Primaries </vt:lpstr>
      <vt:lpstr>Google Search versus Survey:  House Open Primaries </vt:lpstr>
      <vt:lpstr>Google Search versus Survey:  Gubernatorial Democratic Primaries</vt:lpstr>
      <vt:lpstr>Google Search versus Survey:  Gubernatorial Republican Primaries </vt:lpstr>
      <vt:lpstr>Google Search versus Survey:  Attorney General Democratic Primaries</vt:lpstr>
      <vt:lpstr>Google Search versus Survey:  Attorney General Republican Primaries</vt:lpstr>
      <vt:lpstr>Google Search versus Survey:  Secretary of State Democratic Primaries </vt:lpstr>
      <vt:lpstr>Google Search versus Survey:  Secretary of State Republican Primaries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UnumAI  General Branding Guide</dc:title>
  <dc:creator>Skylar</dc:creator>
  <cp:lastModifiedBy>廖 致君</cp:lastModifiedBy>
  <cp:revision>211</cp:revision>
  <dcterms:modified xsi:type="dcterms:W3CDTF">2019-11-19T06:15:08Z</dcterms:modified>
</cp:coreProperties>
</file>