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8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3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AE39-5032-4488-A049-7A1076F1F74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t.wikipedia.org/wiki/Autonomia" TargetMode="External"/><Relationship Id="rId5" Type="http://schemas.openxmlformats.org/officeDocument/2006/relationships/hyperlink" Target="https://pt.wikipedia.org/wiki/Objetivo" TargetMode="External"/><Relationship Id="rId4" Type="http://schemas.openxmlformats.org/officeDocument/2006/relationships/hyperlink" Target="https://pt.wikipedia.org/wiki/Postula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Explanação</a:t>
            </a:r>
          </a:p>
        </p:txBody>
      </p:sp>
      <p:pic>
        <p:nvPicPr>
          <p:cNvPr id="14" name="Imagem 1">
            <a:extLst>
              <a:ext uri="{FF2B5EF4-FFF2-40B4-BE49-F238E27FC236}">
                <a16:creationId xmlns:a16="http://schemas.microsoft.com/office/drawing/2014/main" id="{CCB23874-8BCE-4192-AB26-0BA13494C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20" y="1872622"/>
            <a:ext cx="5530569" cy="41217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69D2339E-456E-178E-9C36-0EB57AEB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613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8945" y="1814236"/>
            <a:ext cx="6096000" cy="23834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coisas eu tenho?</a:t>
            </a:r>
            <a:endParaRPr lang="pt-BR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Modelo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Cor 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Ponta 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Carga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26945" y="1812476"/>
            <a:ext cx="6096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coisas eu faço?</a:t>
            </a:r>
            <a:endParaRPr lang="pt-BR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Escrever 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Rabiscar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Pintar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Tampar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896369" y="1872151"/>
            <a:ext cx="3073101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Como eu estou agora?</a:t>
            </a:r>
            <a:endParaRPr lang="pt-BR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Tampada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Destampada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84786" y="1169798"/>
            <a:ext cx="1711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Objeto Caneta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D286EBD6-B16D-6315-B212-A7E21C92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46635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5683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715" y="1728633"/>
            <a:ext cx="6096000" cy="5196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 Caneta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modelo: caractere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cor: caractere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ponta: real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carga inteiro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tampada: logico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metodo rabiscar()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se(tampada) entao 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escreva (“ERRO”)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senao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escreva(“Rabisco”)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fimse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FimMetodo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Metodo tampar()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tampada = verdadeiro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FimMetodo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FimClasse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826" y="1069272"/>
            <a:ext cx="525150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objeto vem a partir de uma classe ou um molde</a:t>
            </a:r>
          </a:p>
          <a:p>
            <a:endParaRPr lang="pt-BR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EDEC04B5-219A-AF19-EF48-8C53E8DF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33383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3522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715" y="1539688"/>
            <a:ext cx="4989397" cy="519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 Caneta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modelo: caractere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cor: caractere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ponta: real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carga inteiro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tampada: logico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metodo rabiscar()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se(tampada) entao 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escreva (“ERRO”)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senao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escreva(“Rabisco”)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fimse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FimMetodo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Metodo tampar()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tampada = verdadeiro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FimMetodo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FimClasse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826" y="1069272"/>
            <a:ext cx="525150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objeto vem a partir de uma classe ou um molde</a:t>
            </a:r>
          </a:p>
          <a:p>
            <a:endParaRPr lang="pt-BR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10462" y="1502688"/>
            <a:ext cx="206171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Atributos</a:t>
            </a:r>
          </a:p>
          <a:p>
            <a:r>
              <a:rPr lang="pt-BR" dirty="0">
                <a:solidFill>
                  <a:srgbClr val="FF0000"/>
                </a:solidFill>
              </a:rPr>
              <a:t>Modelo</a:t>
            </a:r>
            <a:r>
              <a:rPr lang="pt-BR" dirty="0"/>
              <a:t>            </a:t>
            </a:r>
            <a:r>
              <a:rPr lang="pt-BR" dirty="0" err="1">
                <a:solidFill>
                  <a:schemeClr val="accent1"/>
                </a:solidFill>
              </a:rPr>
              <a:t>Pilot</a:t>
            </a:r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Cor</a:t>
            </a:r>
            <a:r>
              <a:rPr lang="pt-BR" dirty="0"/>
              <a:t>                    </a:t>
            </a:r>
            <a:r>
              <a:rPr lang="pt-BR" dirty="0">
                <a:solidFill>
                  <a:schemeClr val="accent5"/>
                </a:solidFill>
              </a:rPr>
              <a:t>Azul</a:t>
            </a:r>
          </a:p>
          <a:p>
            <a:r>
              <a:rPr lang="pt-BR" dirty="0">
                <a:solidFill>
                  <a:srgbClr val="FF0000"/>
                </a:solidFill>
              </a:rPr>
              <a:t>Ponta</a:t>
            </a:r>
            <a:r>
              <a:rPr lang="pt-BR" dirty="0"/>
              <a:t>                </a:t>
            </a:r>
            <a:r>
              <a:rPr lang="pt-BR" dirty="0">
                <a:solidFill>
                  <a:schemeClr val="accent5"/>
                </a:solidFill>
              </a:rPr>
              <a:t>0,5</a:t>
            </a:r>
          </a:p>
          <a:p>
            <a:r>
              <a:rPr lang="pt-BR" dirty="0">
                <a:solidFill>
                  <a:srgbClr val="FF0000"/>
                </a:solidFill>
              </a:rPr>
              <a:t>Carga</a:t>
            </a:r>
            <a:r>
              <a:rPr lang="pt-BR" dirty="0"/>
              <a:t>                 </a:t>
            </a:r>
            <a:r>
              <a:rPr lang="pt-BR" dirty="0">
                <a:solidFill>
                  <a:schemeClr val="accent5"/>
                </a:solidFill>
              </a:rPr>
              <a:t>90</a:t>
            </a:r>
          </a:p>
          <a:p>
            <a:r>
              <a:rPr lang="pt-BR" dirty="0">
                <a:solidFill>
                  <a:srgbClr val="FF0000"/>
                </a:solidFill>
              </a:rPr>
              <a:t>Tampada</a:t>
            </a:r>
            <a:r>
              <a:rPr lang="pt-BR" dirty="0"/>
              <a:t>           </a:t>
            </a:r>
            <a:r>
              <a:rPr lang="pt-BR" dirty="0">
                <a:solidFill>
                  <a:schemeClr val="accent5"/>
                </a:solidFill>
              </a:rPr>
              <a:t>falso</a:t>
            </a:r>
          </a:p>
          <a:p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Métodos </a:t>
            </a:r>
          </a:p>
          <a:p>
            <a:r>
              <a:rPr lang="pt-BR" dirty="0">
                <a:solidFill>
                  <a:srgbClr val="C00000"/>
                </a:solidFill>
              </a:rPr>
              <a:t>Escrever</a:t>
            </a:r>
          </a:p>
          <a:p>
            <a:r>
              <a:rPr lang="pt-BR" dirty="0">
                <a:solidFill>
                  <a:srgbClr val="C00000"/>
                </a:solidFill>
              </a:rPr>
              <a:t>Rabiscar</a:t>
            </a:r>
          </a:p>
          <a:p>
            <a:r>
              <a:rPr lang="pt-BR" dirty="0">
                <a:solidFill>
                  <a:srgbClr val="C00000"/>
                </a:solidFill>
              </a:rPr>
              <a:t>Pintar</a:t>
            </a:r>
          </a:p>
          <a:p>
            <a:r>
              <a:rPr lang="pt-BR" dirty="0">
                <a:solidFill>
                  <a:srgbClr val="C00000"/>
                </a:solidFill>
              </a:rPr>
              <a:t>Tampar</a:t>
            </a:r>
          </a:p>
          <a:p>
            <a:r>
              <a:rPr lang="pt-BR" dirty="0">
                <a:solidFill>
                  <a:srgbClr val="C00000"/>
                </a:solidFill>
              </a:rPr>
              <a:t>Destampar</a:t>
            </a:r>
          </a:p>
          <a:p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Estado</a:t>
            </a:r>
          </a:p>
          <a:p>
            <a:r>
              <a:rPr lang="pt-BR" dirty="0">
                <a:solidFill>
                  <a:schemeClr val="accent1"/>
                </a:solidFill>
              </a:rPr>
              <a:t>Destampada</a:t>
            </a:r>
          </a:p>
          <a:p>
            <a:r>
              <a:rPr lang="pt-BR" dirty="0">
                <a:solidFill>
                  <a:schemeClr val="accent1"/>
                </a:solidFill>
              </a:rPr>
              <a:t>Azul</a:t>
            </a:r>
          </a:p>
          <a:p>
            <a:r>
              <a:rPr lang="pt-BR" dirty="0">
                <a:solidFill>
                  <a:schemeClr val="accent1"/>
                </a:solidFill>
              </a:rPr>
              <a:t>90% de carga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37" y="3404056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DD8708E8-433C-C960-8B83-DC0767E9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896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55513" y="1592498"/>
            <a:ext cx="143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Instanciar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455513" y="2438400"/>
            <a:ext cx="34161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CanetaAzul</a:t>
            </a:r>
            <a:r>
              <a:rPr lang="pt-BR" dirty="0"/>
              <a:t> = nova Caneta</a:t>
            </a:r>
          </a:p>
          <a:p>
            <a:r>
              <a:rPr lang="pt-BR" dirty="0" err="1"/>
              <a:t>CanetaAzul.cor</a:t>
            </a:r>
            <a:r>
              <a:rPr lang="pt-BR" dirty="0"/>
              <a:t> = “Azul”</a:t>
            </a:r>
          </a:p>
          <a:p>
            <a:r>
              <a:rPr lang="pt-BR" dirty="0" err="1"/>
              <a:t>CanetaAzul.ponta</a:t>
            </a:r>
            <a:r>
              <a:rPr lang="pt-BR" dirty="0"/>
              <a:t> = 0.5</a:t>
            </a:r>
          </a:p>
          <a:p>
            <a:r>
              <a:rPr lang="pt-BR" dirty="0" err="1"/>
              <a:t>CanetaAzul.tampada</a:t>
            </a:r>
            <a:r>
              <a:rPr lang="pt-BR" dirty="0"/>
              <a:t> = falso</a:t>
            </a:r>
          </a:p>
          <a:p>
            <a:r>
              <a:rPr lang="pt-BR" dirty="0" err="1"/>
              <a:t>CanetaAzul.rabiscar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 err="1"/>
              <a:t>CanetaVermelha</a:t>
            </a:r>
            <a:r>
              <a:rPr lang="pt-BR" dirty="0"/>
              <a:t> = nova Caneta</a:t>
            </a:r>
          </a:p>
          <a:p>
            <a:r>
              <a:rPr lang="pt-BR" dirty="0" err="1"/>
              <a:t>CanetaVermelha.cor</a:t>
            </a:r>
            <a:r>
              <a:rPr lang="pt-BR" dirty="0"/>
              <a:t> = “Vermelha”</a:t>
            </a:r>
          </a:p>
          <a:p>
            <a:r>
              <a:rPr lang="pt-BR" dirty="0" err="1"/>
              <a:t>CanetaVermelha.ponta</a:t>
            </a:r>
            <a:r>
              <a:rPr lang="pt-BR" dirty="0"/>
              <a:t> = 1.0</a:t>
            </a:r>
          </a:p>
          <a:p>
            <a:r>
              <a:rPr lang="pt-BR" dirty="0" err="1"/>
              <a:t>CanetaVermelha.tampada</a:t>
            </a:r>
            <a:r>
              <a:rPr lang="pt-BR" dirty="0"/>
              <a:t> = falso</a:t>
            </a:r>
          </a:p>
          <a:p>
            <a:r>
              <a:rPr lang="pt-BR" dirty="0" err="1"/>
              <a:t>CanetaVermelha.tampar</a:t>
            </a:r>
            <a:r>
              <a:rPr lang="pt-BR" dirty="0"/>
              <a:t>()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1826" y="1392443"/>
            <a:ext cx="4989397" cy="519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 Caneta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modelo: caractere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cor: caractere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ponta: real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carga inteiro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tampada: logico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metodo rabiscar()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se(tampada) entao 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escreva (“ERRO”)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senao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escreva(“Rabisco”)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fimse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FimMetodo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Metodo tampar()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tampada = verdadeiro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FimMetodo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FimClasse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8FC3EB5C-1D44-07D0-0318-20BCD530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623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Atividade criar objetos</a:t>
            </a:r>
          </a:p>
        </p:txBody>
      </p:sp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DFCBCB38-1F5E-8BF4-EFE6-24791D0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33383"/>
            <a:ext cx="996950" cy="902970"/>
          </a:xfrm>
          <a:prstGeom prst="rect">
            <a:avLst/>
          </a:prstGeom>
          <a:ln/>
        </p:spPr>
      </p:pic>
      <p:pic>
        <p:nvPicPr>
          <p:cNvPr id="7" name="image1.png" descr="Estácio Diamante RGB Positivo">
            <a:extLst>
              <a:ext uri="{FF2B5EF4-FFF2-40B4-BE49-F238E27FC236}">
                <a16:creationId xmlns:a16="http://schemas.microsoft.com/office/drawing/2014/main" id="{3A1B27F8-64ED-87A4-2CB2-A30DFD88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8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Explanação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3EBF8-D029-47A9-9F61-B31DF4A3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179718"/>
            <a:ext cx="2543175" cy="3362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3B1ABA4-0151-4850-A45A-9FA7F1B35E4E}"/>
              </a:ext>
            </a:extLst>
          </p:cNvPr>
          <p:cNvSpPr/>
          <p:nvPr/>
        </p:nvSpPr>
        <p:spPr>
          <a:xfrm>
            <a:off x="3627904" y="220717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52525"/>
                </a:solidFill>
              </a:rPr>
              <a:t>o </a:t>
            </a:r>
            <a:r>
              <a:rPr lang="pt-BR" dirty="0">
                <a:solidFill>
                  <a:srgbClr val="0B0080"/>
                </a:solidFill>
                <a:hlinkClick r:id="rId4" tooltip="Postulado"/>
              </a:rPr>
              <a:t>postulado</a:t>
            </a:r>
            <a:r>
              <a:rPr lang="pt-BR" dirty="0">
                <a:solidFill>
                  <a:srgbClr val="252525"/>
                </a:solidFill>
              </a:rPr>
              <a:t> de que o computador ideal deveria funcionar como um organismo vivo, isto é, cada "célula" comportar-se-ia relacionando-se com outras a fim de alcançar um </a:t>
            </a:r>
            <a:r>
              <a:rPr lang="pt-BR" dirty="0">
                <a:solidFill>
                  <a:srgbClr val="0B0080"/>
                </a:solidFill>
                <a:hlinkClick r:id="rId5" tooltip="Objetivo"/>
              </a:rPr>
              <a:t>objetivo</a:t>
            </a:r>
            <a:r>
              <a:rPr lang="pt-BR" dirty="0">
                <a:solidFill>
                  <a:srgbClr val="252525"/>
                </a:solidFill>
              </a:rPr>
              <a:t>, contudo, funcionando de forma </a:t>
            </a:r>
            <a:r>
              <a:rPr lang="pt-BR" dirty="0">
                <a:solidFill>
                  <a:srgbClr val="0B0080"/>
                </a:solidFill>
                <a:hlinkClick r:id="rId6" tooltip="Autonomia"/>
              </a:rPr>
              <a:t>autônoma</a:t>
            </a:r>
            <a:r>
              <a:rPr lang="pt-BR" dirty="0">
                <a:solidFill>
                  <a:srgbClr val="252525"/>
                </a:solidFill>
              </a:rPr>
              <a:t>.</a:t>
            </a:r>
          </a:p>
          <a:p>
            <a:pPr algn="just"/>
            <a:r>
              <a:rPr lang="pt-BR" dirty="0">
                <a:solidFill>
                  <a:srgbClr val="252525"/>
                </a:solidFill>
              </a:rPr>
              <a:t>As células poderiam também reagrupar-se para resolver um outro problema ou desempenhar outras funções.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40E25E-45C1-4AFD-B28F-D545685AB479}"/>
              </a:ext>
            </a:extLst>
          </p:cNvPr>
          <p:cNvSpPr txBox="1"/>
          <p:nvPr/>
        </p:nvSpPr>
        <p:spPr>
          <a:xfrm>
            <a:off x="603568" y="58677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Matemática e Biologia</a:t>
            </a:r>
          </a:p>
        </p:txBody>
      </p:sp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4379B829-452D-3EDA-12F9-6AC79E8AEFF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82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Explanação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69DCED-8A3D-41F8-871D-2CD761A5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76" y="1346782"/>
            <a:ext cx="4253589" cy="49152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DD34AC90-8BE4-FCEB-2820-80FABB46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626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Explanação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483A3E-A339-41A9-B783-799EC543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6" y="1291250"/>
            <a:ext cx="5440098" cy="48217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1A0C5040-8ECD-5341-76D0-BF83A87A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799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Explanação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A5FC0E-9101-4E31-AAD9-10D29C71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97" y="1346782"/>
            <a:ext cx="5310843" cy="49944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D5181F18-3813-3338-1A64-E5F98FAB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2900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B6F3FCF4-EEB4-434D-8743-39E379C5A90E}"/>
              </a:ext>
            </a:extLst>
          </p:cNvPr>
          <p:cNvSpPr txBox="1">
            <a:spLocks/>
          </p:cNvSpPr>
          <p:nvPr/>
        </p:nvSpPr>
        <p:spPr>
          <a:xfrm>
            <a:off x="478659" y="1091195"/>
            <a:ext cx="7631272" cy="51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Explanação</a:t>
            </a:r>
          </a:p>
        </p:txBody>
      </p:sp>
      <p:pic>
        <p:nvPicPr>
          <p:cNvPr id="8" name="Imagem 1">
            <a:extLst>
              <a:ext uri="{FF2B5EF4-FFF2-40B4-BE49-F238E27FC236}">
                <a16:creationId xmlns:a16="http://schemas.microsoft.com/office/drawing/2014/main" id="{CE26EF58-06D1-4955-8275-2494D570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80" y="1346782"/>
            <a:ext cx="3024336" cy="5057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EE311FB8-0A9F-BD40-E769-AB6A3886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645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61826" y="2012327"/>
            <a:ext cx="6096000" cy="14133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Objeto: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Coisa material ou abstrata que pode ser percebida pelos sentidos e descrita por meio de suas característica, comportamento e estado atual.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826" y="3876498"/>
            <a:ext cx="264207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</a:t>
            </a:r>
            <a:endParaRPr lang="pt-BR" sz="14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Comportamento</a:t>
            </a:r>
            <a:endParaRPr lang="pt-BR" sz="14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</a:t>
            </a:r>
            <a:endParaRPr lang="pt-BR" sz="14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F44B462A-162D-1151-25D7-CFF0749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7760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48291" y="1539688"/>
            <a:ext cx="6096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Caneta: é um objeto.</a:t>
            </a:r>
            <a:endParaRPr lang="pt-BR" sz="14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Caneta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Azul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Caneta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Preta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Caneta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Caneta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Vermelha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48291" y="3901358"/>
            <a:ext cx="485043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esses objetos possui a mesma classificação.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A0293892-D4BD-F270-382E-04B4335C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33383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936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27555" y="2524112"/>
            <a:ext cx="2638965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coisas eu tenho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coisas eu faço.</a:t>
            </a:r>
            <a:endParaRPr lang="pt-BR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eu estou agora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892531" y="2524113"/>
            <a:ext cx="2024174" cy="156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  <a:endParaRPr lang="pt-BR" sz="14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  <a:endParaRPr lang="pt-BR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Estados</a:t>
            </a:r>
            <a:endParaRPr lang="pt-BR" sz="1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908153" y="2524113"/>
            <a:ext cx="264207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</a:t>
            </a:r>
            <a:endParaRPr lang="pt-BR" sz="14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Comportamento</a:t>
            </a:r>
            <a:endParaRPr lang="pt-BR" sz="14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</a:t>
            </a:r>
            <a:endParaRPr lang="pt-BR" sz="14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08153" y="1487862"/>
            <a:ext cx="222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Todo Objeto possui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:a16="http://schemas.microsoft.com/office/drawing/2014/main" id="{12FE5DA0-2BBD-4549-2B23-72902AED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2250" y="20131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01462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577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 IBTA</dc:creator>
  <cp:lastModifiedBy>Paulo Daniel da Cruz</cp:lastModifiedBy>
  <cp:revision>32</cp:revision>
  <dcterms:created xsi:type="dcterms:W3CDTF">2018-02-15T12:06:30Z</dcterms:created>
  <dcterms:modified xsi:type="dcterms:W3CDTF">2023-03-02T13:29:46Z</dcterms:modified>
</cp:coreProperties>
</file>