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Yellowtail" charset="1" panose="02000503000000000000"/>
      <p:regular r:id="rId22"/>
    </p:embeddedFont>
    <p:embeddedFont>
      <p:font typeface="Archivo Narrow" charset="1" panose="020B0506020202020B04"/>
      <p:regular r:id="rId23"/>
    </p:embeddedFont>
    <p:embeddedFont>
      <p:font typeface="Archivo Narrow Bold" charset="1" panose="020B0806020202020B04"/>
      <p:regular r:id="rId24"/>
    </p:embeddedFont>
    <p:embeddedFont>
      <p:font typeface="Times New Roman MT Bold" charset="1" panose="02030802070405020303"/>
      <p:regular r:id="rId25"/>
    </p:embeddedFont>
    <p:embeddedFont>
      <p:font typeface="Arial MT Pro" charset="1" panose="020B0502020202020204"/>
      <p:regular r:id="rId27"/>
    </p:embeddedFont>
    <p:embeddedFont>
      <p:font typeface="Times New Roman MT" charset="1" panose="020305020704050203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3.jpeg" Type="http://schemas.openxmlformats.org/officeDocument/2006/relationships/image"/><Relationship Id="rId4" Target="../media/image14.jpeg" Type="http://schemas.openxmlformats.org/officeDocument/2006/relationships/image"/><Relationship Id="rId5" Target="../media/image15.jpeg" Type="http://schemas.openxmlformats.org/officeDocument/2006/relationships/image"/><Relationship Id="rId6" Target="../media/image2.png" Type="http://schemas.openxmlformats.org/officeDocument/2006/relationships/image"/><Relationship Id="rId7" Target="../media/image16.jpe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3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Relationship Id="rId6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9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2" id="12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1319" y="-52669"/>
            <a:ext cx="18339188" cy="1119937"/>
            <a:chOff x="0" y="0"/>
            <a:chExt cx="24452250" cy="1493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525" y="9525"/>
              <a:ext cx="24433149" cy="1474216"/>
            </a:xfrm>
            <a:custGeom>
              <a:avLst/>
              <a:gdLst/>
              <a:ahLst/>
              <a:cxnLst/>
              <a:rect r="r" b="b" t="t" l="l"/>
              <a:pathLst>
                <a:path h="1474216" w="24433149">
                  <a:moveTo>
                    <a:pt x="0" y="0"/>
                  </a:moveTo>
                  <a:lnTo>
                    <a:pt x="24433149" y="0"/>
                  </a:lnTo>
                  <a:lnTo>
                    <a:pt x="24433149" y="1474216"/>
                  </a:lnTo>
                  <a:lnTo>
                    <a:pt x="0" y="1474216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452199" cy="1493266"/>
            </a:xfrm>
            <a:custGeom>
              <a:avLst/>
              <a:gdLst/>
              <a:ahLst/>
              <a:cxnLst/>
              <a:rect r="r" b="b" t="t" l="l"/>
              <a:pathLst>
                <a:path h="1493266" w="24452199">
                  <a:moveTo>
                    <a:pt x="9525" y="0"/>
                  </a:moveTo>
                  <a:lnTo>
                    <a:pt x="24442674" y="0"/>
                  </a:lnTo>
                  <a:cubicBezTo>
                    <a:pt x="24447881" y="0"/>
                    <a:pt x="24452199" y="4318"/>
                    <a:pt x="24452199" y="9525"/>
                  </a:cubicBezTo>
                  <a:lnTo>
                    <a:pt x="24452199" y="1483741"/>
                  </a:lnTo>
                  <a:cubicBezTo>
                    <a:pt x="24452199" y="1488948"/>
                    <a:pt x="24447881" y="1493266"/>
                    <a:pt x="24442674" y="1493266"/>
                  </a:cubicBezTo>
                  <a:lnTo>
                    <a:pt x="9525" y="1493266"/>
                  </a:lnTo>
                  <a:cubicBezTo>
                    <a:pt x="4318" y="1493266"/>
                    <a:pt x="0" y="1488948"/>
                    <a:pt x="0" y="1483741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1483741"/>
                  </a:lnTo>
                  <a:lnTo>
                    <a:pt x="9525" y="1483741"/>
                  </a:lnTo>
                  <a:lnTo>
                    <a:pt x="9525" y="1474216"/>
                  </a:lnTo>
                  <a:lnTo>
                    <a:pt x="24442674" y="1474216"/>
                  </a:lnTo>
                  <a:lnTo>
                    <a:pt x="24442674" y="1483741"/>
                  </a:lnTo>
                  <a:lnTo>
                    <a:pt x="24433149" y="1483741"/>
                  </a:lnTo>
                  <a:lnTo>
                    <a:pt x="24433149" y="9525"/>
                  </a:lnTo>
                  <a:lnTo>
                    <a:pt x="24442674" y="9525"/>
                  </a:lnTo>
                  <a:lnTo>
                    <a:pt x="24442674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21131" y="223969"/>
            <a:ext cx="18327938" cy="1938038"/>
            <a:chOff x="0" y="0"/>
            <a:chExt cx="24437250" cy="25840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9525" y="9525"/>
              <a:ext cx="24418164" cy="2564892"/>
            </a:xfrm>
            <a:custGeom>
              <a:avLst/>
              <a:gdLst/>
              <a:ahLst/>
              <a:cxnLst/>
              <a:rect r="r" b="b" t="t" l="l"/>
              <a:pathLst>
                <a:path h="2564892" w="24418164">
                  <a:moveTo>
                    <a:pt x="0" y="260985"/>
                  </a:moveTo>
                  <a:cubicBezTo>
                    <a:pt x="0" y="116840"/>
                    <a:pt x="117602" y="0"/>
                    <a:pt x="262763" y="0"/>
                  </a:cubicBezTo>
                  <a:lnTo>
                    <a:pt x="24155400" y="0"/>
                  </a:lnTo>
                  <a:cubicBezTo>
                    <a:pt x="24300562" y="0"/>
                    <a:pt x="24418164" y="116840"/>
                    <a:pt x="24418164" y="260985"/>
                  </a:cubicBezTo>
                  <a:lnTo>
                    <a:pt x="24418164" y="2303907"/>
                  </a:lnTo>
                  <a:cubicBezTo>
                    <a:pt x="24418164" y="2448052"/>
                    <a:pt x="24300562" y="2564892"/>
                    <a:pt x="24155400" y="2564892"/>
                  </a:cubicBezTo>
                  <a:lnTo>
                    <a:pt x="262763" y="2564892"/>
                  </a:lnTo>
                  <a:cubicBezTo>
                    <a:pt x="117602" y="2564892"/>
                    <a:pt x="0" y="2448052"/>
                    <a:pt x="0" y="2303907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4437214" cy="2584069"/>
            </a:xfrm>
            <a:custGeom>
              <a:avLst/>
              <a:gdLst/>
              <a:ahLst/>
              <a:cxnLst/>
              <a:rect r="r" b="b" t="t" l="l"/>
              <a:pathLst>
                <a:path h="2584069" w="24437214">
                  <a:moveTo>
                    <a:pt x="0" y="270510"/>
                  </a:moveTo>
                  <a:cubicBezTo>
                    <a:pt x="0" y="121031"/>
                    <a:pt x="121920" y="0"/>
                    <a:pt x="272288" y="0"/>
                  </a:cubicBezTo>
                  <a:lnTo>
                    <a:pt x="24164925" y="0"/>
                  </a:lnTo>
                  <a:lnTo>
                    <a:pt x="24164925" y="9525"/>
                  </a:lnTo>
                  <a:lnTo>
                    <a:pt x="24164925" y="0"/>
                  </a:lnTo>
                  <a:cubicBezTo>
                    <a:pt x="24315293" y="0"/>
                    <a:pt x="24437214" y="121031"/>
                    <a:pt x="24437214" y="270510"/>
                  </a:cubicBezTo>
                  <a:lnTo>
                    <a:pt x="24427689" y="270510"/>
                  </a:lnTo>
                  <a:lnTo>
                    <a:pt x="24437214" y="270510"/>
                  </a:lnTo>
                  <a:lnTo>
                    <a:pt x="24437214" y="2313432"/>
                  </a:lnTo>
                  <a:lnTo>
                    <a:pt x="24427689" y="2313432"/>
                  </a:lnTo>
                  <a:lnTo>
                    <a:pt x="24437214" y="2313432"/>
                  </a:lnTo>
                  <a:cubicBezTo>
                    <a:pt x="24437214" y="2462911"/>
                    <a:pt x="24315293" y="2583942"/>
                    <a:pt x="24164925" y="2583942"/>
                  </a:cubicBezTo>
                  <a:lnTo>
                    <a:pt x="24164925" y="2574417"/>
                  </a:lnTo>
                  <a:lnTo>
                    <a:pt x="24164925" y="2583942"/>
                  </a:lnTo>
                  <a:lnTo>
                    <a:pt x="272288" y="2583942"/>
                  </a:lnTo>
                  <a:lnTo>
                    <a:pt x="272288" y="2574417"/>
                  </a:lnTo>
                  <a:lnTo>
                    <a:pt x="272288" y="2583942"/>
                  </a:lnTo>
                  <a:cubicBezTo>
                    <a:pt x="121920" y="2584069"/>
                    <a:pt x="0" y="2462911"/>
                    <a:pt x="0" y="2313432"/>
                  </a:cubicBezTo>
                  <a:lnTo>
                    <a:pt x="0" y="270510"/>
                  </a:lnTo>
                  <a:lnTo>
                    <a:pt x="9525" y="270510"/>
                  </a:lnTo>
                  <a:lnTo>
                    <a:pt x="0" y="270510"/>
                  </a:lnTo>
                  <a:moveTo>
                    <a:pt x="19050" y="270510"/>
                  </a:moveTo>
                  <a:lnTo>
                    <a:pt x="19050" y="2313432"/>
                  </a:lnTo>
                  <a:lnTo>
                    <a:pt x="9525" y="2313432"/>
                  </a:lnTo>
                  <a:lnTo>
                    <a:pt x="19050" y="2313432"/>
                  </a:lnTo>
                  <a:cubicBezTo>
                    <a:pt x="19050" y="2452243"/>
                    <a:pt x="132334" y="2564892"/>
                    <a:pt x="272288" y="2564892"/>
                  </a:cubicBezTo>
                  <a:lnTo>
                    <a:pt x="24164925" y="2564892"/>
                  </a:lnTo>
                  <a:cubicBezTo>
                    <a:pt x="24304879" y="2564892"/>
                    <a:pt x="24418164" y="2452243"/>
                    <a:pt x="24418164" y="2313432"/>
                  </a:cubicBezTo>
                  <a:lnTo>
                    <a:pt x="24418164" y="270510"/>
                  </a:lnTo>
                  <a:cubicBezTo>
                    <a:pt x="24418164" y="131699"/>
                    <a:pt x="24304879" y="19050"/>
                    <a:pt x="24164925" y="19050"/>
                  </a:cubicBezTo>
                  <a:lnTo>
                    <a:pt x="272288" y="19050"/>
                  </a:lnTo>
                  <a:lnTo>
                    <a:pt x="272288" y="9525"/>
                  </a:lnTo>
                  <a:lnTo>
                    <a:pt x="272288" y="19050"/>
                  </a:lnTo>
                  <a:cubicBezTo>
                    <a:pt x="132334" y="19050"/>
                    <a:pt x="19050" y="131699"/>
                    <a:pt x="19050" y="270510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6145325" y="-45525"/>
            <a:ext cx="1303200" cy="2200500"/>
            <a:chOff x="0" y="0"/>
            <a:chExt cx="1737600" cy="2934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37614" cy="2933954"/>
            </a:xfrm>
            <a:custGeom>
              <a:avLst/>
              <a:gdLst/>
              <a:ahLst/>
              <a:cxnLst/>
              <a:rect r="r" b="b" t="t" l="l"/>
              <a:pathLst>
                <a:path h="2933954" w="1737614">
                  <a:moveTo>
                    <a:pt x="0" y="2933954"/>
                  </a:moveTo>
                  <a:lnTo>
                    <a:pt x="1005332" y="0"/>
                  </a:lnTo>
                  <a:lnTo>
                    <a:pt x="1737614" y="0"/>
                  </a:lnTo>
                  <a:lnTo>
                    <a:pt x="732282" y="2933954"/>
                  </a:lnTo>
                  <a:close/>
                </a:path>
              </a:pathLst>
            </a:custGeom>
            <a:solidFill>
              <a:srgbClr val="D2AE6C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571000" y="-45525"/>
            <a:ext cx="5762700" cy="2233350"/>
            <a:chOff x="0" y="0"/>
            <a:chExt cx="7683600" cy="2977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683627" cy="2977769"/>
            </a:xfrm>
            <a:custGeom>
              <a:avLst/>
              <a:gdLst/>
              <a:ahLst/>
              <a:cxnLst/>
              <a:rect r="r" b="b" t="t" l="l"/>
              <a:pathLst>
                <a:path h="2977769" w="7683627">
                  <a:moveTo>
                    <a:pt x="0" y="2977769"/>
                  </a:moveTo>
                  <a:lnTo>
                    <a:pt x="1010158" y="0"/>
                  </a:lnTo>
                  <a:lnTo>
                    <a:pt x="7683627" y="0"/>
                  </a:lnTo>
                  <a:lnTo>
                    <a:pt x="6673342" y="297776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2177026" y="612316"/>
            <a:ext cx="4242262" cy="1349588"/>
            <a:chOff x="0" y="0"/>
            <a:chExt cx="5656350" cy="17994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56326" cy="1799463"/>
            </a:xfrm>
            <a:custGeom>
              <a:avLst/>
              <a:gdLst/>
              <a:ahLst/>
              <a:cxnLst/>
              <a:rect r="r" b="b" t="t" l="l"/>
              <a:pathLst>
                <a:path h="1799463" w="5656326">
                  <a:moveTo>
                    <a:pt x="0" y="0"/>
                  </a:moveTo>
                  <a:lnTo>
                    <a:pt x="5656326" y="0"/>
                  </a:lnTo>
                  <a:lnTo>
                    <a:pt x="5656326" y="1799463"/>
                  </a:lnTo>
                  <a:lnTo>
                    <a:pt x="0" y="1799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-21131" y="9899635"/>
            <a:ext cx="18339188" cy="403988"/>
            <a:chOff x="0" y="0"/>
            <a:chExt cx="24452250" cy="5386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9525" y="9525"/>
              <a:ext cx="24433149" cy="519557"/>
            </a:xfrm>
            <a:custGeom>
              <a:avLst/>
              <a:gdLst/>
              <a:ahLst/>
              <a:cxnLst/>
              <a:rect r="r" b="b" t="t" l="l"/>
              <a:pathLst>
                <a:path h="519557" w="24433149">
                  <a:moveTo>
                    <a:pt x="0" y="0"/>
                  </a:moveTo>
                  <a:lnTo>
                    <a:pt x="24433149" y="0"/>
                  </a:lnTo>
                  <a:lnTo>
                    <a:pt x="24433149" y="519557"/>
                  </a:lnTo>
                  <a:lnTo>
                    <a:pt x="0" y="519557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452199" cy="538607"/>
            </a:xfrm>
            <a:custGeom>
              <a:avLst/>
              <a:gdLst/>
              <a:ahLst/>
              <a:cxnLst/>
              <a:rect r="r" b="b" t="t" l="l"/>
              <a:pathLst>
                <a:path h="538607" w="24452199">
                  <a:moveTo>
                    <a:pt x="9525" y="0"/>
                  </a:moveTo>
                  <a:lnTo>
                    <a:pt x="24442674" y="0"/>
                  </a:lnTo>
                  <a:cubicBezTo>
                    <a:pt x="24447881" y="0"/>
                    <a:pt x="24452199" y="4318"/>
                    <a:pt x="24452199" y="9525"/>
                  </a:cubicBezTo>
                  <a:lnTo>
                    <a:pt x="24452199" y="529082"/>
                  </a:lnTo>
                  <a:cubicBezTo>
                    <a:pt x="24452199" y="534289"/>
                    <a:pt x="24447881" y="538607"/>
                    <a:pt x="24442674" y="538607"/>
                  </a:cubicBezTo>
                  <a:lnTo>
                    <a:pt x="9525" y="538607"/>
                  </a:lnTo>
                  <a:cubicBezTo>
                    <a:pt x="4318" y="538607"/>
                    <a:pt x="0" y="534289"/>
                    <a:pt x="0" y="529082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29082"/>
                  </a:lnTo>
                  <a:lnTo>
                    <a:pt x="9525" y="529082"/>
                  </a:lnTo>
                  <a:lnTo>
                    <a:pt x="9525" y="519557"/>
                  </a:lnTo>
                  <a:lnTo>
                    <a:pt x="24442674" y="519557"/>
                  </a:lnTo>
                  <a:lnTo>
                    <a:pt x="24442674" y="529082"/>
                  </a:lnTo>
                  <a:lnTo>
                    <a:pt x="24433149" y="529082"/>
                  </a:lnTo>
                  <a:lnTo>
                    <a:pt x="24433149" y="9525"/>
                  </a:lnTo>
                  <a:lnTo>
                    <a:pt x="24442674" y="9525"/>
                  </a:lnTo>
                  <a:lnTo>
                    <a:pt x="24442674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-21131" y="8842219"/>
            <a:ext cx="18339188" cy="1119938"/>
            <a:chOff x="0" y="0"/>
            <a:chExt cx="24452250" cy="14932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9525" y="9525"/>
              <a:ext cx="24433276" cy="1474089"/>
            </a:xfrm>
            <a:custGeom>
              <a:avLst/>
              <a:gdLst/>
              <a:ahLst/>
              <a:cxnLst/>
              <a:rect r="r" b="b" t="t" l="l"/>
              <a:pathLst>
                <a:path h="1474089" w="24433276">
                  <a:moveTo>
                    <a:pt x="0" y="149987"/>
                  </a:moveTo>
                  <a:cubicBezTo>
                    <a:pt x="0" y="67183"/>
                    <a:pt x="67945" y="0"/>
                    <a:pt x="151892" y="0"/>
                  </a:cubicBezTo>
                  <a:lnTo>
                    <a:pt x="24281385" y="0"/>
                  </a:lnTo>
                  <a:cubicBezTo>
                    <a:pt x="24365204" y="0"/>
                    <a:pt x="24433276" y="67183"/>
                    <a:pt x="24433276" y="149987"/>
                  </a:cubicBezTo>
                  <a:lnTo>
                    <a:pt x="24433276" y="1324102"/>
                  </a:lnTo>
                  <a:cubicBezTo>
                    <a:pt x="24433276" y="1406906"/>
                    <a:pt x="24365331" y="1474089"/>
                    <a:pt x="24281385" y="1474089"/>
                  </a:cubicBezTo>
                  <a:lnTo>
                    <a:pt x="151892" y="1474089"/>
                  </a:lnTo>
                  <a:cubicBezTo>
                    <a:pt x="68072" y="1474089"/>
                    <a:pt x="0" y="1406906"/>
                    <a:pt x="0" y="1324102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4452326" cy="1493266"/>
            </a:xfrm>
            <a:custGeom>
              <a:avLst/>
              <a:gdLst/>
              <a:ahLst/>
              <a:cxnLst/>
              <a:rect r="r" b="b" t="t" l="l"/>
              <a:pathLst>
                <a:path h="1493266" w="24452326">
                  <a:moveTo>
                    <a:pt x="0" y="159512"/>
                  </a:moveTo>
                  <a:cubicBezTo>
                    <a:pt x="0" y="71374"/>
                    <a:pt x="72390" y="0"/>
                    <a:pt x="161417" y="0"/>
                  </a:cubicBezTo>
                  <a:lnTo>
                    <a:pt x="24290910" y="0"/>
                  </a:lnTo>
                  <a:lnTo>
                    <a:pt x="24290910" y="9525"/>
                  </a:lnTo>
                  <a:lnTo>
                    <a:pt x="24290910" y="0"/>
                  </a:lnTo>
                  <a:cubicBezTo>
                    <a:pt x="24379937" y="0"/>
                    <a:pt x="24452326" y="71374"/>
                    <a:pt x="24452326" y="159512"/>
                  </a:cubicBezTo>
                  <a:lnTo>
                    <a:pt x="24442801" y="159512"/>
                  </a:lnTo>
                  <a:lnTo>
                    <a:pt x="24452326" y="159512"/>
                  </a:lnTo>
                  <a:lnTo>
                    <a:pt x="24452326" y="1333627"/>
                  </a:lnTo>
                  <a:lnTo>
                    <a:pt x="24442801" y="1333627"/>
                  </a:lnTo>
                  <a:lnTo>
                    <a:pt x="24452326" y="1333627"/>
                  </a:lnTo>
                  <a:cubicBezTo>
                    <a:pt x="24452326" y="1421892"/>
                    <a:pt x="24379937" y="1493139"/>
                    <a:pt x="24290910" y="1493139"/>
                  </a:cubicBezTo>
                  <a:lnTo>
                    <a:pt x="24290910" y="1483614"/>
                  </a:lnTo>
                  <a:lnTo>
                    <a:pt x="24290910" y="1493139"/>
                  </a:lnTo>
                  <a:lnTo>
                    <a:pt x="161417" y="1493139"/>
                  </a:lnTo>
                  <a:lnTo>
                    <a:pt x="161417" y="1483614"/>
                  </a:lnTo>
                  <a:lnTo>
                    <a:pt x="161417" y="1493139"/>
                  </a:lnTo>
                  <a:cubicBezTo>
                    <a:pt x="72390" y="1493266"/>
                    <a:pt x="0" y="1421892"/>
                    <a:pt x="0" y="1333754"/>
                  </a:cubicBezTo>
                  <a:lnTo>
                    <a:pt x="0" y="159512"/>
                  </a:lnTo>
                  <a:lnTo>
                    <a:pt x="9525" y="159512"/>
                  </a:lnTo>
                  <a:lnTo>
                    <a:pt x="0" y="159512"/>
                  </a:lnTo>
                  <a:moveTo>
                    <a:pt x="19050" y="159512"/>
                  </a:moveTo>
                  <a:lnTo>
                    <a:pt x="19050" y="1333627"/>
                  </a:lnTo>
                  <a:lnTo>
                    <a:pt x="9525" y="1333627"/>
                  </a:lnTo>
                  <a:lnTo>
                    <a:pt x="19050" y="1333627"/>
                  </a:lnTo>
                  <a:cubicBezTo>
                    <a:pt x="19050" y="1411097"/>
                    <a:pt x="82677" y="1474089"/>
                    <a:pt x="161417" y="1474089"/>
                  </a:cubicBezTo>
                  <a:lnTo>
                    <a:pt x="24290910" y="1474089"/>
                  </a:lnTo>
                  <a:cubicBezTo>
                    <a:pt x="24369649" y="1474089"/>
                    <a:pt x="24433276" y="1411097"/>
                    <a:pt x="24433276" y="1333627"/>
                  </a:cubicBezTo>
                  <a:lnTo>
                    <a:pt x="24433276" y="159512"/>
                  </a:lnTo>
                  <a:cubicBezTo>
                    <a:pt x="24433276" y="82042"/>
                    <a:pt x="24369649" y="19050"/>
                    <a:pt x="24290910" y="19050"/>
                  </a:cubicBezTo>
                  <a:lnTo>
                    <a:pt x="161417" y="19050"/>
                  </a:lnTo>
                  <a:lnTo>
                    <a:pt x="161417" y="9525"/>
                  </a:lnTo>
                  <a:lnTo>
                    <a:pt x="161417" y="19050"/>
                  </a:lnTo>
                  <a:cubicBezTo>
                    <a:pt x="82677" y="19050"/>
                    <a:pt x="19050" y="82042"/>
                    <a:pt x="19050" y="159512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662925" y="8921738"/>
            <a:ext cx="5532150" cy="12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2250">
                <a:solidFill>
                  <a:srgbClr val="D2AE6C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Mission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University is a nurturing ground for an individual’s holistic development to make effective contribution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to the society in a dynamic environment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377925" y="8921738"/>
            <a:ext cx="5532150" cy="7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2250">
                <a:solidFill>
                  <a:srgbClr val="D2AE6C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Vision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Excellence and Service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950325" y="8921738"/>
            <a:ext cx="4291950" cy="12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b="true" sz="2250">
                <a:solidFill>
                  <a:srgbClr val="D2AE6C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Core Values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Faith in God |  Moral Uprightness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 Love of Fellow Beings |  Social Responsibility</a:t>
            </a:r>
          </a:p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Pursuit of Excellence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5645658" y="6196983"/>
            <a:ext cx="2302535" cy="2407673"/>
          </a:xfrm>
          <a:custGeom>
            <a:avLst/>
            <a:gdLst/>
            <a:ahLst/>
            <a:cxnLst/>
            <a:rect r="r" b="b" t="t" l="l"/>
            <a:pathLst>
              <a:path h="2407673" w="2302535">
                <a:moveTo>
                  <a:pt x="0" y="0"/>
                </a:moveTo>
                <a:lnTo>
                  <a:pt x="2302534" y="0"/>
                </a:lnTo>
                <a:lnTo>
                  <a:pt x="2302534" y="2407674"/>
                </a:lnTo>
                <a:lnTo>
                  <a:pt x="0" y="2407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138" t="-17613" r="-228097" b="-16303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6792530" y="2410059"/>
            <a:ext cx="5117545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</a:p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899" u="sng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Department of Computer Science</a:t>
            </a:r>
          </a:p>
          <a:p>
            <a:pPr algn="ctr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6195075" y="3360283"/>
            <a:ext cx="6132552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9"/>
              </a:lnSpc>
            </a:pPr>
          </a:p>
          <a:p>
            <a:pPr algn="ctr">
              <a:lnSpc>
                <a:spcPts val="3599"/>
              </a:lnSpc>
              <a:spcBef>
                <a:spcPct val="0"/>
              </a:spcBef>
            </a:pPr>
            <a:r>
              <a:rPr lang="en-US" b="true" sz="2999" u="sng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Course: Mini Project Code: BCA481-5</a:t>
            </a:r>
          </a:p>
          <a:p>
            <a:pPr algn="ctr">
              <a:lnSpc>
                <a:spcPts val="359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675727" y="8057608"/>
            <a:ext cx="14934221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Aly</a:t>
            </a:r>
            <a:r>
              <a:rPr lang="en-US" b="true" sz="24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ssa Diona Rego – 2341602   /   David Abraham – 2341620  /   Pranav M Pradeep – 2341651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362381" y="5320683"/>
            <a:ext cx="779794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Sikhad</a:t>
            </a:r>
            <a:r>
              <a:rPr lang="en-US" b="true" sz="26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 – A Secure Platform for Connecting Great Learners and Great Minds Alike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‹9›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726247" y="454071"/>
            <a:ext cx="2381828" cy="4287563"/>
          </a:xfrm>
          <a:custGeom>
            <a:avLst/>
            <a:gdLst/>
            <a:ahLst/>
            <a:cxnLst/>
            <a:rect r="r" b="b" t="t" l="l"/>
            <a:pathLst>
              <a:path h="4287563" w="2381828">
                <a:moveTo>
                  <a:pt x="0" y="0"/>
                </a:moveTo>
                <a:lnTo>
                  <a:pt x="2381828" y="0"/>
                </a:lnTo>
                <a:lnTo>
                  <a:pt x="2381828" y="4287563"/>
                </a:lnTo>
                <a:lnTo>
                  <a:pt x="0" y="4287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550" t="-4462" r="-10132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7983" y="1475748"/>
            <a:ext cx="8307262" cy="4310911"/>
          </a:xfrm>
          <a:custGeom>
            <a:avLst/>
            <a:gdLst/>
            <a:ahLst/>
            <a:cxnLst/>
            <a:rect r="r" b="b" t="t" l="l"/>
            <a:pathLst>
              <a:path h="4310911" w="8307262">
                <a:moveTo>
                  <a:pt x="0" y="0"/>
                </a:moveTo>
                <a:lnTo>
                  <a:pt x="8307262" y="0"/>
                </a:lnTo>
                <a:lnTo>
                  <a:pt x="8307262" y="4310911"/>
                </a:lnTo>
                <a:lnTo>
                  <a:pt x="0" y="431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47" t="-14301" r="-1409" b="-9457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676734" y="4883320"/>
            <a:ext cx="7651364" cy="4595805"/>
          </a:xfrm>
          <a:custGeom>
            <a:avLst/>
            <a:gdLst/>
            <a:ahLst/>
            <a:cxnLst/>
            <a:rect r="r" b="b" t="t" l="l"/>
            <a:pathLst>
              <a:path h="4595805" w="7651364">
                <a:moveTo>
                  <a:pt x="0" y="0"/>
                </a:moveTo>
                <a:lnTo>
                  <a:pt x="7651365" y="0"/>
                </a:lnTo>
                <a:lnTo>
                  <a:pt x="7651365" y="4595804"/>
                </a:lnTo>
                <a:lnTo>
                  <a:pt x="0" y="4595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053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138" t="-17613" r="-228097" b="-16303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657684" y="526236"/>
            <a:ext cx="6629171" cy="4143232"/>
          </a:xfrm>
          <a:custGeom>
            <a:avLst/>
            <a:gdLst/>
            <a:ahLst/>
            <a:cxnLst/>
            <a:rect r="r" b="b" t="t" l="l"/>
            <a:pathLst>
              <a:path h="4143232" w="6629171">
                <a:moveTo>
                  <a:pt x="0" y="0"/>
                </a:moveTo>
                <a:lnTo>
                  <a:pt x="6629172" y="0"/>
                </a:lnTo>
                <a:lnTo>
                  <a:pt x="6629172" y="4143232"/>
                </a:lnTo>
                <a:lnTo>
                  <a:pt x="0" y="41432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21534" y="5884891"/>
            <a:ext cx="7173457" cy="3590684"/>
          </a:xfrm>
          <a:custGeom>
            <a:avLst/>
            <a:gdLst/>
            <a:ahLst/>
            <a:cxnLst/>
            <a:rect r="r" b="b" t="t" l="l"/>
            <a:pathLst>
              <a:path h="3590684" w="7173457">
                <a:moveTo>
                  <a:pt x="0" y="0"/>
                </a:moveTo>
                <a:lnTo>
                  <a:pt x="7173457" y="0"/>
                </a:lnTo>
                <a:lnTo>
                  <a:pt x="7173457" y="3590684"/>
                </a:lnTo>
                <a:lnTo>
                  <a:pt x="0" y="35906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876" r="0" b="-16985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21" id="21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Website demo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‹10›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080298" y="459952"/>
            <a:ext cx="7051882" cy="4287563"/>
          </a:xfrm>
          <a:custGeom>
            <a:avLst/>
            <a:gdLst/>
            <a:ahLst/>
            <a:cxnLst/>
            <a:rect r="r" b="b" t="t" l="l"/>
            <a:pathLst>
              <a:path h="4287563" w="7051882">
                <a:moveTo>
                  <a:pt x="0" y="0"/>
                </a:moveTo>
                <a:lnTo>
                  <a:pt x="7051882" y="0"/>
                </a:lnTo>
                <a:lnTo>
                  <a:pt x="7051882" y="4287563"/>
                </a:lnTo>
                <a:lnTo>
                  <a:pt x="0" y="4287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0" t="-4462" r="-81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5090" y="1876925"/>
            <a:ext cx="8707893" cy="5127003"/>
          </a:xfrm>
          <a:custGeom>
            <a:avLst/>
            <a:gdLst/>
            <a:ahLst/>
            <a:cxnLst/>
            <a:rect r="r" b="b" t="t" l="l"/>
            <a:pathLst>
              <a:path h="5127003" w="8707893">
                <a:moveTo>
                  <a:pt x="0" y="0"/>
                </a:moveTo>
                <a:lnTo>
                  <a:pt x="8707893" y="0"/>
                </a:lnTo>
                <a:lnTo>
                  <a:pt x="8707893" y="5127003"/>
                </a:lnTo>
                <a:lnTo>
                  <a:pt x="0" y="512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386" r="0" b="-534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374289" y="4822051"/>
            <a:ext cx="7651364" cy="4555292"/>
          </a:xfrm>
          <a:custGeom>
            <a:avLst/>
            <a:gdLst/>
            <a:ahLst/>
            <a:cxnLst/>
            <a:rect r="r" b="b" t="t" l="l"/>
            <a:pathLst>
              <a:path h="4555292" w="7651364">
                <a:moveTo>
                  <a:pt x="0" y="0"/>
                </a:moveTo>
                <a:lnTo>
                  <a:pt x="7651365" y="0"/>
                </a:lnTo>
                <a:lnTo>
                  <a:pt x="7651365" y="4555292"/>
                </a:lnTo>
                <a:lnTo>
                  <a:pt x="0" y="45552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57" r="0" b="-89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7138" t="-17613" r="-228097" b="-16303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9" id="19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Database connection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91026" y="7261103"/>
            <a:ext cx="571601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b="true" sz="2446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Database connection was established through xampp and Php, Mysql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‹11›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949457"/>
            <a:ext cx="7717643" cy="5026115"/>
          </a:xfrm>
          <a:custGeom>
            <a:avLst/>
            <a:gdLst/>
            <a:ahLst/>
            <a:cxnLst/>
            <a:rect r="r" b="b" t="t" l="l"/>
            <a:pathLst>
              <a:path h="5026115" w="7717643">
                <a:moveTo>
                  <a:pt x="0" y="0"/>
                </a:moveTo>
                <a:lnTo>
                  <a:pt x="7717643" y="0"/>
                </a:lnTo>
                <a:lnTo>
                  <a:pt x="7717643" y="5026116"/>
                </a:lnTo>
                <a:lnTo>
                  <a:pt x="0" y="50261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39207" y="1783246"/>
            <a:ext cx="7507086" cy="5965374"/>
          </a:xfrm>
          <a:custGeom>
            <a:avLst/>
            <a:gdLst/>
            <a:ahLst/>
            <a:cxnLst/>
            <a:rect r="r" b="b" t="t" l="l"/>
            <a:pathLst>
              <a:path h="5965374" w="7507086">
                <a:moveTo>
                  <a:pt x="0" y="0"/>
                </a:moveTo>
                <a:lnTo>
                  <a:pt x="7507086" y="0"/>
                </a:lnTo>
                <a:lnTo>
                  <a:pt x="7507086" y="5965374"/>
                </a:lnTo>
                <a:lnTo>
                  <a:pt x="0" y="59653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Database ER Diagram and Class Diagram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‹12›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6" id="16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05403" y="4555797"/>
            <a:ext cx="14677044" cy="105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2"/>
              </a:lnSpc>
              <a:spcBef>
                <a:spcPct val="0"/>
              </a:spcBef>
            </a:pPr>
            <a:r>
              <a:rPr lang="en-US" b="true" sz="6102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‹1›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85069" y="2201317"/>
            <a:ext cx="2583484" cy="1828758"/>
          </a:xfrm>
          <a:custGeom>
            <a:avLst/>
            <a:gdLst/>
            <a:ahLst/>
            <a:cxnLst/>
            <a:rect r="r" b="b" t="t" l="l"/>
            <a:pathLst>
              <a:path h="1828758" w="2583484">
                <a:moveTo>
                  <a:pt x="0" y="0"/>
                </a:moveTo>
                <a:lnTo>
                  <a:pt x="2583485" y="0"/>
                </a:lnTo>
                <a:lnTo>
                  <a:pt x="2583485" y="1828758"/>
                </a:lnTo>
                <a:lnTo>
                  <a:pt x="0" y="182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867091" y="4017167"/>
            <a:ext cx="2819442" cy="1409721"/>
          </a:xfrm>
          <a:custGeom>
            <a:avLst/>
            <a:gdLst/>
            <a:ahLst/>
            <a:cxnLst/>
            <a:rect r="r" b="b" t="t" l="l"/>
            <a:pathLst>
              <a:path h="1409721" w="2819442">
                <a:moveTo>
                  <a:pt x="0" y="0"/>
                </a:moveTo>
                <a:lnTo>
                  <a:pt x="2819441" y="0"/>
                </a:lnTo>
                <a:lnTo>
                  <a:pt x="2819441" y="1409720"/>
                </a:lnTo>
                <a:lnTo>
                  <a:pt x="0" y="1409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11028" y="5887482"/>
            <a:ext cx="3731568" cy="1456587"/>
          </a:xfrm>
          <a:custGeom>
            <a:avLst/>
            <a:gdLst/>
            <a:ahLst/>
            <a:cxnLst/>
            <a:rect r="r" b="b" t="t" l="l"/>
            <a:pathLst>
              <a:path h="1456587" w="3731568">
                <a:moveTo>
                  <a:pt x="0" y="0"/>
                </a:moveTo>
                <a:lnTo>
                  <a:pt x="3731567" y="0"/>
                </a:lnTo>
                <a:lnTo>
                  <a:pt x="3731567" y="1456587"/>
                </a:lnTo>
                <a:lnTo>
                  <a:pt x="0" y="14565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5512" r="0" b="-34967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9" id="19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4185" y="2543557"/>
            <a:ext cx="885066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Existing platforms such as Fiverr, Upw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ork, and LinkedIn Learning allow freelancing, tutoring, or skill-sharing, but are generalized for global markets.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4185" y="4149888"/>
            <a:ext cx="1084907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Fiverr and Upwork offer gig-based project listings, secure payment handling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, and profile systems. LinkedIn Learning supports skill-based video tutorials and professional networking.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04185" y="877321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Problem Statement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04185" y="5843243"/>
            <a:ext cx="1084907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However, none of these systems are tailored exclusively for internal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academic ecosystems with verified access or institutional collaboration.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04185" y="7081493"/>
            <a:ext cx="10849072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This results in lost opportunities for peer learning, mentorship, and internal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knowledge exchange — especially in a controlled and academically relevant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‹2›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43315" y="2273040"/>
            <a:ext cx="5528322" cy="3475932"/>
          </a:xfrm>
          <a:custGeom>
            <a:avLst/>
            <a:gdLst/>
            <a:ahLst/>
            <a:cxnLst/>
            <a:rect r="r" b="b" t="t" l="l"/>
            <a:pathLst>
              <a:path h="3475932" w="5528322">
                <a:moveTo>
                  <a:pt x="0" y="0"/>
                </a:moveTo>
                <a:lnTo>
                  <a:pt x="5528322" y="0"/>
                </a:lnTo>
                <a:lnTo>
                  <a:pt x="5528322" y="3475932"/>
                </a:lnTo>
                <a:lnTo>
                  <a:pt x="0" y="34759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7" id="17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25396" y="6815170"/>
            <a:ext cx="1253566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</a:p>
          <a:p>
            <a:pPr algn="just">
              <a:lnSpc>
                <a:spcPts val="383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 Secure Platform for Connecting Great Learners and Great Minds Alike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15722" y="5619783"/>
            <a:ext cx="2838835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415234" y="1187792"/>
            <a:ext cx="4928081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Project Title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90517" y="5948395"/>
            <a:ext cx="246404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Sikhado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‹3›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6" id="16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4185" y="2452721"/>
            <a:ext cx="13097282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Sikhado is a secure academic networking platform designed to connect students, professors, and</a:t>
            </a:r>
          </a:p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alumni within a verified institutional ecosystem.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4185" y="877321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About Sikhado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4185" y="3786221"/>
            <a:ext cx="13097282" cy="488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4"/>
              </a:lnSpc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It enables users to offer or avail micro-services, mentorship, or learning support exclusively within the organization, promoting internal collaboration, skill development, and professional engagement. </a:t>
            </a:r>
          </a:p>
          <a:p>
            <a:pPr algn="just">
              <a:lnSpc>
                <a:spcPts val="2944"/>
              </a:lnSpc>
            </a:pPr>
          </a:p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Unlike traditional freelancing or tutoring sites, Sikhado ensures institutional verification using academic email authentication and role-based access.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The system supports secure payments, feedback ratings, portfolio building, and a mentorship framework.</a:t>
            </a:r>
          </a:p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</a:p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 secure academic networking platform that connects students, professors, and alumni for offering or availing micro-services, mentorship, and academic support within a verified institutional ecosystem, bridges the gap between learning and earning while maintaining the integrity and</a:t>
            </a:r>
          </a:p>
          <a:p>
            <a:pPr algn="just">
              <a:lnSpc>
                <a:spcPts val="2944"/>
              </a:lnSpc>
              <a:spcBef>
                <a:spcPct val="0"/>
              </a:spcBef>
            </a:pPr>
            <a:r>
              <a:rPr lang="en-US" sz="245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privacy of the institution.</a:t>
            </a:r>
          </a:p>
          <a:p>
            <a:pPr algn="just">
              <a:lnSpc>
                <a:spcPts val="29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14288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‹4›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6" id="16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4185" y="877321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Objectives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4185" y="2301387"/>
            <a:ext cx="16110258" cy="593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5230" indent="-347615" lvl="1">
              <a:lnSpc>
                <a:spcPts val="3864"/>
              </a:lnSpc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Design and develop a secure, institution-verified platform to connect students, teachers, and alumni.</a:t>
            </a:r>
          </a:p>
          <a:p>
            <a:pPr algn="just" marL="695230" indent="-347615" lvl="1">
              <a:lnSpc>
                <a:spcPts val="3864"/>
              </a:lnSpc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Impl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ement role-based access and email verification to restrict usage to authorized users.</a:t>
            </a:r>
          </a:p>
          <a:p>
            <a:pPr algn="just" marL="695230" indent="-347615" lvl="1">
              <a:lnSpc>
                <a:spcPts val="3864"/>
              </a:lnSpc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Enable micro-job/task posting and mentorship</a:t>
            </a:r>
          </a:p>
          <a:p>
            <a:pPr algn="just" marL="695230" indent="-347615" lvl="1">
              <a:lnSpc>
                <a:spcPts val="3864"/>
              </a:lnSpc>
              <a:spcBef>
                <a:spcPct val="0"/>
              </a:spcBef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Request functionalities within the system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.</a:t>
            </a:r>
          </a:p>
          <a:p>
            <a:pPr algn="just" marL="695230" indent="-347615" lvl="1">
              <a:lnSpc>
                <a:spcPts val="3864"/>
              </a:lnSpc>
              <a:spcBef>
                <a:spcPct val="0"/>
              </a:spcBef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Integrate secure online payment gateways such as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Raz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y or S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trip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to proce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ss se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vice fees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.</a:t>
            </a:r>
          </a:p>
          <a:p>
            <a:pPr algn="just" marL="695230" indent="-347615" lvl="1">
              <a:lnSpc>
                <a:spcPts val="3864"/>
              </a:lnSpc>
              <a:spcBef>
                <a:spcPct val="0"/>
              </a:spcBef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Allow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to build port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lio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s, receive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ating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s, and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ck completed services or l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ing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activiti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es</a:t>
            </a:r>
          </a:p>
          <a:p>
            <a:pPr algn="just" marL="695230" indent="-347615" lvl="1">
              <a:lnSpc>
                <a:spcPts val="3864"/>
              </a:lnSpc>
              <a:spcBef>
                <a:spcPct val="0"/>
              </a:spcBef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Provide an intuit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and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espo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nsive UI to fac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ilitat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seamless user inter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action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across</a:t>
            </a:r>
          </a:p>
          <a:p>
            <a:pPr algn="just">
              <a:lnSpc>
                <a:spcPts val="3864"/>
              </a:lnSpc>
              <a:spcBef>
                <a:spcPct val="0"/>
              </a:spcBef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es</a:t>
            </a: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.</a:t>
            </a:r>
          </a:p>
          <a:p>
            <a:pPr algn="just" marL="695230" indent="-347615" lvl="1">
              <a:lnSpc>
                <a:spcPts val="3864"/>
              </a:lnSpc>
              <a:spcBef>
                <a:spcPct val="0"/>
              </a:spcBef>
              <a:buFont typeface="Arial"/>
              <a:buChar char="•"/>
            </a:pPr>
            <a:r>
              <a:rPr lang="en-US" sz="322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Promote skill-sharing and academic collaboration within a safe, internal environment.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25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‹5›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52397" y="5387803"/>
            <a:ext cx="3563843" cy="3563843"/>
          </a:xfrm>
          <a:custGeom>
            <a:avLst/>
            <a:gdLst/>
            <a:ahLst/>
            <a:cxnLst/>
            <a:rect r="r" b="b" t="t" l="l"/>
            <a:pathLst>
              <a:path h="3563843" w="3563843">
                <a:moveTo>
                  <a:pt x="0" y="0"/>
                </a:moveTo>
                <a:lnTo>
                  <a:pt x="3563843" y="0"/>
                </a:lnTo>
                <a:lnTo>
                  <a:pt x="3563843" y="3563843"/>
                </a:lnTo>
                <a:lnTo>
                  <a:pt x="0" y="3563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16131" y="5387803"/>
            <a:ext cx="3563843" cy="3563843"/>
          </a:xfrm>
          <a:custGeom>
            <a:avLst/>
            <a:gdLst/>
            <a:ahLst/>
            <a:cxnLst/>
            <a:rect r="r" b="b" t="t" l="l"/>
            <a:pathLst>
              <a:path h="3563843" w="3563843">
                <a:moveTo>
                  <a:pt x="0" y="0"/>
                </a:moveTo>
                <a:lnTo>
                  <a:pt x="3563843" y="0"/>
                </a:lnTo>
                <a:lnTo>
                  <a:pt x="3563843" y="3563843"/>
                </a:lnTo>
                <a:lnTo>
                  <a:pt x="0" y="35638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8" id="18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SDG GOALS SIKHADO SUPPORTS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4185" y="2468428"/>
            <a:ext cx="7660268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sz="2983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SDG Goal 4: </a:t>
            </a:r>
          </a:p>
          <a:p>
            <a:pPr algn="just">
              <a:lnSpc>
                <a:spcPts val="3580"/>
              </a:lnSpc>
              <a:spcBef>
                <a:spcPct val="0"/>
              </a:spcBef>
            </a:pP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Quality Education: Promote inclusive, quality education by enabling continuous learning, mentorship, and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skill deve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lo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pment 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within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 trust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ed academic netwo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rk.</a:t>
            </a:r>
          </a:p>
          <a:p>
            <a:pPr algn="just">
              <a:lnSpc>
                <a:spcPts val="3580"/>
              </a:lnSpc>
              <a:spcBef>
                <a:spcPct val="0"/>
              </a:spcBef>
            </a:pPr>
          </a:p>
          <a:p>
            <a:pPr algn="just">
              <a:lnSpc>
                <a:spcPts val="358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336805" y="2468428"/>
            <a:ext cx="7922495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sz="2983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SDG Goal 8: </a:t>
            </a:r>
          </a:p>
          <a:p>
            <a:pPr algn="just">
              <a:lnSpc>
                <a:spcPts val="3580"/>
              </a:lnSpc>
              <a:spcBef>
                <a:spcPct val="0"/>
              </a:spcBef>
            </a:pP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Decent Work and Economic Growth by fostering decent work and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sustainable economic 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pportunities 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within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</a:t>
            </a:r>
            <a:r>
              <a:rPr lang="en-US" sz="2983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cademic communities</a:t>
            </a:r>
          </a:p>
          <a:p>
            <a:pPr algn="just">
              <a:lnSpc>
                <a:spcPts val="3580"/>
              </a:lnSpc>
              <a:spcBef>
                <a:spcPct val="0"/>
              </a:spcBef>
            </a:pPr>
          </a:p>
          <a:p>
            <a:pPr algn="just">
              <a:lnSpc>
                <a:spcPts val="3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‹6›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83544" y="6865014"/>
            <a:ext cx="2674153" cy="2512329"/>
          </a:xfrm>
          <a:custGeom>
            <a:avLst/>
            <a:gdLst/>
            <a:ahLst/>
            <a:cxnLst/>
            <a:rect r="r" b="b" t="t" l="l"/>
            <a:pathLst>
              <a:path h="2512329" w="2674153">
                <a:moveTo>
                  <a:pt x="0" y="0"/>
                </a:moveTo>
                <a:lnTo>
                  <a:pt x="2674153" y="0"/>
                </a:lnTo>
                <a:lnTo>
                  <a:pt x="2674153" y="2512329"/>
                </a:lnTo>
                <a:lnTo>
                  <a:pt x="0" y="2512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220" r="0" b="-322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7" id="17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Community Partner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57513" y="2454528"/>
            <a:ext cx="13010503" cy="100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9"/>
              </a:lnSpc>
              <a:spcBef>
                <a:spcPct val="0"/>
              </a:spcBef>
            </a:pPr>
            <a:r>
              <a:rPr lang="en-US" b="true" sz="5916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Universities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21420" y="4787120"/>
            <a:ext cx="10984819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Universities can partner with Sikhado to provide a secure space where students, professors, and alumni can connect, share skills, offer mentorship, and support learning within a trusted academic platform.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3591315" y="886401"/>
            <a:ext cx="3788060" cy="3475932"/>
          </a:xfrm>
          <a:custGeom>
            <a:avLst/>
            <a:gdLst/>
            <a:ahLst/>
            <a:cxnLst/>
            <a:rect r="r" b="b" t="t" l="l"/>
            <a:pathLst>
              <a:path h="3475932" w="3788060">
                <a:moveTo>
                  <a:pt x="0" y="0"/>
                </a:moveTo>
                <a:lnTo>
                  <a:pt x="3788060" y="0"/>
                </a:lnTo>
                <a:lnTo>
                  <a:pt x="3788060" y="3475933"/>
                </a:lnTo>
                <a:lnTo>
                  <a:pt x="0" y="3475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450" t="0" r="-3049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‹7›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6" id="16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Functionalities of Sikhado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0320" y="1982653"/>
            <a:ext cx="15332251" cy="5511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8"/>
              </a:lnSpc>
            </a:pPr>
            <a:r>
              <a:rPr lang="en-US" sz="3298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Sikhado provides a secure, academic-only digital platform where:</a:t>
            </a:r>
          </a:p>
          <a:p>
            <a:pPr algn="just">
              <a:lnSpc>
                <a:spcPts val="3958"/>
              </a:lnSpc>
            </a:pP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Users register using verified academic emails.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Role-based access (Student, Professor, Alumni) determines available features.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Services can be listed (e.g., tutoring, design help) and availed with in-platform   project boards.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Mentorship requests connect juniors with senior students or faculty.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Payments are managed using net banking, to ensure service satisfaction.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Users can maintain</a:t>
            </a: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skill portfolios, receive rev</a:t>
            </a: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iews/ratings,</a:t>
            </a: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and showcas</a:t>
            </a: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</a:p>
          <a:p>
            <a:pPr algn="just">
              <a:lnSpc>
                <a:spcPts val="3958"/>
              </a:lnSpc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badges/certificates.</a:t>
            </a:r>
          </a:p>
          <a:p>
            <a:pPr algn="just" marL="712180" indent="-356090" lvl="1">
              <a:lnSpc>
                <a:spcPts val="3958"/>
              </a:lnSpc>
              <a:buFont typeface="Arial"/>
              <a:buChar char="•"/>
            </a:pP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Admins monitor platform activity and resolve disputes</a:t>
            </a:r>
            <a:r>
              <a:rPr lang="en-US" sz="329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144" y="-21722"/>
            <a:ext cx="18302288" cy="407138"/>
            <a:chOff x="0" y="0"/>
            <a:chExt cx="24403050" cy="5428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144" y="9916181"/>
            <a:ext cx="18302288" cy="407137"/>
            <a:chOff x="0" y="0"/>
            <a:chExt cx="24403050" cy="5428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525" y="9525"/>
              <a:ext cx="24384000" cy="523748"/>
            </a:xfrm>
            <a:custGeom>
              <a:avLst/>
              <a:gdLst/>
              <a:ahLst/>
              <a:cxnLst/>
              <a:rect r="r" b="b" t="t" l="l"/>
              <a:pathLst>
                <a:path h="523748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23748"/>
                  </a:lnTo>
                  <a:lnTo>
                    <a:pt x="0" y="523748"/>
                  </a:ln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403050" cy="542798"/>
            </a:xfrm>
            <a:custGeom>
              <a:avLst/>
              <a:gdLst/>
              <a:ahLst/>
              <a:cxnLst/>
              <a:rect r="r" b="b" t="t" l="l"/>
              <a:pathLst>
                <a:path h="542798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533273"/>
                  </a:lnTo>
                  <a:cubicBezTo>
                    <a:pt x="24403050" y="538480"/>
                    <a:pt x="24398732" y="542798"/>
                    <a:pt x="24393525" y="542798"/>
                  </a:cubicBezTo>
                  <a:lnTo>
                    <a:pt x="9525" y="542798"/>
                  </a:lnTo>
                  <a:cubicBezTo>
                    <a:pt x="4318" y="542798"/>
                    <a:pt x="0" y="538480"/>
                    <a:pt x="0" y="533273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533273"/>
                  </a:lnTo>
                  <a:lnTo>
                    <a:pt x="9525" y="533273"/>
                  </a:lnTo>
                  <a:lnTo>
                    <a:pt x="9525" y="523748"/>
                  </a:lnTo>
                  <a:lnTo>
                    <a:pt x="24393525" y="523748"/>
                  </a:lnTo>
                  <a:lnTo>
                    <a:pt x="24393525" y="533273"/>
                  </a:lnTo>
                  <a:lnTo>
                    <a:pt x="24384000" y="533273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19" y="9573806"/>
            <a:ext cx="18302288" cy="544388"/>
            <a:chOff x="0" y="0"/>
            <a:chExt cx="24403050" cy="7258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525" y="9525"/>
              <a:ext cx="24384000" cy="706882"/>
            </a:xfrm>
            <a:custGeom>
              <a:avLst/>
              <a:gdLst/>
              <a:ahLst/>
              <a:cxnLst/>
              <a:rect r="r" b="b" t="t" l="l"/>
              <a:pathLst>
                <a:path h="706882" w="24384000">
                  <a:moveTo>
                    <a:pt x="0" y="117856"/>
                  </a:moveTo>
                  <a:cubicBezTo>
                    <a:pt x="0" y="52705"/>
                    <a:pt x="54102" y="0"/>
                    <a:pt x="120904" y="0"/>
                  </a:cubicBezTo>
                  <a:lnTo>
                    <a:pt x="24263096" y="0"/>
                  </a:lnTo>
                  <a:cubicBezTo>
                    <a:pt x="24329898" y="0"/>
                    <a:pt x="24384000" y="52705"/>
                    <a:pt x="24384000" y="117856"/>
                  </a:cubicBezTo>
                  <a:lnTo>
                    <a:pt x="24384000" y="589026"/>
                  </a:lnTo>
                  <a:cubicBezTo>
                    <a:pt x="24384000" y="654050"/>
                    <a:pt x="24329898" y="706882"/>
                    <a:pt x="24263096" y="706882"/>
                  </a:cubicBezTo>
                  <a:lnTo>
                    <a:pt x="120904" y="706882"/>
                  </a:lnTo>
                  <a:cubicBezTo>
                    <a:pt x="54102" y="706755"/>
                    <a:pt x="0" y="654050"/>
                    <a:pt x="0" y="589026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403050" cy="725932"/>
            </a:xfrm>
            <a:custGeom>
              <a:avLst/>
              <a:gdLst/>
              <a:ahLst/>
              <a:cxnLst/>
              <a:rect r="r" b="b" t="t" l="l"/>
              <a:pathLst>
                <a:path h="725932" w="24403050">
                  <a:moveTo>
                    <a:pt x="0" y="127381"/>
                  </a:moveTo>
                  <a:cubicBezTo>
                    <a:pt x="0" y="56769"/>
                    <a:pt x="58674" y="0"/>
                    <a:pt x="130429" y="0"/>
                  </a:cubicBezTo>
                  <a:lnTo>
                    <a:pt x="24272621" y="0"/>
                  </a:lnTo>
                  <a:lnTo>
                    <a:pt x="24272621" y="9525"/>
                  </a:lnTo>
                  <a:lnTo>
                    <a:pt x="24272621" y="0"/>
                  </a:lnTo>
                  <a:cubicBezTo>
                    <a:pt x="24344376" y="0"/>
                    <a:pt x="24403050" y="56769"/>
                    <a:pt x="24403050" y="127381"/>
                  </a:cubicBezTo>
                  <a:lnTo>
                    <a:pt x="24393525" y="127381"/>
                  </a:lnTo>
                  <a:lnTo>
                    <a:pt x="24403050" y="127381"/>
                  </a:lnTo>
                  <a:lnTo>
                    <a:pt x="24403050" y="598551"/>
                  </a:lnTo>
                  <a:lnTo>
                    <a:pt x="24393525" y="598551"/>
                  </a:lnTo>
                  <a:lnTo>
                    <a:pt x="24403050" y="598551"/>
                  </a:lnTo>
                  <a:cubicBezTo>
                    <a:pt x="24403050" y="669163"/>
                    <a:pt x="24344376" y="725932"/>
                    <a:pt x="24272621" y="725932"/>
                  </a:cubicBezTo>
                  <a:lnTo>
                    <a:pt x="24272621" y="716280"/>
                  </a:lnTo>
                  <a:lnTo>
                    <a:pt x="24272621" y="725805"/>
                  </a:lnTo>
                  <a:lnTo>
                    <a:pt x="130429" y="725805"/>
                  </a:lnTo>
                  <a:lnTo>
                    <a:pt x="130429" y="716280"/>
                  </a:lnTo>
                  <a:lnTo>
                    <a:pt x="130429" y="725805"/>
                  </a:lnTo>
                  <a:cubicBezTo>
                    <a:pt x="58674" y="725805"/>
                    <a:pt x="0" y="669036"/>
                    <a:pt x="0" y="598551"/>
                  </a:cubicBezTo>
                  <a:lnTo>
                    <a:pt x="0" y="127381"/>
                  </a:lnTo>
                  <a:lnTo>
                    <a:pt x="9525" y="127381"/>
                  </a:lnTo>
                  <a:lnTo>
                    <a:pt x="0" y="127381"/>
                  </a:lnTo>
                  <a:moveTo>
                    <a:pt x="19050" y="127381"/>
                  </a:moveTo>
                  <a:lnTo>
                    <a:pt x="19050" y="598551"/>
                  </a:lnTo>
                  <a:lnTo>
                    <a:pt x="9525" y="598551"/>
                  </a:lnTo>
                  <a:lnTo>
                    <a:pt x="19050" y="598551"/>
                  </a:lnTo>
                  <a:cubicBezTo>
                    <a:pt x="19050" y="658114"/>
                    <a:pt x="68707" y="706882"/>
                    <a:pt x="130429" y="706882"/>
                  </a:cubicBezTo>
                  <a:lnTo>
                    <a:pt x="24272621" y="706882"/>
                  </a:lnTo>
                  <a:cubicBezTo>
                    <a:pt x="24334343" y="706882"/>
                    <a:pt x="24384000" y="658114"/>
                    <a:pt x="24384000" y="598551"/>
                  </a:cubicBezTo>
                  <a:lnTo>
                    <a:pt x="24384000" y="127381"/>
                  </a:lnTo>
                  <a:cubicBezTo>
                    <a:pt x="24384000" y="67818"/>
                    <a:pt x="24334343" y="19050"/>
                    <a:pt x="24272621" y="19050"/>
                  </a:cubicBezTo>
                  <a:lnTo>
                    <a:pt x="130429" y="19050"/>
                  </a:lnTo>
                  <a:lnTo>
                    <a:pt x="130429" y="9525"/>
                  </a:lnTo>
                  <a:lnTo>
                    <a:pt x="130429" y="19050"/>
                  </a:lnTo>
                  <a:cubicBezTo>
                    <a:pt x="68707" y="19050"/>
                    <a:pt x="19050" y="67818"/>
                    <a:pt x="19050" y="127381"/>
                  </a:cubicBezTo>
                  <a:close/>
                </a:path>
              </a:pathLst>
            </a:custGeom>
            <a:solidFill>
              <a:srgbClr val="0C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6830600" y="9612546"/>
            <a:ext cx="1097550" cy="602100"/>
            <a:chOff x="0" y="0"/>
            <a:chExt cx="1463400" cy="80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63400" cy="802800"/>
            </a:xfrm>
            <a:custGeom>
              <a:avLst/>
              <a:gdLst/>
              <a:ahLst/>
              <a:cxnLst/>
              <a:rect r="r" b="b" t="t" l="l"/>
              <a:pathLst>
                <a:path h="802800" w="1463400">
                  <a:moveTo>
                    <a:pt x="0" y="0"/>
                  </a:moveTo>
                  <a:lnTo>
                    <a:pt x="1463400" y="0"/>
                  </a:lnTo>
                  <a:lnTo>
                    <a:pt x="1463400" y="802800"/>
                  </a:lnTo>
                  <a:lnTo>
                    <a:pt x="0" y="80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63400" cy="84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160"/>
                </a:lnSpc>
              </a:pPr>
              <a:r>
                <a:rPr lang="en-US" sz="1800">
                  <a:solidFill>
                    <a:srgbClr val="FFFFFF"/>
                  </a:solidFill>
                  <a:latin typeface="Arial MT Pro"/>
                  <a:ea typeface="Arial MT Pro"/>
                  <a:cs typeface="Arial MT Pro"/>
                  <a:sym typeface="Arial MT Pro"/>
                </a:rPr>
                <a:t>‹8›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650675" y="7853395"/>
            <a:ext cx="1457400" cy="1523948"/>
          </a:xfrm>
          <a:custGeom>
            <a:avLst/>
            <a:gdLst/>
            <a:ahLst/>
            <a:cxnLst/>
            <a:rect r="r" b="b" t="t" l="l"/>
            <a:pathLst>
              <a:path h="1523948" w="1457400">
                <a:moveTo>
                  <a:pt x="0" y="0"/>
                </a:moveTo>
                <a:lnTo>
                  <a:pt x="1457400" y="0"/>
                </a:lnTo>
                <a:lnTo>
                  <a:pt x="1457400" y="1523948"/>
                </a:lnTo>
                <a:lnTo>
                  <a:pt x="0" y="1523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138" t="-17613" r="-228097" b="-1630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406058" y="3110319"/>
            <a:ext cx="2714233" cy="2065165"/>
          </a:xfrm>
          <a:custGeom>
            <a:avLst/>
            <a:gdLst/>
            <a:ahLst/>
            <a:cxnLst/>
            <a:rect r="r" b="b" t="t" l="l"/>
            <a:pathLst>
              <a:path h="2065165" w="2714233">
                <a:moveTo>
                  <a:pt x="0" y="0"/>
                </a:moveTo>
                <a:lnTo>
                  <a:pt x="2714233" y="0"/>
                </a:lnTo>
                <a:lnTo>
                  <a:pt x="2714233" y="2065165"/>
                </a:lnTo>
                <a:lnTo>
                  <a:pt x="0" y="2065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79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372667" y="5933159"/>
            <a:ext cx="5148165" cy="2882972"/>
          </a:xfrm>
          <a:custGeom>
            <a:avLst/>
            <a:gdLst/>
            <a:ahLst/>
            <a:cxnLst/>
            <a:rect r="r" b="b" t="t" l="l"/>
            <a:pathLst>
              <a:path h="2882972" w="5148165">
                <a:moveTo>
                  <a:pt x="0" y="0"/>
                </a:moveTo>
                <a:lnTo>
                  <a:pt x="5148165" y="0"/>
                </a:lnTo>
                <a:lnTo>
                  <a:pt x="5148165" y="2882972"/>
                </a:lnTo>
                <a:lnTo>
                  <a:pt x="0" y="28829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397156" y="3045321"/>
            <a:ext cx="3831601" cy="2125838"/>
          </a:xfrm>
          <a:custGeom>
            <a:avLst/>
            <a:gdLst/>
            <a:ahLst/>
            <a:cxnLst/>
            <a:rect r="r" b="b" t="t" l="l"/>
            <a:pathLst>
              <a:path h="2125838" w="3831601">
                <a:moveTo>
                  <a:pt x="0" y="0"/>
                </a:moveTo>
                <a:lnTo>
                  <a:pt x="3831601" y="0"/>
                </a:lnTo>
                <a:lnTo>
                  <a:pt x="3831601" y="2125838"/>
                </a:lnTo>
                <a:lnTo>
                  <a:pt x="0" y="212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-462626">
            <a:off x="13328577" y="9638880"/>
            <a:ext cx="2554046" cy="4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D2AE6C"/>
                </a:solidFill>
                <a:latin typeface="Yellowtail"/>
                <a:ea typeface="Yellowtail"/>
                <a:cs typeface="Yellowtail"/>
                <a:sym typeface="Yellowtail"/>
              </a:rPr>
              <a:t>Excellence &amp; Service</a:t>
            </a:r>
          </a:p>
        </p:txBody>
      </p:sp>
      <p:sp>
        <p:nvSpPr>
          <p:cNvPr name="TextBox 19" id="19"/>
          <p:cNvSpPr txBox="true"/>
          <p:nvPr/>
        </p:nvSpPr>
        <p:spPr>
          <a:xfrm rot="1419">
            <a:off x="9193314" y="9754537"/>
            <a:ext cx="4176750" cy="42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>
                <a:solidFill>
                  <a:srgbClr val="CCCCCC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CHRIST (Deemed to be University)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3305" y="772978"/>
            <a:ext cx="12506843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1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Tools and Technologies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2823" y="2553696"/>
            <a:ext cx="3945287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Frontend Development:</a:t>
            </a:r>
          </a:p>
          <a:p>
            <a:pPr algn="ctr">
              <a:lnSpc>
                <a:spcPts val="2936"/>
              </a:lnSpc>
            </a:pPr>
          </a:p>
          <a:p>
            <a:pPr algn="ctr">
              <a:lnSpc>
                <a:spcPts val="2936"/>
              </a:lnSpc>
            </a:pPr>
            <a:r>
              <a:rPr lang="en-US" b="true" sz="2446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• 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HTML5</a:t>
            </a:r>
          </a:p>
          <a:p>
            <a:pPr algn="ctr">
              <a:lnSpc>
                <a:spcPts val="2936"/>
              </a:lnSpc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• CSS3</a:t>
            </a:r>
          </a:p>
          <a:p>
            <a:pPr algn="ctr">
              <a:lnSpc>
                <a:spcPts val="2936"/>
              </a:lnSpc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•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Bootstrap</a:t>
            </a:r>
          </a:p>
          <a:p>
            <a:pPr algn="ctr">
              <a:lnSpc>
                <a:spcPts val="2936"/>
              </a:lnSpc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• JavaScript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633595" y="2771676"/>
            <a:ext cx="394528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Backend Development:</a:t>
            </a:r>
          </a:p>
          <a:p>
            <a:pPr algn="ctr">
              <a:lnSpc>
                <a:spcPts val="2936"/>
              </a:lnSpc>
            </a:pPr>
          </a:p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•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MySQL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, XAMPP, Python</a:t>
            </a:r>
          </a:p>
          <a:p>
            <a:pPr algn="ctr">
              <a:lnSpc>
                <a:spcPts val="293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705388" y="6143526"/>
            <a:ext cx="3945287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Payment Integration:</a:t>
            </a:r>
          </a:p>
          <a:p>
            <a:pPr algn="l" marL="528284" indent="-264142" lvl="1">
              <a:lnSpc>
                <a:spcPts val="2936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Net Banking</a:t>
            </a:r>
          </a:p>
          <a:p>
            <a:pPr algn="l" marL="528284" indent="-264142" lvl="1">
              <a:lnSpc>
                <a:spcPts val="2936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Card</a:t>
            </a:r>
          </a:p>
          <a:p>
            <a:pPr algn="l" marL="528284" indent="-264142" lvl="1">
              <a:lnSpc>
                <a:spcPts val="2936"/>
              </a:lnSpc>
              <a:buFont typeface="Arial"/>
              <a:buChar char="•"/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UPI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2823" y="6143526"/>
            <a:ext cx="3945287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Database Management:</a:t>
            </a:r>
          </a:p>
          <a:p>
            <a:pPr algn="ctr">
              <a:lnSpc>
                <a:spcPts val="2936"/>
              </a:lnSpc>
            </a:pPr>
          </a:p>
          <a:p>
            <a:pPr algn="ctr">
              <a:lnSpc>
                <a:spcPts val="2936"/>
              </a:lnSpc>
            </a:pPr>
            <a:r>
              <a:rPr lang="en-US" sz="2446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• 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MySQL PHP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(for</a:t>
            </a: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structured</a:t>
            </a:r>
          </a:p>
          <a:p>
            <a:pPr algn="ctr">
              <a:lnSpc>
                <a:spcPts val="2936"/>
              </a:lnSpc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user, project, and </a:t>
            </a:r>
          </a:p>
          <a:p>
            <a:pPr algn="ctr">
              <a:lnSpc>
                <a:spcPts val="2936"/>
              </a:lnSpc>
            </a:pPr>
            <a:r>
              <a:rPr lang="en-US" sz="2446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transaction data)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DAGs4T6yInA</dc:identifier>
  <dcterms:modified xsi:type="dcterms:W3CDTF">2011-08-01T06:04:30Z</dcterms:modified>
  <cp:revision>1</cp:revision>
  <dc:title>Mini Project Sikhado PPT</dc:title>
</cp:coreProperties>
</file>