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BE0F0DA-53C2-4041-9DEE-AF493C8878C9}">
  <a:tblStyle styleId="{FBE0F0DA-53C2-4041-9DEE-AF493C887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80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312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- Think of fun creative question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f211907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f211907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- Make annotated and update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f211907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f211907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- Make annotated and update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f211907a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f211907a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- Make annotated and update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f211907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f211907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- Make annotated and update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4f211907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4f211907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- Make annotated and update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4f211907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4f211907a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- Make annotated and update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1898f2a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1898f2a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f211907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f211907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- hotkey tips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- preferences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1898f2a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1898f2a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01898f2a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01898f2a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4f211907a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4f211907a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f211907a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f211907a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1898f2a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1898f2a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f211907a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f211907a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4f211907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4f211907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f211907a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f211907a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f211907a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f211907a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f211907a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f211907a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f211907a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f211907a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f211907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f211907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f211907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f211907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- Make annotated and update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f211907a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f211907a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- Make annotated and update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37474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3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IDE-IT FrontEnd</a:t>
            </a:r>
            <a:endParaRPr sz="4800"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311700" y="1362850"/>
            <a:ext cx="5508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Puja Ramanathan, Alyssa Ricketts, Rachel Zigman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>
            <a:off x="-126200" y="-111150"/>
            <a:ext cx="3143100" cy="533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title" idx="4294967295"/>
          </p:nvPr>
        </p:nvSpPr>
        <p:spPr>
          <a:xfrm>
            <a:off x="0" y="2069900"/>
            <a:ext cx="3143100" cy="6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904" y="0"/>
            <a:ext cx="6127099" cy="792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-126200" y="-111150"/>
            <a:ext cx="3143100" cy="533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 idx="4294967295"/>
          </p:nvPr>
        </p:nvSpPr>
        <p:spPr>
          <a:xfrm>
            <a:off x="0" y="2069900"/>
            <a:ext cx="3143100" cy="6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904" y="0"/>
            <a:ext cx="6127099" cy="792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-126200" y="-111150"/>
            <a:ext cx="3143100" cy="533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 idx="4294967295"/>
          </p:nvPr>
        </p:nvSpPr>
        <p:spPr>
          <a:xfrm>
            <a:off x="0" y="2069900"/>
            <a:ext cx="3143100" cy="6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904" y="0"/>
            <a:ext cx="6127099" cy="792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/>
          <p:nvPr/>
        </p:nvSpPr>
        <p:spPr>
          <a:xfrm>
            <a:off x="-126200" y="-111150"/>
            <a:ext cx="3143100" cy="533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 idx="4294967295"/>
          </p:nvPr>
        </p:nvSpPr>
        <p:spPr>
          <a:xfrm>
            <a:off x="0" y="2069900"/>
            <a:ext cx="3143100" cy="6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904" y="0"/>
            <a:ext cx="6127099" cy="792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/>
          <p:nvPr/>
        </p:nvSpPr>
        <p:spPr>
          <a:xfrm>
            <a:off x="-126200" y="-111150"/>
            <a:ext cx="3143100" cy="533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title" idx="4294967295"/>
          </p:nvPr>
        </p:nvSpPr>
        <p:spPr>
          <a:xfrm>
            <a:off x="0" y="2069900"/>
            <a:ext cx="3143100" cy="6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904" y="0"/>
            <a:ext cx="6127099" cy="792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/>
          <p:nvPr/>
        </p:nvSpPr>
        <p:spPr>
          <a:xfrm>
            <a:off x="-126200" y="-111150"/>
            <a:ext cx="3143100" cy="533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4294967295"/>
          </p:nvPr>
        </p:nvSpPr>
        <p:spPr>
          <a:xfrm>
            <a:off x="0" y="2069900"/>
            <a:ext cx="3143100" cy="6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904" y="0"/>
            <a:ext cx="6127099" cy="792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812387"/>
            <a:ext cx="4705650" cy="37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Decisions</a:t>
            </a:r>
            <a:endParaRPr sz="3000"/>
          </a:p>
        </p:txBody>
      </p:sp>
      <p:sp>
        <p:nvSpPr>
          <p:cNvPr id="274" name="Google Shape;274;p30"/>
          <p:cNvSpPr txBox="1">
            <a:spLocks noGrp="1"/>
          </p:cNvSpPr>
          <p:nvPr>
            <p:ph type="body" idx="1"/>
          </p:nvPr>
        </p:nvSpPr>
        <p:spPr>
          <a:xfrm>
            <a:off x="4313450" y="500925"/>
            <a:ext cx="4830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Hotkey tips appear 3 times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Preference suggestions appear once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Certain preferences appear on launch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backend support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75" y="3314625"/>
            <a:ext cx="3657750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25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Evaluation</a:t>
            </a:r>
            <a:endParaRPr sz="3600"/>
          </a:p>
        </p:txBody>
      </p:sp>
      <p:sp>
        <p:nvSpPr>
          <p:cNvPr id="281" name="Google Shape;281;p31"/>
          <p:cNvSpPr txBox="1"/>
          <p:nvPr/>
        </p:nvSpPr>
        <p:spPr>
          <a:xfrm>
            <a:off x="4894050" y="919800"/>
            <a:ext cx="39426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Measuring success: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Correct functionality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Users response to interface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testing with script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Follow-up survey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Target group: new developers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3134700"/>
            <a:ext cx="1739400" cy="15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Studies </a:t>
            </a:r>
            <a:endParaRPr sz="3000"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l="2423" t="56732" r="4362" b="4851"/>
          <a:stretch/>
        </p:blipFill>
        <p:spPr>
          <a:xfrm>
            <a:off x="6925" y="3254300"/>
            <a:ext cx="4415510" cy="189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 rotWithShape="1">
          <a:blip r:embed="rId4">
            <a:alphaModFix/>
          </a:blip>
          <a:srcRect l="3019" r="2925" b="60424"/>
          <a:stretch/>
        </p:blipFill>
        <p:spPr>
          <a:xfrm>
            <a:off x="4567476" y="1395801"/>
            <a:ext cx="4339019" cy="18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/>
        </p:nvSpPr>
        <p:spPr>
          <a:xfrm>
            <a:off x="311725" y="987350"/>
            <a:ext cx="45282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Scale 1-5 (Very unsatisfied to very satisfied)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3">
            <a:alphaModFix/>
          </a:blip>
          <a:srcRect l="2430" r="5868" b="60296"/>
          <a:stretch/>
        </p:blipFill>
        <p:spPr>
          <a:xfrm>
            <a:off x="6925" y="1288750"/>
            <a:ext cx="4460524" cy="200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 l="3271" t="56451" r="4058" b="1325"/>
          <a:stretch/>
        </p:blipFill>
        <p:spPr>
          <a:xfrm>
            <a:off x="4839913" y="3261900"/>
            <a:ext cx="4065200" cy="18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81" name="Google Shape;81;p15"/>
          <p:cNvSpPr/>
          <p:nvPr/>
        </p:nvSpPr>
        <p:spPr>
          <a:xfrm>
            <a:off x="387925" y="1473975"/>
            <a:ext cx="3943200" cy="1757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765675" y="1464450"/>
            <a:ext cx="3943200" cy="1757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461100" y="3359550"/>
            <a:ext cx="1488300" cy="1476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87925" y="1473975"/>
            <a:ext cx="3943200" cy="585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765675" y="1473975"/>
            <a:ext cx="3943200" cy="585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87825" y="1534725"/>
            <a:ext cx="3943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Importance</a:t>
            </a: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765675" y="1542375"/>
            <a:ext cx="39432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31850" y="2059275"/>
            <a:ext cx="40992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Powerful tools: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insight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Debugging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Resource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609675" y="2059275"/>
            <a:ext cx="40992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Unused functionality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 discoverability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993125" y="3359550"/>
            <a:ext cx="1488300" cy="1476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629" y="3516600"/>
            <a:ext cx="1091297" cy="11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3847650" y="3359550"/>
            <a:ext cx="1488300" cy="1476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080" y="3443950"/>
            <a:ext cx="1129444" cy="12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825" y="3480275"/>
            <a:ext cx="1235151" cy="12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1303750" y="4765625"/>
            <a:ext cx="18030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722163" y="4765625"/>
            <a:ext cx="18030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Awareness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912000" y="4765625"/>
            <a:ext cx="18030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Configuration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Studies</a:t>
            </a:r>
            <a:endParaRPr sz="3000"/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l="2778" t="59103" r="3981" b="1865"/>
          <a:stretch/>
        </p:blipFill>
        <p:spPr>
          <a:xfrm>
            <a:off x="238350" y="3301050"/>
            <a:ext cx="4113749" cy="181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 rotWithShape="1">
          <a:blip r:embed="rId4">
            <a:alphaModFix/>
          </a:blip>
          <a:srcRect l="2717" t="64925" r="26319" b="9080"/>
          <a:stretch/>
        </p:blipFill>
        <p:spPr>
          <a:xfrm>
            <a:off x="4839925" y="3700300"/>
            <a:ext cx="3765452" cy="15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311725" y="995475"/>
            <a:ext cx="45282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Scale 1-5 (Very unsatisfied to very satisfied)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4">
            <a:alphaModFix/>
          </a:blip>
          <a:srcRect l="2979" t="2050" r="17768" b="59626"/>
          <a:stretch/>
        </p:blipFill>
        <p:spPr>
          <a:xfrm>
            <a:off x="4953225" y="1382100"/>
            <a:ext cx="3862535" cy="20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l="3110" r="2353" b="56111"/>
          <a:stretch/>
        </p:blipFill>
        <p:spPr>
          <a:xfrm>
            <a:off x="238350" y="1326075"/>
            <a:ext cx="4200526" cy="20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 rotWithShape="1">
          <a:blip r:embed="rId4">
            <a:alphaModFix/>
          </a:blip>
          <a:srcRect l="2717" t="52596" r="26319" b="39286"/>
          <a:stretch/>
        </p:blipFill>
        <p:spPr>
          <a:xfrm>
            <a:off x="4839925" y="3383575"/>
            <a:ext cx="2827925" cy="35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Studies</a:t>
            </a:r>
            <a:endParaRPr sz="3000"/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413" y="1372000"/>
            <a:ext cx="620722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Improvements</a:t>
            </a:r>
            <a:endParaRPr sz="3000"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4520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Formatting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More configs/hotkey tips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Combined repo - one plugin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Operating system addition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45243">
            <a:off x="702251" y="1962075"/>
            <a:ext cx="24572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300675" y="140425"/>
            <a:ext cx="43644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Work</a:t>
            </a:r>
            <a:endParaRPr sz="3000"/>
          </a:p>
        </p:txBody>
      </p:sp>
      <p:sp>
        <p:nvSpPr>
          <p:cNvPr id="322" name="Google Shape;322;p36"/>
          <p:cNvSpPr txBox="1"/>
          <p:nvPr/>
        </p:nvSpPr>
        <p:spPr>
          <a:xfrm>
            <a:off x="638400" y="1198425"/>
            <a:ext cx="72648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suggestions appear at top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to Eclipse marketplace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 users default preferences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450" y="3457575"/>
            <a:ext cx="4407725" cy="1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300675" y="140425"/>
            <a:ext cx="43644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Takeaways</a:t>
            </a:r>
            <a:endParaRPr sz="3000"/>
          </a:p>
        </p:txBody>
      </p:sp>
      <p:sp>
        <p:nvSpPr>
          <p:cNvPr id="329" name="Google Shape;329;p37"/>
          <p:cNvSpPr txBox="1"/>
          <p:nvPr/>
        </p:nvSpPr>
        <p:spPr>
          <a:xfrm>
            <a:off x="638400" y="1198425"/>
            <a:ext cx="8115300" cy="3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of IDEs for code insight and resource management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of </a:t>
            </a: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discoverability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with an easy-to-use plugin window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Low distractibility and workflow interruption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Approaches &amp; Limitations</a:t>
            </a:r>
            <a:endParaRPr sz="3000"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364450" y="1356675"/>
          <a:ext cx="8658375" cy="3745890"/>
        </p:xfrm>
        <a:graphic>
          <a:graphicData uri="http://schemas.openxmlformats.org/drawingml/2006/table">
            <a:tbl>
              <a:tblPr>
                <a:noFill/>
                <a:tableStyleId>{FBE0F0DA-53C2-4041-9DEE-AF493C8878C9}</a:tableStyleId>
              </a:tblPr>
              <a:tblGrid>
                <a:gridCol w="3014700"/>
                <a:gridCol w="1909800"/>
                <a:gridCol w="1757400"/>
                <a:gridCol w="1976475"/>
              </a:tblGrid>
              <a:tr h="640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Requires prior knowledge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Irrelevant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Interrupts Flow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MouseFeed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Key Promoter X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Features Trainer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Tips of the Day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Web Searches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4" name="Google Shape;104;p16"/>
          <p:cNvSpPr/>
          <p:nvPr/>
        </p:nvSpPr>
        <p:spPr>
          <a:xfrm>
            <a:off x="2495775" y="211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1" y="2201920"/>
            <a:ext cx="509375" cy="45637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2495775" y="2868513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495775" y="3625600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95775" y="437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000" y="4429700"/>
            <a:ext cx="509375" cy="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500" y="3688032"/>
            <a:ext cx="623650" cy="61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2492" y="2919675"/>
            <a:ext cx="62367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247750" y="1315525"/>
            <a:ext cx="3108600" cy="7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332650" y="1280800"/>
            <a:ext cx="57447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 rot="5400000">
            <a:off x="7126800" y="3151825"/>
            <a:ext cx="38535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64450" y="5069025"/>
            <a:ext cx="8712900" cy="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-5400000">
            <a:off x="-1419775" y="3303676"/>
            <a:ext cx="34386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Approaches &amp; Limitations</a:t>
            </a:r>
            <a:endParaRPr sz="3000"/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364450" y="1356675"/>
          <a:ext cx="8658375" cy="3745890"/>
        </p:xfrm>
        <a:graphic>
          <a:graphicData uri="http://schemas.openxmlformats.org/drawingml/2006/table">
            <a:tbl>
              <a:tblPr>
                <a:noFill/>
                <a:tableStyleId>{FBE0F0DA-53C2-4041-9DEE-AF493C8878C9}</a:tableStyleId>
              </a:tblPr>
              <a:tblGrid>
                <a:gridCol w="3014700"/>
                <a:gridCol w="1909800"/>
                <a:gridCol w="1757400"/>
                <a:gridCol w="1976475"/>
              </a:tblGrid>
              <a:tr h="640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Requires prior knowledge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Irrelevant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Interrupts Flow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MouseFeed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Key Promoter X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Features Trainer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Tips of the Day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Web Searches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3" name="Google Shape;123;p17"/>
          <p:cNvSpPr/>
          <p:nvPr/>
        </p:nvSpPr>
        <p:spPr>
          <a:xfrm>
            <a:off x="2495775" y="211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1" y="2201920"/>
            <a:ext cx="509375" cy="45637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2495775" y="2868513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95775" y="3625600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495775" y="437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000" y="4429700"/>
            <a:ext cx="509375" cy="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500" y="3688032"/>
            <a:ext cx="623650" cy="61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2492" y="2919675"/>
            <a:ext cx="62367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4641" y="2111417"/>
            <a:ext cx="677100" cy="720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247750" y="1315525"/>
            <a:ext cx="3108600" cy="7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3332650" y="1280800"/>
            <a:ext cx="57447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rot="5400000">
            <a:off x="7126800" y="3151825"/>
            <a:ext cx="38535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64450" y="5069025"/>
            <a:ext cx="8712900" cy="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rot="-5400000">
            <a:off x="-1419775" y="3303676"/>
            <a:ext cx="34386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Approaches &amp; Limitations</a:t>
            </a:r>
            <a:endParaRPr sz="3000"/>
          </a:p>
        </p:txBody>
      </p:sp>
      <p:graphicFrame>
        <p:nvGraphicFramePr>
          <p:cNvPr id="142" name="Google Shape;142;p18"/>
          <p:cNvGraphicFramePr/>
          <p:nvPr/>
        </p:nvGraphicFramePr>
        <p:xfrm>
          <a:off x="364450" y="1356675"/>
          <a:ext cx="8658375" cy="3745890"/>
        </p:xfrm>
        <a:graphic>
          <a:graphicData uri="http://schemas.openxmlformats.org/drawingml/2006/table">
            <a:tbl>
              <a:tblPr>
                <a:noFill/>
                <a:tableStyleId>{FBE0F0DA-53C2-4041-9DEE-AF493C8878C9}</a:tableStyleId>
              </a:tblPr>
              <a:tblGrid>
                <a:gridCol w="3014700"/>
                <a:gridCol w="1909800"/>
                <a:gridCol w="1757400"/>
                <a:gridCol w="1976475"/>
              </a:tblGrid>
              <a:tr h="640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Requires prior knowledge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Irrelevant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Interrupts Flow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MouseFeed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Key Promoter X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Features Trainer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Tips of the Day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Web Searches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3" name="Google Shape;143;p18"/>
          <p:cNvSpPr/>
          <p:nvPr/>
        </p:nvSpPr>
        <p:spPr>
          <a:xfrm>
            <a:off x="2495775" y="211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1" y="2201920"/>
            <a:ext cx="509375" cy="45637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2495775" y="2868513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2495775" y="3625600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495775" y="437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000" y="4429700"/>
            <a:ext cx="509375" cy="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500" y="3688032"/>
            <a:ext cx="623650" cy="61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2492" y="2919675"/>
            <a:ext cx="62367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4641" y="2111417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916" y="2871317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441" y="2871317"/>
            <a:ext cx="677100" cy="72041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/>
          <p:nvPr/>
        </p:nvSpPr>
        <p:spPr>
          <a:xfrm>
            <a:off x="247750" y="1315525"/>
            <a:ext cx="3108600" cy="7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332650" y="1280800"/>
            <a:ext cx="57447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 rot="5400000">
            <a:off x="7126800" y="3151825"/>
            <a:ext cx="38535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64450" y="5069025"/>
            <a:ext cx="8712900" cy="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 rot="-5400000">
            <a:off x="-1419775" y="3303676"/>
            <a:ext cx="34386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Approaches &amp; Limitations</a:t>
            </a:r>
            <a:endParaRPr sz="3000"/>
          </a:p>
        </p:txBody>
      </p:sp>
      <p:graphicFrame>
        <p:nvGraphicFramePr>
          <p:cNvPr id="164" name="Google Shape;164;p19"/>
          <p:cNvGraphicFramePr/>
          <p:nvPr/>
        </p:nvGraphicFramePr>
        <p:xfrm>
          <a:off x="364450" y="1356675"/>
          <a:ext cx="8658375" cy="3745890"/>
        </p:xfrm>
        <a:graphic>
          <a:graphicData uri="http://schemas.openxmlformats.org/drawingml/2006/table">
            <a:tbl>
              <a:tblPr>
                <a:noFill/>
                <a:tableStyleId>{FBE0F0DA-53C2-4041-9DEE-AF493C8878C9}</a:tableStyleId>
              </a:tblPr>
              <a:tblGrid>
                <a:gridCol w="3014700"/>
                <a:gridCol w="1909800"/>
                <a:gridCol w="1757400"/>
                <a:gridCol w="1976475"/>
              </a:tblGrid>
              <a:tr h="640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Requires prior knowledge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Irrelevant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Interrupts Flow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MouseFeed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Key Promoter X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Features Trainer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Tips of the Day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Web Searches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5" name="Google Shape;165;p19"/>
          <p:cNvSpPr/>
          <p:nvPr/>
        </p:nvSpPr>
        <p:spPr>
          <a:xfrm>
            <a:off x="2495775" y="211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1" y="2201920"/>
            <a:ext cx="509375" cy="456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/>
          <p:nvPr/>
        </p:nvSpPr>
        <p:spPr>
          <a:xfrm>
            <a:off x="2495775" y="2868513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495775" y="3625600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495775" y="437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000" y="4429700"/>
            <a:ext cx="509375" cy="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500" y="3688032"/>
            <a:ext cx="623650" cy="61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2492" y="2919675"/>
            <a:ext cx="62367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4641" y="2111417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916" y="2871317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441" y="2871317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916" y="3633680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441" y="3633680"/>
            <a:ext cx="677100" cy="72041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/>
          <p:nvPr/>
        </p:nvSpPr>
        <p:spPr>
          <a:xfrm>
            <a:off x="247750" y="1315525"/>
            <a:ext cx="3108600" cy="7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3332650" y="1280800"/>
            <a:ext cx="57447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 rot="5400000">
            <a:off x="7126800" y="3151825"/>
            <a:ext cx="38535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64450" y="5069025"/>
            <a:ext cx="8712900" cy="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 rot="-5400000">
            <a:off x="-1419775" y="3303676"/>
            <a:ext cx="34386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Current Approaches &amp; Limitations</a:t>
            </a:r>
            <a:endParaRPr sz="3000"/>
          </a:p>
        </p:txBody>
      </p:sp>
      <p:graphicFrame>
        <p:nvGraphicFramePr>
          <p:cNvPr id="188" name="Google Shape;188;p20"/>
          <p:cNvGraphicFramePr/>
          <p:nvPr/>
        </p:nvGraphicFramePr>
        <p:xfrm>
          <a:off x="364450" y="1356675"/>
          <a:ext cx="8658375" cy="3745890"/>
        </p:xfrm>
        <a:graphic>
          <a:graphicData uri="http://schemas.openxmlformats.org/drawingml/2006/table">
            <a:tbl>
              <a:tblPr>
                <a:noFill/>
                <a:tableStyleId>{FBE0F0DA-53C2-4041-9DEE-AF493C8878C9}</a:tableStyleId>
              </a:tblPr>
              <a:tblGrid>
                <a:gridCol w="3014700"/>
                <a:gridCol w="1909800"/>
                <a:gridCol w="1757400"/>
                <a:gridCol w="1976475"/>
              </a:tblGrid>
              <a:tr h="640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Requires prior knowledge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Irrelevant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Interrupts Flow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MouseFeed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- Key Promoter X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Features Trainer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Tips of the Day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7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Web Searches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89" name="Google Shape;189;p20"/>
          <p:cNvSpPr/>
          <p:nvPr/>
        </p:nvSpPr>
        <p:spPr>
          <a:xfrm>
            <a:off x="2495775" y="211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1" y="2201920"/>
            <a:ext cx="509375" cy="456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/>
          <p:nvPr/>
        </p:nvSpPr>
        <p:spPr>
          <a:xfrm>
            <a:off x="2495775" y="2868513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2495775" y="3625600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495775" y="4371425"/>
            <a:ext cx="677100" cy="663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000" y="4429700"/>
            <a:ext cx="509375" cy="5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500" y="3688032"/>
            <a:ext cx="623650" cy="61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2492" y="2919675"/>
            <a:ext cx="62367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4641" y="2111417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916" y="2871317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441" y="2871317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916" y="3633680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441" y="3633680"/>
            <a:ext cx="677100" cy="72041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/>
          <p:nvPr/>
        </p:nvSpPr>
        <p:spPr>
          <a:xfrm>
            <a:off x="247750" y="1315525"/>
            <a:ext cx="3108600" cy="7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32650" y="1280800"/>
            <a:ext cx="57447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5400000">
            <a:off x="7126800" y="3151825"/>
            <a:ext cx="38535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364450" y="5069025"/>
            <a:ext cx="8712900" cy="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4641" y="4396055"/>
            <a:ext cx="677100" cy="72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441" y="4396055"/>
            <a:ext cx="677100" cy="72041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 rot="-5400000">
            <a:off x="-1419775" y="3303676"/>
            <a:ext cx="3438600" cy="18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-126200" y="-111150"/>
            <a:ext cx="3143100" cy="533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4294967295"/>
          </p:nvPr>
        </p:nvSpPr>
        <p:spPr>
          <a:xfrm>
            <a:off x="0" y="2069900"/>
            <a:ext cx="3143100" cy="6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-126200" y="-111150"/>
            <a:ext cx="3143100" cy="533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title" idx="4294967295"/>
          </p:nvPr>
        </p:nvSpPr>
        <p:spPr>
          <a:xfrm>
            <a:off x="0" y="2069900"/>
            <a:ext cx="3143100" cy="6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904" y="0"/>
            <a:ext cx="6127099" cy="792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Macintosh PowerPoint</Application>
  <PresentationFormat>On-screen Show (16:9)</PresentationFormat>
  <Paragraphs>128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Roboto</vt:lpstr>
      <vt:lpstr>Merriweather</vt:lpstr>
      <vt:lpstr>Paradigm</vt:lpstr>
      <vt:lpstr>IDE-IT FrontEnd</vt:lpstr>
      <vt:lpstr>Motivation</vt:lpstr>
      <vt:lpstr>Current Approaches &amp; Limitations</vt:lpstr>
      <vt:lpstr>Current Approaches &amp; Limitations</vt:lpstr>
      <vt:lpstr>Current Approaches &amp; Limitations</vt:lpstr>
      <vt:lpstr>Current Approaches &amp; Limitations</vt:lpstr>
      <vt:lpstr>Current Approaches &amp; Limitations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PowerPoint Presentation</vt:lpstr>
      <vt:lpstr>Design Decisions</vt:lpstr>
      <vt:lpstr>Evaluation</vt:lpstr>
      <vt:lpstr>User Studies </vt:lpstr>
      <vt:lpstr>User Studies</vt:lpstr>
      <vt:lpstr>User Studies</vt:lpstr>
      <vt:lpstr>Improvements</vt:lpstr>
      <vt:lpstr>Future Work</vt:lpstr>
      <vt:lpstr>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IDE-IT FrontEnd</dc:title>
  <cp:lastModifiedBy>Alyssa Ricketts</cp:lastModifiedBy>
  <cp:revision>1</cp:revision>
  <dcterms:modified xsi:type="dcterms:W3CDTF">2019-03-21T03:50:40Z</dcterms:modified>
</cp:coreProperties>
</file>