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56" r:id="rId2"/>
    <p:sldId id="265" r:id="rId3"/>
    <p:sldId id="269" r:id="rId4"/>
    <p:sldId id="266" r:id="rId5"/>
    <p:sldId id="267" r:id="rId6"/>
    <p:sldId id="268" r:id="rId7"/>
    <p:sldId id="277" r:id="rId8"/>
    <p:sldId id="281" r:id="rId9"/>
    <p:sldId id="270" r:id="rId10"/>
    <p:sldId id="271" r:id="rId11"/>
    <p:sldId id="278" r:id="rId12"/>
    <p:sldId id="279" r:id="rId13"/>
    <p:sldId id="272" r:id="rId14"/>
    <p:sldId id="280" r:id="rId15"/>
    <p:sldId id="282" r:id="rId16"/>
    <p:sldId id="273" r:id="rId17"/>
    <p:sldId id="283" r:id="rId18"/>
    <p:sldId id="274" r:id="rId19"/>
    <p:sldId id="275" r:id="rId20"/>
    <p:sldId id="276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3" r:id="rId30"/>
    <p:sldId id="29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68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8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39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2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0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9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4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07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53DCA7-8C84-425A-ADE6-9293AE02AF4F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79D6C2-EC20-4CED-BA20-19B3B4F35D9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93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ru/url?sa=t&amp;rct=j&amp;q=&amp;esrc=s&amp;source=web&amp;cd=1&amp;cad=rja&amp;uact=8&amp;ved=0CCEQFjAA&amp;url=http://inosmi.ru/world/20140212/217454334.html&amp;ei=tnmUU9uEBMj8ywPW5IDgAQ&amp;usg=AFQjCNEc69KZil8ZY7VPU33v_qEqgjIIkw&amp;sig2=hkxjHD56dwXyjTPQuo4sL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Выпускная квалификационная работа </a:t>
            </a:r>
            <a:br>
              <a:rPr lang="ru-R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на тему: </a:t>
            </a:r>
            <a:br>
              <a:rPr lang="ru-R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«Выявление скрытой оценки»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Sylfaen" panose="010A0502050306030303" pitchFamily="18" charset="0"/>
              <a:ea typeface="Microsoft JhengHei UI Light" panose="020B0304030504040204" pitchFamily="34" charset="-128"/>
              <a:cs typeface="Aharoni" panose="02010803020104030203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 smtClean="0">
              <a:latin typeface="Sylfaen" panose="010A0502050306030303" pitchFamily="18" charset="0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Выполнила: А. Ю. Сутормина</a:t>
            </a:r>
          </a:p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Руководитель: С. Ю. Толдова</a:t>
            </a:r>
            <a:endParaRPr lang="en-US" dirty="0" smtClean="0">
              <a:latin typeface="Sylfaen" panose="010A0502050306030303" pitchFamily="18" charset="0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151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Составление оценочного словаря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Sylfaen" panose="010A0502050306030303" pitchFamily="18" charset="0"/>
              </a:rPr>
              <a:t> Список </a:t>
            </a:r>
            <a:r>
              <a:rPr lang="ru-RU" sz="2800" dirty="0">
                <a:latin typeface="Sylfaen" panose="010A0502050306030303" pitchFamily="18" charset="0"/>
              </a:rPr>
              <a:t>оценочных слов, доступный на сайте </a:t>
            </a:r>
            <a:r>
              <a:rPr lang="ru-RU" sz="2800" dirty="0" smtClean="0">
                <a:latin typeface="Sylfaen" panose="010A0502050306030303" pitchFamily="18" charset="0"/>
              </a:rPr>
              <a:t>РОМИП, сформированный </a:t>
            </a:r>
            <a:r>
              <a:rPr lang="ru-RU" sz="2800" dirty="0">
                <a:latin typeface="Sylfaen" panose="010A0502050306030303" pitchFamily="18" charset="0"/>
              </a:rPr>
              <a:t>авторами работы [</a:t>
            </a:r>
            <a:r>
              <a:rPr lang="en-US" sz="2800" dirty="0" err="1">
                <a:latin typeface="Sylfaen" panose="010A0502050306030303" pitchFamily="18" charset="0"/>
              </a:rPr>
              <a:t>Chetviorkin</a:t>
            </a:r>
            <a:r>
              <a:rPr lang="ru-RU" sz="2800" dirty="0">
                <a:latin typeface="Sylfaen" panose="010A0502050306030303" pitchFamily="18" charset="0"/>
              </a:rPr>
              <a:t>, </a:t>
            </a:r>
            <a:r>
              <a:rPr lang="en-US" sz="2800" dirty="0" err="1">
                <a:latin typeface="Sylfaen" panose="010A0502050306030303" pitchFamily="18" charset="0"/>
              </a:rPr>
              <a:t>Loukachevittch</a:t>
            </a:r>
            <a:r>
              <a:rPr lang="ru-RU" sz="2800" dirty="0">
                <a:latin typeface="Sylfaen" panose="010A0502050306030303" pitchFamily="18" charset="0"/>
              </a:rPr>
              <a:t>; 2012];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Sylfaen" panose="010A0502050306030303" pitchFamily="18" charset="0"/>
              </a:rPr>
              <a:t> «</a:t>
            </a:r>
            <a:r>
              <a:rPr lang="ru-RU" sz="2800" dirty="0">
                <a:latin typeface="Sylfaen" panose="010A0502050306030303" pitchFamily="18" charset="0"/>
              </a:rPr>
              <a:t>Словарь русской идиоматики. Сочетания слов со значением высокой степени» Г.И. Кустовой. </a:t>
            </a:r>
            <a:endParaRPr lang="ru-RU" sz="2800" dirty="0" smtClean="0">
              <a:latin typeface="Sylfaen" panose="010A0502050306030303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Sylfaen" panose="010A0502050306030303" pitchFamily="18" charset="0"/>
              </a:rPr>
              <a:t> Обработанный </a:t>
            </a:r>
            <a:r>
              <a:rPr lang="ru-RU" sz="2800" dirty="0">
                <a:latin typeface="Sylfaen" panose="010A0502050306030303" pitchFamily="18" charset="0"/>
              </a:rPr>
              <a:t>вручную корпус политических блогов (200000 слов), в котором все слова, выражающие оценку, размечены по </a:t>
            </a:r>
            <a:r>
              <a:rPr lang="ru-RU" sz="2800" dirty="0" smtClean="0">
                <a:latin typeface="Sylfaen" panose="010A0502050306030303" pitchFamily="18" charset="0"/>
              </a:rPr>
              <a:t>тональности и частям речи</a:t>
            </a:r>
            <a:r>
              <a:rPr lang="ru-RU" sz="2800" dirty="0" smtClean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b="1" dirty="0" smtClean="0">
                <a:latin typeface="Sylfaen" panose="010A0502050306030303" pitchFamily="18" charset="0"/>
              </a:rPr>
              <a:t> </a:t>
            </a:r>
            <a:r>
              <a:rPr lang="ru-RU" sz="2800" b="1" dirty="0" smtClean="0">
                <a:latin typeface="Sylfaen" panose="010A0502050306030303" pitchFamily="18" charset="0"/>
              </a:rPr>
              <a:t>Словарь оценочной лексики объемом 2700 слов и словосочетаний</a:t>
            </a:r>
            <a:endParaRPr lang="ru-RU" sz="28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9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Классы оценочной лексики (положительная оценка)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45352"/>
          </a:xfrm>
        </p:spPr>
        <p:txBody>
          <a:bodyPr>
            <a:noAutofit/>
          </a:bodyPr>
          <a:lstStyle/>
          <a:p>
            <a:pPr lvl="1"/>
            <a:r>
              <a:rPr lang="ru-RU" dirty="0">
                <a:latin typeface="Sylfaen" panose="010A0502050306030303" pitchFamily="18" charset="0"/>
              </a:rPr>
              <a:t> Положительные прилагательные и наречия – </a:t>
            </a:r>
            <a:r>
              <a:rPr lang="en-US" dirty="0" err="1">
                <a:latin typeface="Sylfaen" panose="010A0502050306030303" pitchFamily="18" charset="0"/>
              </a:rPr>
              <a:t>pos</a:t>
            </a:r>
            <a:r>
              <a:rPr lang="ru-RU" dirty="0">
                <a:latin typeface="Sylfaen" panose="010A0502050306030303" pitchFamily="18" charset="0"/>
              </a:rPr>
              <a:t>_</a:t>
            </a:r>
            <a:r>
              <a:rPr lang="en-US" dirty="0" err="1">
                <a:latin typeface="Sylfaen" panose="010A0502050306030303" pitchFamily="18" charset="0"/>
              </a:rPr>
              <a:t>adj</a:t>
            </a:r>
            <a:r>
              <a:rPr lang="en-US" dirty="0">
                <a:latin typeface="Sylfaen" panose="010A0502050306030303" pitchFamily="18" charset="0"/>
              </a:rPr>
              <a:t> </a:t>
            </a:r>
            <a:r>
              <a:rPr lang="ru-RU" dirty="0">
                <a:latin typeface="Sylfaen" panose="010A0502050306030303" pitchFamily="18" charset="0"/>
              </a:rPr>
              <a:t>и </a:t>
            </a:r>
            <a:r>
              <a:rPr lang="en-US" dirty="0" err="1">
                <a:latin typeface="Sylfaen" panose="010A0502050306030303" pitchFamily="18" charset="0"/>
              </a:rPr>
              <a:t>pos</a:t>
            </a:r>
            <a:r>
              <a:rPr lang="ru-RU" dirty="0">
                <a:latin typeface="Sylfaen" panose="010A0502050306030303" pitchFamily="18" charset="0"/>
              </a:rPr>
              <a:t>_</a:t>
            </a:r>
            <a:r>
              <a:rPr lang="en-US" dirty="0" err="1">
                <a:latin typeface="Sylfaen" panose="010A0502050306030303" pitchFamily="18" charset="0"/>
              </a:rPr>
              <a:t>adv</a:t>
            </a:r>
            <a:r>
              <a:rPr lang="ru-RU" dirty="0">
                <a:latin typeface="Sylfaen" panose="010A0502050306030303" pitchFamily="18" charset="0"/>
              </a:rPr>
              <a:t>;;</a:t>
            </a:r>
          </a:p>
          <a:p>
            <a:pPr lvl="1"/>
            <a:r>
              <a:rPr lang="ru-RU" dirty="0">
                <a:latin typeface="Sylfaen" panose="010A0502050306030303" pitchFamily="18" charset="0"/>
              </a:rPr>
              <a:t>Положительные существительные</a:t>
            </a: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Положительно-оценочные существительные (</a:t>
            </a:r>
            <a:r>
              <a:rPr lang="ru-RU" sz="1800" i="1" dirty="0">
                <a:latin typeface="Sylfaen" panose="010A0502050306030303" pitchFamily="18" charset="0"/>
              </a:rPr>
              <a:t>молодец,</a:t>
            </a:r>
            <a:r>
              <a:rPr lang="ru-RU" sz="1800" dirty="0">
                <a:latin typeface="Sylfaen" panose="010A0502050306030303" pitchFamily="18" charset="0"/>
              </a:rPr>
              <a:t> </a:t>
            </a:r>
            <a:r>
              <a:rPr lang="ru-RU" sz="1800" i="1" dirty="0">
                <a:latin typeface="Sylfaen" panose="010A0502050306030303" pitchFamily="18" charset="0"/>
              </a:rPr>
              <a:t>герой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i="1" dirty="0" err="1">
                <a:latin typeface="Sylfaen" panose="010A0502050306030303" pitchFamily="18" charset="0"/>
              </a:rPr>
              <a:t>pos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 err="1">
                <a:latin typeface="Sylfaen" panose="010A0502050306030303" pitchFamily="18" charset="0"/>
              </a:rPr>
              <a:t>est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noun</a:t>
            </a:r>
            <a:r>
              <a:rPr lang="ru-RU" sz="1800" i="1" dirty="0">
                <a:latin typeface="Sylfaen" panose="010A0502050306030303" pitchFamily="18" charset="0"/>
              </a:rPr>
              <a:t>;</a:t>
            </a:r>
            <a:endParaRPr lang="ru-RU" sz="1800" dirty="0">
              <a:latin typeface="Sylfaen" panose="010A0502050306030303" pitchFamily="18" charset="0"/>
            </a:endParaRP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Положительные качества человека (</a:t>
            </a:r>
            <a:r>
              <a:rPr lang="ru-RU" sz="1800" i="1" dirty="0">
                <a:latin typeface="Sylfaen" panose="010A0502050306030303" pitchFamily="18" charset="0"/>
              </a:rPr>
              <a:t>доброта</a:t>
            </a:r>
            <a:r>
              <a:rPr lang="ru-RU" sz="1800" dirty="0">
                <a:latin typeface="Sylfaen" panose="010A0502050306030303" pitchFamily="18" charset="0"/>
              </a:rPr>
              <a:t>, </a:t>
            </a:r>
            <a:r>
              <a:rPr lang="ru-RU" sz="1800" i="1" dirty="0">
                <a:latin typeface="Sylfaen" panose="010A0502050306030303" pitchFamily="18" charset="0"/>
              </a:rPr>
              <a:t>мудрость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i="1" dirty="0" err="1">
                <a:latin typeface="Sylfaen" panose="010A0502050306030303" pitchFamily="18" charset="0"/>
              </a:rPr>
              <a:t>pos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trait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noun</a:t>
            </a:r>
            <a:r>
              <a:rPr lang="ru-RU" sz="1800" i="1" dirty="0">
                <a:latin typeface="Sylfaen" panose="010A0502050306030303" pitchFamily="18" charset="0"/>
              </a:rPr>
              <a:t>;</a:t>
            </a:r>
            <a:endParaRPr lang="ru-RU" sz="1800" dirty="0">
              <a:latin typeface="Sylfaen" panose="010A0502050306030303" pitchFamily="18" charset="0"/>
            </a:endParaRP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Существительные, имеющие положительное значение только в сочетании с нейтральным или положительным контекстом (</a:t>
            </a:r>
            <a:r>
              <a:rPr lang="ru-RU" sz="1800" i="1" dirty="0">
                <a:latin typeface="Sylfaen" panose="010A0502050306030303" pitchFamily="18" charset="0"/>
              </a:rPr>
              <a:t>рост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i="1" dirty="0">
                <a:latin typeface="Sylfaen" panose="010A0502050306030303" pitchFamily="18" charset="0"/>
              </a:rPr>
              <a:t>potential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 err="1">
                <a:latin typeface="Sylfaen" panose="010A0502050306030303" pitchFamily="18" charset="0"/>
              </a:rPr>
              <a:t>pos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noun</a:t>
            </a:r>
            <a:r>
              <a:rPr lang="ru-RU" sz="1800" i="1" dirty="0">
                <a:latin typeface="Sylfaen" panose="010A0502050306030303" pitchFamily="18" charset="0"/>
              </a:rPr>
              <a:t>;</a:t>
            </a:r>
            <a:endParaRPr lang="ru-RU" sz="1800" dirty="0">
              <a:latin typeface="Sylfaen" panose="010A0502050306030303" pitchFamily="18" charset="0"/>
            </a:endParaRP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Существительные положительного отношения (</a:t>
            </a:r>
            <a:r>
              <a:rPr lang="ru-RU" sz="1800" i="1" dirty="0">
                <a:latin typeface="Sylfaen" panose="010A0502050306030303" pitchFamily="18" charset="0"/>
              </a:rPr>
              <a:t>уважение, благодарность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dirty="0" err="1">
                <a:latin typeface="Sylfaen" panose="010A0502050306030303" pitchFamily="18" charset="0"/>
              </a:rPr>
              <a:t>pos</a:t>
            </a:r>
            <a:r>
              <a:rPr lang="ru-RU" sz="1800" dirty="0">
                <a:latin typeface="Sylfaen" panose="010A0502050306030303" pitchFamily="18" charset="0"/>
              </a:rPr>
              <a:t>_</a:t>
            </a:r>
            <a:r>
              <a:rPr lang="en-US" sz="1800" dirty="0">
                <a:latin typeface="Sylfaen" panose="010A0502050306030303" pitchFamily="18" charset="0"/>
              </a:rPr>
              <a:t>attitude</a:t>
            </a:r>
            <a:r>
              <a:rPr lang="ru-RU" sz="1800" dirty="0">
                <a:latin typeface="Sylfaen" panose="010A0502050306030303" pitchFamily="18" charset="0"/>
              </a:rPr>
              <a:t>_</a:t>
            </a:r>
            <a:r>
              <a:rPr lang="en-US" sz="1800" dirty="0">
                <a:latin typeface="Sylfaen" panose="010A0502050306030303" pitchFamily="18" charset="0"/>
              </a:rPr>
              <a:t>noun</a:t>
            </a:r>
            <a:r>
              <a:rPr lang="ru-RU" sz="1800" dirty="0">
                <a:latin typeface="Sylfaen" panose="010A0502050306030303" pitchFamily="18" charset="0"/>
              </a:rPr>
              <a:t>;</a:t>
            </a:r>
          </a:p>
          <a:p>
            <a:pPr lvl="1"/>
            <a:r>
              <a:rPr lang="ru-RU" dirty="0">
                <a:latin typeface="Sylfaen" panose="010A0502050306030303" pitchFamily="18" charset="0"/>
              </a:rPr>
              <a:t>Положительные глаголы</a:t>
            </a: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Положительно-оценочные глаголы – предикаты субъекта (автора) высказывания (</a:t>
            </a:r>
            <a:r>
              <a:rPr lang="ru-RU" sz="1800" i="1" dirty="0">
                <a:latin typeface="Sylfaen" panose="010A0502050306030303" pitchFamily="18" charset="0"/>
              </a:rPr>
              <a:t>любить, обожать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i="1" dirty="0" err="1">
                <a:latin typeface="Sylfaen" panose="010A0502050306030303" pitchFamily="18" charset="0"/>
              </a:rPr>
              <a:t>pos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 err="1">
                <a:latin typeface="Sylfaen" panose="010A0502050306030303" pitchFamily="18" charset="0"/>
              </a:rPr>
              <a:t>subj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verb</a:t>
            </a:r>
            <a:r>
              <a:rPr lang="ru-RU" sz="1800" i="1" dirty="0">
                <a:latin typeface="Sylfaen" panose="010A0502050306030303" pitchFamily="18" charset="0"/>
              </a:rPr>
              <a:t>;</a:t>
            </a:r>
            <a:endParaRPr lang="ru-RU" sz="1800" dirty="0">
              <a:latin typeface="Sylfaen" panose="010A0502050306030303" pitchFamily="18" charset="0"/>
            </a:endParaRP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Положительно-оценочные  глаголы– предикаты объекта высказывания (</a:t>
            </a:r>
            <a:r>
              <a:rPr lang="ru-RU" sz="1800" i="1" dirty="0">
                <a:latin typeface="Sylfaen" panose="010A0502050306030303" pitchFamily="18" charset="0"/>
              </a:rPr>
              <a:t>нравиться, радовать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i="1" dirty="0" err="1">
                <a:latin typeface="Sylfaen" panose="010A0502050306030303" pitchFamily="18" charset="0"/>
              </a:rPr>
              <a:t>pos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 err="1">
                <a:latin typeface="Sylfaen" panose="010A0502050306030303" pitchFamily="18" charset="0"/>
              </a:rPr>
              <a:t>obj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verb</a:t>
            </a:r>
            <a:r>
              <a:rPr lang="ru-RU" sz="1800" i="1" dirty="0">
                <a:latin typeface="Sylfaen" panose="010A0502050306030303" pitchFamily="18" charset="0"/>
              </a:rPr>
              <a:t>;</a:t>
            </a:r>
            <a:endParaRPr lang="ru-RU" sz="1800" dirty="0">
              <a:latin typeface="Sylfaen" panose="010A0502050306030303" pitchFamily="18" charset="0"/>
            </a:endParaRP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Глаголы – предикаты объекта высказывания, носящие положительную коннотацию  (</a:t>
            </a:r>
            <a:r>
              <a:rPr lang="ru-RU" sz="1800" i="1" dirty="0">
                <a:latin typeface="Sylfaen" panose="010A0502050306030303" pitchFamily="18" charset="0"/>
              </a:rPr>
              <a:t>улучшать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i="1" dirty="0" err="1">
                <a:latin typeface="Sylfaen" panose="010A0502050306030303" pitchFamily="18" charset="0"/>
              </a:rPr>
              <a:t>pos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con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verb</a:t>
            </a:r>
            <a:r>
              <a:rPr lang="ru-RU" sz="1800" i="1" dirty="0">
                <a:latin typeface="Sylfaen" panose="010A0502050306030303" pitchFamily="18" charset="0"/>
              </a:rPr>
              <a:t>;</a:t>
            </a:r>
            <a:endParaRPr lang="ru-RU" sz="1800" dirty="0">
              <a:latin typeface="Sylfaen" panose="010A0502050306030303" pitchFamily="18" charset="0"/>
            </a:endParaRPr>
          </a:p>
          <a:p>
            <a:r>
              <a:rPr lang="ru-RU" sz="1800" dirty="0">
                <a:latin typeface="Sylfaen" panose="010A0502050306030303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36429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Классы оценочной лексики (отрицательная оценка)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45352"/>
          </a:xfrm>
        </p:spPr>
        <p:txBody>
          <a:bodyPr>
            <a:noAutofit/>
          </a:bodyPr>
          <a:lstStyle/>
          <a:p>
            <a:pPr lvl="1"/>
            <a:r>
              <a:rPr lang="ru-RU" dirty="0">
                <a:latin typeface="Sylfaen" panose="010A0502050306030303" pitchFamily="18" charset="0"/>
              </a:rPr>
              <a:t> Отрицательные прилагательные и наречия – </a:t>
            </a:r>
            <a:r>
              <a:rPr lang="en-US" i="1" dirty="0" err="1">
                <a:latin typeface="Sylfaen" panose="010A0502050306030303" pitchFamily="18" charset="0"/>
              </a:rPr>
              <a:t>neg</a:t>
            </a:r>
            <a:r>
              <a:rPr lang="ru-RU" i="1" dirty="0">
                <a:latin typeface="Sylfaen" panose="010A0502050306030303" pitchFamily="18" charset="0"/>
              </a:rPr>
              <a:t>_</a:t>
            </a:r>
            <a:r>
              <a:rPr lang="en-US" i="1" dirty="0" err="1">
                <a:latin typeface="Sylfaen" panose="010A0502050306030303" pitchFamily="18" charset="0"/>
              </a:rPr>
              <a:t>adj</a:t>
            </a:r>
            <a:r>
              <a:rPr lang="ru-RU" i="1" dirty="0">
                <a:latin typeface="Sylfaen" panose="010A0502050306030303" pitchFamily="18" charset="0"/>
              </a:rPr>
              <a:t>, </a:t>
            </a:r>
            <a:r>
              <a:rPr lang="en-US" i="1" dirty="0" err="1">
                <a:latin typeface="Sylfaen" panose="010A0502050306030303" pitchFamily="18" charset="0"/>
              </a:rPr>
              <a:t>neg</a:t>
            </a:r>
            <a:r>
              <a:rPr lang="ru-RU" i="1" dirty="0">
                <a:latin typeface="Sylfaen" panose="010A0502050306030303" pitchFamily="18" charset="0"/>
              </a:rPr>
              <a:t>_</a:t>
            </a:r>
            <a:r>
              <a:rPr lang="en-US" i="1" dirty="0" err="1">
                <a:latin typeface="Sylfaen" panose="010A0502050306030303" pitchFamily="18" charset="0"/>
              </a:rPr>
              <a:t>adv</a:t>
            </a:r>
            <a:r>
              <a:rPr lang="ru-RU" dirty="0">
                <a:latin typeface="Sylfaen" panose="010A0502050306030303" pitchFamily="18" charset="0"/>
              </a:rPr>
              <a:t>;</a:t>
            </a:r>
          </a:p>
          <a:p>
            <a:pPr lvl="1"/>
            <a:r>
              <a:rPr lang="ru-RU" dirty="0">
                <a:latin typeface="Sylfaen" panose="010A0502050306030303" pitchFamily="18" charset="0"/>
              </a:rPr>
              <a:t>Отрицательные существительные</a:t>
            </a: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Отрицательно-оценочные существительные (</a:t>
            </a:r>
            <a:r>
              <a:rPr lang="ru-RU" sz="1800" i="1" dirty="0">
                <a:latin typeface="Sylfaen" panose="010A0502050306030303" pitchFamily="18" charset="0"/>
              </a:rPr>
              <a:t>идиот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i="1" dirty="0" err="1">
                <a:latin typeface="Sylfaen" panose="010A0502050306030303" pitchFamily="18" charset="0"/>
              </a:rPr>
              <a:t>neg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 err="1">
                <a:latin typeface="Sylfaen" panose="010A0502050306030303" pitchFamily="18" charset="0"/>
              </a:rPr>
              <a:t>est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noun</a:t>
            </a:r>
            <a:r>
              <a:rPr lang="ru-RU" sz="1800" i="1" dirty="0">
                <a:latin typeface="Sylfaen" panose="010A0502050306030303" pitchFamily="18" charset="0"/>
              </a:rPr>
              <a:t>;</a:t>
            </a:r>
            <a:endParaRPr lang="ru-RU" sz="1800" dirty="0">
              <a:latin typeface="Sylfaen" panose="010A0502050306030303" pitchFamily="18" charset="0"/>
            </a:endParaRP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Отрицательные качества человека (</a:t>
            </a:r>
            <a:r>
              <a:rPr lang="ru-RU" sz="1800" i="1" dirty="0">
                <a:latin typeface="Sylfaen" panose="010A0502050306030303" pitchFamily="18" charset="0"/>
              </a:rPr>
              <a:t>идиотизм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i="1" dirty="0" err="1">
                <a:latin typeface="Sylfaen" panose="010A0502050306030303" pitchFamily="18" charset="0"/>
              </a:rPr>
              <a:t>neg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trait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noun</a:t>
            </a:r>
            <a:r>
              <a:rPr lang="ru-RU" sz="1800" i="1" dirty="0">
                <a:latin typeface="Sylfaen" panose="010A0502050306030303" pitchFamily="18" charset="0"/>
              </a:rPr>
              <a:t>;</a:t>
            </a:r>
            <a:endParaRPr lang="ru-RU" sz="1800" dirty="0">
              <a:latin typeface="Sylfaen" panose="010A0502050306030303" pitchFamily="18" charset="0"/>
            </a:endParaRP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Существительные, имеющие отрицательную коннотацию (</a:t>
            </a:r>
            <a:r>
              <a:rPr lang="ru-RU" sz="1800" i="1" dirty="0">
                <a:latin typeface="Sylfaen" panose="010A0502050306030303" pitchFamily="18" charset="0"/>
              </a:rPr>
              <a:t>кровь, ненависть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i="1" dirty="0" err="1">
                <a:latin typeface="Sylfaen" panose="010A0502050306030303" pitchFamily="18" charset="0"/>
              </a:rPr>
              <a:t>neg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con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noun</a:t>
            </a:r>
            <a:r>
              <a:rPr lang="ru-RU" sz="1800" i="1" dirty="0">
                <a:latin typeface="Sylfaen" panose="010A0502050306030303" pitchFamily="18" charset="0"/>
              </a:rPr>
              <a:t>;</a:t>
            </a:r>
            <a:endParaRPr lang="ru-RU" sz="1800" dirty="0">
              <a:latin typeface="Sylfaen" panose="010A0502050306030303" pitchFamily="18" charset="0"/>
            </a:endParaRP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Существительные, имеющие отрицательное значение только в сочетании с нейтральным или положительным контекстом (</a:t>
            </a:r>
            <a:r>
              <a:rPr lang="ru-RU" sz="1800" i="1" dirty="0">
                <a:latin typeface="Sylfaen" panose="010A0502050306030303" pitchFamily="18" charset="0"/>
              </a:rPr>
              <a:t>падение</a:t>
            </a:r>
            <a:r>
              <a:rPr lang="ru-RU" sz="1800" dirty="0">
                <a:latin typeface="Sylfaen" panose="010A0502050306030303" pitchFamily="18" charset="0"/>
              </a:rPr>
              <a:t>) – </a:t>
            </a:r>
            <a:r>
              <a:rPr lang="en-US" sz="1800" i="1" dirty="0">
                <a:latin typeface="Sylfaen" panose="010A0502050306030303" pitchFamily="18" charset="0"/>
              </a:rPr>
              <a:t>potential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 err="1">
                <a:latin typeface="Sylfaen" panose="010A0502050306030303" pitchFamily="18" charset="0"/>
              </a:rPr>
              <a:t>neg</a:t>
            </a:r>
            <a:r>
              <a:rPr lang="ru-RU" sz="1800" i="1" dirty="0">
                <a:latin typeface="Sylfaen" panose="010A0502050306030303" pitchFamily="18" charset="0"/>
              </a:rPr>
              <a:t>_</a:t>
            </a:r>
            <a:r>
              <a:rPr lang="en-US" sz="1800" i="1" dirty="0">
                <a:latin typeface="Sylfaen" panose="010A0502050306030303" pitchFamily="18" charset="0"/>
              </a:rPr>
              <a:t>noun</a:t>
            </a:r>
            <a:r>
              <a:rPr lang="ru-RU" sz="1800" i="1" dirty="0">
                <a:latin typeface="Sylfaen" panose="010A0502050306030303" pitchFamily="18" charset="0"/>
              </a:rPr>
              <a:t>;</a:t>
            </a:r>
            <a:endParaRPr lang="ru-RU" sz="1800" dirty="0">
              <a:latin typeface="Sylfaen" panose="010A0502050306030303" pitchFamily="18" charset="0"/>
            </a:endParaRP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Существительные отрицательного отношения (брезгливость) – </a:t>
            </a:r>
            <a:r>
              <a:rPr lang="ru-RU" sz="1800" dirty="0" err="1">
                <a:latin typeface="Sylfaen" panose="010A0502050306030303" pitchFamily="18" charset="0"/>
              </a:rPr>
              <a:t>neg_attitude_noun</a:t>
            </a:r>
            <a:r>
              <a:rPr lang="ru-RU" sz="1800" dirty="0">
                <a:latin typeface="Sylfaen" panose="010A0502050306030303" pitchFamily="18" charset="0"/>
              </a:rPr>
              <a:t>;</a:t>
            </a:r>
          </a:p>
          <a:p>
            <a:pPr lvl="1"/>
            <a:r>
              <a:rPr lang="ru-RU" dirty="0">
                <a:latin typeface="Sylfaen" panose="010A0502050306030303" pitchFamily="18" charset="0"/>
              </a:rPr>
              <a:t>Отрицательные глаголы</a:t>
            </a: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Отрицательно-оценочные глаголы – предикаты субъекта (автора) высказывания (ненавидеть) – </a:t>
            </a:r>
            <a:r>
              <a:rPr lang="ru-RU" sz="1800" dirty="0" err="1">
                <a:latin typeface="Sylfaen" panose="010A0502050306030303" pitchFamily="18" charset="0"/>
              </a:rPr>
              <a:t>neg_subj_verb</a:t>
            </a:r>
            <a:r>
              <a:rPr lang="ru-RU" sz="1800" dirty="0">
                <a:latin typeface="Sylfaen" panose="010A0502050306030303" pitchFamily="18" charset="0"/>
              </a:rPr>
              <a:t>;</a:t>
            </a: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Отрицательно-оценочные глаголы – предикаты объекта высказывания (бесить) – </a:t>
            </a:r>
            <a:r>
              <a:rPr lang="ru-RU" sz="1800" dirty="0" err="1">
                <a:latin typeface="Sylfaen" panose="010A0502050306030303" pitchFamily="18" charset="0"/>
              </a:rPr>
              <a:t>neg_obj_verb</a:t>
            </a:r>
            <a:r>
              <a:rPr lang="ru-RU" sz="1800" dirty="0">
                <a:latin typeface="Sylfaen" panose="010A0502050306030303" pitchFamily="18" charset="0"/>
              </a:rPr>
              <a:t>;</a:t>
            </a:r>
          </a:p>
          <a:p>
            <a:pPr lvl="2"/>
            <a:r>
              <a:rPr lang="ru-RU" sz="1800" dirty="0">
                <a:latin typeface="Sylfaen" panose="010A0502050306030303" pitchFamily="18" charset="0"/>
              </a:rPr>
              <a:t>Глаголы – предикаты объекта высказывания, носящие отрицательную коннотацию (ухудшать) – </a:t>
            </a:r>
            <a:r>
              <a:rPr lang="ru-RU" sz="1800" dirty="0" err="1">
                <a:latin typeface="Sylfaen" panose="010A0502050306030303" pitchFamily="18" charset="0"/>
              </a:rPr>
              <a:t>neg_con_verb</a:t>
            </a:r>
            <a:r>
              <a:rPr lang="ru-RU" sz="1800" dirty="0">
                <a:latin typeface="Sylfaen" panose="010A0502050306030303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38320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Классы слов, участвующих в выражении оценки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Инверторы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Глаголы отождествления (являться, становится и т.д.)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Прилагательные-</a:t>
            </a:r>
            <a:r>
              <a:rPr lang="ru-RU" sz="2800" dirty="0" err="1" smtClean="0">
                <a:latin typeface="Sylfaen" panose="010A0502050306030303" pitchFamily="18" charset="0"/>
              </a:rPr>
              <a:t>интенсификаторы</a:t>
            </a:r>
            <a:endParaRPr lang="ru-RU" sz="2800" dirty="0" smtClean="0"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Наречия недостаточной и избыточной степени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Маркеры снятой утвердительности</a:t>
            </a:r>
            <a:endParaRPr lang="ru-RU" sz="2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059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Составление правил извлечения явной оценки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800" dirty="0" smtClean="0"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Инструмент написания правил – </a:t>
            </a:r>
            <a:r>
              <a:rPr lang="en-US" sz="2800" dirty="0" err="1" smtClean="0">
                <a:latin typeface="Sylfaen" panose="010A0502050306030303" pitchFamily="18" charset="0"/>
              </a:rPr>
              <a:t>tomita</a:t>
            </a:r>
            <a:r>
              <a:rPr lang="en-US" sz="2800" dirty="0" smtClean="0">
                <a:latin typeface="Sylfaen" panose="010A0502050306030303" pitchFamily="18" charset="0"/>
              </a:rPr>
              <a:t>-</a:t>
            </a:r>
            <a:r>
              <a:rPr lang="ru-RU" sz="2800" dirty="0" err="1" smtClean="0">
                <a:latin typeface="Sylfaen" panose="010A0502050306030303" pitchFamily="18" charset="0"/>
              </a:rPr>
              <a:t>парсер</a:t>
            </a:r>
            <a:endParaRPr lang="ru-RU" sz="2800" dirty="0" smtClean="0"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800" dirty="0" smtClean="0"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Sylfaen" panose="010A0502050306030303" pitchFamily="18" charset="0"/>
              </a:rPr>
              <a:t>Релевантный </a:t>
            </a:r>
            <a:r>
              <a:rPr lang="ru-RU" sz="2800" dirty="0" smtClean="0">
                <a:latin typeface="Sylfaen" panose="010A0502050306030303" pitchFamily="18" charset="0"/>
              </a:rPr>
              <a:t>объект: именная группа, </a:t>
            </a:r>
            <a:r>
              <a:rPr lang="ru-RU" sz="2800" dirty="0">
                <a:latin typeface="Sylfaen" panose="010A0502050306030303" pitchFamily="18" charset="0"/>
              </a:rPr>
              <a:t>персона, организация, личное местоимение и местоимение «который</a:t>
            </a:r>
            <a:r>
              <a:rPr lang="ru-RU" sz="2800" dirty="0" smtClean="0">
                <a:latin typeface="Sylfaen" panose="010A0502050306030303" pitchFamily="18" charset="0"/>
              </a:rPr>
              <a:t>»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6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Фрагмент грамматики (на псевдо-языке)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800" dirty="0" smtClean="0">
              <a:latin typeface="Sylfaen" panose="010A05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u-RU" sz="2600" dirty="0">
              <a:latin typeface="Sylfaen" panose="010A0502050306030303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84667"/>
              </p:ext>
            </p:extLst>
          </p:nvPr>
        </p:nvGraphicFramePr>
        <p:xfrm>
          <a:off x="1097280" y="1699200"/>
          <a:ext cx="10058400" cy="4516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81623"/>
                <a:gridCol w="4776777"/>
              </a:tblGrid>
              <a:tr h="2454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pos_adj_phrase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 → ^invert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adv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 (^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not_enough_adv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)*  ^invert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pos_adj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dirty="0">
                          <a:effectLst/>
                          <a:latin typeface="Sylfaen" panose="010A0502050306030303" pitchFamily="18" charset="0"/>
                        </a:rPr>
                        <a:t>«симпатичный», «потрясающе красивый», «страшно симпатичный», и даже «слишком красивый», но не «недостаточно красивый» </a:t>
                      </a:r>
                      <a:endParaRPr lang="ru-RU" sz="2400" b="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410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pos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_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noun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_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phrase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 →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pos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_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adj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_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phrase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pos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-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noun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|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pos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_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adj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_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phrase noun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kwset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= ~"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словарь_оценочных_слов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"&gt;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dirty="0">
                          <a:solidFill>
                            <a:schemeClr val="bg1"/>
                          </a:solidFill>
                          <a:effectLst/>
                          <a:latin typeface="Sylfaen" panose="010A0502050306030303" pitchFamily="18" charset="0"/>
                        </a:rPr>
                        <a:t>«деятельный руководитель», но не «деятельный дурак»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dirty="0">
                          <a:solidFill>
                            <a:schemeClr val="bg1"/>
                          </a:solidFill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400" b="0" dirty="0">
                        <a:solidFill>
                          <a:schemeClr val="bg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208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Разметка тестового корпуса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Sylfaen" panose="010A0502050306030303" pitchFamily="18" charset="0"/>
              </a:rPr>
              <a:t>3 эксперта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Sylfaen" panose="010A0502050306030303" pitchFamily="18" charset="0"/>
              </a:rPr>
              <a:t>Инструкция: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>
                <a:latin typeface="Sylfaen" panose="010A0502050306030303" pitchFamily="18" charset="0"/>
              </a:rPr>
              <a:t>Выделить все объекты, отношение автора к которым они могут охарактеризовать как положительное и отрицательное;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>
                <a:latin typeface="Sylfaen" panose="010A0502050306030303" pitchFamily="18" charset="0"/>
              </a:rPr>
              <a:t>Приписать выделенным объектам тональность;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>
                <a:latin typeface="Sylfaen" panose="010A0502050306030303" pitchFamily="18" charset="0"/>
              </a:rPr>
              <a:t>Объектом может являться именная группа,  имя собственное или личное местоимение, а также местоимение «который»;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latin typeface="Sylfaen" panose="010A0502050306030303" pitchFamily="18" charset="0"/>
              </a:rPr>
              <a:t>Выделять конкретный объект в рамках одного предложении, где была высказана оценка, игнорируя </a:t>
            </a:r>
            <a:r>
              <a:rPr lang="ru-RU" sz="2800" dirty="0" smtClean="0">
                <a:latin typeface="Sylfaen" panose="010A0502050306030303" pitchFamily="18" charset="0"/>
              </a:rPr>
              <a:t>анафорические связи</a:t>
            </a:r>
            <a:endParaRPr lang="ru-RU" sz="2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69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Разметка тестового корпуса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Sylfaen" panose="010A0502050306030303" pitchFamily="18" charset="0"/>
              </a:rPr>
              <a:t>Разметка оцененных объектов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latin typeface="Sylfaen" panose="010A050205030603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 smtClean="0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800" dirty="0" smtClean="0">
              <a:latin typeface="Sylfaen" panose="010A050205030603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Sylfaen" panose="010A0502050306030303" pitchFamily="18" charset="0"/>
              </a:rPr>
              <a:t>Результирующая разметка – объекты 1 и </a:t>
            </a:r>
            <a:r>
              <a:rPr lang="ru-RU" sz="2800" dirty="0" smtClean="0">
                <a:latin typeface="Sylfaen" panose="010A0502050306030303" pitchFamily="18" charset="0"/>
              </a:rPr>
              <a:t>2 (всего 270 объектов)</a:t>
            </a:r>
            <a:endParaRPr lang="ru-RU" sz="2800" dirty="0" smtClean="0">
              <a:latin typeface="Sylfaen" panose="010A050205030603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Sylfaen" panose="010A0502050306030303" pitchFamily="18" charset="0"/>
              </a:rPr>
              <a:t>Согласованность экспертов (</a:t>
            </a:r>
            <a:r>
              <a:rPr lang="el-GR" sz="2800" dirty="0" smtClean="0">
                <a:latin typeface="Sylfaen" panose="010A0502050306030303" pitchFamily="18" charset="0"/>
              </a:rPr>
              <a:t>κ</a:t>
            </a:r>
            <a:r>
              <a:rPr lang="ru-RU" sz="2800" dirty="0" smtClean="0">
                <a:latin typeface="Sylfaen" panose="010A0502050306030303" pitchFamily="18" charset="0"/>
              </a:rPr>
              <a:t>-статистика) </a:t>
            </a:r>
            <a:r>
              <a:rPr lang="ru-RU" sz="2800" dirty="0" smtClean="0">
                <a:latin typeface="Sylfaen" panose="010A0502050306030303" pitchFamily="18" charset="0"/>
              </a:rPr>
              <a:t>≈ 0,69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latin typeface="Sylfaen" panose="010A0502050306030303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10971" y="2627086"/>
            <a:ext cx="1349829" cy="1306285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776651" y="2551129"/>
            <a:ext cx="1349829" cy="1306285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1,2,3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7042331" y="2551129"/>
            <a:ext cx="1349829" cy="1306285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99656" y="3019605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1, 2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311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Результаты тестирования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147993"/>
              </p:ext>
            </p:extLst>
          </p:nvPr>
        </p:nvGraphicFramePr>
        <p:xfrm>
          <a:off x="1403797" y="2176531"/>
          <a:ext cx="7691943" cy="3072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600"/>
                <a:gridCol w="2091373"/>
                <a:gridCol w="1910444"/>
                <a:gridCol w="1979526"/>
              </a:tblGrid>
              <a:tr h="3812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ylfaen" panose="010A0502050306030303" pitchFamily="18" charset="0"/>
                        </a:rPr>
                        <a:t>Preciseness 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ylfaen" panose="010A0502050306030303" pitchFamily="18" charset="0"/>
                        </a:rPr>
                        <a:t>Recall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ylfaen" panose="010A0502050306030303" pitchFamily="18" charset="0"/>
                        </a:rPr>
                        <a:t>F-measure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63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Выделение объекта оценки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0,92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0,3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0,46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314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Определение полярности оценки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0,863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710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</a:rPr>
              <a:t>Часть </a:t>
            </a:r>
            <a:r>
              <a:rPr lang="en-US" dirty="0" smtClean="0">
                <a:latin typeface="Sylfaen" panose="010A0502050306030303" pitchFamily="18" charset="0"/>
              </a:rPr>
              <a:t>I</a:t>
            </a:r>
            <a:r>
              <a:rPr lang="en-US" dirty="0">
                <a:latin typeface="Sylfaen" panose="010A0502050306030303" pitchFamily="18" charset="0"/>
              </a:rPr>
              <a:t>I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Sylfaen" panose="010A0502050306030303" pitchFamily="18" charset="0"/>
              </a:rPr>
              <a:t>Создание модуля извлечения скрытой оценки</a:t>
            </a:r>
            <a:endParaRPr lang="ru-RU" sz="2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352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sz="3600" dirty="0"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Sylfaen" panose="010A0502050306030303" pitchFamily="18" charset="0"/>
              </a:rPr>
              <a:t> Они </a:t>
            </a:r>
            <a:r>
              <a:rPr lang="ru-RU" sz="3600" u="sng" dirty="0" smtClean="0">
                <a:latin typeface="Sylfaen" panose="010A0502050306030303" pitchFamily="18" charset="0"/>
              </a:rPr>
              <a:t>организовали</a:t>
            </a:r>
            <a:r>
              <a:rPr lang="ru-RU" sz="3600" dirty="0" smtClean="0">
                <a:latin typeface="Sylfaen" panose="010A0502050306030303" pitchFamily="18" charset="0"/>
              </a:rPr>
              <a:t> </a:t>
            </a:r>
            <a:r>
              <a:rPr lang="ru-RU" sz="3600" b="1" dirty="0" smtClean="0">
                <a:latin typeface="Sylfaen" panose="010A0502050306030303" pitchFamily="18" charset="0"/>
              </a:rPr>
              <a:t>отвратительную акцию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Sylfaen" panose="010A0502050306030303" pitchFamily="18" charset="0"/>
              </a:rPr>
              <a:t>Они </a:t>
            </a:r>
            <a:r>
              <a:rPr lang="ru-RU" sz="3600" u="sng" dirty="0" smtClean="0">
                <a:latin typeface="Sylfaen" panose="010A0502050306030303" pitchFamily="18" charset="0"/>
              </a:rPr>
              <a:t>совершили</a:t>
            </a:r>
            <a:r>
              <a:rPr lang="ru-RU" sz="3600" dirty="0" smtClean="0">
                <a:latin typeface="Sylfaen" panose="010A0502050306030303" pitchFamily="18" charset="0"/>
              </a:rPr>
              <a:t> </a:t>
            </a:r>
            <a:r>
              <a:rPr lang="ru-RU" sz="3600" b="1" dirty="0" smtClean="0">
                <a:latin typeface="Sylfaen" panose="010A0502050306030303" pitchFamily="18" charset="0"/>
              </a:rPr>
              <a:t>героический поступок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3600" b="1" dirty="0" smtClean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ru-RU" sz="3600" b="1" dirty="0" smtClean="0">
                <a:latin typeface="Sylfaen" panose="010A0502050306030303" pitchFamily="18" charset="0"/>
              </a:rPr>
              <a:t>(</a:t>
            </a:r>
            <a:r>
              <a:rPr lang="ru-RU" sz="3600" dirty="0">
                <a:latin typeface="Sylfaen" panose="010A0502050306030303" pitchFamily="18" charset="0"/>
              </a:rPr>
              <a:t>Блоги о </a:t>
            </a:r>
            <a:r>
              <a:rPr lang="en-US" sz="3600" dirty="0">
                <a:latin typeface="Sylfaen" panose="010A0502050306030303" pitchFamily="18" charset="0"/>
              </a:rPr>
              <a:t>Pussy Riot, 2012 </a:t>
            </a:r>
            <a:r>
              <a:rPr lang="ru-RU" sz="3600" dirty="0">
                <a:latin typeface="Sylfaen" panose="010A0502050306030303" pitchFamily="18" charset="0"/>
              </a:rPr>
              <a:t>г</a:t>
            </a:r>
            <a:r>
              <a:rPr lang="ru-RU" sz="3600" dirty="0" smtClean="0">
                <a:latin typeface="Sylfaen" panose="010A0502050306030303" pitchFamily="18" charset="0"/>
              </a:rPr>
              <a:t>.)</a:t>
            </a:r>
            <a:endParaRPr lang="ru-RU" sz="3600" dirty="0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6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943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Выделение переносящих оценку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переносящие </a:t>
            </a:r>
            <a:r>
              <a:rPr lang="ru-RU" sz="2800" dirty="0">
                <a:latin typeface="Sylfaen" panose="010A0502050306030303" pitchFamily="18" charset="0"/>
              </a:rPr>
              <a:t>позитивную </a:t>
            </a:r>
            <a:r>
              <a:rPr lang="ru-RU" sz="2800" dirty="0" smtClean="0">
                <a:latin typeface="Sylfaen" panose="010A0502050306030303" pitchFamily="18" charset="0"/>
              </a:rPr>
              <a:t>оценку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переносящие </a:t>
            </a:r>
            <a:r>
              <a:rPr lang="ru-RU" sz="2800" dirty="0">
                <a:latin typeface="Sylfaen" panose="010A0502050306030303" pitchFamily="18" charset="0"/>
              </a:rPr>
              <a:t>негативную </a:t>
            </a:r>
            <a:r>
              <a:rPr lang="ru-RU" sz="2800" dirty="0" smtClean="0">
                <a:latin typeface="Sylfaen" panose="010A0502050306030303" pitchFamily="18" charset="0"/>
              </a:rPr>
              <a:t>оценку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инвертирующие </a:t>
            </a:r>
            <a:r>
              <a:rPr lang="ru-RU" sz="2800" dirty="0">
                <a:latin typeface="Sylfaen" panose="010A0502050306030303" pitchFamily="18" charset="0"/>
              </a:rPr>
              <a:t>позитивную </a:t>
            </a:r>
            <a:r>
              <a:rPr lang="ru-RU" sz="2800" dirty="0" smtClean="0">
                <a:latin typeface="Sylfaen" panose="010A0502050306030303" pitchFamily="18" charset="0"/>
              </a:rPr>
              <a:t>оценку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инвертирующие негативную оценку</a:t>
            </a:r>
          </a:p>
          <a:p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Sylfaen" panose="010A0502050306030303" pitchFamily="18" charset="0"/>
              </a:rPr>
              <a:t>всего – 300 примеров</a:t>
            </a:r>
            <a:endParaRPr lang="ru-RU" sz="2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34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47212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Класс 1. </a:t>
            </a:r>
            <a:r>
              <a:rPr lang="en-US" dirty="0">
                <a:latin typeface="Sylfaen" panose="010A0502050306030303" pitchFamily="18" charset="0"/>
              </a:rPr>
              <a:t>X</a:t>
            </a:r>
            <a:r>
              <a:rPr lang="ru-RU" dirty="0">
                <a:latin typeface="Sylfaen" panose="010A0502050306030303" pitchFamily="18" charset="0"/>
              </a:rPr>
              <a:t> хорошо относится к </a:t>
            </a:r>
            <a:r>
              <a:rPr lang="en-US" dirty="0">
                <a:latin typeface="Sylfaen" panose="010A0502050306030303" pitchFamily="18" charset="0"/>
              </a:rPr>
              <a:t>Y</a:t>
            </a:r>
            <a:r>
              <a:rPr lang="ru-RU" dirty="0">
                <a:latin typeface="Sylfaen" panose="010A0502050306030303" pitchFamily="18" charset="0"/>
              </a:rPr>
              <a:t>-у/ </a:t>
            </a:r>
            <a:r>
              <a:rPr lang="en-US" dirty="0">
                <a:latin typeface="Sylfaen" panose="010A0502050306030303" pitchFamily="18" charset="0"/>
              </a:rPr>
              <a:t>X</a:t>
            </a:r>
            <a:r>
              <a:rPr lang="ru-RU" dirty="0">
                <a:latin typeface="Sylfaen" panose="010A0502050306030303" pitchFamily="18" charset="0"/>
              </a:rPr>
              <a:t> помогает </a:t>
            </a:r>
            <a:r>
              <a:rPr lang="en-US" dirty="0">
                <a:latin typeface="Sylfaen" panose="010A0502050306030303" pitchFamily="18" charset="0"/>
              </a:rPr>
              <a:t>Y</a:t>
            </a:r>
            <a:r>
              <a:rPr lang="ru-RU" dirty="0">
                <a:latin typeface="Sylfaen" panose="010A0502050306030303" pitchFamily="18" charset="0"/>
              </a:rPr>
              <a:t>-у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540112"/>
              </p:ext>
            </p:extLst>
          </p:nvPr>
        </p:nvGraphicFramePr>
        <p:xfrm>
          <a:off x="193182" y="1893193"/>
          <a:ext cx="5933297" cy="3566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5268"/>
                <a:gridCol w="4138029"/>
              </a:tblGrid>
              <a:tr h="6965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ru-RU" sz="1800" dirty="0">
                          <a:effectLst/>
                        </a:rPr>
                        <a:t> любит </a:t>
                      </a:r>
                      <a:r>
                        <a:rPr lang="en-US" sz="1800" dirty="0">
                          <a:effectLst/>
                        </a:rPr>
                        <a:t>Y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0" marR="386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«президент любит таких серых выскочек»</a:t>
                      </a:r>
                    </a:p>
                  </a:txBody>
                  <a:tcPr marL="38680" marR="386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930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ru-RU" sz="1800" dirty="0">
                          <a:effectLst/>
                        </a:rPr>
                        <a:t>одобряет</a:t>
                      </a:r>
                      <a:r>
                        <a:rPr lang="en-US" sz="1800" dirty="0">
                          <a:effectLst/>
                        </a:rPr>
                        <a:t> Y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0" marR="386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«члены ЕС одобряют и поощряют бомбардировки и уничтожение Сирии как независимого государства»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0" marR="38680" marT="0" marB="0"/>
                </a:tc>
              </a:tr>
              <a:tr h="13930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ru-RU" sz="1800" dirty="0">
                          <a:effectLst/>
                        </a:rPr>
                        <a:t> согласен с </a:t>
                      </a:r>
                      <a:r>
                        <a:rPr lang="en-US" sz="1800" dirty="0">
                          <a:effectLst/>
                        </a:rPr>
                        <a:t>Y</a:t>
                      </a:r>
                      <a:r>
                        <a:rPr lang="ru-RU" sz="1800" dirty="0">
                          <a:effectLst/>
                        </a:rPr>
                        <a:t>-ом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0" marR="386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«Пономарев с неправосудным решением Нью-Йоркской Фемиды полностью согласен»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0" marR="38680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60479"/>
              </p:ext>
            </p:extLst>
          </p:nvPr>
        </p:nvGraphicFramePr>
        <p:xfrm>
          <a:off x="6246254" y="1867437"/>
          <a:ext cx="5249778" cy="3909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797"/>
                <a:gridCol w="3845981"/>
              </a:tblGrid>
              <a:tr h="10249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 заботится о </a:t>
                      </a:r>
                      <a:r>
                        <a:rPr lang="en-US" sz="1600" dirty="0">
                          <a:effectLst/>
                        </a:rPr>
                        <a:t>Y</a:t>
                      </a:r>
                      <a:r>
                        <a:rPr lang="ru-RU" sz="1600" dirty="0">
                          <a:effectLst/>
                        </a:rPr>
                        <a:t> -е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«сколько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нашистов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 набежало, заботящихся о наших коррупционерах»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875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ru-RU" sz="1600">
                          <a:effectLst/>
                        </a:rPr>
                        <a:t> помогает </a:t>
                      </a:r>
                      <a:r>
                        <a:rPr lang="en-US" sz="1600">
                          <a:effectLst/>
                        </a:rPr>
                        <a:t>Y</a:t>
                      </a:r>
                      <a:r>
                        <a:rPr lang="ru-RU" sz="1600">
                          <a:effectLst/>
                        </a:rPr>
                        <a:t>-у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«правительство помогает негодяям» 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«институт помогает нам защищаться от недобросовестных политиков»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 «эта мера поможет уменьшить преступность и защитить людей»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91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ru-RU" sz="1600">
                          <a:effectLst/>
                        </a:rPr>
                        <a:t> выступает в защиту </a:t>
                      </a:r>
                      <a:r>
                        <a:rPr lang="en-US" sz="1600">
                          <a:effectLst/>
                        </a:rPr>
                        <a:t>Y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«суды и прокуратура выступают в защиту негодяев в погонах»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253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53" y="123964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Класс 2. </a:t>
            </a:r>
            <a:r>
              <a:rPr lang="ru-RU" dirty="0"/>
              <a:t> </a:t>
            </a:r>
            <a:br>
              <a:rPr lang="ru-RU" dirty="0"/>
            </a:br>
            <a:r>
              <a:rPr lang="en-US" dirty="0">
                <a:latin typeface="Sylfaen" panose="010A0502050306030303" pitchFamily="18" charset="0"/>
              </a:rPr>
              <a:t>Y – </a:t>
            </a:r>
            <a:r>
              <a:rPr lang="ru-RU" dirty="0" smtClean="0">
                <a:latin typeface="Sylfaen" panose="010A0502050306030303" pitchFamily="18" charset="0"/>
              </a:rPr>
              <a:t>содержание действия </a:t>
            </a:r>
            <a:r>
              <a:rPr lang="en-US" dirty="0" smtClean="0">
                <a:latin typeface="Sylfaen" panose="010A0502050306030303" pitchFamily="18" charset="0"/>
              </a:rPr>
              <a:t>X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2981"/>
              </p:ext>
            </p:extLst>
          </p:nvPr>
        </p:nvGraphicFramePr>
        <p:xfrm>
          <a:off x="623338" y="1607790"/>
          <a:ext cx="10609615" cy="4944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6023"/>
                <a:gridCol w="7643592"/>
              </a:tblGrid>
              <a:tr h="812659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r>
                        <a:rPr lang="ru-RU" sz="2000" dirty="0">
                          <a:effectLst/>
                        </a:rPr>
                        <a:t> зарабатывает </a:t>
                      </a:r>
                      <a:r>
                        <a:rPr lang="ru-RU" sz="2000" dirty="0" smtClean="0">
                          <a:effectLst/>
                        </a:rPr>
                        <a:t>на-е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«Современные нувориши, зарабатывающие на сомнительных и низкопробных шоу»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1244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r>
                        <a:rPr lang="ru-RU" sz="2000" dirty="0">
                          <a:effectLst/>
                        </a:rPr>
                        <a:t> занимается </a:t>
                      </a: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ru-RU" sz="2000" dirty="0">
                          <a:effectLst/>
                        </a:rPr>
                        <a:t>ом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«”цапки” занимались не только убийствами и вымогательствами»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«учителя занимаются антиконституционной деятельностью»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</a:tr>
              <a:tr h="6562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r>
                        <a:rPr lang="ru-RU" sz="2000" dirty="0">
                          <a:effectLst/>
                        </a:rPr>
                        <a:t> совершает 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«государство Российская Федерация, совершив беззаконие…»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</a:tr>
              <a:tr h="406329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r>
                        <a:rPr lang="ru-RU" sz="2000">
                          <a:effectLst/>
                        </a:rPr>
                        <a:t> творит </a:t>
                      </a:r>
                      <a:r>
                        <a:rPr lang="en-US" sz="2000">
                          <a:effectLst/>
                        </a:rPr>
                        <a:t>Y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«руководство РПЦ понимает, что творит зло»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</a:tr>
              <a:tr h="406329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r>
                        <a:rPr lang="ru-RU" sz="2000">
                          <a:effectLst/>
                        </a:rPr>
                        <a:t> упражняется в </a:t>
                      </a:r>
                      <a:r>
                        <a:rPr lang="en-US" sz="2000">
                          <a:effectLst/>
                        </a:rPr>
                        <a:t>Y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«пока Евросоюз упражняется в лицемерии…»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</a:tr>
              <a:tr h="6562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r>
                        <a:rPr lang="ru-RU" sz="2000">
                          <a:effectLst/>
                        </a:rPr>
                        <a:t> совершенствуется в </a:t>
                      </a:r>
                      <a:r>
                        <a:rPr lang="en-US" sz="2000">
                          <a:effectLst/>
                        </a:rPr>
                        <a:t>Y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«спецслужбы совершенствуются в противозаконных методах контроля»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</a:tr>
              <a:tr h="406329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 </a:t>
                      </a:r>
                      <a:r>
                        <a:rPr lang="ru-RU" sz="2000" dirty="0">
                          <a:effectLst/>
                        </a:rPr>
                        <a:t>ответил </a:t>
                      </a:r>
                      <a:r>
                        <a:rPr lang="en-US" sz="2000" dirty="0">
                          <a:effectLst/>
                        </a:rPr>
                        <a:t>Y-</a:t>
                      </a:r>
                      <a:r>
                        <a:rPr lang="ru-RU" sz="2000" dirty="0">
                          <a:effectLst/>
                        </a:rPr>
                        <a:t>ом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«он ответил неадекватными действиями»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27" marR="402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346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22" y="1329792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Класс 3. </a:t>
            </a:r>
            <a:r>
              <a:rPr lang="ru-RU" dirty="0"/>
              <a:t> </a:t>
            </a:r>
            <a:br>
              <a:rPr lang="ru-RU" dirty="0"/>
            </a:br>
            <a:r>
              <a:rPr lang="en-US" dirty="0">
                <a:latin typeface="Sylfaen" panose="010A0502050306030303" pitchFamily="18" charset="0"/>
              </a:rPr>
              <a:t>Y – </a:t>
            </a:r>
            <a:r>
              <a:rPr lang="ru-RU" dirty="0" smtClean="0">
                <a:latin typeface="Sylfaen" panose="010A0502050306030303" pitchFamily="18" charset="0"/>
              </a:rPr>
              <a:t>результат деятельности </a:t>
            </a:r>
            <a:r>
              <a:rPr lang="en-US" dirty="0" smtClean="0">
                <a:latin typeface="Sylfaen" panose="010A0502050306030303" pitchFamily="18" charset="0"/>
              </a:rPr>
              <a:t>X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73053"/>
              </p:ext>
            </p:extLst>
          </p:nvPr>
        </p:nvGraphicFramePr>
        <p:xfrm>
          <a:off x="901522" y="1631854"/>
          <a:ext cx="10228400" cy="503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980"/>
                <a:gridCol w="8379420"/>
              </a:tblGrid>
              <a:tr h="383140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ru-RU" sz="1600" dirty="0">
                          <a:effectLst/>
                        </a:rPr>
                        <a:t>строит</a:t>
                      </a:r>
                      <a:r>
                        <a:rPr lang="en-US" sz="1600" dirty="0">
                          <a:effectLst/>
                        </a:rPr>
                        <a:t> Y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«Американский президент строит свою диктатуру»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27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X </a:t>
                      </a:r>
                      <a:r>
                        <a:rPr lang="ru-RU" sz="1600">
                          <a:effectLst/>
                        </a:rPr>
                        <a:t>устраивает </a:t>
                      </a:r>
                      <a:r>
                        <a:rPr lang="en-US" sz="1600">
                          <a:effectLst/>
                        </a:rPr>
                        <a:t>Y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«Евреи и Палестинцы опять устроили мордобой с ракетами»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</a:tr>
              <a:tr h="3727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ru-RU" sz="1600">
                          <a:effectLst/>
                        </a:rPr>
                        <a:t> изготавливает</a:t>
                      </a:r>
                      <a:r>
                        <a:rPr lang="en-US" sz="1600">
                          <a:effectLst/>
                        </a:rPr>
                        <a:t> Y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«Тухлое политическое блюдо, изготовленное властью»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</a:tr>
              <a:tr h="553146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 производит </a:t>
                      </a:r>
                      <a:r>
                        <a:rPr lang="en-US" sz="1600" dirty="0">
                          <a:effectLst/>
                        </a:rPr>
                        <a:t>Y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«она производила антидемократические законы ежедневно</a:t>
                      </a:r>
                      <a:r>
                        <a:rPr lang="ru-RU" sz="1600" dirty="0" smtClean="0">
                          <a:effectLst/>
                        </a:rPr>
                        <a:t>»</a:t>
                      </a:r>
                      <a:endParaRPr lang="ru-RU" sz="1600" dirty="0">
                        <a:effectLst/>
                      </a:endParaRPr>
                    </a:p>
                  </a:txBody>
                  <a:tcPr marL="24529" marR="24529" marT="0" marB="0"/>
                </a:tc>
              </a:tr>
              <a:tr h="3727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 устанавливает</a:t>
                      </a:r>
                      <a:r>
                        <a:rPr lang="en-US" sz="1600" dirty="0">
                          <a:effectLst/>
                        </a:rPr>
                        <a:t> Y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«Путин </a:t>
                      </a:r>
                      <a:r>
                        <a:rPr lang="ru-RU" sz="1600" dirty="0">
                          <a:effectLst/>
                        </a:rPr>
                        <a:t>давно установил антидемократический режим»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</a:tr>
              <a:tr h="3727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ru-RU" sz="1600">
                          <a:effectLst/>
                        </a:rPr>
                        <a:t> принимает</a:t>
                      </a:r>
                      <a:r>
                        <a:rPr lang="en-US" sz="1600">
                          <a:effectLst/>
                        </a:rPr>
                        <a:t> Y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</a:t>
                      </a:r>
                      <a:r>
                        <a:rPr lang="ru-RU" sz="1600" dirty="0" err="1">
                          <a:effectLst/>
                        </a:rPr>
                        <a:t>путинисты</a:t>
                      </a:r>
                      <a:r>
                        <a:rPr lang="ru-RU" sz="1600" dirty="0">
                          <a:effectLst/>
                        </a:rPr>
                        <a:t> приняли пакет репрессивных законов»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</a:tr>
              <a:tr h="745445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ru-RU" sz="1600" dirty="0">
                          <a:effectLst/>
                        </a:rPr>
                        <a:t>проводит </a:t>
                      </a:r>
                      <a:r>
                        <a:rPr lang="en-US" sz="1600" dirty="0">
                          <a:effectLst/>
                        </a:rPr>
                        <a:t>Y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«и ведь сколько акций отвратительных они провели»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«Урлашов провел честные выборы»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</a:tr>
              <a:tr h="745445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 организует </a:t>
                      </a:r>
                      <a:r>
                        <a:rPr lang="en-US" sz="1600" dirty="0">
                          <a:effectLst/>
                        </a:rPr>
                        <a:t>Y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«члены Евросоюза организовали бомбардировки Ливии»; «спецслужбы, организующие фальшивые сливы»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</a:tr>
              <a:tr h="3727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 порождает </a:t>
                      </a:r>
                      <a:r>
                        <a:rPr lang="en-US" sz="1600" dirty="0">
                          <a:effectLst/>
                        </a:rPr>
                        <a:t>Y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«…сочинение всяческих текстов, которые порождают потом споры и перепалки»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</a:tr>
              <a:tr h="3727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ru-RU" sz="1600">
                          <a:effectLst/>
                        </a:rPr>
                        <a:t> ведет (</a:t>
                      </a:r>
                      <a:r>
                        <a:rPr lang="en-US" sz="1600">
                          <a:effectLst/>
                        </a:rPr>
                        <a:t>Z</a:t>
                      </a:r>
                      <a:r>
                        <a:rPr lang="ru-RU" sz="1600">
                          <a:effectLst/>
                        </a:rPr>
                        <a:t>) к </a:t>
                      </a:r>
                      <a:r>
                        <a:rPr lang="en-US" sz="1600">
                          <a:effectLst/>
                        </a:rPr>
                        <a:t>Y</a:t>
                      </a:r>
                      <a:r>
                        <a:rPr lang="ru-RU" sz="1600">
                          <a:effectLst/>
                        </a:rPr>
                        <a:t>-у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«тандем очевидно ведет страну к развалу»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</a:tr>
              <a:tr h="3727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X </a:t>
                      </a:r>
                      <a:r>
                        <a:rPr lang="ru-RU" sz="1600">
                          <a:effectLst/>
                        </a:rPr>
                        <a:t>привел к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«он привел к развалу государственных институтов»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29" marR="2452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125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22" y="1329792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Класс 4. 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 smtClean="0">
                <a:latin typeface="Sylfaen" panose="010A0502050306030303" pitchFamily="18" charset="0"/>
              </a:rPr>
              <a:t>Тесная связь между </a:t>
            </a:r>
            <a:r>
              <a:rPr lang="en-US" dirty="0" smtClean="0">
                <a:latin typeface="Sylfaen" panose="010A0502050306030303" pitchFamily="18" charset="0"/>
              </a:rPr>
              <a:t>X</a:t>
            </a:r>
            <a:r>
              <a:rPr lang="ru-RU" dirty="0" smtClean="0">
                <a:latin typeface="Sylfaen" panose="010A0502050306030303" pitchFamily="18" charset="0"/>
              </a:rPr>
              <a:t> и </a:t>
            </a:r>
            <a:r>
              <a:rPr lang="en-US" dirty="0" smtClean="0">
                <a:latin typeface="Sylfaen" panose="010A0502050306030303" pitchFamily="18" charset="0"/>
              </a:rPr>
              <a:t>Y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78040"/>
              </p:ext>
            </p:extLst>
          </p:nvPr>
        </p:nvGraphicFramePr>
        <p:xfrm>
          <a:off x="98475" y="1617786"/>
          <a:ext cx="11774658" cy="5297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1717"/>
                <a:gridCol w="7862941"/>
              </a:tblGrid>
              <a:tr h="392961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Тесные взаимоотношения 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ru-RU" sz="1800" dirty="0">
                          <a:effectLst/>
                        </a:rPr>
                        <a:t> с </a:t>
                      </a:r>
                      <a:r>
                        <a:rPr lang="en-US" sz="1800" dirty="0">
                          <a:effectLst/>
                        </a:rPr>
                        <a:t>Y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«Тесные взаимоотношения Патриарха с бандитами»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2961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Крепкая связь между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 и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«Крепкая связь между ней и криминальным бизнесом»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</a:tr>
              <a:tr h="815595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 крепко/тесно связан с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«он тесно связан с криминальным бизнесом» (сконструированный пример)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</a:tr>
              <a:tr h="6361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 в связке с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«рейдеры (т.е. бандиты), которые в связке с судебными… органами…»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</a:tr>
              <a:tr h="971524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За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-ом (стоит)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«За компанией «Рубикон» стоят обычные рейдеры (т.е. бандиты)»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«за коммунизмом дикость и зверства…»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</a:tr>
              <a:tr h="6361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 подконтролен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ru-RU" sz="1800">
                          <a:effectLst/>
                        </a:rPr>
                        <a:t>-у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«правоохранительные органы давно подконтрольны жуликам и ворам»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</a:tr>
              <a:tr h="815595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 подчиняется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ru-RU" sz="1800">
                          <a:effectLst/>
                        </a:rPr>
                        <a:t>-у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«жизнь российской бюрократии стала полностью подчиняться мафиозным принципам»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</a:tr>
              <a:tr h="636122">
                <a:tc>
                  <a:txBody>
                    <a:bodyPr/>
                    <a:lstStyle/>
                    <a:p>
                      <a:pPr indent="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 строится на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ru-RU" sz="1800">
                          <a:effectLst/>
                        </a:rPr>
                        <a:t>-е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«кампания … строится на откровенной лжи и подтасовке фактов»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31" marR="529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676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22" y="149860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/>
            </a:r>
            <a:b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</a:b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Класс </a:t>
            </a:r>
            <a:r>
              <a:rPr lang="en-US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5</a:t>
            </a: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. </a:t>
            </a:r>
            <a:r>
              <a:rPr lang="ru-RU" dirty="0"/>
              <a:t> </a:t>
            </a:r>
            <a:br>
              <a:rPr lang="ru-RU" dirty="0"/>
            </a:br>
            <a:r>
              <a:rPr lang="en-US" dirty="0" smtClean="0">
                <a:latin typeface="Sylfaen" panose="010A0502050306030303" pitchFamily="18" charset="0"/>
              </a:rPr>
              <a:t>X</a:t>
            </a:r>
            <a:r>
              <a:rPr lang="ru-RU" dirty="0" smtClean="0">
                <a:latin typeface="Sylfaen" panose="010A0502050306030303" pitchFamily="18" charset="0"/>
              </a:rPr>
              <a:t> против </a:t>
            </a:r>
            <a:r>
              <a:rPr lang="en-US" dirty="0" smtClean="0">
                <a:latin typeface="Sylfaen" panose="010A0502050306030303" pitchFamily="18" charset="0"/>
              </a:rPr>
              <a:t>Y</a:t>
            </a:r>
            <a:r>
              <a:rPr lang="ru-RU" dirty="0" smtClean="0">
                <a:latin typeface="Sylfaen" panose="010A0502050306030303" pitchFamily="18" charset="0"/>
              </a:rPr>
              <a:t>: отношения, инвертирующие оценку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9287"/>
              </p:ext>
            </p:extLst>
          </p:nvPr>
        </p:nvGraphicFramePr>
        <p:xfrm>
          <a:off x="225082" y="1744393"/>
          <a:ext cx="11183816" cy="4909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6113"/>
                <a:gridCol w="8547703"/>
              </a:tblGrid>
              <a:tr h="795265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ru-RU" sz="1800" dirty="0">
                          <a:effectLst/>
                        </a:rPr>
                        <a:t>противоречит </a:t>
                      </a:r>
                      <a:r>
                        <a:rPr lang="en-US" sz="1800" dirty="0">
                          <a:effectLst/>
                        </a:rPr>
                        <a:t>Y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  <a:tc>
                  <a:txBody>
                    <a:bodyPr/>
                    <a:lstStyle/>
                    <a:p>
                      <a:pPr marL="457200" indent="133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«Восстановление этой статьи в УК противоречит принципам демократизации общества»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</a:tr>
              <a:tr h="795265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</a:t>
                      </a:r>
                      <a:r>
                        <a:rPr lang="ru-RU" sz="1800">
                          <a:effectLst/>
                        </a:rPr>
                        <a:t>выступает против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  <a:tc>
                  <a:txBody>
                    <a:bodyPr/>
                    <a:lstStyle/>
                    <a:p>
                      <a:pPr marL="457200" indent="133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«Парень, выступающий против ненависти к другим народам»</a:t>
                      </a:r>
                    </a:p>
                    <a:p>
                      <a:pPr marL="457200" indent="133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</a:t>
                      </a:r>
                      <a:r>
                        <a:rPr lang="en-US" sz="1800" dirty="0">
                          <a:effectLst/>
                        </a:rPr>
                        <a:t>Pussy Riot</a:t>
                      </a:r>
                      <a:r>
                        <a:rPr lang="ru-RU" sz="1800" dirty="0">
                          <a:effectLst/>
                        </a:rPr>
                        <a:t> выступили против авторитарного режима»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</a:tr>
              <a:tr h="397632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 борется с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ru-RU" sz="1800">
                          <a:effectLst/>
                        </a:rPr>
                        <a:t>-ом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  <a:tc>
                  <a:txBody>
                    <a:bodyPr/>
                    <a:lstStyle/>
                    <a:p>
                      <a:pPr marL="457200" indent="133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«президент борется с коррупцией»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</a:tr>
              <a:tr h="864283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 воюет с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ru-RU" sz="1800">
                          <a:effectLst/>
                        </a:rPr>
                        <a:t>-ом</a:t>
                      </a: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 объявил войну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ru-RU" sz="1800">
                          <a:effectLst/>
                        </a:rPr>
                        <a:t>-у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  <a:tc>
                  <a:txBody>
                    <a:bodyPr/>
                    <a:lstStyle/>
                    <a:p>
                      <a:pPr marL="457200" marR="0" indent="1333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«</a:t>
                      </a:r>
                      <a:r>
                        <a:rPr lang="ru-RU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Си </a:t>
                      </a:r>
                      <a:r>
                        <a:rPr lang="ru-RU" u="none" dirty="0" err="1" smtClean="0">
                          <a:solidFill>
                            <a:schemeClr val="tx1"/>
                          </a:solidFill>
                          <a:hlinkClick r:id="rId2"/>
                        </a:rPr>
                        <a:t>Цзиньпин</a:t>
                      </a:r>
                      <a:r>
                        <a:rPr lang="ru-RU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 объявил войну партийной коррупции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»</a:t>
                      </a:r>
                    </a:p>
                    <a:p>
                      <a:pPr marL="457200" indent="133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</a:tr>
              <a:tr h="1192897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 осудил/не поддержал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  <a:tc>
                  <a:txBody>
                    <a:bodyPr/>
                    <a:lstStyle/>
                    <a:p>
                      <a:pPr marL="457200" indent="133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«Правительство не поддержало сомнительный законопроект»</a:t>
                      </a:r>
                    </a:p>
                    <a:p>
                      <a:pPr marL="457200" indent="133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«Полно мусульман, готовых осудить террор»</a:t>
                      </a:r>
                    </a:p>
                    <a:p>
                      <a:pPr marL="457200" indent="133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</a:tr>
              <a:tr h="864283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</a:t>
                      </a:r>
                      <a:r>
                        <a:rPr lang="ru-RU" sz="1800">
                          <a:effectLst/>
                        </a:rPr>
                        <a:t>исключает (возможность)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  <a:tc>
                  <a:txBody>
                    <a:bodyPr/>
                    <a:lstStyle/>
                    <a:p>
                      <a:pPr marL="457200" indent="133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«Отсутствие общекавказской консолидации правозащитных прав исключает возможность содержательной и системной организованной работы»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13" marR="4571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7794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Результаты </a:t>
            </a:r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тестирования системы, дополненной модулем извлечения скрытой оценки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796201"/>
              </p:ext>
            </p:extLst>
          </p:nvPr>
        </p:nvGraphicFramePr>
        <p:xfrm>
          <a:off x="1097280" y="1899138"/>
          <a:ext cx="8173328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7654"/>
                <a:gridCol w="2222258"/>
                <a:gridCol w="2030005"/>
                <a:gridCol w="2103411"/>
              </a:tblGrid>
              <a:tr h="3850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ylfaen" panose="010A0502050306030303" pitchFamily="18" charset="0"/>
                        </a:rPr>
                        <a:t>Preciseness </a:t>
                      </a:r>
                      <a:endParaRPr lang="ru-RU" sz="24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ylfaen" panose="010A0502050306030303" pitchFamily="18" charset="0"/>
                        </a:rPr>
                        <a:t>Recall</a:t>
                      </a:r>
                      <a:endParaRPr lang="ru-RU" sz="24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ylfaen" panose="010A0502050306030303" pitchFamily="18" charset="0"/>
                        </a:rPr>
                        <a:t>F-measure</a:t>
                      </a:r>
                      <a:endParaRPr lang="ru-RU" sz="24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4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lfaen" panose="010A0502050306030303" pitchFamily="18" charset="0"/>
                        </a:rPr>
                        <a:t>Выделение объекта оценки</a:t>
                      </a:r>
                      <a:endParaRPr lang="ru-RU" sz="24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lfaen" panose="010A0502050306030303" pitchFamily="18" charset="0"/>
                        </a:rPr>
                        <a:t>0,87</a:t>
                      </a:r>
                      <a:endParaRPr lang="ru-RU" sz="24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lfaen" panose="010A0502050306030303" pitchFamily="18" charset="0"/>
                        </a:rPr>
                        <a:t>0,422</a:t>
                      </a:r>
                      <a:endParaRPr lang="ru-RU" sz="24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lfaen" panose="010A0502050306030303" pitchFamily="18" charset="0"/>
                        </a:rPr>
                        <a:t>0,56</a:t>
                      </a:r>
                      <a:endParaRPr lang="ru-RU" sz="24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437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lfaen" panose="010A0502050306030303" pitchFamily="18" charset="0"/>
                        </a:rPr>
                        <a:t>Определение полярности оценки</a:t>
                      </a:r>
                      <a:endParaRPr lang="ru-RU" sz="24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Sylfaen" panose="010A0502050306030303" pitchFamily="18" charset="0"/>
                        </a:rPr>
                        <a:t>0,85</a:t>
                      </a:r>
                      <a:endParaRPr lang="ru-RU" sz="24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4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590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</a:rPr>
              <a:t>Сравнение результатов</a:t>
            </a:r>
            <a:endParaRPr lang="ru-RU" dirty="0">
              <a:latin typeface="Sylfaen" panose="010A0502050306030303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898154"/>
              </p:ext>
            </p:extLst>
          </p:nvPr>
        </p:nvGraphicFramePr>
        <p:xfrm>
          <a:off x="5859887" y="1867437"/>
          <a:ext cx="6332112" cy="4459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8189"/>
                <a:gridCol w="1721646"/>
                <a:gridCol w="1572704"/>
                <a:gridCol w="1629573"/>
              </a:tblGrid>
              <a:tr h="428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Preciseness 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F-measure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74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Выделение объекта оценки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0,87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0,422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0,56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94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Определение полярности оценки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0,85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10767"/>
              </p:ext>
            </p:extLst>
          </p:nvPr>
        </p:nvGraphicFramePr>
        <p:xfrm>
          <a:off x="231819" y="1864995"/>
          <a:ext cx="5318974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879"/>
                <a:gridCol w="1446184"/>
                <a:gridCol w="1321072"/>
                <a:gridCol w="1368839"/>
              </a:tblGrid>
              <a:tr h="368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ylfaen" panose="010A0502050306030303" pitchFamily="18" charset="0"/>
                        </a:rPr>
                        <a:t>Preciseness 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ylfaen" panose="010A0502050306030303" pitchFamily="18" charset="0"/>
                        </a:rPr>
                        <a:t>Recall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ylfaen" panose="010A0502050306030303" pitchFamily="18" charset="0"/>
                        </a:rPr>
                        <a:t>F-measure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28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Выделение объекта оценки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0,92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0,3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0,46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41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Определение полярности оценки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ylfaen" panose="010A0502050306030303" pitchFamily="18" charset="0"/>
                        </a:rPr>
                        <a:t>0,863</a:t>
                      </a:r>
                      <a:endParaRPr lang="ru-RU" sz="20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ylfaen" panose="010A0502050306030303" pitchFamily="18" charset="0"/>
                        </a:rPr>
                        <a:t> </a:t>
                      </a:r>
                      <a:endParaRPr lang="ru-RU" sz="20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7826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</a:rPr>
              <a:t>Дальнейшие исследования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3200" dirty="0">
                <a:latin typeface="Sylfaen" panose="010A0502050306030303" pitchFamily="18" charset="0"/>
              </a:rPr>
              <a:t>Создание полноценной системы извлечения явной и скрытой оценки, имеющей модуль разрешения анафорических и </a:t>
            </a:r>
            <a:r>
              <a:rPr lang="ru-RU" sz="3200" dirty="0" err="1">
                <a:latin typeface="Sylfaen" panose="010A0502050306030303" pitchFamily="18" charset="0"/>
              </a:rPr>
              <a:t>кореферентных</a:t>
            </a:r>
            <a:r>
              <a:rPr lang="ru-RU" sz="3200" dirty="0">
                <a:latin typeface="Sylfaen" panose="010A0502050306030303" pitchFamily="18" charset="0"/>
              </a:rPr>
              <a:t> связей;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3200" dirty="0">
                <a:latin typeface="Sylfaen" panose="010A0502050306030303" pitchFamily="18" charset="0"/>
              </a:rPr>
              <a:t>Уточнение правил выделения оценки и повышение качества их работы;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3200" dirty="0">
                <a:latin typeface="Sylfaen" panose="010A0502050306030303" pitchFamily="18" charset="0"/>
              </a:rPr>
              <a:t>Исследование явления скрытой оценки на других типах текстов.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7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</a:rPr>
              <a:t>«Побочные продукты»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3200" dirty="0">
                <a:latin typeface="Sylfaen" panose="010A0502050306030303" pitchFamily="18" charset="0"/>
              </a:rPr>
              <a:t> </a:t>
            </a:r>
            <a:r>
              <a:rPr lang="ru-RU" sz="3200" dirty="0" smtClean="0">
                <a:latin typeface="Sylfaen" panose="010A0502050306030303" pitchFamily="18" charset="0"/>
              </a:rPr>
              <a:t>Словарь оценочной лексики (по частям речи)</a:t>
            </a:r>
          </a:p>
          <a:p>
            <a:pPr marL="0" lvl="0" indent="0">
              <a:buNone/>
            </a:pPr>
            <a:r>
              <a:rPr lang="en-US" sz="3200" u="sng" dirty="0">
                <a:latin typeface="Sylfaen" panose="010A0502050306030303" pitchFamily="18" charset="0"/>
              </a:rPr>
              <a:t>https://yadi.sk/d/getPu_V4TVTD4</a:t>
            </a:r>
            <a:endParaRPr lang="ru-RU" sz="3200" u="sng" dirty="0"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Sylfaen" panose="010A0502050306030303" pitchFamily="18" charset="0"/>
              </a:rPr>
              <a:t>Размеченный по тональности </a:t>
            </a:r>
            <a:r>
              <a:rPr lang="ru-RU" sz="3200" dirty="0" smtClean="0">
                <a:latin typeface="Sylfaen" panose="010A0502050306030303" pitchFamily="18" charset="0"/>
              </a:rPr>
              <a:t>корпус </a:t>
            </a:r>
            <a:r>
              <a:rPr lang="ru-RU" sz="3200" dirty="0">
                <a:latin typeface="Sylfaen" panose="010A0502050306030303" pitchFamily="18" charset="0"/>
              </a:rPr>
              <a:t>политических </a:t>
            </a:r>
            <a:r>
              <a:rPr lang="ru-RU" sz="3200" dirty="0" smtClean="0">
                <a:latin typeface="Sylfaen" panose="010A0502050306030303" pitchFamily="18" charset="0"/>
              </a:rPr>
              <a:t>блогов</a:t>
            </a:r>
          </a:p>
          <a:p>
            <a:pPr marL="0" indent="0">
              <a:buNone/>
            </a:pPr>
            <a:r>
              <a:rPr lang="en-US" sz="3200" u="sng" dirty="0">
                <a:latin typeface="Sylfaen" panose="010A0502050306030303" pitchFamily="18" charset="0"/>
              </a:rPr>
              <a:t>https://yadi.sk/d/-JRJIjEYTXUu7</a:t>
            </a:r>
            <a:endParaRPr lang="ru-RU" sz="3200" u="sng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Возможные варианты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dirty="0" smtClean="0">
                <a:latin typeface="Sylfaen" panose="010A0502050306030303" pitchFamily="18" charset="0"/>
              </a:rPr>
              <a:t>Оценка контекста?</a:t>
            </a:r>
          </a:p>
          <a:p>
            <a:pPr marL="0" indent="0">
              <a:buNone/>
            </a:pP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ездит по плохим дорогам</a:t>
            </a:r>
          </a:p>
          <a:p>
            <a:pPr marL="0" indent="0">
              <a:buNone/>
            </a:pP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ознакомился с интереснейшим законопроектом</a:t>
            </a:r>
          </a:p>
          <a:p>
            <a:pPr marL="0" indent="0">
              <a:buNone/>
            </a:pP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прочитал ужасную книгу</a:t>
            </a:r>
          </a:p>
          <a:p>
            <a:pPr marL="0" indent="0">
              <a:buNone/>
            </a:pPr>
            <a:endParaRPr lang="ru-RU" sz="3600" dirty="0" smtClean="0">
              <a:latin typeface="Sylfaen" panose="010A050205030603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b="1" dirty="0" smtClean="0">
                <a:latin typeface="Sylfaen" panose="010A0502050306030303" pitchFamily="18" charset="0"/>
              </a:rPr>
              <a:t>Гипотеза:</a:t>
            </a:r>
          </a:p>
          <a:p>
            <a:pPr marL="0" indent="0">
              <a:buNone/>
            </a:pPr>
            <a:r>
              <a:rPr lang="ru-RU" sz="3600" dirty="0" smtClean="0">
                <a:latin typeface="Sylfaen" panose="010A0502050306030303" pitchFamily="18" charset="0"/>
              </a:rPr>
              <a:t>существует класс конструкций (отношений между объектами текста), способных переносить оценку</a:t>
            </a:r>
            <a:endParaRPr lang="ru-RU" sz="36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82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</a:rPr>
              <a:t>Спасибо за внимание!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12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Предпосылки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ylfaen" panose="010A0502050306030303" pitchFamily="18" charset="0"/>
              </a:rPr>
              <a:t>[</a:t>
            </a:r>
            <a:r>
              <a:rPr lang="ru-RU" sz="2800" dirty="0" smtClean="0">
                <a:latin typeface="Sylfaen" panose="010A0502050306030303" pitchFamily="18" charset="0"/>
              </a:rPr>
              <a:t>Ермаков, Киселев</a:t>
            </a:r>
            <a:r>
              <a:rPr lang="en-US" sz="2800" dirty="0" smtClean="0">
                <a:latin typeface="Sylfaen" panose="010A0502050306030303" pitchFamily="18" charset="0"/>
              </a:rPr>
              <a:t>; 2005]: </a:t>
            </a:r>
            <a:endParaRPr lang="ru-RU" sz="2800" dirty="0" smtClean="0">
              <a:latin typeface="Sylfaen" panose="010A05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Явная тональная характеристика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>
                <a:latin typeface="Sylfaen" panose="010A0502050306030303" pitchFamily="18" charset="0"/>
              </a:rPr>
              <a:t>Прямая эмоционально-коннотативная характеристика </a:t>
            </a:r>
            <a:r>
              <a:rPr lang="ru-RU" sz="2800" dirty="0" smtClean="0">
                <a:latin typeface="Sylfaen" panose="010A0502050306030303" pitchFamily="18" charset="0"/>
              </a:rPr>
              <a:t>(</a:t>
            </a:r>
            <a:r>
              <a:rPr lang="ru-RU" sz="2800" i="1" dirty="0" smtClean="0">
                <a:latin typeface="Sylfaen" panose="010A0502050306030303" pitchFamily="18" charset="0"/>
              </a:rPr>
              <a:t>президент борется с преступностью</a:t>
            </a:r>
            <a:r>
              <a:rPr lang="ru-RU" sz="2800" dirty="0" smtClean="0">
                <a:latin typeface="Sylfaen" panose="010A0502050306030303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>
                <a:latin typeface="Sylfaen" panose="010A0502050306030303" pitchFamily="18" charset="0"/>
              </a:rPr>
              <a:t>Ассоциированный эмоциональный </a:t>
            </a:r>
            <a:r>
              <a:rPr lang="ru-RU" sz="2800" dirty="0" err="1">
                <a:latin typeface="Sylfaen" panose="010A0502050306030303" pitchFamily="18" charset="0"/>
              </a:rPr>
              <a:t>коннотат</a:t>
            </a:r>
            <a:r>
              <a:rPr lang="ru-RU" sz="2800" dirty="0">
                <a:latin typeface="Sylfaen" panose="010A0502050306030303" pitchFamily="18" charset="0"/>
              </a:rPr>
              <a:t> </a:t>
            </a:r>
            <a:r>
              <a:rPr lang="ru-RU" sz="2800" dirty="0" smtClean="0">
                <a:latin typeface="Sylfaen" panose="010A0502050306030303" pitchFamily="18" charset="0"/>
              </a:rPr>
              <a:t> (отношения влияния)</a:t>
            </a:r>
            <a:endParaRPr lang="ru-RU" sz="2800" dirty="0"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800" dirty="0" smtClean="0">
              <a:latin typeface="Sylfaen" panose="010A0502050306030303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Sylfaen" panose="010A0502050306030303" pitchFamily="18" charset="0"/>
              </a:rPr>
              <a:t>[</a:t>
            </a:r>
            <a:r>
              <a:rPr lang="ru-RU" sz="2800" dirty="0" err="1" smtClean="0">
                <a:latin typeface="Sylfaen" panose="010A0502050306030303" pitchFamily="18" charset="0"/>
              </a:rPr>
              <a:t>Пазельская</a:t>
            </a:r>
            <a:r>
              <a:rPr lang="ru-RU" sz="2800" dirty="0" smtClean="0">
                <a:latin typeface="Sylfaen" panose="010A0502050306030303" pitchFamily="18" charset="0"/>
              </a:rPr>
              <a:t>, Соловьев; 2011</a:t>
            </a:r>
            <a:r>
              <a:rPr lang="en-US" sz="2800" dirty="0" smtClean="0">
                <a:latin typeface="Sylfaen" panose="010A0502050306030303" pitchFamily="18" charset="0"/>
              </a:rPr>
              <a:t>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Классы глаголов, чье оценочное значение зависит от объекта действия (бороться</a:t>
            </a:r>
            <a:r>
              <a:rPr lang="en-US" sz="2800" dirty="0" smtClean="0">
                <a:latin typeface="Sylfaen" panose="010A0502050306030303" pitchFamily="18" charset="0"/>
              </a:rPr>
              <a:t>/</a:t>
            </a:r>
            <a:r>
              <a:rPr lang="ru-RU" sz="2800" dirty="0" smtClean="0">
                <a:latin typeface="Sylfaen" panose="010A0502050306030303" pitchFamily="18" charset="0"/>
              </a:rPr>
              <a:t>защищать)</a:t>
            </a:r>
            <a:endParaRPr lang="ru-RU" sz="2800" dirty="0">
              <a:latin typeface="Sylfaen" panose="010A0502050306030303" pitchFamily="18" charset="0"/>
            </a:endParaRPr>
          </a:p>
          <a:p>
            <a:endParaRPr lang="ru-RU" sz="2800" dirty="0" smtClean="0">
              <a:latin typeface="Sylfaen" panose="010A0502050306030303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5060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ru-RU" sz="3400" dirty="0" smtClean="0">
              <a:latin typeface="Sylfaen" panose="010A0502050306030303" pitchFamily="18" charset="0"/>
            </a:endParaRPr>
          </a:p>
          <a:p>
            <a:pPr lvl="1"/>
            <a:r>
              <a:rPr lang="ru-RU" sz="3400" dirty="0" smtClean="0">
                <a:latin typeface="Sylfaen" panose="010A0502050306030303" pitchFamily="18" charset="0"/>
              </a:rPr>
              <a:t>выявить </a:t>
            </a:r>
            <a:r>
              <a:rPr lang="ru-RU" sz="3400" dirty="0">
                <a:latin typeface="Sylfaen" panose="010A0502050306030303" pitchFamily="18" charset="0"/>
              </a:rPr>
              <a:t>лексико-грамматические шаблоны извлечения имплицитной оценки и доказать, что их использование в системе анализа тональности текста способно качественно улучшить результаты ее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2390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3200" dirty="0">
                <a:latin typeface="Sylfaen" panose="010A0502050306030303" pitchFamily="18" charset="0"/>
              </a:rPr>
              <a:t>Создание </a:t>
            </a:r>
            <a:r>
              <a:rPr lang="ru-RU" sz="3200" dirty="0" smtClean="0">
                <a:latin typeface="Sylfaen" panose="010A0502050306030303" pitchFamily="18" charset="0"/>
              </a:rPr>
              <a:t>макета системы </a:t>
            </a:r>
            <a:r>
              <a:rPr lang="ru-RU" sz="3200" dirty="0">
                <a:latin typeface="Sylfaen" panose="010A0502050306030303" pitchFamily="18" charset="0"/>
              </a:rPr>
              <a:t>извлечения эксплицитной (явной) </a:t>
            </a:r>
            <a:r>
              <a:rPr lang="ru-RU" sz="3200" dirty="0" smtClean="0">
                <a:latin typeface="Sylfaen" panose="010A0502050306030303" pitchFamily="18" charset="0"/>
              </a:rPr>
              <a:t>оценки, основанной на шаблонах;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3200" dirty="0" smtClean="0">
                <a:latin typeface="Sylfaen" panose="010A0502050306030303" pitchFamily="18" charset="0"/>
              </a:rPr>
              <a:t>Измерение </a:t>
            </a:r>
            <a:r>
              <a:rPr lang="ru-RU" sz="3200" dirty="0">
                <a:latin typeface="Sylfaen" panose="010A0502050306030303" pitchFamily="18" charset="0"/>
              </a:rPr>
              <a:t>точности и полноты результатов применения используемых </a:t>
            </a:r>
            <a:r>
              <a:rPr lang="ru-RU" sz="3200" dirty="0" smtClean="0">
                <a:latin typeface="Sylfaen" panose="010A0502050306030303" pitchFamily="18" charset="0"/>
              </a:rPr>
              <a:t>шаблонов (на предварительно размеченном экспертами тестовом корпусе);</a:t>
            </a:r>
            <a:endParaRPr lang="ru-RU" sz="3200" dirty="0">
              <a:latin typeface="Sylfaen" panose="010A0502050306030303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3200" dirty="0">
                <a:latin typeface="Sylfaen" panose="010A0502050306030303" pitchFamily="18" charset="0"/>
              </a:rPr>
              <a:t>Анализ способов выражения имплицитной </a:t>
            </a:r>
            <a:r>
              <a:rPr lang="ru-RU" sz="3200" dirty="0" smtClean="0">
                <a:latin typeface="Sylfaen" panose="010A0502050306030303" pitchFamily="18" charset="0"/>
              </a:rPr>
              <a:t>оценки</a:t>
            </a:r>
            <a:r>
              <a:rPr lang="ru-RU" sz="3200" dirty="0">
                <a:latin typeface="Sylfaen" panose="010A0502050306030303" pitchFamily="18" charset="0"/>
              </a:rPr>
              <a:t>, составление лексико-грамматических шаблонов ее извлечения и установления связи с релевантным объектом;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3200" dirty="0">
                <a:latin typeface="Sylfaen" panose="010A0502050306030303" pitchFamily="18" charset="0"/>
              </a:rPr>
              <a:t>Измерение точности и полноты результатов работы системы, имеющей модуль извлечения имплицитной оценки, и сравнение этих результатов с результатами работы системы, использующей только правила извлечения явной оценки.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5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Обучающий и тестовый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 тексты </a:t>
            </a:r>
            <a:r>
              <a:rPr lang="ru-RU" sz="2800" dirty="0">
                <a:latin typeface="Sylfaen" panose="010A0502050306030303" pitchFamily="18" charset="0"/>
              </a:rPr>
              <a:t>политических </a:t>
            </a:r>
            <a:r>
              <a:rPr lang="ru-RU" sz="2800" dirty="0" smtClean="0">
                <a:latin typeface="Sylfaen" panose="010A0502050306030303" pitchFamily="18" charset="0"/>
              </a:rPr>
              <a:t>блогов </a:t>
            </a:r>
            <a:r>
              <a:rPr lang="en-US" sz="2800" dirty="0" err="1" smtClean="0">
                <a:latin typeface="Sylfaen" panose="010A0502050306030303" pitchFamily="18" charset="0"/>
              </a:rPr>
              <a:t>livejournal</a:t>
            </a:r>
            <a:r>
              <a:rPr lang="ru-RU" sz="2800" dirty="0">
                <a:latin typeface="Sylfaen" panose="010A0502050306030303" pitchFamily="18" charset="0"/>
              </a:rPr>
              <a:t>.</a:t>
            </a:r>
            <a:r>
              <a:rPr lang="ru-RU" sz="2800" dirty="0" err="1">
                <a:latin typeface="Sylfaen" panose="010A0502050306030303" pitchFamily="18" charset="0"/>
              </a:rPr>
              <a:t>com</a:t>
            </a:r>
            <a:r>
              <a:rPr lang="ru-RU" sz="2800" dirty="0">
                <a:latin typeface="Sylfaen" panose="010A0502050306030303" pitchFamily="18" charset="0"/>
              </a:rPr>
              <a:t> и </a:t>
            </a:r>
            <a:r>
              <a:rPr lang="en-US" sz="2800" dirty="0">
                <a:latin typeface="Sylfaen" panose="010A0502050306030303" pitchFamily="18" charset="0"/>
              </a:rPr>
              <a:t>echo</a:t>
            </a:r>
            <a:r>
              <a:rPr lang="ru-RU" sz="2800" dirty="0">
                <a:latin typeface="Sylfaen" panose="010A0502050306030303" pitchFamily="18" charset="0"/>
              </a:rPr>
              <a:t>.</a:t>
            </a:r>
            <a:r>
              <a:rPr lang="en-US" sz="2800" dirty="0" err="1">
                <a:latin typeface="Sylfaen" panose="010A0502050306030303" pitchFamily="18" charset="0"/>
              </a:rPr>
              <a:t>msk</a:t>
            </a:r>
            <a:r>
              <a:rPr lang="ru-RU" sz="2800" dirty="0">
                <a:latin typeface="Sylfaen" panose="010A0502050306030303" pitchFamily="18" charset="0"/>
              </a:rPr>
              <a:t>.</a:t>
            </a:r>
            <a:r>
              <a:rPr lang="en-US" sz="2800" dirty="0" err="1">
                <a:latin typeface="Sylfaen" panose="010A0502050306030303" pitchFamily="18" charset="0"/>
              </a:rPr>
              <a:t>ru</a:t>
            </a:r>
            <a:r>
              <a:rPr lang="ru-RU" sz="2800" dirty="0">
                <a:latin typeface="Sylfaen" panose="010A0502050306030303" pitchFamily="18" charset="0"/>
              </a:rPr>
              <a:t> за период с октября 2012 г. по январь 2013 г. </a:t>
            </a:r>
            <a:endParaRPr lang="ru-RU" sz="2800" dirty="0" smtClean="0"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 обучающий корпус –  200000 </a:t>
            </a:r>
            <a:r>
              <a:rPr lang="ru-RU" sz="2800" dirty="0">
                <a:latin typeface="Sylfaen" panose="010A0502050306030303" pitchFamily="18" charset="0"/>
              </a:rPr>
              <a:t>слов (350 </a:t>
            </a:r>
            <a:r>
              <a:rPr lang="ru-RU" sz="2800" dirty="0" err="1">
                <a:latin typeface="Sylfaen" panose="010A0502050306030303" pitchFamily="18" charset="0"/>
              </a:rPr>
              <a:t>блоговых</a:t>
            </a:r>
            <a:r>
              <a:rPr lang="ru-RU" sz="2800" dirty="0">
                <a:latin typeface="Sylfaen" panose="010A0502050306030303" pitchFamily="18" charset="0"/>
              </a:rPr>
              <a:t> записей</a:t>
            </a:r>
            <a:r>
              <a:rPr lang="ru-RU" sz="2800" dirty="0" smtClean="0">
                <a:latin typeface="Sylfaen" panose="010A0502050306030303" pitchFamily="18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dirty="0" smtClean="0">
                <a:latin typeface="Sylfaen" panose="010A0502050306030303" pitchFamily="18" charset="0"/>
              </a:rPr>
              <a:t> размечен по оценочной лексике и конструкциям переноса оценки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 размер </a:t>
            </a:r>
            <a:r>
              <a:rPr lang="ru-RU" sz="2800" dirty="0">
                <a:latin typeface="Sylfaen" panose="010A0502050306030303" pitchFamily="18" charset="0"/>
              </a:rPr>
              <a:t>тестового корпуса – 100 записей (около 50000 слов</a:t>
            </a:r>
            <a:r>
              <a:rPr lang="ru-RU" sz="2800" dirty="0" smtClean="0">
                <a:latin typeface="Sylfaen" panose="010A05020503060303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dirty="0" smtClean="0">
                <a:latin typeface="Sylfaen" panose="010A0502050306030303" pitchFamily="18" charset="0"/>
              </a:rPr>
              <a:t> размечен тремя экспертами по оцененным в тексте объектам (и полярности их оценки)</a:t>
            </a:r>
            <a:endParaRPr lang="ru-RU" sz="26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164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  <a:ea typeface="Microsoft JhengHei UI Light" panose="020B0304030504040204" pitchFamily="34" charset="-128"/>
                <a:cs typeface="Aharoni" panose="02010803020104030203" pitchFamily="2" charset="-79"/>
              </a:rPr>
              <a:t>Требования к создаваемой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 </a:t>
            </a:r>
            <a:r>
              <a:rPr lang="ru-RU" sz="2800" dirty="0">
                <a:latin typeface="Sylfaen" panose="010A0502050306030303" pitchFamily="18" charset="0"/>
              </a:rPr>
              <a:t>На вход принимается текст, разбитый на предложения;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 Результатом </a:t>
            </a:r>
            <a:r>
              <a:rPr lang="ru-RU" sz="2800" dirty="0">
                <a:latin typeface="Sylfaen" panose="010A0502050306030303" pitchFamily="18" charset="0"/>
              </a:rPr>
              <a:t>работы системы должен быть список объектов, оцененных автором текста (в каждом конкретном предложении) и полярность оценки, соответствующей каждому из объектов; полярность оценки может быть только положительной или отрицательной.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 Разрешение </a:t>
            </a:r>
            <a:r>
              <a:rPr lang="ru-RU" sz="2800" dirty="0">
                <a:latin typeface="Sylfaen" panose="010A0502050306030303" pitchFamily="18" charset="0"/>
              </a:rPr>
              <a:t>анафоры и </a:t>
            </a:r>
            <a:r>
              <a:rPr lang="ru-RU" sz="2800" dirty="0" err="1">
                <a:latin typeface="Sylfaen" panose="010A0502050306030303" pitchFamily="18" charset="0"/>
              </a:rPr>
              <a:t>кореференции</a:t>
            </a:r>
            <a:r>
              <a:rPr lang="ru-RU" sz="2800" dirty="0">
                <a:latin typeface="Sylfaen" panose="010A0502050306030303" pitchFamily="18" charset="0"/>
              </a:rPr>
              <a:t> представляет собой отдельную задачу и выходит за рамки данной работы; таким образом, мы рассматриваем упоминание и оценку объекта в каждом конкретном предложении.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ylfaen" panose="010A0502050306030303" pitchFamily="18" charset="0"/>
              </a:rPr>
              <a:t> Объектом </a:t>
            </a:r>
            <a:r>
              <a:rPr lang="ru-RU" sz="2800" dirty="0">
                <a:latin typeface="Sylfaen" panose="010A0502050306030303" pitchFamily="18" charset="0"/>
              </a:rPr>
              <a:t>оценки могут быть персоны, местоимения, именные группы.</a:t>
            </a:r>
          </a:p>
        </p:txBody>
      </p:sp>
    </p:spTree>
    <p:extLst>
      <p:ext uri="{BB962C8B-B14F-4D97-AF65-F5344CB8AC3E}">
        <p14:creationId xmlns:p14="http://schemas.microsoft.com/office/powerpoint/2010/main" val="339114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ylfaen" panose="010A0502050306030303" pitchFamily="18" charset="0"/>
              </a:rPr>
              <a:t>Часть </a:t>
            </a:r>
            <a:r>
              <a:rPr lang="en-US" dirty="0" smtClean="0">
                <a:latin typeface="Sylfaen" panose="010A0502050306030303" pitchFamily="18" charset="0"/>
              </a:rPr>
              <a:t>I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Sylfaen" panose="010A0502050306030303" pitchFamily="18" charset="0"/>
              </a:rPr>
              <a:t>Создание макета системы извлечения явной оценки</a:t>
            </a:r>
            <a:endParaRPr lang="ru-RU" sz="2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2734</TotalTime>
  <Words>1709</Words>
  <Application>Microsoft Office PowerPoint</Application>
  <PresentationFormat>Широкоэкранный</PresentationFormat>
  <Paragraphs>276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Microsoft JhengHei UI Light</vt:lpstr>
      <vt:lpstr>Aharoni</vt:lpstr>
      <vt:lpstr>Arial</vt:lpstr>
      <vt:lpstr>Calibri</vt:lpstr>
      <vt:lpstr>Calibri Light</vt:lpstr>
      <vt:lpstr>Sylfaen</vt:lpstr>
      <vt:lpstr>Times New Roman</vt:lpstr>
      <vt:lpstr>Wingdings</vt:lpstr>
      <vt:lpstr>Ретро</vt:lpstr>
      <vt:lpstr>Выпускная квалификационная работа  на тему:  «Выявление скрытой оценки»</vt:lpstr>
      <vt:lpstr>Проблематика</vt:lpstr>
      <vt:lpstr>Возможные варианты решения</vt:lpstr>
      <vt:lpstr>Предпосылки</vt:lpstr>
      <vt:lpstr>Цель</vt:lpstr>
      <vt:lpstr>Задачи</vt:lpstr>
      <vt:lpstr>Обучающий и тестовый корпус</vt:lpstr>
      <vt:lpstr>Требования к создаваемой системе</vt:lpstr>
      <vt:lpstr>Часть I</vt:lpstr>
      <vt:lpstr>Составление оценочного словаря</vt:lpstr>
      <vt:lpstr>Классы оценочной лексики (положительная оценка)</vt:lpstr>
      <vt:lpstr>Классы оценочной лексики (отрицательная оценка)</vt:lpstr>
      <vt:lpstr>Классы слов, участвующих в выражении оценки</vt:lpstr>
      <vt:lpstr>Составление правил извлечения явной оценки</vt:lpstr>
      <vt:lpstr>Фрагмент грамматики (на псевдо-языке)</vt:lpstr>
      <vt:lpstr>Разметка тестового корпуса</vt:lpstr>
      <vt:lpstr>Разметка тестового корпуса</vt:lpstr>
      <vt:lpstr>Результаты тестирования</vt:lpstr>
      <vt:lpstr>Часть II</vt:lpstr>
      <vt:lpstr>Выделение переносящих оценку отношений</vt:lpstr>
      <vt:lpstr>   Класс 1. X хорошо относится к Y-у/ X помогает Y-у </vt:lpstr>
      <vt:lpstr>        Класс 2.   Y – содержание действия X  </vt:lpstr>
      <vt:lpstr>        Класс 3.   Y – результат деятельности X  </vt:lpstr>
      <vt:lpstr>        Класс 4.   Тесная связь между X и Y  </vt:lpstr>
      <vt:lpstr>        Класс 5.   X против Y: отношения, инвертирующие оценку  </vt:lpstr>
      <vt:lpstr>Результаты тестирования системы, дополненной модулем извлечения скрытой оценки</vt:lpstr>
      <vt:lpstr>Сравнение результатов</vt:lpstr>
      <vt:lpstr>Дальнейшие исследования</vt:lpstr>
      <vt:lpstr>«Побочные продукты»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на тему:  «Выявление скрытой оценки»</dc:title>
  <dc:creator>Алиса Сутормина</dc:creator>
  <cp:lastModifiedBy>Алиса Сутормина</cp:lastModifiedBy>
  <cp:revision>31</cp:revision>
  <dcterms:created xsi:type="dcterms:W3CDTF">2014-06-13T19:50:40Z</dcterms:created>
  <dcterms:modified xsi:type="dcterms:W3CDTF">2014-06-16T11:45:43Z</dcterms:modified>
</cp:coreProperties>
</file>