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6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9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0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6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6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FED64E-1B85-4F23-91B9-79135ACE31D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E03992-74BE-4145-B852-D2AE1E39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7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acher pointing at laptop screen to young students">
            <a:extLst>
              <a:ext uri="{FF2B5EF4-FFF2-40B4-BE49-F238E27FC236}">
                <a16:creationId xmlns:a16="http://schemas.microsoft.com/office/drawing/2014/main" id="{5EABA83C-CC4E-45C5-8A3C-6C6C3D79D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" b="70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1352A2-DB2E-4573-AA69-B17D20780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1174" y="841478"/>
            <a:ext cx="6707954" cy="3697082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FY 2019 Workforce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9707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5C9BA8-44E4-44CE-B2D7-07A8A4DF6D8E}"/>
              </a:ext>
            </a:extLst>
          </p:cNvPr>
          <p:cNvSpPr txBox="1"/>
          <p:nvPr/>
        </p:nvSpPr>
        <p:spPr>
          <a:xfrm>
            <a:off x="1616769" y="743131"/>
            <a:ext cx="10455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What Is Our Company Goal For FY 2019?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AB25F-E9D4-41EC-852E-A8F58F068412}"/>
              </a:ext>
            </a:extLst>
          </p:cNvPr>
          <p:cNvSpPr txBox="1"/>
          <p:nvPr/>
        </p:nvSpPr>
        <p:spPr>
          <a:xfrm>
            <a:off x="3551586" y="2193238"/>
            <a:ext cx="7885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 Billion Gross Revenue</a:t>
            </a:r>
          </a:p>
        </p:txBody>
      </p:sp>
    </p:spTree>
    <p:extLst>
      <p:ext uri="{BB962C8B-B14F-4D97-AF65-F5344CB8AC3E}">
        <p14:creationId xmlns:p14="http://schemas.microsoft.com/office/powerpoint/2010/main" val="159532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DF4CC3-A466-45A0-A9D3-E2AFAC6324C7}"/>
              </a:ext>
            </a:extLst>
          </p:cNvPr>
          <p:cNvSpPr txBox="1"/>
          <p:nvPr/>
        </p:nvSpPr>
        <p:spPr>
          <a:xfrm>
            <a:off x="845728" y="1417241"/>
            <a:ext cx="4910393" cy="400771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ln w="3175" cmpd="sng">
                  <a:noFill/>
                </a:ln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Current Year Figures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5262F7-FB55-493A-A444-7ADE0EDDF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54584"/>
              </p:ext>
            </p:extLst>
          </p:nvPr>
        </p:nvGraphicFramePr>
        <p:xfrm>
          <a:off x="5756121" y="405771"/>
          <a:ext cx="5590151" cy="6046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2540">
                  <a:extLst>
                    <a:ext uri="{9D8B030D-6E8A-4147-A177-3AD203B41FA5}">
                      <a16:colId xmlns:a16="http://schemas.microsoft.com/office/drawing/2014/main" val="854763984"/>
                    </a:ext>
                  </a:extLst>
                </a:gridCol>
                <a:gridCol w="1987611">
                  <a:extLst>
                    <a:ext uri="{9D8B030D-6E8A-4147-A177-3AD203B41FA5}">
                      <a16:colId xmlns:a16="http://schemas.microsoft.com/office/drawing/2014/main" val="536312117"/>
                    </a:ext>
                  </a:extLst>
                </a:gridCol>
              </a:tblGrid>
              <a:tr h="446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3722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Employees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1,000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00740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63838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Gross 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699,144,198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97745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Gross 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621,050,000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07867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To Target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112.6%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56600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Accounts Closed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20,000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82970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Gross Revenue Per Account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               34,957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366926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Gross Revenue Per Employee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$              699,144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0881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457986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Pay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72,011,493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465223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Commission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97,382,112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17502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Commission Per Account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4,869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098342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Compensation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169,393,605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53316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152077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529,750,593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06736"/>
                  </a:ext>
                </a:extLst>
              </a:tr>
              <a:tr h="35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Net Revenue Per Employee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529,751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51" marR="8751" marT="8751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17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3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3C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81EDA19-A659-4F10-B1D7-8AABEC7B8E81}"/>
              </a:ext>
            </a:extLst>
          </p:cNvPr>
          <p:cNvSpPr txBox="1"/>
          <p:nvPr/>
        </p:nvSpPr>
        <p:spPr>
          <a:xfrm>
            <a:off x="127591" y="2064473"/>
            <a:ext cx="287183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3 Possible Strategies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191CD0-BB9F-4CF6-93BA-8C7B46EC5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0867"/>
              </p:ext>
            </p:extLst>
          </p:nvPr>
        </p:nvGraphicFramePr>
        <p:xfrm>
          <a:off x="127590" y="81044"/>
          <a:ext cx="6812803" cy="970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2803">
                  <a:extLst>
                    <a:ext uri="{9D8B030D-6E8A-4147-A177-3AD203B41FA5}">
                      <a16:colId xmlns:a16="http://schemas.microsoft.com/office/drawing/2014/main" val="3741032587"/>
                    </a:ext>
                  </a:extLst>
                </a:gridCol>
              </a:tblGrid>
              <a:tr h="414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Strategy 1: Assume consistent compensation structure and no growth in headcount.  Optimize by assuming company grows its book of business.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485" marR="9485" marT="9485" marB="0" anchor="b">
                    <a:solidFill>
                      <a:srgbClr val="83C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511476"/>
                  </a:ext>
                </a:extLst>
              </a:tr>
              <a:tr h="363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Strategy 2: Modify the pay structure to boost incentives for employees &amp; maximize net revenue.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485" marR="9485" marT="9485" marB="0" anchor="b">
                    <a:solidFill>
                      <a:srgbClr val="83C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25078"/>
                  </a:ext>
                </a:extLst>
              </a:tr>
              <a:tr h="93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Strategy 3: Increase the headcount and base pay.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485" marR="9485" marT="9485" marB="0" anchor="b">
                    <a:solidFill>
                      <a:srgbClr val="83C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7217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C9B586-BE2D-4209-B7EC-746DBDB17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16926"/>
              </p:ext>
            </p:extLst>
          </p:nvPr>
        </p:nvGraphicFramePr>
        <p:xfrm>
          <a:off x="3251637" y="1290916"/>
          <a:ext cx="8552331" cy="5412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6855">
                  <a:extLst>
                    <a:ext uri="{9D8B030D-6E8A-4147-A177-3AD203B41FA5}">
                      <a16:colId xmlns:a16="http://schemas.microsoft.com/office/drawing/2014/main" val="2082650693"/>
                    </a:ext>
                  </a:extLst>
                </a:gridCol>
                <a:gridCol w="1471369">
                  <a:extLst>
                    <a:ext uri="{9D8B030D-6E8A-4147-A177-3AD203B41FA5}">
                      <a16:colId xmlns:a16="http://schemas.microsoft.com/office/drawing/2014/main" val="968606202"/>
                    </a:ext>
                  </a:extLst>
                </a:gridCol>
                <a:gridCol w="1471369">
                  <a:extLst>
                    <a:ext uri="{9D8B030D-6E8A-4147-A177-3AD203B41FA5}">
                      <a16:colId xmlns:a16="http://schemas.microsoft.com/office/drawing/2014/main" val="2025077945"/>
                    </a:ext>
                  </a:extLst>
                </a:gridCol>
                <a:gridCol w="1471369">
                  <a:extLst>
                    <a:ext uri="{9D8B030D-6E8A-4147-A177-3AD203B41FA5}">
                      <a16:colId xmlns:a16="http://schemas.microsoft.com/office/drawing/2014/main" val="2927901696"/>
                    </a:ext>
                  </a:extLst>
                </a:gridCol>
                <a:gridCol w="1471369">
                  <a:extLst>
                    <a:ext uri="{9D8B030D-6E8A-4147-A177-3AD203B41FA5}">
                      <a16:colId xmlns:a16="http://schemas.microsoft.com/office/drawing/2014/main" val="3189627032"/>
                    </a:ext>
                  </a:extLst>
                </a:gridCol>
              </a:tblGrid>
              <a:tr h="479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Strategy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Strategy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Strategy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875439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Employees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1,000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1,000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1,200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17697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61032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Gross Revenue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699,144,198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908,887,457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766,529,419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838,973,038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5060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Gross Revenue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621,050,000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703,700,000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621,050,000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740,000,000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757634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To Target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112.6%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129.2%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123.4%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113.4%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36176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Accounts Closed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20,000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26,000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20,000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24,000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77776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Gross Revenue Per Account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  34,957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  34,957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  38,326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  34,957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51301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Gross Revenue Per Employee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699,144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908,887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766,529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699,144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918929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588008"/>
                  </a:ext>
                </a:extLst>
              </a:tr>
              <a:tr h="22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Pay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72,011,493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72,011,493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75,612,068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86,413,792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06423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Commission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97,382,112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126,596,746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106,768,037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116,858,535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5043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Commission Per Account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     4,869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     4,869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     5,338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     4,869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841310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Compensation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169,393,605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198,608,239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182,380,105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203,272,326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64899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39710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Revenue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529,750,593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710,279,219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584,149,314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635,700,711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459486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Net Revenue Per Employee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529,751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710,279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584,149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$                  529,751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023786"/>
                  </a:ext>
                </a:extLst>
              </a:tr>
              <a:tr h="2839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Gross Revenue Increase Over 2018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9.6%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9788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2D251DB9-9259-4DB9-B1FE-97FF6847BFED}"/>
              </a:ext>
            </a:extLst>
          </p:cNvPr>
          <p:cNvSpPr/>
          <p:nvPr/>
        </p:nvSpPr>
        <p:spPr>
          <a:xfrm>
            <a:off x="11182855" y="3289888"/>
            <a:ext cx="672071" cy="289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1D26D6-4CB9-431A-8560-C60FD4232500}"/>
              </a:ext>
            </a:extLst>
          </p:cNvPr>
          <p:cNvSpPr/>
          <p:nvPr/>
        </p:nvSpPr>
        <p:spPr>
          <a:xfrm>
            <a:off x="9805679" y="5014602"/>
            <a:ext cx="618481" cy="27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78885B-E4F0-4592-94A3-1B80413E5F74}"/>
              </a:ext>
            </a:extLst>
          </p:cNvPr>
          <p:cNvSpPr/>
          <p:nvPr/>
        </p:nvSpPr>
        <p:spPr>
          <a:xfrm>
            <a:off x="10854464" y="4368638"/>
            <a:ext cx="978946" cy="3550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C837D0-757A-4E8D-9768-D6E270832FD7}"/>
              </a:ext>
            </a:extLst>
          </p:cNvPr>
          <p:cNvSpPr/>
          <p:nvPr/>
        </p:nvSpPr>
        <p:spPr>
          <a:xfrm>
            <a:off x="8251116" y="3284269"/>
            <a:ext cx="672071" cy="289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8A6A8D-3B68-4E78-BFBD-CCBECD91237F}"/>
              </a:ext>
            </a:extLst>
          </p:cNvPr>
          <p:cNvSpPr/>
          <p:nvPr/>
        </p:nvSpPr>
        <p:spPr>
          <a:xfrm>
            <a:off x="9380525" y="4368638"/>
            <a:ext cx="1000604" cy="3550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2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36A39-A60D-4ADD-8A00-BD6D7B8DC7BC}"/>
              </a:ext>
            </a:extLst>
          </p:cNvPr>
          <p:cNvSpPr txBox="1"/>
          <p:nvPr/>
        </p:nvSpPr>
        <p:spPr>
          <a:xfrm>
            <a:off x="291548" y="2767280"/>
            <a:ext cx="11608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What if we combine them?</a:t>
            </a:r>
          </a:p>
        </p:txBody>
      </p:sp>
    </p:spTree>
    <p:extLst>
      <p:ext uri="{BB962C8B-B14F-4D97-AF65-F5344CB8AC3E}">
        <p14:creationId xmlns:p14="http://schemas.microsoft.com/office/powerpoint/2010/main" val="132173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8E2430-8D50-4022-A5E1-9C05C70FFB04}"/>
              </a:ext>
            </a:extLst>
          </p:cNvPr>
          <p:cNvSpPr txBox="1"/>
          <p:nvPr/>
        </p:nvSpPr>
        <p:spPr>
          <a:xfrm>
            <a:off x="154321" y="2151727"/>
            <a:ext cx="45322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Combined Strategy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8CE267-52B4-478B-ACE6-6247688F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02061"/>
              </p:ext>
            </p:extLst>
          </p:nvPr>
        </p:nvGraphicFramePr>
        <p:xfrm>
          <a:off x="4943061" y="583095"/>
          <a:ext cx="6692348" cy="5923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2348">
                  <a:extLst>
                    <a:ext uri="{9D8B030D-6E8A-4147-A177-3AD203B41FA5}">
                      <a16:colId xmlns:a16="http://schemas.microsoft.com/office/drawing/2014/main" val="2396781735"/>
                    </a:ext>
                  </a:extLst>
                </a:gridCol>
              </a:tblGrid>
              <a:tr h="350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Strategy (Combined)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08254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1,200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81252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00936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 $        1,116,101,518 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23951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 $           840,000,000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86571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                        132.9%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1255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                         30,000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3302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  $                     37,203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0631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  $                   930,085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07342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7951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  $             90,734,481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78810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  $           146,073,168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844517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  $                       4,869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37122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  $           236,807,649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3115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83515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  $           879,293,868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26483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                                                                $                   732,745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1554"/>
                  </a:ext>
                </a:extLst>
              </a:tr>
              <a:tr h="316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59.6%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83" marR="8283" marT="828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286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E6CA4A-58D9-4A08-B53D-825CDFC4C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34940"/>
              </p:ext>
            </p:extLst>
          </p:nvPr>
        </p:nvGraphicFramePr>
        <p:xfrm>
          <a:off x="4943061" y="6185647"/>
          <a:ext cx="5158370" cy="321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8370">
                  <a:extLst>
                    <a:ext uri="{9D8B030D-6E8A-4147-A177-3AD203B41FA5}">
                      <a16:colId xmlns:a16="http://schemas.microsoft.com/office/drawing/2014/main" val="2797856463"/>
                    </a:ext>
                  </a:extLst>
                </a:gridCol>
              </a:tblGrid>
              <a:tr h="321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26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67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258</TotalTime>
  <Words>431</Words>
  <Application>Microsoft Office PowerPoint</Application>
  <PresentationFormat>Widescreen</PresentationFormat>
  <Paragraphs>152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Parallax</vt:lpstr>
      <vt:lpstr>FY 2019 Workforce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 2019 Workforce Optimization</dc:title>
  <dc:creator>Alyssa Tate</dc:creator>
  <cp:lastModifiedBy>Alyssa Tate</cp:lastModifiedBy>
  <cp:revision>26</cp:revision>
  <dcterms:created xsi:type="dcterms:W3CDTF">2020-11-19T13:44:02Z</dcterms:created>
  <dcterms:modified xsi:type="dcterms:W3CDTF">2021-09-01T01:54:23Z</dcterms:modified>
</cp:coreProperties>
</file>