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11"/>
  </p:notesMasterIdLst>
  <p:sldIdLst>
    <p:sldId id="269" r:id="rId2"/>
    <p:sldId id="259" r:id="rId3"/>
    <p:sldId id="262" r:id="rId4"/>
    <p:sldId id="260" r:id="rId5"/>
    <p:sldId id="261" r:id="rId6"/>
    <p:sldId id="265" r:id="rId7"/>
    <p:sldId id="266" r:id="rId8"/>
    <p:sldId id="257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853"/>
    <a:srgbClr val="339933"/>
    <a:srgbClr val="FF9966"/>
    <a:srgbClr val="FF3300"/>
    <a:srgbClr val="FE4848"/>
    <a:srgbClr val="669900"/>
    <a:srgbClr val="663300"/>
    <a:srgbClr val="996633"/>
    <a:srgbClr val="D7352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package" Target="../embeddings/Microsoft_Excel_Worksheet.xlsx"/><Relationship Id="rId4" Type="http://schemas.openxmlformats.org/officeDocument/2006/relationships/hyperlink" Target="https://chrispacia.wordpress.com/2013/09/20/the-fed-orchestrates-the-largest-redistribution-of-wealth-from-poor-to-rich-the-left-blames-the-free-market/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Cost</c:v>
                </c:pt>
              </c:strCache>
            </c:strRef>
          </c:tx>
          <c:spPr>
            <a:solidFill>
              <a:srgbClr val="FE4848"/>
            </a:solidFill>
            <a:ln cap="sq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2.3437499999999999E-3"/>
                  <c:y val="0.2767320354995704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72650098425199"/>
                      <c:h val="0.156814830140473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4B0D-402F-B9DF-EFCC191E79F6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"$"#,##0.00_);[Red]\("$"#,##0.00\)</c:formatCode>
                <c:ptCount val="1"/>
                <c:pt idx="0">
                  <c:v>32946319.559999999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0D-402F-B9DF-EFCC191E79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6929650617762134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916400098425196"/>
                      <c:h val="0.156814830140473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B0D-402F-B9DF-EFCC191E79F6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"$"#,##0.00_);[Red]\("$"#,##0.00\)</c:formatCode>
                <c:ptCount val="1"/>
                <c:pt idx="0">
                  <c:v>72174096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0D-402F-B9DF-EFCC191E79F6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73"/>
        <c:overlap val="-6"/>
        <c:axId val="1374662704"/>
        <c:axId val="1374663536"/>
      </c:barChart>
      <c:catAx>
        <c:axId val="1374662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4663536"/>
        <c:crosses val="autoZero"/>
        <c:auto val="1"/>
        <c:lblAlgn val="ctr"/>
        <c:lblOffset val="100"/>
        <c:noMultiLvlLbl val="0"/>
      </c:catAx>
      <c:valAx>
        <c:axId val="1374663536"/>
        <c:scaling>
          <c:orientation val="minMax"/>
        </c:scaling>
        <c:delete val="1"/>
        <c:axPos val="l"/>
        <c:numFmt formatCode="&quot;$&quot;#,##0.00_);[Red]\(&quot;$&quot;#,##0.00\)" sourceLinked="1"/>
        <c:majorTickMark val="none"/>
        <c:minorTickMark val="none"/>
        <c:tickLblPos val="nextTo"/>
        <c:crossAx val="137466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>
      <a:blip xmlns:r="http://schemas.openxmlformats.org/officeDocument/2006/relationships" r:embed="rId3">
        <a:extLst>
          <a:ext uri="{837473B0-CC2E-450A-ABE3-18F120FF3D39}">
            <a1611:picAttrSrcUrl xmlns:a1611="http://schemas.microsoft.com/office/drawing/2016/11/main" r:id="rId4"/>
          </a:ext>
        </a:extLst>
      </a:blip>
      <a:stretch>
        <a:fillRect/>
      </a:stretch>
    </a:blipFill>
    <a:ln>
      <a:noFill/>
    </a:ln>
    <a:effectLst/>
  </c:spPr>
  <c:txPr>
    <a:bodyPr/>
    <a:lstStyle/>
    <a:p>
      <a:pPr>
        <a:defRPr/>
      </a:pPr>
      <a:endParaRPr lang="en-US"/>
    </a:p>
  </c:txPr>
  <c:externalData r:id="rId5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Car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_(&quot;$&quot;* #,##0_);_(&quot;$&quot;* \(#,##0\);_(&quot;$&quot;* &quot;-&quot;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Car Revenue</c:v>
                </c:pt>
              </c:strCache>
            </c:strRef>
          </c:cat>
          <c:val>
            <c:numRef>
              <c:f>Sheet1!$B$2</c:f>
              <c:numCache>
                <c:formatCode>"$"#,##0.00_);[Red]\("$"#,##0.00\)</c:formatCode>
                <c:ptCount val="1"/>
                <c:pt idx="0">
                  <c:v>72174096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3B-41B7-8675-0F5F914639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Strategy 1(2019)</c:v>
                </c:pt>
              </c:strCache>
            </c:strRef>
          </c:tx>
          <c:spPr>
            <a:solidFill>
              <a:srgbClr val="339933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_(&quot;$&quot;* #,##0_);_(&quot;$&quot;* \(#,##0\);_(&quot;$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33B-41B7-8675-0F5F914639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Car Revenue</c:v>
                </c:pt>
              </c:strCache>
            </c:strRef>
          </c:cat>
          <c:val>
            <c:numRef>
              <c:f>Sheet1!$C$2</c:f>
              <c:numCache>
                <c:formatCode>"$"#,##0.00_);[Red]\("$"#,##0.00\)</c:formatCode>
                <c:ptCount val="1"/>
                <c:pt idx="0">
                  <c:v>72834252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3B-41B7-8675-0F5F91463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1225488"/>
        <c:axId val="1551223824"/>
      </c:barChart>
      <c:catAx>
        <c:axId val="15512254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1223824"/>
        <c:crosses val="autoZero"/>
        <c:auto val="1"/>
        <c:lblAlgn val="ctr"/>
        <c:lblOffset val="100"/>
        <c:noMultiLvlLbl val="0"/>
      </c:catAx>
      <c:valAx>
        <c:axId val="1551223824"/>
        <c:scaling>
          <c:orientation val="minMax"/>
          <c:min val="0"/>
        </c:scaling>
        <c:delete val="1"/>
        <c:axPos val="l"/>
        <c:numFmt formatCode="&quot;$&quot;#,##0_);[Red]\(&quot;$&quot;#,##0\)" sourceLinked="0"/>
        <c:majorTickMark val="none"/>
        <c:minorTickMark val="none"/>
        <c:tickLblPos val="nextTo"/>
        <c:crossAx val="155122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752926298496479"/>
          <c:y val="0.36131661732246012"/>
          <c:w val="0.2454996976526056"/>
          <c:h val="0.151216748470971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Insurance Cost</a:t>
            </a:r>
          </a:p>
        </c:rich>
      </c:tx>
      <c:layout>
        <c:manualLayout>
          <c:xMode val="edge"/>
          <c:yMode val="edge"/>
          <c:x val="0.34331004556458633"/>
          <c:y val="1.93188116040647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Insurance Cost</c:v>
                </c:pt>
              </c:strCache>
            </c:strRef>
          </c:cat>
          <c:val>
            <c:numRef>
              <c:f>Sheet1!$B$2</c:f>
              <c:numCache>
                <c:formatCode>"$"#,##0.00_);[Red]\("$"#,##0.00\)</c:formatCode>
                <c:ptCount val="1"/>
                <c:pt idx="0">
                  <c:v>4832382.96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2C-44E5-820C-AA43673EF9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Strategy 2(2019)</c:v>
                </c:pt>
              </c:strCache>
            </c:strRef>
          </c:tx>
          <c:spPr>
            <a:solidFill>
              <a:srgbClr val="339933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Insurance Cost</c:v>
                </c:pt>
              </c:strCache>
            </c:strRef>
          </c:cat>
          <c:val>
            <c:numRef>
              <c:f>Sheet1!$C$2</c:f>
              <c:numCache>
                <c:formatCode>"$"#,##0.00_);[Red]\("$"#,##0.00\)</c:formatCode>
                <c:ptCount val="1"/>
                <c:pt idx="0">
                  <c:v>4107525.5159999998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2C-44E5-820C-AA43673EF9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08363727"/>
        <c:axId val="1008375791"/>
      </c:barChart>
      <c:catAx>
        <c:axId val="10083637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08375791"/>
        <c:crosses val="autoZero"/>
        <c:auto val="1"/>
        <c:lblAlgn val="ctr"/>
        <c:lblOffset val="100"/>
        <c:noMultiLvlLbl val="0"/>
      </c:catAx>
      <c:valAx>
        <c:axId val="1008375791"/>
        <c:scaling>
          <c:orientation val="minMax"/>
        </c:scaling>
        <c:delete val="1"/>
        <c:axPos val="l"/>
        <c:numFmt formatCode="&quot;$&quot;#,##0_);[Red]\(&quot;$&quot;#,##0\)" sourceLinked="0"/>
        <c:majorTickMark val="none"/>
        <c:minorTickMark val="none"/>
        <c:tickLblPos val="nextTo"/>
        <c:crossAx val="1008363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Rental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653482154840626E-2"/>
          <c:y val="8.9966670355752842E-2"/>
          <c:w val="0.72339195438692316"/>
          <c:h val="0.817797300668703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F3E85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4D7-4870-A66E-CEE556E32CC8}"/>
              </c:ext>
            </c:extLst>
          </c:dPt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Rental Price</c:v>
                </c:pt>
              </c:strCache>
            </c:strRef>
          </c:cat>
          <c:val>
            <c:numRef>
              <c:f>Sheet1!$B$2</c:f>
              <c:numCache>
                <c:formatCode>"$"#,##0.00_);[Red]\("$"#,##0.00\)</c:formatCode>
                <c:ptCount val="1"/>
                <c:pt idx="0">
                  <c:v>72174096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7-4870-A66E-CEE556E32C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Strategy 2(2019)</c:v>
                </c:pt>
              </c:strCache>
            </c:strRef>
          </c:tx>
          <c:spPr>
            <a:solidFill>
              <a:srgbClr val="339933"/>
            </a:solidFill>
            <a:ln>
              <a:solidFill>
                <a:srgbClr val="339933"/>
              </a:solidFill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Rental Price</c:v>
                </c:pt>
              </c:strCache>
            </c:strRef>
          </c:cat>
          <c:val>
            <c:numRef>
              <c:f>Sheet1!$C$2</c:f>
              <c:numCache>
                <c:formatCode>"$"#,##0.00_);[Red]\("$"#,##0.00\)</c:formatCode>
                <c:ptCount val="1"/>
                <c:pt idx="0">
                  <c:v>86608915.200000003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D7-4870-A66E-CEE556E32C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32735311"/>
        <c:axId val="1132745711"/>
      </c:barChart>
      <c:catAx>
        <c:axId val="11327353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32745711"/>
        <c:crosses val="autoZero"/>
        <c:auto val="1"/>
        <c:lblAlgn val="ctr"/>
        <c:lblOffset val="100"/>
        <c:noMultiLvlLbl val="0"/>
      </c:catAx>
      <c:valAx>
        <c:axId val="1132745711"/>
        <c:scaling>
          <c:orientation val="minMax"/>
        </c:scaling>
        <c:delete val="1"/>
        <c:axPos val="l"/>
        <c:numFmt formatCode="&quot;$&quot;#,##0.00_);[Red]\(&quot;$&quot;#,##0.00\)" sourceLinked="1"/>
        <c:majorTickMark val="none"/>
        <c:minorTickMark val="none"/>
        <c:tickLblPos val="nextTo"/>
        <c:crossAx val="1132735311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Combined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Rental Price</c:v>
                </c:pt>
                <c:pt idx="1">
                  <c:v>Insurance Cost</c:v>
                </c:pt>
              </c:strCache>
            </c:strRef>
          </c:cat>
          <c:val>
            <c:numRef>
              <c:f>Sheet1!$B$2:$B$3</c:f>
              <c:numCache>
                <c:formatCode>"$"#,##0.00_);[Red]\("$"#,##0.00\)</c:formatCode>
                <c:ptCount val="2"/>
                <c:pt idx="0">
                  <c:v>72174096</c:v>
                </c:pt>
                <c:pt idx="1">
                  <c:v>4832382.96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F7-4C50-B8E8-73A596B105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Combined(2019)</c:v>
                </c:pt>
              </c:strCache>
            </c:strRef>
          </c:tx>
          <c:spPr>
            <a:solidFill>
              <a:srgbClr val="339933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Rental Price</c:v>
                </c:pt>
                <c:pt idx="1">
                  <c:v>Insurance Cost</c:v>
                </c:pt>
              </c:strCache>
            </c:strRef>
          </c:cat>
          <c:val>
            <c:numRef>
              <c:f>Sheet1!$C$2:$C$3</c:f>
              <c:numCache>
                <c:formatCode>"$"#,##0.00_);[Red]\("$"#,##0.00\)</c:formatCode>
                <c:ptCount val="2"/>
                <c:pt idx="0">
                  <c:v>90410515.200000003</c:v>
                </c:pt>
                <c:pt idx="1">
                  <c:v>4107525.52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F7-4C50-B8E8-73A596B1052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1"/>
        <c:overlap val="-100"/>
        <c:axId val="1132744047"/>
        <c:axId val="1132744879"/>
      </c:barChart>
      <c:catAx>
        <c:axId val="11327440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132744879"/>
        <c:crosses val="autoZero"/>
        <c:auto val="1"/>
        <c:lblAlgn val="ctr"/>
        <c:lblOffset val="100"/>
        <c:noMultiLvlLbl val="0"/>
      </c:catAx>
      <c:valAx>
        <c:axId val="1132744879"/>
        <c:scaling>
          <c:orientation val="minMax"/>
        </c:scaling>
        <c:delete val="1"/>
        <c:axPos val="l"/>
        <c:numFmt formatCode="&quot;$&quot;#,##0.00_);[Red]\(&quot;$&quot;#,##0.00\)" sourceLinked="1"/>
        <c:majorTickMark val="out"/>
        <c:minorTickMark val="none"/>
        <c:tickLblPos val="nextTo"/>
        <c:crossAx val="1132744047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858770755515904"/>
          <c:y val="0.3403007127612252"/>
          <c:w val="0.20770213147466204"/>
          <c:h val="0.119997757290146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Profitability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Sheet1!$B$2:$B$3</c:f>
              <c:numCache>
                <c:formatCode>"$"#,##0.00_);[Red]\("$"#,##0.00\)</c:formatCode>
                <c:ptCount val="2"/>
                <c:pt idx="0">
                  <c:v>39227776.439999998</c:v>
                </c:pt>
                <c:pt idx="1">
                  <c:v>58058684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96-4D83-81C9-709A4990E5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3557743"/>
        <c:axId val="1413533615"/>
      </c:lineChart>
      <c:catAx>
        <c:axId val="141355774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13533615"/>
        <c:crosses val="autoZero"/>
        <c:auto val="1"/>
        <c:lblAlgn val="ctr"/>
        <c:lblOffset val="100"/>
        <c:noMultiLvlLbl val="0"/>
      </c:catAx>
      <c:valAx>
        <c:axId val="1413533615"/>
        <c:scaling>
          <c:orientation val="minMax"/>
          <c:min val="35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13557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8FF20A-7799-4681-9730-97617FE9284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18799D-DC8B-484E-A592-EC5F6F78CD81}">
      <dgm:prSet phldrT="[Text]" custT="1"/>
      <dgm:spPr/>
      <dgm:t>
        <a:bodyPr/>
        <a:lstStyle/>
        <a:p>
          <a:pPr algn="ctr"/>
          <a:r>
            <a:rPr lang="en-US" sz="8000" b="1" dirty="0">
              <a:solidFill>
                <a:srgbClr val="F3E853"/>
              </a:solidFill>
            </a:rPr>
            <a:t>Agenda</a:t>
          </a:r>
          <a:endParaRPr lang="en-US" sz="8800" b="1" dirty="0">
            <a:solidFill>
              <a:srgbClr val="F3E853"/>
            </a:solidFill>
          </a:endParaRPr>
        </a:p>
      </dgm:t>
    </dgm:pt>
    <dgm:pt modelId="{78281CE8-ED3F-4EE6-8BE9-BA85614BC589}" type="parTrans" cxnId="{01FA14F8-151B-4E92-A01B-6A6AF6A8E394}">
      <dgm:prSet/>
      <dgm:spPr/>
      <dgm:t>
        <a:bodyPr/>
        <a:lstStyle/>
        <a:p>
          <a:endParaRPr lang="en-US"/>
        </a:p>
      </dgm:t>
    </dgm:pt>
    <dgm:pt modelId="{38EB54C9-4A2E-4DA3-A0F0-3A7EFC1ED65A}" type="sibTrans" cxnId="{01FA14F8-151B-4E92-A01B-6A6AF6A8E394}">
      <dgm:prSet/>
      <dgm:spPr/>
      <dgm:t>
        <a:bodyPr/>
        <a:lstStyle/>
        <a:p>
          <a:endParaRPr lang="en-US"/>
        </a:p>
      </dgm:t>
    </dgm:pt>
    <dgm:pt modelId="{B6F3A075-7DCD-4DA8-9946-6DAEF654EEA3}" type="pres">
      <dgm:prSet presAssocID="{A48FF20A-7799-4681-9730-97617FE9284F}" presName="vert0" presStyleCnt="0">
        <dgm:presLayoutVars>
          <dgm:dir/>
          <dgm:animOne val="branch"/>
          <dgm:animLvl val="lvl"/>
        </dgm:presLayoutVars>
      </dgm:prSet>
      <dgm:spPr/>
    </dgm:pt>
    <dgm:pt modelId="{8054CCBF-BFAC-466E-A8F7-9DA1D4260AEB}" type="pres">
      <dgm:prSet presAssocID="{6D18799D-DC8B-484E-A592-EC5F6F78CD81}" presName="thickLine" presStyleLbl="alignNode1" presStyleIdx="0" presStyleCnt="1"/>
      <dgm:spPr/>
    </dgm:pt>
    <dgm:pt modelId="{596E4946-0915-4CF6-84AA-AF90CC115C60}" type="pres">
      <dgm:prSet presAssocID="{6D18799D-DC8B-484E-A592-EC5F6F78CD81}" presName="horz1" presStyleCnt="0"/>
      <dgm:spPr/>
    </dgm:pt>
    <dgm:pt modelId="{24D51232-1A6D-4A4E-A7DE-A68DE3DB412F}" type="pres">
      <dgm:prSet presAssocID="{6D18799D-DC8B-484E-A592-EC5F6F78CD81}" presName="tx1" presStyleLbl="revTx" presStyleIdx="0" presStyleCnt="1" custScaleX="173123"/>
      <dgm:spPr/>
    </dgm:pt>
    <dgm:pt modelId="{16DA4D90-5D0D-44B9-82C2-BD2745802968}" type="pres">
      <dgm:prSet presAssocID="{6D18799D-DC8B-484E-A592-EC5F6F78CD81}" presName="vert1" presStyleCnt="0"/>
      <dgm:spPr/>
    </dgm:pt>
  </dgm:ptLst>
  <dgm:cxnLst>
    <dgm:cxn modelId="{F855A762-8BE2-404C-B8F1-A91A3D2DBB33}" type="presOf" srcId="{6D18799D-DC8B-484E-A592-EC5F6F78CD81}" destId="{24D51232-1A6D-4A4E-A7DE-A68DE3DB412F}" srcOrd="0" destOrd="0" presId="urn:microsoft.com/office/officeart/2008/layout/LinedList"/>
    <dgm:cxn modelId="{01FA14F8-151B-4E92-A01B-6A6AF6A8E394}" srcId="{A48FF20A-7799-4681-9730-97617FE9284F}" destId="{6D18799D-DC8B-484E-A592-EC5F6F78CD81}" srcOrd="0" destOrd="0" parTransId="{78281CE8-ED3F-4EE6-8BE9-BA85614BC589}" sibTransId="{38EB54C9-4A2E-4DA3-A0F0-3A7EFC1ED65A}"/>
    <dgm:cxn modelId="{F6D753F9-62E8-426E-923A-EE5C845B8A1C}" type="presOf" srcId="{A48FF20A-7799-4681-9730-97617FE9284F}" destId="{B6F3A075-7DCD-4DA8-9946-6DAEF654EEA3}" srcOrd="0" destOrd="0" presId="urn:microsoft.com/office/officeart/2008/layout/LinedList"/>
    <dgm:cxn modelId="{76FE24BA-F049-4BF1-BE29-85A7DDAA47BB}" type="presParOf" srcId="{B6F3A075-7DCD-4DA8-9946-6DAEF654EEA3}" destId="{8054CCBF-BFAC-466E-A8F7-9DA1D4260AEB}" srcOrd="0" destOrd="0" presId="urn:microsoft.com/office/officeart/2008/layout/LinedList"/>
    <dgm:cxn modelId="{350FB4E4-3982-47D4-ACD6-7BFEFECAE772}" type="presParOf" srcId="{B6F3A075-7DCD-4DA8-9946-6DAEF654EEA3}" destId="{596E4946-0915-4CF6-84AA-AF90CC115C60}" srcOrd="1" destOrd="0" presId="urn:microsoft.com/office/officeart/2008/layout/LinedList"/>
    <dgm:cxn modelId="{ED3B14D2-084B-4550-9A60-DC75B832096B}" type="presParOf" srcId="{596E4946-0915-4CF6-84AA-AF90CC115C60}" destId="{24D51232-1A6D-4A4E-A7DE-A68DE3DB412F}" srcOrd="0" destOrd="0" presId="urn:microsoft.com/office/officeart/2008/layout/LinedList"/>
    <dgm:cxn modelId="{F21CDAD4-5567-41C5-98AF-96535F5C012F}" type="presParOf" srcId="{596E4946-0915-4CF6-84AA-AF90CC115C60}" destId="{16DA4D90-5D0D-44B9-82C2-BD2745802968}" srcOrd="1" destOrd="0" presId="urn:microsoft.com/office/officeart/2008/layout/LinedList"/>
  </dgm:cxnLst>
  <dgm:bg/>
  <dgm:whole>
    <a:ln>
      <a:solidFill>
        <a:srgbClr val="996633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4CCBF-BFAC-466E-A8F7-9DA1D4260AEB}">
      <dsp:nvSpPr>
        <dsp:cNvPr id="0" name=""/>
        <dsp:cNvSpPr/>
      </dsp:nvSpPr>
      <dsp:spPr>
        <a:xfrm>
          <a:off x="0" y="720"/>
          <a:ext cx="79324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51232-1A6D-4A4E-A7DE-A68DE3DB412F}">
      <dsp:nvSpPr>
        <dsp:cNvPr id="0" name=""/>
        <dsp:cNvSpPr/>
      </dsp:nvSpPr>
      <dsp:spPr>
        <a:xfrm>
          <a:off x="0" y="720"/>
          <a:ext cx="7925947" cy="1473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0" tIns="304800" rIns="304800" bIns="304800" numCol="1" spcCol="1270" anchor="t" anchorCtr="0">
          <a:noAutofit/>
        </a:bodyPr>
        <a:lstStyle/>
        <a:p>
          <a:pPr marL="0" lvl="0" indent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0" b="1" kern="1200" dirty="0">
              <a:solidFill>
                <a:srgbClr val="F3E853"/>
              </a:solidFill>
            </a:rPr>
            <a:t>Agenda</a:t>
          </a:r>
          <a:endParaRPr lang="en-US" sz="8800" b="1" kern="1200" dirty="0">
            <a:solidFill>
              <a:srgbClr val="F3E853"/>
            </a:solidFill>
          </a:endParaRPr>
        </a:p>
      </dsp:txBody>
      <dsp:txXfrm>
        <a:off x="0" y="720"/>
        <a:ext cx="7925947" cy="1473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4A0DA-BAE3-4353-927B-A4ED0B32192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542C6-FB67-40B4-B282-920B80B19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2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DDD17A2-D7D7-4356-8BE7-DB56AB05133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F2382F9-0AAD-47D1-93C4-264ACE79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3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7A2-D7D7-4356-8BE7-DB56AB05133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82F9-0AAD-47D1-93C4-264ACE79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5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7A2-D7D7-4356-8BE7-DB56AB05133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82F9-0AAD-47D1-93C4-264ACE79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25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7A2-D7D7-4356-8BE7-DB56AB05133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82F9-0AAD-47D1-93C4-264ACE79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7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7A2-D7D7-4356-8BE7-DB56AB05133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82F9-0AAD-47D1-93C4-264ACE79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38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7A2-D7D7-4356-8BE7-DB56AB05133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82F9-0AAD-47D1-93C4-264ACE79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06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7A2-D7D7-4356-8BE7-DB56AB05133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82F9-0AAD-47D1-93C4-264ACE79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38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DDD17A2-D7D7-4356-8BE7-DB56AB05133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82F9-0AAD-47D1-93C4-264ACE79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37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DDD17A2-D7D7-4356-8BE7-DB56AB05133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82F9-0AAD-47D1-93C4-264ACE79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4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7A2-D7D7-4356-8BE7-DB56AB05133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82F9-0AAD-47D1-93C4-264ACE79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7A2-D7D7-4356-8BE7-DB56AB05133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82F9-0AAD-47D1-93C4-264ACE79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3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7A2-D7D7-4356-8BE7-DB56AB05133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82F9-0AAD-47D1-93C4-264ACE79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7A2-D7D7-4356-8BE7-DB56AB05133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82F9-0AAD-47D1-93C4-264ACE79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0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7A2-D7D7-4356-8BE7-DB56AB05133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82F9-0AAD-47D1-93C4-264ACE79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3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7A2-D7D7-4356-8BE7-DB56AB05133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82F9-0AAD-47D1-93C4-264ACE79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8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7A2-D7D7-4356-8BE7-DB56AB05133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82F9-0AAD-47D1-93C4-264ACE79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7A2-D7D7-4356-8BE7-DB56AB05133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82F9-0AAD-47D1-93C4-264ACE79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DDD17A2-D7D7-4356-8BE7-DB56AB05133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F2382F9-0AAD-47D1-93C4-264ACE79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ategy_game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EF5740-5568-46EB-929F-028EF404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2701636"/>
            <a:ext cx="3430947" cy="307081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600" b="1" dirty="0">
                <a:solidFill>
                  <a:srgbClr val="F3E8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Analysis 2018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 descr="A red sports car&#10;&#10;Description automatically generated">
            <a:extLst>
              <a:ext uri="{FF2B5EF4-FFF2-40B4-BE49-F238E27FC236}">
                <a16:creationId xmlns:a16="http://schemas.microsoft.com/office/drawing/2014/main" id="{2BE3478B-2E47-48A8-ABBB-736DDC743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99" y="1833562"/>
            <a:ext cx="6124575" cy="3190875"/>
          </a:xfrm>
          <a:solidFill>
            <a:srgbClr val="7030A0"/>
          </a:solidFill>
          <a:effectLst>
            <a:softEdge rad="203200"/>
          </a:effectLst>
        </p:spPr>
      </p:pic>
      <p:pic>
        <p:nvPicPr>
          <p:cNvPr id="16" name="Picture 1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997A056A-D719-4D32-A2B0-63634CF8D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70" y="1100137"/>
            <a:ext cx="32385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1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A280F45C-BE91-4A3A-AF28-08959E81A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045147"/>
              </p:ext>
            </p:extLst>
          </p:nvPr>
        </p:nvGraphicFramePr>
        <p:xfrm>
          <a:off x="2129519" y="465666"/>
          <a:ext cx="7932478" cy="1474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F9BC0D6-C28E-4FA1-B801-ED9F89A59F3B}"/>
              </a:ext>
            </a:extLst>
          </p:cNvPr>
          <p:cNvSpPr txBox="1"/>
          <p:nvPr/>
        </p:nvSpPr>
        <p:spPr>
          <a:xfrm>
            <a:off x="2129519" y="2878346"/>
            <a:ext cx="7932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Analyze 2018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Examine Strategies For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Make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0125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0766C11A-0624-40ED-B58F-213D0B00A9C0}"/>
              </a:ext>
            </a:extLst>
          </p:cNvPr>
          <p:cNvSpPr txBox="1"/>
          <p:nvPr/>
        </p:nvSpPr>
        <p:spPr>
          <a:xfrm>
            <a:off x="3091873" y="180407"/>
            <a:ext cx="6008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3E8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2018 Analysis</a:t>
            </a:r>
          </a:p>
        </p:txBody>
      </p:sp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2D6EAE61-A8BE-4781-9609-B4CFA0328B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661121"/>
              </p:ext>
            </p:extLst>
          </p:nvPr>
        </p:nvGraphicFramePr>
        <p:xfrm>
          <a:off x="0" y="1572453"/>
          <a:ext cx="7721597" cy="4988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4040FB1C-3F6B-4860-8897-807255CBCA34}"/>
              </a:ext>
            </a:extLst>
          </p:cNvPr>
          <p:cNvSpPr txBox="1"/>
          <p:nvPr/>
        </p:nvSpPr>
        <p:spPr>
          <a:xfrm>
            <a:off x="8077198" y="1396991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Total Yearly Profit($)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B96754-6058-4704-AD35-81E0C458D684}"/>
              </a:ext>
            </a:extLst>
          </p:cNvPr>
          <p:cNvSpPr txBox="1"/>
          <p:nvPr/>
        </p:nvSpPr>
        <p:spPr>
          <a:xfrm>
            <a:off x="7801425" y="3088831"/>
            <a:ext cx="420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u="none" strike="noStrike" dirty="0">
                <a:solidFill>
                  <a:srgbClr val="F3E853"/>
                </a:solidFill>
                <a:effectLst/>
                <a:latin typeface="Calibri" panose="020F0502020204030204" pitchFamily="34" charset="0"/>
              </a:rPr>
              <a:t>$39,227,776 </a:t>
            </a:r>
            <a:endParaRPr lang="en-US" sz="9600" b="1" dirty="0">
              <a:solidFill>
                <a:srgbClr val="F3E853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E91FA9-F5D9-454D-85C5-E0A7BE5BED2C}"/>
              </a:ext>
            </a:extLst>
          </p:cNvPr>
          <p:cNvSpPr txBox="1"/>
          <p:nvPr/>
        </p:nvSpPr>
        <p:spPr>
          <a:xfrm>
            <a:off x="8077198" y="4080768"/>
            <a:ext cx="3817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Total Yearly Profit(%)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31B277-02D2-4A10-957E-BEE8439B406C}"/>
              </a:ext>
            </a:extLst>
          </p:cNvPr>
          <p:cNvSpPr txBox="1"/>
          <p:nvPr/>
        </p:nvSpPr>
        <p:spPr>
          <a:xfrm>
            <a:off x="8781142" y="5692677"/>
            <a:ext cx="2409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u="none" strike="noStrike" dirty="0">
                <a:solidFill>
                  <a:srgbClr val="F3E853"/>
                </a:solidFill>
                <a:effectLst/>
                <a:latin typeface="Calibri" panose="020F0502020204030204" pitchFamily="34" charset="0"/>
              </a:rPr>
              <a:t>54.4%</a:t>
            </a:r>
            <a:r>
              <a:rPr lang="en-US" sz="5400" dirty="0">
                <a:solidFill>
                  <a:srgbClr val="F3E853"/>
                </a:solidFill>
              </a:rPr>
              <a:t> </a:t>
            </a:r>
            <a:endParaRPr lang="en-US" sz="5400" b="1" dirty="0">
              <a:solidFill>
                <a:srgbClr val="F3E8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9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DF16D8-781B-4343-8A5B-2CA9223E947E}"/>
              </a:ext>
            </a:extLst>
          </p:cNvPr>
          <p:cNvSpPr txBox="1"/>
          <p:nvPr/>
        </p:nvSpPr>
        <p:spPr>
          <a:xfrm>
            <a:off x="1956789" y="230832"/>
            <a:ext cx="8278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3E8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 Strategies For 2019</a:t>
            </a:r>
          </a:p>
        </p:txBody>
      </p:sp>
      <p:pic>
        <p:nvPicPr>
          <p:cNvPr id="4" name="Picture 3" descr="A picture containing object, chessman&#10;&#10;Description automatically generated">
            <a:extLst>
              <a:ext uri="{FF2B5EF4-FFF2-40B4-BE49-F238E27FC236}">
                <a16:creationId xmlns:a16="http://schemas.microsoft.com/office/drawing/2014/main" id="{A0EB6D59-A834-4015-B767-EAE3C7E0E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6255" y="1154162"/>
            <a:ext cx="11845636" cy="547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7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AE6D7-2E74-4FE4-92E9-FDC0456370D5}"/>
              </a:ext>
            </a:extLst>
          </p:cNvPr>
          <p:cNvSpPr txBox="1"/>
          <p:nvPr/>
        </p:nvSpPr>
        <p:spPr>
          <a:xfrm>
            <a:off x="798991" y="1174966"/>
            <a:ext cx="10594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3E8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10 worst selling cars from combined fleet, Add 10 more top selling cars to combined fleet</a:t>
            </a:r>
          </a:p>
          <a:p>
            <a:endParaRPr lang="en-US" sz="2000" b="1" dirty="0">
              <a:solidFill>
                <a:srgbClr val="F3E8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C1C3C-BB56-4697-B0DC-EC0361FFE413}"/>
              </a:ext>
            </a:extLst>
          </p:cNvPr>
          <p:cNvSpPr txBox="1"/>
          <p:nvPr/>
        </p:nvSpPr>
        <p:spPr>
          <a:xfrm>
            <a:off x="4254498" y="146108"/>
            <a:ext cx="368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3E8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Strategy 1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F0415D8-21A0-49AE-8F8F-C104C847E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152953"/>
              </p:ext>
            </p:extLst>
          </p:nvPr>
        </p:nvGraphicFramePr>
        <p:xfrm>
          <a:off x="301083" y="1896047"/>
          <a:ext cx="6889426" cy="4255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0027BF6-032D-48DD-9043-2583FB694C48}"/>
              </a:ext>
            </a:extLst>
          </p:cNvPr>
          <p:cNvSpPr txBox="1"/>
          <p:nvPr/>
        </p:nvSpPr>
        <p:spPr>
          <a:xfrm>
            <a:off x="7292899" y="3300512"/>
            <a:ext cx="47281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3E8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.2% </a:t>
            </a:r>
          </a:p>
          <a:p>
            <a:pPr algn="ctr"/>
            <a:r>
              <a:rPr lang="en-US" sz="4400" b="1" dirty="0">
                <a:solidFill>
                  <a:srgbClr val="F3E8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 Over 2018</a:t>
            </a:r>
          </a:p>
        </p:txBody>
      </p:sp>
    </p:spTree>
    <p:extLst>
      <p:ext uri="{BB962C8B-B14F-4D97-AF65-F5344CB8AC3E}">
        <p14:creationId xmlns:p14="http://schemas.microsoft.com/office/powerpoint/2010/main" val="2755456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AE6D7-2E74-4FE4-92E9-FDC0456370D5}"/>
              </a:ext>
            </a:extLst>
          </p:cNvPr>
          <p:cNvSpPr txBox="1"/>
          <p:nvPr/>
        </p:nvSpPr>
        <p:spPr>
          <a:xfrm>
            <a:off x="373741" y="1073915"/>
            <a:ext cx="1144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3E8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Strategy 2: Decrease insurance cost by 15%(by removing accident prone cars), increase rental price by 20%.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C1C3C-BB56-4697-B0DC-EC0361FFE413}"/>
              </a:ext>
            </a:extLst>
          </p:cNvPr>
          <p:cNvSpPr txBox="1"/>
          <p:nvPr/>
        </p:nvSpPr>
        <p:spPr>
          <a:xfrm>
            <a:off x="4254499" y="1916"/>
            <a:ext cx="368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3E8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Strategy 2</a:t>
            </a:r>
          </a:p>
        </p:txBody>
      </p:sp>
      <p:pic>
        <p:nvPicPr>
          <p:cNvPr id="23" name="Picture 22" descr="A red car on a road&#10;&#10;Description automatically generated with medium confidence">
            <a:extLst>
              <a:ext uri="{FF2B5EF4-FFF2-40B4-BE49-F238E27FC236}">
                <a16:creationId xmlns:a16="http://schemas.microsoft.com/office/drawing/2014/main" id="{197FC273-A492-4A22-835B-D4985FCF1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805" y="79511"/>
            <a:ext cx="1978226" cy="989113"/>
          </a:xfrm>
          <a:prstGeom prst="rect">
            <a:avLst/>
          </a:prstGeom>
        </p:spPr>
      </p:pic>
      <p:pic>
        <p:nvPicPr>
          <p:cNvPr id="27" name="Picture 26" descr="A black car parked in a driveway&#10;&#10;Description automatically generated with low confidence">
            <a:extLst>
              <a:ext uri="{FF2B5EF4-FFF2-40B4-BE49-F238E27FC236}">
                <a16:creationId xmlns:a16="http://schemas.microsoft.com/office/drawing/2014/main" id="{50F49D1C-BC1D-4DBC-9D44-7B28E45E7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2" y="79511"/>
            <a:ext cx="1978226" cy="989113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2EF786C-81B1-4779-ACDC-B3B450D3A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2719087"/>
              </p:ext>
            </p:extLst>
          </p:nvPr>
        </p:nvGraphicFramePr>
        <p:xfrm>
          <a:off x="204353" y="1530361"/>
          <a:ext cx="5427014" cy="4535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87B53AD-3FAA-4981-A984-372F6B4FB2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97628"/>
              </p:ext>
            </p:extLst>
          </p:nvPr>
        </p:nvGraphicFramePr>
        <p:xfrm>
          <a:off x="6029040" y="1530361"/>
          <a:ext cx="5789217" cy="4535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895165C-0F10-447B-A66B-69FDD59258DE}"/>
              </a:ext>
            </a:extLst>
          </p:cNvPr>
          <p:cNvSpPr txBox="1"/>
          <p:nvPr/>
        </p:nvSpPr>
        <p:spPr>
          <a:xfrm>
            <a:off x="1033642" y="6132158"/>
            <a:ext cx="376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3E8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 $724,000 </a:t>
            </a:r>
          </a:p>
          <a:p>
            <a:pPr algn="ctr"/>
            <a:r>
              <a:rPr lang="en-US" b="1" dirty="0">
                <a:solidFill>
                  <a:srgbClr val="F3E8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 2018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627B67-4EB0-4C09-B98C-F9D98B2CD2A8}"/>
              </a:ext>
            </a:extLst>
          </p:cNvPr>
          <p:cNvSpPr txBox="1"/>
          <p:nvPr/>
        </p:nvSpPr>
        <p:spPr>
          <a:xfrm>
            <a:off x="7039430" y="6132158"/>
            <a:ext cx="376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3E8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&gt; $14M</a:t>
            </a:r>
          </a:p>
          <a:p>
            <a:pPr algn="ctr"/>
            <a:r>
              <a:rPr lang="en-US" b="1" dirty="0">
                <a:solidFill>
                  <a:srgbClr val="F3E8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 2018</a:t>
            </a:r>
          </a:p>
        </p:txBody>
      </p:sp>
    </p:spTree>
    <p:extLst>
      <p:ext uri="{BB962C8B-B14F-4D97-AF65-F5344CB8AC3E}">
        <p14:creationId xmlns:p14="http://schemas.microsoft.com/office/powerpoint/2010/main" val="336383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AE6D7-2E74-4FE4-92E9-FDC0456370D5}"/>
              </a:ext>
            </a:extLst>
          </p:cNvPr>
          <p:cNvSpPr txBox="1"/>
          <p:nvPr/>
        </p:nvSpPr>
        <p:spPr>
          <a:xfrm>
            <a:off x="609600" y="1233698"/>
            <a:ext cx="11248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3E8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Combined Strategy: Combines the best elements from Strategy 1 and 2 to achieve the best profit margin.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C1C3C-BB56-4697-B0DC-EC0361FFE413}"/>
              </a:ext>
            </a:extLst>
          </p:cNvPr>
          <p:cNvSpPr txBox="1"/>
          <p:nvPr/>
        </p:nvSpPr>
        <p:spPr>
          <a:xfrm>
            <a:off x="2954561" y="218035"/>
            <a:ext cx="628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3E8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Combined Strategy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9FD8FB-F95D-4049-AC81-BB19D4C37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989893"/>
              </p:ext>
            </p:extLst>
          </p:nvPr>
        </p:nvGraphicFramePr>
        <p:xfrm>
          <a:off x="272473" y="1788691"/>
          <a:ext cx="7205434" cy="4851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088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9A50C0-30D9-4D67-9ACD-C61D7CBA4ABE}"/>
              </a:ext>
            </a:extLst>
          </p:cNvPr>
          <p:cNvSpPr txBox="1"/>
          <p:nvPr/>
        </p:nvSpPr>
        <p:spPr>
          <a:xfrm>
            <a:off x="7602628" y="2013725"/>
            <a:ext cx="43168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9.8% Profit Increase From 2018</a:t>
            </a:r>
          </a:p>
          <a:p>
            <a:pPr algn="ctr"/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</a:p>
          <a:p>
            <a:pPr algn="ctr"/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$18M Profit Increase From 2018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A4CB6D2-9848-4B24-AA1A-BE96040694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404595"/>
              </p:ext>
            </p:extLst>
          </p:nvPr>
        </p:nvGraphicFramePr>
        <p:xfrm>
          <a:off x="175490" y="2013725"/>
          <a:ext cx="7292110" cy="4401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DCFD68-4C96-4036-BF2C-932BFBD283F5}"/>
              </a:ext>
            </a:extLst>
          </p:cNvPr>
          <p:cNvSpPr txBox="1"/>
          <p:nvPr/>
        </p:nvSpPr>
        <p:spPr>
          <a:xfrm>
            <a:off x="4857789" y="443070"/>
            <a:ext cx="247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3E8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1247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9BAD06-A16A-468D-9053-C8C86992AC09}"/>
              </a:ext>
            </a:extLst>
          </p:cNvPr>
          <p:cNvSpPr txBox="1"/>
          <p:nvPr/>
        </p:nvSpPr>
        <p:spPr>
          <a:xfrm>
            <a:off x="8640080" y="2921168"/>
            <a:ext cx="247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3E8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 &amp; A</a:t>
            </a:r>
          </a:p>
        </p:txBody>
      </p:sp>
      <p:pic>
        <p:nvPicPr>
          <p:cNvPr id="4" name="Picture 3" descr="A red sports car&#10;&#10;Description automatically generated">
            <a:extLst>
              <a:ext uri="{FF2B5EF4-FFF2-40B4-BE49-F238E27FC236}">
                <a16:creationId xmlns:a16="http://schemas.microsoft.com/office/drawing/2014/main" id="{D0D00542-4084-4F10-91D8-B0309F0E0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5" y="955964"/>
            <a:ext cx="7871710" cy="5118009"/>
          </a:xfrm>
          <a:prstGeom prst="rect">
            <a:avLst/>
          </a:prstGeom>
          <a:effectLst>
            <a:softEdge rad="330200"/>
          </a:effectLst>
        </p:spPr>
      </p:pic>
    </p:spTree>
    <p:extLst>
      <p:ext uri="{BB962C8B-B14F-4D97-AF65-F5344CB8AC3E}">
        <p14:creationId xmlns:p14="http://schemas.microsoft.com/office/powerpoint/2010/main" val="2913659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140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Company Analysis 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Alyssa Tate</dc:creator>
  <cp:lastModifiedBy>Alyssa Tate</cp:lastModifiedBy>
  <cp:revision>59</cp:revision>
  <dcterms:created xsi:type="dcterms:W3CDTF">2020-12-21T21:24:29Z</dcterms:created>
  <dcterms:modified xsi:type="dcterms:W3CDTF">2020-12-22T10:37:31Z</dcterms:modified>
</cp:coreProperties>
</file>