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6" r:id="rId5"/>
    <p:sldId id="269" r:id="rId6"/>
    <p:sldId id="272" r:id="rId7"/>
    <p:sldId id="270" r:id="rId8"/>
    <p:sldId id="27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352B"/>
    <a:srgbClr val="F9322C"/>
    <a:srgbClr val="87986A"/>
    <a:srgbClr val="3B2A20"/>
    <a:srgbClr val="563C2E"/>
    <a:srgbClr val="395848"/>
    <a:srgbClr val="8B88DC"/>
    <a:srgbClr val="B262CC"/>
    <a:srgbClr val="806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1"/>
    <p:restoredTop sz="93587"/>
  </p:normalViewPr>
  <p:slideViewPr>
    <p:cSldViewPr snapToGrid="0" snapToObjects="1">
      <p:cViewPr varScale="1">
        <p:scale>
          <a:sx n="138" d="100"/>
          <a:sy n="138" d="100"/>
        </p:scale>
        <p:origin x="1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979857-48F4-C04E-9E9A-70427A2B7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A83675-1C45-0E4C-9FE4-769309EE5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6248FC-8C8A-0D49-80DA-9504B273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F3C9-3F09-A248-8786-5755BCEF5225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798825-D4EC-854F-A5DF-717C69B2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042AF9-36C2-EC45-8B43-A9CC2C96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1783-8CB3-974E-92DB-FB383ADB21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42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8CD4F8-DFFF-B94D-9FC4-A34E8D8E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821076-3542-1F45-94B0-1D87A865B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448127-9C41-AC44-9BC7-06286F46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F3C9-3F09-A248-8786-5755BCEF5225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47209A-2180-B643-96FB-331E3EC3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714AB6-DA7B-2247-8ED1-CB10422F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1783-8CB3-974E-92DB-FB383ADB21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68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96744F1-D3DD-C347-BAA6-B73C34737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8E8ED6-5C61-2A47-92B8-DAEAAE544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4C8A6C-0292-0D47-8FC6-F872F767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F3C9-3F09-A248-8786-5755BCEF5225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B12735-9881-2C4F-B8A9-DEBB1B12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66AAC7-8F30-B241-A366-1EEBF03D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1783-8CB3-974E-92DB-FB383ADB21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30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A0A66B-452D-8240-84A8-FF2469F1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D21CDE-E06E-054B-AE23-7B4A5A346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58A8A7-5364-7F44-881D-ABB08151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F3C9-3F09-A248-8786-5755BCEF5225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9EB308-4584-B640-9D34-577E3D0A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DBAFB0-9233-7043-BE07-BD826722C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1783-8CB3-974E-92DB-FB383ADB21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86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6BD91-807F-9D4C-85CC-5AA2622B2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71C5FE-EDEA-D64F-A78B-B0B1E5745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D27EBA-301E-924C-97CE-86559970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F3C9-3F09-A248-8786-5755BCEF5225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145FAB-E5D8-3E43-9F26-87B12C88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C40BDA-B87C-A449-BB5B-CD413408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1783-8CB3-974E-92DB-FB383ADB21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12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F07A9-6372-2B4F-A0BF-F0231856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B26B24-2B30-7148-8A9A-920E316FE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003717-807B-5E4D-8427-8FEF0F1F3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3E0AA3-A2DC-1C45-A769-6177EFB8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F3C9-3F09-A248-8786-5755BCEF5225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52ACCF-A158-6A45-8BB3-EAC6E0AB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382B28-3686-C143-B3CF-24996713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1783-8CB3-974E-92DB-FB383ADB21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0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8BFD6-A563-D648-B3ED-1572C201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1917CC-CAB9-CD44-89BE-6BCB749AE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31C679-7104-8349-9976-8861AEDE7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0664F3-1476-7747-A356-CDE85023A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616AD1F-FD95-AD4F-A9EF-ED6FFD9E4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C9C3126-10C8-044B-9349-68EAABDF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F3C9-3F09-A248-8786-5755BCEF5225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2095D06-7170-084E-99C3-0380DD03E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31E471-5302-794F-B9E6-5C386574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1783-8CB3-974E-92DB-FB383ADB21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75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BCBEB-DD44-2841-BBC7-F49EDF5F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DE4D34D-03F8-AF45-AA32-43C531718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F3C9-3F09-A248-8786-5755BCEF5225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9C30E8-0A2B-394E-BF1A-59B2522D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BE34D4-270C-4D4A-B90E-FC816AA1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1783-8CB3-974E-92DB-FB383ADB21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5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7541909-FBAC-A241-A78B-B32D3215D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F3C9-3F09-A248-8786-5755BCEF5225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AB2A4DE-FB85-9C4B-A0CF-DDF92153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382BA2-3150-534A-9142-4FE0554E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1783-8CB3-974E-92DB-FB383ADB21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02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550233-4BD1-D248-8567-EEE9A3F2B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33B57D-57EB-D243-804A-3D3E7371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8E7DDD-B6F0-7B47-A8BC-0062DA8B1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B1599C-5876-DE49-A07B-318DAB95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F3C9-3F09-A248-8786-5755BCEF5225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17063D-EC93-D542-B8B6-4942F151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EDB72D-3050-8642-93D3-2B426318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1783-8CB3-974E-92DB-FB383ADB21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72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97AB84-FB95-B840-A765-3B028F2A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4574FCF-B916-3644-AC13-64BCBF401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82A10F-AF42-0D40-8F42-82204EE04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21DCC5-69CC-2C48-BD92-296BCDE7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F3C9-3F09-A248-8786-5755BCEF5225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3ABC59-06AE-2A4C-A172-D5DE5013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98EAD5-F8A5-1E41-937A-5B69CD4A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1783-8CB3-974E-92DB-FB383ADB21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82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18BB70B-7AF2-8544-82B7-E0C8AF748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1F33EA-56EF-214C-88CE-236DC1E43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9B5669-1D17-FD40-8E25-B1731E8D0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7F3C9-3F09-A248-8786-5755BCEF5225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EE72BA-242A-8844-BB4D-E163A46BB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D6B264-D72C-B949-9292-138A09889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91783-8CB3-974E-92DB-FB383ADB21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29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fr/" TargetMode="External"/><Relationship Id="rId2" Type="http://schemas.openxmlformats.org/officeDocument/2006/relationships/hyperlink" Target="https://developer.mozilla.org/fr/docs/Web/CSS/column-coun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22DBAF-6AA6-514D-9374-5C038AE59BB4}"/>
              </a:ext>
            </a:extLst>
          </p:cNvPr>
          <p:cNvSpPr/>
          <p:nvPr/>
        </p:nvSpPr>
        <p:spPr>
          <a:xfrm>
            <a:off x="147782" y="170873"/>
            <a:ext cx="11896436" cy="6553200"/>
          </a:xfrm>
          <a:prstGeom prst="rect">
            <a:avLst/>
          </a:prstGeom>
          <a:solidFill>
            <a:srgbClr val="C73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7C6DA8-3793-BC41-8F04-663F96B63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891" y="2774374"/>
            <a:ext cx="10363200" cy="2850574"/>
          </a:xfrm>
        </p:spPr>
        <p:txBody>
          <a:bodyPr>
            <a:normAutofit/>
          </a:bodyPr>
          <a:lstStyle/>
          <a:p>
            <a:pPr algn="l"/>
            <a:r>
              <a:rPr lang="fr-FR" sz="7200" b="1" dirty="0">
                <a:solidFill>
                  <a:schemeClr val="bg1"/>
                </a:solidFill>
                <a:latin typeface="Satoshi" pitchFamily="2" charset="77"/>
                <a:cs typeface="Futura Medium" panose="020B0602020204020303" pitchFamily="34" charset="-79"/>
              </a:rPr>
              <a:t>JAPANESE CARTOONS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29E072A-94FD-2246-A083-AD8CBDF508C5}"/>
              </a:ext>
            </a:extLst>
          </p:cNvPr>
          <p:cNvSpPr txBox="1">
            <a:spLocks/>
          </p:cNvSpPr>
          <p:nvPr/>
        </p:nvSpPr>
        <p:spPr>
          <a:xfrm>
            <a:off x="737084" y="4515574"/>
            <a:ext cx="9977096" cy="1651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800" dirty="0">
                <a:solidFill>
                  <a:schemeClr val="bg1"/>
                </a:solidFill>
                <a:latin typeface="Satoshi Medium" pitchFamily="2" charset="77"/>
                <a:cs typeface="Futura Medium" panose="020B0602020204020303" pitchFamily="34" charset="-79"/>
              </a:rPr>
              <a:t>Amber			       			  	  Alyssa Tomala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CD92636-B8C3-D141-9428-6D65D82AF185}"/>
              </a:ext>
            </a:extLst>
          </p:cNvPr>
          <p:cNvCxnSpPr>
            <a:cxnSpLocks/>
          </p:cNvCxnSpPr>
          <p:nvPr/>
        </p:nvCxnSpPr>
        <p:spPr>
          <a:xfrm flipH="1" flipV="1">
            <a:off x="737085" y="5567295"/>
            <a:ext cx="9977097" cy="576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53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22DBAF-6AA6-514D-9374-5C038AE59BB4}"/>
              </a:ext>
            </a:extLst>
          </p:cNvPr>
          <p:cNvSpPr/>
          <p:nvPr/>
        </p:nvSpPr>
        <p:spPr>
          <a:xfrm>
            <a:off x="0" y="775855"/>
            <a:ext cx="12192000" cy="6082146"/>
          </a:xfrm>
          <a:prstGeom prst="rect">
            <a:avLst/>
          </a:prstGeom>
          <a:solidFill>
            <a:srgbClr val="879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C54063-7663-B141-AAE8-6BE3F3260664}"/>
              </a:ext>
            </a:extLst>
          </p:cNvPr>
          <p:cNvSpPr/>
          <p:nvPr/>
        </p:nvSpPr>
        <p:spPr>
          <a:xfrm>
            <a:off x="5570826" y="2001237"/>
            <a:ext cx="6286702" cy="1694888"/>
          </a:xfrm>
          <a:prstGeom prst="rect">
            <a:avLst/>
          </a:prstGeom>
          <a:solidFill>
            <a:srgbClr val="563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noFill/>
              </a:rPr>
              <a:t> 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0838B2F-EB04-794C-A592-C50D91B013AB}"/>
              </a:ext>
            </a:extLst>
          </p:cNvPr>
          <p:cNvSpPr txBox="1"/>
          <p:nvPr/>
        </p:nvSpPr>
        <p:spPr>
          <a:xfrm>
            <a:off x="334472" y="1896682"/>
            <a:ext cx="5025505" cy="169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bg1"/>
                </a:solidFill>
                <a:latin typeface="Satoshi Medium" pitchFamily="2" charset="77"/>
              </a:rPr>
              <a:t>La propriété </a:t>
            </a:r>
            <a:r>
              <a:rPr lang="fr-FR" sz="2400" b="1" dirty="0">
                <a:solidFill>
                  <a:schemeClr val="bg1"/>
                </a:solidFill>
                <a:latin typeface="Satoshi" pitchFamily="2" charset="77"/>
              </a:rPr>
              <a:t>CSS </a:t>
            </a:r>
            <a:r>
              <a:rPr lang="fr-FR" sz="2400" b="1" dirty="0" err="1">
                <a:solidFill>
                  <a:schemeClr val="bg1"/>
                </a:solidFill>
                <a:latin typeface="Satoshi" pitchFamily="2" charset="77"/>
              </a:rPr>
              <a:t>column</a:t>
            </a:r>
            <a:r>
              <a:rPr lang="fr-FR" sz="2400" b="1" dirty="0">
                <a:solidFill>
                  <a:schemeClr val="bg1"/>
                </a:solidFill>
                <a:latin typeface="Satoshi" pitchFamily="2" charset="77"/>
              </a:rPr>
              <a:t>-count </a:t>
            </a:r>
            <a:r>
              <a:rPr lang="fr-FR" sz="2400" dirty="0">
                <a:solidFill>
                  <a:schemeClr val="bg1"/>
                </a:solidFill>
                <a:latin typeface="Satoshi Medium" pitchFamily="2" charset="77"/>
              </a:rPr>
              <a:t>permet de </a:t>
            </a:r>
            <a:r>
              <a:rPr lang="fr-FR" sz="2400" b="1" dirty="0">
                <a:solidFill>
                  <a:schemeClr val="bg1"/>
                </a:solidFill>
                <a:latin typeface="Satoshi Medium Italic" pitchFamily="2" charset="77"/>
              </a:rPr>
              <a:t>segmenter</a:t>
            </a:r>
            <a:r>
              <a:rPr lang="fr-FR" sz="2400" dirty="0">
                <a:solidFill>
                  <a:schemeClr val="bg1"/>
                </a:solidFill>
                <a:latin typeface="Satoshi Medium" pitchFamily="2" charset="77"/>
              </a:rPr>
              <a:t> un texte en plusieurs colonnes</a:t>
            </a:r>
            <a:endParaRPr lang="fr-CH" sz="2400" dirty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72A2DE0D-876F-864A-B5C2-845957779555}"/>
              </a:ext>
            </a:extLst>
          </p:cNvPr>
          <p:cNvSpPr txBox="1">
            <a:spLocks/>
          </p:cNvSpPr>
          <p:nvPr/>
        </p:nvSpPr>
        <p:spPr>
          <a:xfrm>
            <a:off x="-4036203" y="-590528"/>
            <a:ext cx="1180417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87986A"/>
                </a:solidFill>
                <a:latin typeface="Satoshi" pitchFamily="2" charset="77"/>
                <a:cs typeface="Futura Medium" panose="020B0602020204020303" pitchFamily="34" charset="-79"/>
              </a:rPr>
              <a:t>DEFININITION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0F3011-0BA3-B44B-83C2-0991F10B519F}"/>
              </a:ext>
            </a:extLst>
          </p:cNvPr>
          <p:cNvSpPr/>
          <p:nvPr/>
        </p:nvSpPr>
        <p:spPr>
          <a:xfrm>
            <a:off x="5570825" y="2004314"/>
            <a:ext cx="1050348" cy="407075"/>
          </a:xfrm>
          <a:prstGeom prst="rect">
            <a:avLst/>
          </a:prstGeom>
          <a:solidFill>
            <a:srgbClr val="3B2A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noFill/>
              </a:rPr>
              <a:t> 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22A9241-9006-A945-86CE-46F3F9262676}"/>
              </a:ext>
            </a:extLst>
          </p:cNvPr>
          <p:cNvSpPr txBox="1"/>
          <p:nvPr/>
        </p:nvSpPr>
        <p:spPr>
          <a:xfrm>
            <a:off x="5570825" y="2001237"/>
            <a:ext cx="141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atoshi" pitchFamily="2" charset="77"/>
              </a:rPr>
              <a:t>main.css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9FFDD90-1222-164F-AD86-8C977E4AE3F2}"/>
              </a:ext>
            </a:extLst>
          </p:cNvPr>
          <p:cNvSpPr txBox="1"/>
          <p:nvPr/>
        </p:nvSpPr>
        <p:spPr>
          <a:xfrm>
            <a:off x="334472" y="3997304"/>
            <a:ext cx="5025505" cy="169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bg1"/>
                </a:solidFill>
                <a:latin typeface="Satoshi Medium" pitchFamily="2" charset="77"/>
              </a:rPr>
              <a:t>La propriété </a:t>
            </a:r>
            <a:r>
              <a:rPr lang="fr-FR" sz="2400" b="1" dirty="0">
                <a:solidFill>
                  <a:schemeClr val="bg1"/>
                </a:solidFill>
                <a:latin typeface="Satoshi" pitchFamily="2" charset="77"/>
              </a:rPr>
              <a:t>CSS column-gap </a:t>
            </a:r>
            <a:r>
              <a:rPr lang="fr-FR" sz="2400" dirty="0">
                <a:solidFill>
                  <a:schemeClr val="bg1"/>
                </a:solidFill>
                <a:latin typeface="Satoshi Medium" pitchFamily="2" charset="77"/>
              </a:rPr>
              <a:t>permet de spécifier l’</a:t>
            </a:r>
            <a:r>
              <a:rPr lang="fr-FR" sz="2400" b="1" dirty="0">
                <a:solidFill>
                  <a:schemeClr val="bg1"/>
                </a:solidFill>
                <a:latin typeface="Satoshi Medium Italic" pitchFamily="2" charset="77"/>
              </a:rPr>
              <a:t>écart</a:t>
            </a:r>
            <a:r>
              <a:rPr lang="fr-FR" sz="2400" dirty="0">
                <a:solidFill>
                  <a:schemeClr val="bg1"/>
                </a:solidFill>
                <a:latin typeface="Satoshi Medium" pitchFamily="2" charset="77"/>
              </a:rPr>
              <a:t> entre les colonnes</a:t>
            </a:r>
            <a:endParaRPr lang="fr-CH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D14B91-DF89-F641-BAA9-753FDD1D13C0}"/>
              </a:ext>
            </a:extLst>
          </p:cNvPr>
          <p:cNvSpPr/>
          <p:nvPr/>
        </p:nvSpPr>
        <p:spPr>
          <a:xfrm>
            <a:off x="5570825" y="4074063"/>
            <a:ext cx="6286701" cy="1694888"/>
          </a:xfrm>
          <a:prstGeom prst="rect">
            <a:avLst/>
          </a:prstGeom>
          <a:solidFill>
            <a:srgbClr val="563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noFill/>
              </a:rPr>
              <a:t> 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121282-06D0-EB44-B7EB-6EFC72EDC60F}"/>
              </a:ext>
            </a:extLst>
          </p:cNvPr>
          <p:cNvSpPr/>
          <p:nvPr/>
        </p:nvSpPr>
        <p:spPr>
          <a:xfrm>
            <a:off x="5570825" y="4076997"/>
            <a:ext cx="1050348" cy="407075"/>
          </a:xfrm>
          <a:prstGeom prst="rect">
            <a:avLst/>
          </a:prstGeom>
          <a:solidFill>
            <a:srgbClr val="3B2A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noFill/>
              </a:rPr>
              <a:t> 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1C33989-5595-B547-B650-4D804572CCBE}"/>
              </a:ext>
            </a:extLst>
          </p:cNvPr>
          <p:cNvSpPr txBox="1"/>
          <p:nvPr/>
        </p:nvSpPr>
        <p:spPr>
          <a:xfrm>
            <a:off x="5570825" y="4073920"/>
            <a:ext cx="141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atoshi" pitchFamily="2" charset="77"/>
              </a:rPr>
              <a:t>main.css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C45DE19-700D-1C47-A6FB-D2331DC63BA4}"/>
              </a:ext>
            </a:extLst>
          </p:cNvPr>
          <p:cNvSpPr txBox="1"/>
          <p:nvPr/>
        </p:nvSpPr>
        <p:spPr>
          <a:xfrm>
            <a:off x="5903417" y="2551829"/>
            <a:ext cx="25493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FFC000"/>
                </a:solidFill>
                <a:latin typeface="Menlo" panose="020B0609030804020204" pitchFamily="49" charset="0"/>
              </a:rPr>
              <a:t>p</a:t>
            </a:r>
            <a:r>
              <a:rPr lang="fr-CH" dirty="0">
                <a:solidFill>
                  <a:srgbClr val="9CDCFE"/>
                </a:solidFill>
                <a:latin typeface="Menlo" panose="020B0609030804020204" pitchFamily="49" charset="0"/>
              </a:rPr>
              <a:t> </a:t>
            </a:r>
            <a:r>
              <a:rPr lang="fr-CH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  <a:endParaRPr lang="fr-CH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r>
              <a:rPr lang="fr-CH" dirty="0">
                <a:solidFill>
                  <a:srgbClr val="9CDCFE"/>
                </a:solidFill>
                <a:latin typeface="Menlo" panose="020B0609030804020204" pitchFamily="49" charset="0"/>
              </a:rPr>
              <a:t>c</a:t>
            </a:r>
            <a:r>
              <a:rPr lang="fr-CH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olumn-count</a:t>
            </a:r>
            <a:r>
              <a:rPr lang="fr-CH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CH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fr-CH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fr-CH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fr-CH" sz="18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9EF98FF-3296-FD43-8091-4732920287C9}"/>
              </a:ext>
            </a:extLst>
          </p:cNvPr>
          <p:cNvSpPr txBox="1"/>
          <p:nvPr/>
        </p:nvSpPr>
        <p:spPr>
          <a:xfrm>
            <a:off x="5903416" y="4524892"/>
            <a:ext cx="25493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FFC000"/>
                </a:solidFill>
                <a:latin typeface="Menlo" panose="020B0609030804020204" pitchFamily="49" charset="0"/>
              </a:rPr>
              <a:t>p</a:t>
            </a:r>
            <a:r>
              <a:rPr lang="fr-CH" dirty="0">
                <a:solidFill>
                  <a:srgbClr val="9CDCFE"/>
                </a:solidFill>
                <a:latin typeface="Menlo" panose="020B0609030804020204" pitchFamily="49" charset="0"/>
              </a:rPr>
              <a:t> </a:t>
            </a:r>
            <a:r>
              <a:rPr lang="fr-CH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fr-CH" i="1" dirty="0">
                <a:solidFill>
                  <a:srgbClr val="9CDCFE"/>
                </a:solidFill>
                <a:latin typeface="Menlo" panose="020B0609030804020204" pitchFamily="49" charset="0"/>
              </a:rPr>
              <a:t>column-count</a:t>
            </a:r>
            <a:r>
              <a:rPr lang="fr-CH" i="1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fr-CH" i="1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fr-CH" i="1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endParaRPr lang="fr-CH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r>
              <a:rPr lang="fr-CH" dirty="0">
                <a:solidFill>
                  <a:srgbClr val="9CDCFE"/>
                </a:solidFill>
                <a:latin typeface="Menlo" panose="020B0609030804020204" pitchFamily="49" charset="0"/>
              </a:rPr>
              <a:t>c</a:t>
            </a:r>
            <a:r>
              <a:rPr lang="fr-CH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olumn-gap</a:t>
            </a:r>
            <a:r>
              <a:rPr lang="fr-CH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CH" sz="18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40px</a:t>
            </a:r>
            <a:r>
              <a:rPr lang="fr-CH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fr-CH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fr-CH" sz="18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AB01BB0-9D5E-BE46-B10E-818E04F8C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895" y="2172162"/>
            <a:ext cx="3038268" cy="1378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6B5A2764-5A3C-B241-8E58-92E20FD5B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999" y="4204698"/>
            <a:ext cx="3038268" cy="14058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7573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22DBAF-6AA6-514D-9374-5C038AE59BB4}"/>
              </a:ext>
            </a:extLst>
          </p:cNvPr>
          <p:cNvSpPr/>
          <p:nvPr/>
        </p:nvSpPr>
        <p:spPr>
          <a:xfrm>
            <a:off x="0" y="852218"/>
            <a:ext cx="12192000" cy="6005782"/>
          </a:xfrm>
          <a:prstGeom prst="rect">
            <a:avLst/>
          </a:prstGeom>
          <a:solidFill>
            <a:srgbClr val="879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C54063-7663-B141-AAE8-6BE3F3260664}"/>
              </a:ext>
            </a:extLst>
          </p:cNvPr>
          <p:cNvSpPr/>
          <p:nvPr/>
        </p:nvSpPr>
        <p:spPr>
          <a:xfrm>
            <a:off x="5572124" y="1560968"/>
            <a:ext cx="6410325" cy="2123583"/>
          </a:xfrm>
          <a:prstGeom prst="rect">
            <a:avLst/>
          </a:prstGeom>
          <a:solidFill>
            <a:srgbClr val="563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noFill/>
              </a:rPr>
              <a:t> 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12723F9-B704-9640-8E4E-6C5FF6762A7C}"/>
              </a:ext>
            </a:extLst>
          </p:cNvPr>
          <p:cNvSpPr txBox="1"/>
          <p:nvPr/>
        </p:nvSpPr>
        <p:spPr>
          <a:xfrm>
            <a:off x="247152" y="2929917"/>
            <a:ext cx="5025505" cy="142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sz="2000" b="1" dirty="0">
                <a:solidFill>
                  <a:schemeClr val="bg1"/>
                </a:solidFill>
                <a:latin typeface="Satoshi" pitchFamily="2" charset="77"/>
              </a:rPr>
              <a:t>column-count </a:t>
            </a:r>
            <a:r>
              <a:rPr lang="fr-CH" sz="2000" dirty="0">
                <a:solidFill>
                  <a:schemeClr val="bg1"/>
                </a:solidFill>
                <a:latin typeface="Satoshi Medium" pitchFamily="2" charset="77"/>
              </a:rPr>
              <a:t>est une propriété pouvant être définit grâce à une valeur &lt;</a:t>
            </a:r>
            <a:r>
              <a:rPr lang="fr-CH" sz="2000" b="1" dirty="0">
                <a:solidFill>
                  <a:schemeClr val="bg1"/>
                </a:solidFill>
                <a:latin typeface="Satoshi" pitchFamily="2" charset="77"/>
              </a:rPr>
              <a:t>number&gt; </a:t>
            </a:r>
            <a:endParaRPr lang="fr-CH" sz="2000" dirty="0">
              <a:solidFill>
                <a:schemeClr val="bg1"/>
              </a:solidFill>
              <a:latin typeface="Satoshi Medium" pitchFamily="2" charset="77"/>
            </a:endParaRPr>
          </a:p>
          <a:p>
            <a:pPr>
              <a:lnSpc>
                <a:spcPct val="150000"/>
              </a:lnSpc>
            </a:pPr>
            <a:endParaRPr lang="fr-CH" sz="2000" dirty="0">
              <a:solidFill>
                <a:schemeClr val="bg1"/>
              </a:solidFill>
              <a:latin typeface="Satoshi Medium" pitchFamily="2" charset="77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40D7326-37C3-A046-A3A5-A1AFD3242A41}"/>
              </a:ext>
            </a:extLst>
          </p:cNvPr>
          <p:cNvSpPr txBox="1"/>
          <p:nvPr/>
        </p:nvSpPr>
        <p:spPr>
          <a:xfrm>
            <a:off x="6005947" y="1989074"/>
            <a:ext cx="7827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2000" dirty="0">
                <a:solidFill>
                  <a:srgbClr val="9CDCFE"/>
                </a:solidFill>
                <a:latin typeface="Menlo" panose="020B0609030804020204" pitchFamily="49" charset="0"/>
              </a:rPr>
              <a:t>c</a:t>
            </a:r>
            <a:r>
              <a:rPr lang="fr-CH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olumn-count</a:t>
            </a:r>
            <a:r>
              <a:rPr lang="fr-CH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CH" sz="2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fr-CH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473232-76C0-8540-B6F4-8E8AE86878B3}"/>
              </a:ext>
            </a:extLst>
          </p:cNvPr>
          <p:cNvSpPr/>
          <p:nvPr/>
        </p:nvSpPr>
        <p:spPr>
          <a:xfrm>
            <a:off x="5572124" y="3493655"/>
            <a:ext cx="6410325" cy="2127113"/>
          </a:xfrm>
          <a:prstGeom prst="rect">
            <a:avLst/>
          </a:prstGeom>
          <a:solidFill>
            <a:srgbClr val="563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noFill/>
              </a:rPr>
              <a:t> 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F0BEA10-6C4B-7B40-9F82-0A791360C42B}"/>
              </a:ext>
            </a:extLst>
          </p:cNvPr>
          <p:cNvSpPr txBox="1"/>
          <p:nvPr/>
        </p:nvSpPr>
        <p:spPr>
          <a:xfrm>
            <a:off x="6096000" y="3284441"/>
            <a:ext cx="7827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2000" dirty="0">
                <a:solidFill>
                  <a:srgbClr val="9CDCFE"/>
                </a:solidFill>
                <a:latin typeface="Menlo" panose="020B0609030804020204" pitchFamily="49" charset="0"/>
              </a:rPr>
              <a:t>c</a:t>
            </a:r>
            <a:r>
              <a:rPr lang="fr-CH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olumn-count</a:t>
            </a:r>
            <a:r>
              <a:rPr lang="fr-CH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CH" sz="2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fr-CH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73FD108-C2A5-D742-908C-8E2803A6735A}"/>
              </a:ext>
            </a:extLst>
          </p:cNvPr>
          <p:cNvSpPr txBox="1"/>
          <p:nvPr/>
        </p:nvSpPr>
        <p:spPr>
          <a:xfrm>
            <a:off x="6005947" y="2899720"/>
            <a:ext cx="7827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i="1" dirty="0">
                <a:solidFill>
                  <a:srgbClr val="D4D4D4"/>
                </a:solidFill>
                <a:latin typeface="Menlo" panose="020B0609030804020204" pitchFamily="49" charset="0"/>
              </a:rPr>
              <a:t>Exemples :</a:t>
            </a:r>
            <a:endParaRPr lang="fr-CH" b="0" i="1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AEDCA29-E6E0-3C44-A108-5463824BC1BC}"/>
              </a:ext>
            </a:extLst>
          </p:cNvPr>
          <p:cNvSpPr txBox="1"/>
          <p:nvPr/>
        </p:nvSpPr>
        <p:spPr>
          <a:xfrm>
            <a:off x="6096000" y="3987832"/>
            <a:ext cx="7827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2000" dirty="0">
                <a:solidFill>
                  <a:srgbClr val="9CDCFE"/>
                </a:solidFill>
                <a:latin typeface="Menlo" panose="020B0609030804020204" pitchFamily="49" charset="0"/>
              </a:rPr>
              <a:t>c</a:t>
            </a:r>
            <a:r>
              <a:rPr lang="fr-CH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olumn-count</a:t>
            </a:r>
            <a:r>
              <a:rPr lang="fr-CH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CH" sz="2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fr-CH" sz="20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endParaRPr lang="fr-CH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9" name="Titre 1">
            <a:extLst>
              <a:ext uri="{FF2B5EF4-FFF2-40B4-BE49-F238E27FC236}">
                <a16:creationId xmlns:a16="http://schemas.microsoft.com/office/drawing/2014/main" id="{5857048D-DEE9-6043-A117-CB9EDB29214C}"/>
              </a:ext>
            </a:extLst>
          </p:cNvPr>
          <p:cNvSpPr txBox="1">
            <a:spLocks/>
          </p:cNvSpPr>
          <p:nvPr/>
        </p:nvSpPr>
        <p:spPr>
          <a:xfrm>
            <a:off x="132774" y="-599710"/>
            <a:ext cx="118496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dirty="0">
                <a:solidFill>
                  <a:srgbClr val="87986A"/>
                </a:solidFill>
                <a:latin typeface="Satoshi" pitchFamily="2" charset="77"/>
                <a:cs typeface="Futura Medium" panose="020B0602020204020303" pitchFamily="34" charset="-79"/>
              </a:rPr>
              <a:t>SYNTAXE ET PROPTIETES	     </a:t>
            </a:r>
            <a:r>
              <a:rPr lang="fr-FR" sz="3600" b="1" dirty="0">
                <a:solidFill>
                  <a:srgbClr val="87986A"/>
                </a:solidFill>
                <a:latin typeface="Satoshi Light Italic" pitchFamily="2" charset="77"/>
                <a:cs typeface="Futura Medium" panose="020B0602020204020303" pitchFamily="34" charset="-79"/>
              </a:rPr>
              <a:t>	 </a:t>
            </a:r>
            <a:r>
              <a:rPr lang="fr-FR" sz="3600" b="1" dirty="0">
                <a:solidFill>
                  <a:srgbClr val="87986A"/>
                </a:solidFill>
                <a:latin typeface="Satoshi" pitchFamily="2" charset="77"/>
                <a:cs typeface="Futura Medium" panose="020B0602020204020303" pitchFamily="34" charset="-79"/>
              </a:rPr>
              <a:t>	   column-count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4BC3D2E-C80E-C04B-BE47-2F08383D31E8}"/>
              </a:ext>
            </a:extLst>
          </p:cNvPr>
          <p:cNvSpPr txBox="1"/>
          <p:nvPr/>
        </p:nvSpPr>
        <p:spPr>
          <a:xfrm>
            <a:off x="6057611" y="3652988"/>
            <a:ext cx="7827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i="1" dirty="0">
                <a:solidFill>
                  <a:srgbClr val="D4D4D4"/>
                </a:solidFill>
                <a:latin typeface="Menlo" panose="020B0609030804020204" pitchFamily="49" charset="0"/>
              </a:rPr>
              <a:t>ou</a:t>
            </a:r>
            <a:endParaRPr lang="fr-CH" b="0" i="1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296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22DBAF-6AA6-514D-9374-5C038AE59BB4}"/>
              </a:ext>
            </a:extLst>
          </p:cNvPr>
          <p:cNvSpPr/>
          <p:nvPr/>
        </p:nvSpPr>
        <p:spPr>
          <a:xfrm>
            <a:off x="0" y="827165"/>
            <a:ext cx="12192000" cy="6030835"/>
          </a:xfrm>
          <a:prstGeom prst="rect">
            <a:avLst/>
          </a:prstGeom>
          <a:solidFill>
            <a:srgbClr val="879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C54063-7663-B141-AAE8-6BE3F3260664}"/>
              </a:ext>
            </a:extLst>
          </p:cNvPr>
          <p:cNvSpPr/>
          <p:nvPr/>
        </p:nvSpPr>
        <p:spPr>
          <a:xfrm>
            <a:off x="5572124" y="1560968"/>
            <a:ext cx="6410325" cy="1932683"/>
          </a:xfrm>
          <a:prstGeom prst="rect">
            <a:avLst/>
          </a:prstGeom>
          <a:solidFill>
            <a:srgbClr val="563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noFill/>
              </a:rPr>
              <a:t> 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12723F9-B704-9640-8E4E-6C5FF6762A7C}"/>
              </a:ext>
            </a:extLst>
          </p:cNvPr>
          <p:cNvSpPr txBox="1"/>
          <p:nvPr/>
        </p:nvSpPr>
        <p:spPr>
          <a:xfrm>
            <a:off x="329707" y="1984457"/>
            <a:ext cx="5025505" cy="95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sz="2000" b="1" dirty="0">
                <a:solidFill>
                  <a:schemeClr val="bg1"/>
                </a:solidFill>
                <a:latin typeface="Satoshi" pitchFamily="2" charset="77"/>
              </a:rPr>
              <a:t>column-gap </a:t>
            </a:r>
            <a:r>
              <a:rPr lang="fr-CH" sz="2000" dirty="0">
                <a:solidFill>
                  <a:schemeClr val="bg1"/>
                </a:solidFill>
                <a:latin typeface="Satoshi Medium" pitchFamily="2" charset="77"/>
              </a:rPr>
              <a:t>est une propriété pouvant être définit par différentes valeurs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F70005E-64B0-A24F-981A-38194CAD4C0D}"/>
              </a:ext>
            </a:extLst>
          </p:cNvPr>
          <p:cNvCxnSpPr>
            <a:cxnSpLocks/>
          </p:cNvCxnSpPr>
          <p:nvPr/>
        </p:nvCxnSpPr>
        <p:spPr>
          <a:xfrm flipH="1">
            <a:off x="1023621" y="3266490"/>
            <a:ext cx="29297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40D7326-37C3-A046-A3A5-A1AFD3242A41}"/>
              </a:ext>
            </a:extLst>
          </p:cNvPr>
          <p:cNvSpPr txBox="1"/>
          <p:nvPr/>
        </p:nvSpPr>
        <p:spPr>
          <a:xfrm>
            <a:off x="6005947" y="1989074"/>
            <a:ext cx="7827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2000" dirty="0">
                <a:solidFill>
                  <a:srgbClr val="9CDCFE"/>
                </a:solidFill>
                <a:latin typeface="Menlo" panose="020B0609030804020204" pitchFamily="49" charset="0"/>
              </a:rPr>
              <a:t>c</a:t>
            </a:r>
            <a:r>
              <a:rPr lang="fr-CH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olumn-gap</a:t>
            </a:r>
            <a:r>
              <a:rPr lang="fr-CH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CH" sz="2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fr-CH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4E9676A-8E4D-E648-8F07-1B46DDCF5DC3}"/>
              </a:ext>
            </a:extLst>
          </p:cNvPr>
          <p:cNvSpPr txBox="1"/>
          <p:nvPr/>
        </p:nvSpPr>
        <p:spPr>
          <a:xfrm>
            <a:off x="5957457" y="2350407"/>
            <a:ext cx="7827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b="0" i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473232-76C0-8540-B6F4-8E8AE86878B3}"/>
              </a:ext>
            </a:extLst>
          </p:cNvPr>
          <p:cNvSpPr/>
          <p:nvPr/>
        </p:nvSpPr>
        <p:spPr>
          <a:xfrm>
            <a:off x="5572124" y="3493655"/>
            <a:ext cx="6410325" cy="2127113"/>
          </a:xfrm>
          <a:prstGeom prst="rect">
            <a:avLst/>
          </a:prstGeom>
          <a:solidFill>
            <a:srgbClr val="563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noFill/>
              </a:rPr>
              <a:t> 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F0BEA10-6C4B-7B40-9F82-0A791360C42B}"/>
              </a:ext>
            </a:extLst>
          </p:cNvPr>
          <p:cNvSpPr txBox="1"/>
          <p:nvPr/>
        </p:nvSpPr>
        <p:spPr>
          <a:xfrm>
            <a:off x="6096001" y="4350947"/>
            <a:ext cx="7827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Column-gap</a:t>
            </a:r>
            <a:r>
              <a:rPr lang="fr-CH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CH" sz="2000" dirty="0">
                <a:solidFill>
                  <a:srgbClr val="B5CEA8"/>
                </a:solidFill>
                <a:latin typeface="Menlo" panose="020B0609030804020204" pitchFamily="49" charset="0"/>
              </a:rPr>
              <a:t>5px</a:t>
            </a:r>
            <a:r>
              <a:rPr lang="fr-CH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DCFA442-312A-EC43-A1E4-1D2454734CEB}"/>
              </a:ext>
            </a:extLst>
          </p:cNvPr>
          <p:cNvSpPr txBox="1"/>
          <p:nvPr/>
        </p:nvSpPr>
        <p:spPr>
          <a:xfrm>
            <a:off x="6005947" y="2659706"/>
            <a:ext cx="7827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2000" dirty="0">
                <a:solidFill>
                  <a:srgbClr val="9CDCFE"/>
                </a:solidFill>
                <a:latin typeface="Menlo" panose="020B0609030804020204" pitchFamily="49" charset="0"/>
              </a:rPr>
              <a:t>c</a:t>
            </a:r>
            <a:r>
              <a:rPr lang="fr-CH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olumn-gap</a:t>
            </a:r>
            <a:r>
              <a:rPr lang="fr-CH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CH" sz="2000" dirty="0">
                <a:solidFill>
                  <a:srgbClr val="B5CEA8"/>
                </a:solidFill>
                <a:latin typeface="Menlo" panose="020B0609030804020204" pitchFamily="49" charset="0"/>
              </a:rPr>
              <a:t>percentage</a:t>
            </a:r>
            <a:r>
              <a:rPr lang="fr-CH" sz="20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endParaRPr lang="fr-CH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73FD108-C2A5-D742-908C-8E2803A6735A}"/>
              </a:ext>
            </a:extLst>
          </p:cNvPr>
          <p:cNvSpPr txBox="1"/>
          <p:nvPr/>
        </p:nvSpPr>
        <p:spPr>
          <a:xfrm>
            <a:off x="5978239" y="3894768"/>
            <a:ext cx="7827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i="1" dirty="0">
                <a:solidFill>
                  <a:srgbClr val="D4D4D4"/>
                </a:solidFill>
                <a:latin typeface="Menlo" panose="020B0609030804020204" pitchFamily="49" charset="0"/>
              </a:rPr>
              <a:t>Exemples :</a:t>
            </a:r>
            <a:endParaRPr lang="fr-CH" b="0" i="1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62091038-734C-7949-A949-644F9951F9EC}"/>
              </a:ext>
            </a:extLst>
          </p:cNvPr>
          <p:cNvCxnSpPr>
            <a:cxnSpLocks/>
          </p:cNvCxnSpPr>
          <p:nvPr/>
        </p:nvCxnSpPr>
        <p:spPr>
          <a:xfrm flipH="1">
            <a:off x="6206413" y="3443016"/>
            <a:ext cx="29297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8AEDCA29-E6E0-3C44-A108-5463824BC1BC}"/>
              </a:ext>
            </a:extLst>
          </p:cNvPr>
          <p:cNvSpPr txBox="1"/>
          <p:nvPr/>
        </p:nvSpPr>
        <p:spPr>
          <a:xfrm>
            <a:off x="6096001" y="4892828"/>
            <a:ext cx="7827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Column-gap</a:t>
            </a:r>
            <a:r>
              <a:rPr lang="fr-CH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CH" sz="2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fr-CH" sz="2000" dirty="0">
                <a:solidFill>
                  <a:srgbClr val="B5CEA8"/>
                </a:solidFill>
                <a:latin typeface="Menlo" panose="020B0609030804020204" pitchFamily="49" charset="0"/>
              </a:rPr>
              <a:t>%</a:t>
            </a:r>
            <a:r>
              <a:rPr lang="fr-CH" sz="20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endParaRPr lang="fr-CH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9" name="Titre 1">
            <a:extLst>
              <a:ext uri="{FF2B5EF4-FFF2-40B4-BE49-F238E27FC236}">
                <a16:creationId xmlns:a16="http://schemas.microsoft.com/office/drawing/2014/main" id="{5857048D-DEE9-6043-A117-CB9EDB29214C}"/>
              </a:ext>
            </a:extLst>
          </p:cNvPr>
          <p:cNvSpPr txBox="1">
            <a:spLocks/>
          </p:cNvSpPr>
          <p:nvPr/>
        </p:nvSpPr>
        <p:spPr>
          <a:xfrm>
            <a:off x="132774" y="-599710"/>
            <a:ext cx="118496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dirty="0">
                <a:solidFill>
                  <a:srgbClr val="87986A"/>
                </a:solidFill>
                <a:latin typeface="Satoshi" pitchFamily="2" charset="77"/>
                <a:cs typeface="Futura Medium" panose="020B0602020204020303" pitchFamily="34" charset="-79"/>
              </a:rPr>
              <a:t>SYNTAXE ET PROPTIETES	     </a:t>
            </a:r>
            <a:r>
              <a:rPr lang="fr-FR" sz="3600" b="1" dirty="0">
                <a:solidFill>
                  <a:srgbClr val="87986A"/>
                </a:solidFill>
                <a:latin typeface="Satoshi Light Italic" pitchFamily="2" charset="77"/>
                <a:cs typeface="Futura Medium" panose="020B0602020204020303" pitchFamily="34" charset="-79"/>
              </a:rPr>
              <a:t>	 </a:t>
            </a:r>
            <a:r>
              <a:rPr lang="fr-FR" sz="3600" b="1" dirty="0">
                <a:solidFill>
                  <a:srgbClr val="87986A"/>
                </a:solidFill>
                <a:latin typeface="Satoshi" pitchFamily="2" charset="77"/>
                <a:cs typeface="Futura Medium" panose="020B0602020204020303" pitchFamily="34" charset="-79"/>
              </a:rPr>
              <a:t>	      column-gap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E76E15D-0C6D-B54F-B983-C0BC7D40C025}"/>
              </a:ext>
            </a:extLst>
          </p:cNvPr>
          <p:cNvSpPr txBox="1"/>
          <p:nvPr/>
        </p:nvSpPr>
        <p:spPr>
          <a:xfrm>
            <a:off x="425986" y="3529864"/>
            <a:ext cx="44585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800" dirty="0">
                <a:solidFill>
                  <a:schemeClr val="bg1"/>
                </a:solidFill>
                <a:latin typeface="Satoshi Medium" pitchFamily="2" charset="77"/>
              </a:rPr>
              <a:t>&lt;</a:t>
            </a:r>
            <a:r>
              <a:rPr lang="fr-CH" b="1" dirty="0">
                <a:solidFill>
                  <a:schemeClr val="bg1"/>
                </a:solidFill>
                <a:latin typeface="Satoshi" pitchFamily="2" charset="77"/>
              </a:rPr>
              <a:t>length</a:t>
            </a:r>
            <a:r>
              <a:rPr lang="fr-CH" sz="1800" b="1" dirty="0">
                <a:solidFill>
                  <a:schemeClr val="bg1"/>
                </a:solidFill>
                <a:latin typeface="Satoshi" pitchFamily="2" charset="77"/>
              </a:rPr>
              <a:t>&gt;</a:t>
            </a:r>
          </a:p>
          <a:p>
            <a:r>
              <a:rPr lang="fr-CH" b="1" dirty="0">
                <a:solidFill>
                  <a:schemeClr val="bg1"/>
                </a:solidFill>
                <a:latin typeface="Satoshi" pitchFamily="2" charset="77"/>
              </a:rPr>
              <a:t>-&gt; valeur de longueur</a:t>
            </a:r>
          </a:p>
          <a:p>
            <a:endParaRPr lang="fr-CH" sz="1800" b="1" dirty="0">
              <a:solidFill>
                <a:schemeClr val="bg1"/>
              </a:solidFill>
              <a:latin typeface="Satoshi" pitchFamily="2" charset="77"/>
            </a:endParaRPr>
          </a:p>
          <a:p>
            <a:r>
              <a:rPr lang="fr-CH" b="1" dirty="0">
                <a:solidFill>
                  <a:schemeClr val="bg1"/>
                </a:solidFill>
                <a:latin typeface="Satoshi" pitchFamily="2" charset="77"/>
              </a:rPr>
              <a:t>&lt;percentage&gt;</a:t>
            </a:r>
          </a:p>
          <a:p>
            <a:r>
              <a:rPr lang="fr-CH" sz="1800" b="1" dirty="0">
                <a:solidFill>
                  <a:schemeClr val="bg1"/>
                </a:solidFill>
                <a:latin typeface="Satoshi" pitchFamily="2" charset="77"/>
              </a:rPr>
              <a:t>-&gt; valeur de pourcentage</a:t>
            </a:r>
          </a:p>
          <a:p>
            <a:endParaRPr lang="fr-CH" b="1" dirty="0">
              <a:solidFill>
                <a:schemeClr val="bg1"/>
              </a:solidFill>
              <a:latin typeface="Satoshi" pitchFamily="2" charset="77"/>
            </a:endParaRPr>
          </a:p>
          <a:p>
            <a:r>
              <a:rPr lang="fr-CH" sz="1800" b="1" dirty="0">
                <a:solidFill>
                  <a:schemeClr val="bg1"/>
                </a:solidFill>
                <a:latin typeface="Satoshi" pitchFamily="2" charset="77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91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22DBAF-6AA6-514D-9374-5C038AE59BB4}"/>
              </a:ext>
            </a:extLst>
          </p:cNvPr>
          <p:cNvSpPr/>
          <p:nvPr/>
        </p:nvSpPr>
        <p:spPr>
          <a:xfrm>
            <a:off x="1" y="775854"/>
            <a:ext cx="12192000" cy="6082146"/>
          </a:xfrm>
          <a:prstGeom prst="rect">
            <a:avLst/>
          </a:prstGeom>
          <a:solidFill>
            <a:srgbClr val="879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0838B2F-EB04-794C-A592-C50D91B013AB}"/>
              </a:ext>
            </a:extLst>
          </p:cNvPr>
          <p:cNvSpPr txBox="1"/>
          <p:nvPr/>
        </p:nvSpPr>
        <p:spPr>
          <a:xfrm>
            <a:off x="519501" y="2370288"/>
            <a:ext cx="5025505" cy="95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>
                <a:solidFill>
                  <a:schemeClr val="bg1"/>
                </a:solidFill>
                <a:latin typeface="Satoshi Medium" pitchFamily="2" charset="77"/>
              </a:rPr>
              <a:t>La propriété </a:t>
            </a:r>
            <a:r>
              <a:rPr lang="fr-FR" sz="2000" b="1" dirty="0">
                <a:solidFill>
                  <a:schemeClr val="bg1"/>
                </a:solidFill>
                <a:latin typeface="Satoshi" pitchFamily="2" charset="77"/>
              </a:rPr>
              <a:t>CSS column-gap </a:t>
            </a:r>
            <a:r>
              <a:rPr lang="fr-FR" sz="2000" dirty="0">
                <a:solidFill>
                  <a:schemeClr val="bg1"/>
                </a:solidFill>
                <a:latin typeface="Satoshi Medium" pitchFamily="2" charset="77"/>
              </a:rPr>
              <a:t>est utilisée sur ce site pour espacer les textes.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72A2DE0D-876F-864A-B5C2-845957779555}"/>
              </a:ext>
            </a:extLst>
          </p:cNvPr>
          <p:cNvSpPr txBox="1">
            <a:spLocks/>
          </p:cNvSpPr>
          <p:nvPr/>
        </p:nvSpPr>
        <p:spPr>
          <a:xfrm>
            <a:off x="132774" y="-599710"/>
            <a:ext cx="118496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dirty="0">
                <a:solidFill>
                  <a:srgbClr val="87986A"/>
                </a:solidFill>
                <a:latin typeface="Satoshi" pitchFamily="2" charset="77"/>
                <a:cs typeface="Futura Medium" panose="020B0602020204020303" pitchFamily="34" charset="-79"/>
              </a:rPr>
              <a:t>EXEMPLE D’UTILISATION 	     </a:t>
            </a:r>
            <a:r>
              <a:rPr lang="fr-FR" sz="3600" b="1" dirty="0">
                <a:solidFill>
                  <a:srgbClr val="87986A"/>
                </a:solidFill>
                <a:latin typeface="Satoshi Light Italic" pitchFamily="2" charset="77"/>
                <a:cs typeface="Futura Medium" panose="020B0602020204020303" pitchFamily="34" charset="-79"/>
              </a:rPr>
              <a:t>	 </a:t>
            </a:r>
            <a:r>
              <a:rPr lang="fr-FR" sz="3600" b="1" dirty="0">
                <a:solidFill>
                  <a:srgbClr val="87986A"/>
                </a:solidFill>
                <a:latin typeface="Satoshi" pitchFamily="2" charset="77"/>
                <a:cs typeface="Futura Medium" panose="020B0602020204020303" pitchFamily="34" charset="-79"/>
              </a:rPr>
              <a:t>	     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B16182C-D541-774F-9D73-050882258031}"/>
              </a:ext>
            </a:extLst>
          </p:cNvPr>
          <p:cNvSpPr txBox="1"/>
          <p:nvPr/>
        </p:nvSpPr>
        <p:spPr>
          <a:xfrm>
            <a:off x="519500" y="3816927"/>
            <a:ext cx="5025505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sz="2000" b="1" dirty="0">
                <a:solidFill>
                  <a:schemeClr val="bg1"/>
                </a:solidFill>
                <a:latin typeface="Satoshi" pitchFamily="2" charset="77"/>
              </a:rPr>
              <a:t>https://</a:t>
            </a:r>
            <a:r>
              <a:rPr lang="fr-CH" sz="2000" b="1" dirty="0" err="1">
                <a:solidFill>
                  <a:schemeClr val="bg1"/>
                </a:solidFill>
                <a:latin typeface="Satoshi" pitchFamily="2" charset="77"/>
              </a:rPr>
              <a:t>www.edweek.org</a:t>
            </a:r>
            <a:r>
              <a:rPr lang="fr-CH" sz="2000" b="1" dirty="0">
                <a:solidFill>
                  <a:schemeClr val="bg1"/>
                </a:solidFill>
                <a:latin typeface="Satoshi" pitchFamily="2" charset="77"/>
              </a:rPr>
              <a:t>/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2169D55-B56F-FA45-9E04-3A15381C3E37}"/>
              </a:ext>
            </a:extLst>
          </p:cNvPr>
          <p:cNvCxnSpPr>
            <a:cxnSpLocks/>
          </p:cNvCxnSpPr>
          <p:nvPr/>
        </p:nvCxnSpPr>
        <p:spPr>
          <a:xfrm flipH="1">
            <a:off x="1236453" y="3638682"/>
            <a:ext cx="29297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6D9F902F-4887-8B46-A1AE-47FECE204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768" y="2135967"/>
            <a:ext cx="6206081" cy="3361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815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22DBAF-6AA6-514D-9374-5C038AE59BB4}"/>
              </a:ext>
            </a:extLst>
          </p:cNvPr>
          <p:cNvSpPr/>
          <p:nvPr/>
        </p:nvSpPr>
        <p:spPr>
          <a:xfrm>
            <a:off x="0" y="775854"/>
            <a:ext cx="12192000" cy="6082146"/>
          </a:xfrm>
          <a:prstGeom prst="rect">
            <a:avLst/>
          </a:prstGeom>
          <a:solidFill>
            <a:srgbClr val="879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0838B2F-EB04-794C-A592-C50D91B013AB}"/>
              </a:ext>
            </a:extLst>
          </p:cNvPr>
          <p:cNvSpPr txBox="1"/>
          <p:nvPr/>
        </p:nvSpPr>
        <p:spPr>
          <a:xfrm>
            <a:off x="539377" y="2456851"/>
            <a:ext cx="5025505" cy="142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>
                <a:solidFill>
                  <a:schemeClr val="bg1"/>
                </a:solidFill>
                <a:latin typeface="Satoshi Medium" pitchFamily="2" charset="77"/>
              </a:rPr>
              <a:t>La propriété </a:t>
            </a:r>
            <a:r>
              <a:rPr lang="fr-FR" sz="2000" b="1" dirty="0">
                <a:solidFill>
                  <a:schemeClr val="bg1"/>
                </a:solidFill>
                <a:latin typeface="Satoshi" pitchFamily="2" charset="77"/>
              </a:rPr>
              <a:t>CSS column-count </a:t>
            </a:r>
            <a:r>
              <a:rPr lang="fr-FR" sz="2000" dirty="0">
                <a:solidFill>
                  <a:schemeClr val="bg1"/>
                </a:solidFill>
                <a:latin typeface="Satoshi Medium" pitchFamily="2" charset="77"/>
              </a:rPr>
              <a:t>est utilisée sur ce site pour une meilleure compréhension des informations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72A2DE0D-876F-864A-B5C2-845957779555}"/>
              </a:ext>
            </a:extLst>
          </p:cNvPr>
          <p:cNvSpPr txBox="1">
            <a:spLocks/>
          </p:cNvSpPr>
          <p:nvPr/>
        </p:nvSpPr>
        <p:spPr>
          <a:xfrm>
            <a:off x="132774" y="-599710"/>
            <a:ext cx="118496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dirty="0">
                <a:solidFill>
                  <a:srgbClr val="87986A"/>
                </a:solidFill>
                <a:latin typeface="Satoshi" pitchFamily="2" charset="77"/>
                <a:cs typeface="Futura Medium" panose="020B0602020204020303" pitchFamily="34" charset="-79"/>
              </a:rPr>
              <a:t>EXEMPLE D’UTILISATION 	     </a:t>
            </a:r>
            <a:r>
              <a:rPr lang="fr-FR" sz="3600" b="1" dirty="0">
                <a:solidFill>
                  <a:srgbClr val="87986A"/>
                </a:solidFill>
                <a:latin typeface="Satoshi Light Italic" pitchFamily="2" charset="77"/>
                <a:cs typeface="Futura Medium" panose="020B0602020204020303" pitchFamily="34" charset="-79"/>
              </a:rPr>
              <a:t>	 </a:t>
            </a:r>
            <a:r>
              <a:rPr lang="fr-FR" sz="3600" b="1" dirty="0">
                <a:solidFill>
                  <a:srgbClr val="87986A"/>
                </a:solidFill>
                <a:latin typeface="Satoshi" pitchFamily="2" charset="77"/>
                <a:cs typeface="Futura Medium" panose="020B0602020204020303" pitchFamily="34" charset="-79"/>
              </a:rPr>
              <a:t>	     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B16182C-D541-774F-9D73-050882258031}"/>
              </a:ext>
            </a:extLst>
          </p:cNvPr>
          <p:cNvSpPr txBox="1"/>
          <p:nvPr/>
        </p:nvSpPr>
        <p:spPr>
          <a:xfrm>
            <a:off x="539377" y="4234370"/>
            <a:ext cx="5025505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sz="2000" b="1" dirty="0">
                <a:solidFill>
                  <a:schemeClr val="bg1"/>
                </a:solidFill>
                <a:latin typeface="Satoshi" pitchFamily="2" charset="77"/>
              </a:rPr>
              <a:t>https://</a:t>
            </a:r>
            <a:r>
              <a:rPr lang="fr-CH" sz="2000" b="1" dirty="0" err="1">
                <a:solidFill>
                  <a:schemeClr val="bg1"/>
                </a:solidFill>
                <a:latin typeface="Satoshi" pitchFamily="2" charset="77"/>
              </a:rPr>
              <a:t>antistatique.net</a:t>
            </a:r>
            <a:r>
              <a:rPr lang="fr-CH" sz="2000" b="1" dirty="0">
                <a:solidFill>
                  <a:schemeClr val="bg1"/>
                </a:solidFill>
                <a:latin typeface="Satoshi" pitchFamily="2" charset="77"/>
              </a:rPr>
              <a:t>/services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2169D55-B56F-FA45-9E04-3A15381C3E37}"/>
              </a:ext>
            </a:extLst>
          </p:cNvPr>
          <p:cNvCxnSpPr>
            <a:cxnSpLocks/>
          </p:cNvCxnSpPr>
          <p:nvPr/>
        </p:nvCxnSpPr>
        <p:spPr>
          <a:xfrm flipH="1">
            <a:off x="1256330" y="4056125"/>
            <a:ext cx="29297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31734863-5BB6-284B-A109-9FE767B0F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409" y="1880848"/>
            <a:ext cx="6373774" cy="3478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36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22DBAF-6AA6-514D-9374-5C038AE59BB4}"/>
              </a:ext>
            </a:extLst>
          </p:cNvPr>
          <p:cNvSpPr/>
          <p:nvPr/>
        </p:nvSpPr>
        <p:spPr>
          <a:xfrm>
            <a:off x="1" y="775854"/>
            <a:ext cx="12192000" cy="6082146"/>
          </a:xfrm>
          <a:prstGeom prst="rect">
            <a:avLst/>
          </a:prstGeom>
          <a:solidFill>
            <a:srgbClr val="879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0838B2F-EB04-794C-A592-C50D91B013AB}"/>
              </a:ext>
            </a:extLst>
          </p:cNvPr>
          <p:cNvSpPr txBox="1"/>
          <p:nvPr/>
        </p:nvSpPr>
        <p:spPr>
          <a:xfrm>
            <a:off x="519498" y="2440189"/>
            <a:ext cx="5025505" cy="142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>
                <a:solidFill>
                  <a:schemeClr val="bg1"/>
                </a:solidFill>
                <a:latin typeface="Satoshi Medium" pitchFamily="2" charset="77"/>
              </a:rPr>
              <a:t>Utilisation des propriétés </a:t>
            </a:r>
            <a:r>
              <a:rPr lang="fr-FR" sz="2000" dirty="0" err="1">
                <a:solidFill>
                  <a:schemeClr val="bg1"/>
                </a:solidFill>
                <a:latin typeface="Satoshi Medium" pitchFamily="2" charset="77"/>
              </a:rPr>
              <a:t>css</a:t>
            </a:r>
            <a:r>
              <a:rPr lang="fr-FR" sz="2000" dirty="0">
                <a:solidFill>
                  <a:schemeClr val="bg1"/>
                </a:solidFill>
                <a:latin typeface="Satoshi Medium" pitchFamily="2" charset="77"/>
              </a:rPr>
              <a:t> </a:t>
            </a:r>
            <a:r>
              <a:rPr lang="fr-FR" sz="2000" b="1" dirty="0">
                <a:solidFill>
                  <a:schemeClr val="bg1"/>
                </a:solidFill>
                <a:latin typeface="Satoshi" pitchFamily="2" charset="77"/>
              </a:rPr>
              <a:t>column-gap</a:t>
            </a:r>
            <a:r>
              <a:rPr lang="fr-FR" sz="2000" dirty="0">
                <a:solidFill>
                  <a:schemeClr val="bg1"/>
                </a:solidFill>
                <a:latin typeface="Satoshi Medium" pitchFamily="2" charset="77"/>
              </a:rPr>
              <a:t> et </a:t>
            </a:r>
            <a:r>
              <a:rPr lang="fr-FR" sz="2000" b="1" dirty="0">
                <a:solidFill>
                  <a:schemeClr val="bg1"/>
                </a:solidFill>
                <a:latin typeface="Satoshi" pitchFamily="2" charset="77"/>
              </a:rPr>
              <a:t>column-count</a:t>
            </a:r>
            <a:r>
              <a:rPr lang="fr-FR" sz="2000" dirty="0">
                <a:solidFill>
                  <a:schemeClr val="bg1"/>
                </a:solidFill>
                <a:latin typeface="Satoshi Medium" pitchFamily="2" charset="77"/>
              </a:rPr>
              <a:t> afin de rendre fantastique son site internet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72A2DE0D-876F-864A-B5C2-845957779555}"/>
              </a:ext>
            </a:extLst>
          </p:cNvPr>
          <p:cNvSpPr txBox="1">
            <a:spLocks/>
          </p:cNvSpPr>
          <p:nvPr/>
        </p:nvSpPr>
        <p:spPr>
          <a:xfrm>
            <a:off x="132774" y="-599710"/>
            <a:ext cx="118496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dirty="0">
                <a:solidFill>
                  <a:srgbClr val="87986A"/>
                </a:solidFill>
                <a:latin typeface="Satoshi" pitchFamily="2" charset="77"/>
                <a:cs typeface="Futura Medium" panose="020B0602020204020303" pitchFamily="34" charset="-79"/>
              </a:rPr>
              <a:t>CODEPEN	     </a:t>
            </a:r>
            <a:r>
              <a:rPr lang="fr-FR" sz="3600" b="1" dirty="0">
                <a:solidFill>
                  <a:srgbClr val="87986A"/>
                </a:solidFill>
                <a:latin typeface="Satoshi Light Italic" pitchFamily="2" charset="77"/>
                <a:cs typeface="Futura Medium" panose="020B0602020204020303" pitchFamily="34" charset="-79"/>
              </a:rPr>
              <a:t>	 </a:t>
            </a:r>
            <a:r>
              <a:rPr lang="fr-FR" sz="3600" b="1" dirty="0">
                <a:solidFill>
                  <a:srgbClr val="87986A"/>
                </a:solidFill>
                <a:latin typeface="Satoshi" pitchFamily="2" charset="77"/>
                <a:cs typeface="Futura Medium" panose="020B0602020204020303" pitchFamily="34" charset="-79"/>
              </a:rPr>
              <a:t>	     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F4CCF5-5D6E-AE43-87AB-388905ED36D1}"/>
              </a:ext>
            </a:extLst>
          </p:cNvPr>
          <p:cNvSpPr txBox="1"/>
          <p:nvPr/>
        </p:nvSpPr>
        <p:spPr>
          <a:xfrm>
            <a:off x="519498" y="4249456"/>
            <a:ext cx="5025505" cy="95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sz="2000" b="1" dirty="0">
                <a:solidFill>
                  <a:schemeClr val="bg1"/>
                </a:solidFill>
                <a:latin typeface="Satoshi" pitchFamily="2" charset="77"/>
              </a:rPr>
              <a:t>https://</a:t>
            </a:r>
            <a:r>
              <a:rPr lang="fr-CH" sz="2000" b="1" dirty="0" err="1">
                <a:solidFill>
                  <a:schemeClr val="bg1"/>
                </a:solidFill>
                <a:latin typeface="Satoshi" pitchFamily="2" charset="77"/>
              </a:rPr>
              <a:t>codepen.io</a:t>
            </a:r>
            <a:r>
              <a:rPr lang="fr-CH" sz="2000" b="1" dirty="0">
                <a:solidFill>
                  <a:schemeClr val="bg1"/>
                </a:solidFill>
                <a:latin typeface="Satoshi" pitchFamily="2" charset="77"/>
              </a:rPr>
              <a:t>/</a:t>
            </a:r>
            <a:r>
              <a:rPr lang="fr-CH" sz="2000" b="1" dirty="0" err="1">
                <a:solidFill>
                  <a:schemeClr val="bg1"/>
                </a:solidFill>
                <a:latin typeface="Satoshi" pitchFamily="2" charset="77"/>
              </a:rPr>
              <a:t>Heehm</a:t>
            </a:r>
            <a:r>
              <a:rPr lang="fr-CH" sz="2000" b="1" dirty="0">
                <a:solidFill>
                  <a:schemeClr val="bg1"/>
                </a:solidFill>
                <a:latin typeface="Satoshi" pitchFamily="2" charset="77"/>
              </a:rPr>
              <a:t>/</a:t>
            </a:r>
            <a:r>
              <a:rPr lang="fr-CH" sz="2000" b="1" dirty="0" err="1">
                <a:solidFill>
                  <a:schemeClr val="bg1"/>
                </a:solidFill>
                <a:latin typeface="Satoshi" pitchFamily="2" charset="77"/>
              </a:rPr>
              <a:t>pen</a:t>
            </a:r>
            <a:r>
              <a:rPr lang="fr-CH" sz="2000" b="1" dirty="0">
                <a:solidFill>
                  <a:schemeClr val="bg1"/>
                </a:solidFill>
                <a:latin typeface="Satoshi" pitchFamily="2" charset="77"/>
              </a:rPr>
              <a:t>/</a:t>
            </a:r>
            <a:r>
              <a:rPr lang="fr-CH" sz="2000" b="1" dirty="0" err="1">
                <a:solidFill>
                  <a:schemeClr val="bg1"/>
                </a:solidFill>
                <a:latin typeface="Satoshi" pitchFamily="2" charset="77"/>
              </a:rPr>
              <a:t>NWaZMRo</a:t>
            </a:r>
            <a:endParaRPr lang="fr-CH" sz="2000" b="1" dirty="0">
              <a:solidFill>
                <a:schemeClr val="bg1"/>
              </a:solidFill>
              <a:latin typeface="Satoshi" pitchFamily="2" charset="77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FC25177-F912-1A4C-A03A-1FDB87122843}"/>
              </a:ext>
            </a:extLst>
          </p:cNvPr>
          <p:cNvCxnSpPr>
            <a:cxnSpLocks/>
          </p:cNvCxnSpPr>
          <p:nvPr/>
        </p:nvCxnSpPr>
        <p:spPr>
          <a:xfrm flipH="1">
            <a:off x="1216576" y="4139819"/>
            <a:ext cx="29297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5FA5AAE1-85A7-9A45-ADB2-21AC92410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84" b="89921" l="3976" r="96447">
                        <a14:foregroundMark x1="18020" y1="19763" x2="10491" y2="16601"/>
                        <a14:foregroundMark x1="10491" y1="16601" x2="4230" y2="22925"/>
                        <a14:foregroundMark x1="4230" y1="22925" x2="7107" y2="72727"/>
                        <a14:foregroundMark x1="7107" y1="72727" x2="15144" y2="60870"/>
                        <a14:foregroundMark x1="15144" y1="60870" x2="14721" y2="18775"/>
                        <a14:foregroundMark x1="14721" y1="18775" x2="21320" y2="26877"/>
                        <a14:foregroundMark x1="21320" y1="26877" x2="23096" y2="54545"/>
                        <a14:foregroundMark x1="23096" y1="54545" x2="33841" y2="56917"/>
                        <a14:foregroundMark x1="33841" y1="56917" x2="35364" y2="13636"/>
                        <a14:foregroundMark x1="35364" y1="13636" x2="55668" y2="64625"/>
                        <a14:foregroundMark x1="55668" y1="64625" x2="65228" y2="56324"/>
                        <a14:foregroundMark x1="65228" y1="56324" x2="68443" y2="28854"/>
                        <a14:foregroundMark x1="68443" y1="28854" x2="86294" y2="64427"/>
                        <a14:foregroundMark x1="86294" y1="64427" x2="93486" y2="51581"/>
                        <a14:foregroundMark x1="93486" y1="51581" x2="94416" y2="40316"/>
                        <a14:foregroundMark x1="93147" y1="30830" x2="35195" y2="23715"/>
                        <a14:foregroundMark x1="35195" y1="23715" x2="15651" y2="37747"/>
                        <a14:foregroundMark x1="15651" y1="37747" x2="8545" y2="49012"/>
                        <a14:foregroundMark x1="8545" y1="49012" x2="9391" y2="68972"/>
                        <a14:foregroundMark x1="9391" y1="68972" x2="26227" y2="77075"/>
                        <a14:foregroundMark x1="26227" y1="77075" x2="85448" y2="69368"/>
                        <a14:foregroundMark x1="85448" y1="69368" x2="86210" y2="68182"/>
                        <a14:foregroundMark x1="94162" y1="77273" x2="94332" y2="17194"/>
                        <a14:foregroundMark x1="2538" y1="15613" x2="1692" y2="67391"/>
                        <a14:foregroundMark x1="1692" y1="67391" x2="5584" y2="79842"/>
                        <a14:foregroundMark x1="5584" y1="79842" x2="8799" y2="61462"/>
                        <a14:foregroundMark x1="8799" y1="61462" x2="9645" y2="43676"/>
                        <a14:foregroundMark x1="9645" y1="43676" x2="22335" y2="22925"/>
                        <a14:foregroundMark x1="22335" y1="22925" x2="16751" y2="50395"/>
                        <a14:foregroundMark x1="16751" y1="50395" x2="49577" y2="73518"/>
                        <a14:foregroundMark x1="49577" y1="73518" x2="50761" y2="53953"/>
                        <a14:foregroundMark x1="50761" y1="53953" x2="48731" y2="37352"/>
                        <a14:foregroundMark x1="48731" y1="37352" x2="48731" y2="37352"/>
                        <a14:foregroundMark x1="48900" y1="34190" x2="32826" y2="35375"/>
                        <a14:foregroundMark x1="32826" y1="35375" x2="32741" y2="35375"/>
                        <a14:foregroundMark x1="51777" y1="22134" x2="60152" y2="22134"/>
                        <a14:foregroundMark x1="57360" y1="16008" x2="89679" y2="10672"/>
                        <a14:foregroundMark x1="89679" y1="10672" x2="95939" y2="14625"/>
                        <a14:foregroundMark x1="95939" y1="14625" x2="96447" y2="81818"/>
                        <a14:foregroundMark x1="6937" y1="85968" x2="3976" y2="67194"/>
                        <a14:foregroundMark x1="3976" y1="67194" x2="3976" y2="18182"/>
                        <a14:foregroundMark x1="28596" y1="25296" x2="28596" y2="252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70354" y="2440189"/>
            <a:ext cx="5996296" cy="2566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82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22DBAF-6AA6-514D-9374-5C038AE59BB4}"/>
              </a:ext>
            </a:extLst>
          </p:cNvPr>
          <p:cNvSpPr/>
          <p:nvPr/>
        </p:nvSpPr>
        <p:spPr>
          <a:xfrm>
            <a:off x="1" y="775854"/>
            <a:ext cx="12192000" cy="6082146"/>
          </a:xfrm>
          <a:prstGeom prst="rect">
            <a:avLst/>
          </a:prstGeom>
          <a:solidFill>
            <a:srgbClr val="879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0838B2F-EB04-794C-A592-C50D91B013AB}"/>
              </a:ext>
            </a:extLst>
          </p:cNvPr>
          <p:cNvSpPr txBox="1"/>
          <p:nvPr/>
        </p:nvSpPr>
        <p:spPr>
          <a:xfrm>
            <a:off x="837550" y="1804085"/>
            <a:ext cx="5025505" cy="372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i="1" dirty="0">
                <a:solidFill>
                  <a:schemeClr val="bg1"/>
                </a:solidFill>
                <a:latin typeface="Satoshi Medium Italic" pitchFamily="2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https://developer.mozilla.org/fr/docs/Web/CSS/column-count</a:t>
            </a:r>
            <a:endParaRPr lang="fr-FR" sz="2000" i="1" dirty="0">
              <a:solidFill>
                <a:schemeClr val="bg1"/>
              </a:solidFill>
              <a:latin typeface="Satoshi Medium Italic" pitchFamily="2" charset="77"/>
            </a:endParaRPr>
          </a:p>
          <a:p>
            <a:pPr>
              <a:lnSpc>
                <a:spcPct val="150000"/>
              </a:lnSpc>
            </a:pPr>
            <a:endParaRPr lang="fr-FR" sz="2000" i="1" dirty="0">
              <a:solidFill>
                <a:schemeClr val="bg1"/>
              </a:solidFill>
              <a:latin typeface="Satoshi Medium Italic" pitchFamily="2" charset="7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i="1" dirty="0">
                <a:solidFill>
                  <a:schemeClr val="bg1"/>
                </a:solidFill>
                <a:latin typeface="Satoshi Medium Italic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https://developer.mozilla.org/fr/</a:t>
            </a:r>
            <a:endParaRPr lang="fr-FR" sz="2000" i="1" dirty="0">
              <a:solidFill>
                <a:schemeClr val="bg1"/>
              </a:solidFill>
              <a:latin typeface="Satoshi Medium Italic" pitchFamily="2" charset="77"/>
            </a:endParaRPr>
          </a:p>
          <a:p>
            <a:pPr>
              <a:lnSpc>
                <a:spcPct val="150000"/>
              </a:lnSpc>
            </a:pPr>
            <a:endParaRPr lang="fr-FR" sz="2000" i="1" dirty="0">
              <a:solidFill>
                <a:schemeClr val="bg1"/>
              </a:solidFill>
              <a:latin typeface="Satoshi Medium Italic" pitchFamily="2" charset="7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i="1" dirty="0">
                <a:solidFill>
                  <a:schemeClr val="bg1"/>
                </a:solidFill>
                <a:latin typeface="Satoshi Medium Italic" pitchFamily="2" charset="77"/>
              </a:rPr>
              <a:t>https://www.w3schools.com/</a:t>
            </a:r>
            <a:r>
              <a:rPr lang="fr-FR" sz="2000" i="1" dirty="0" err="1">
                <a:solidFill>
                  <a:schemeClr val="bg1"/>
                </a:solidFill>
                <a:latin typeface="Satoshi Medium Italic" pitchFamily="2" charset="77"/>
              </a:rPr>
              <a:t>cssref</a:t>
            </a:r>
            <a:r>
              <a:rPr lang="fr-FR" sz="2000" i="1" dirty="0">
                <a:solidFill>
                  <a:schemeClr val="bg1"/>
                </a:solidFill>
                <a:latin typeface="Satoshi Medium Italic" pitchFamily="2" charset="77"/>
              </a:rPr>
              <a:t>/css3_pr_column-gap.asp</a:t>
            </a:r>
          </a:p>
          <a:p>
            <a:pPr>
              <a:lnSpc>
                <a:spcPct val="150000"/>
              </a:lnSpc>
            </a:pPr>
            <a:endParaRPr lang="fr-FR" sz="2000" i="1" dirty="0">
              <a:solidFill>
                <a:schemeClr val="bg1"/>
              </a:solidFill>
              <a:latin typeface="Satoshi Medium Italic" pitchFamily="2" charset="77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72A2DE0D-876F-864A-B5C2-845957779555}"/>
              </a:ext>
            </a:extLst>
          </p:cNvPr>
          <p:cNvSpPr txBox="1">
            <a:spLocks/>
          </p:cNvSpPr>
          <p:nvPr/>
        </p:nvSpPr>
        <p:spPr>
          <a:xfrm>
            <a:off x="132774" y="-599710"/>
            <a:ext cx="118496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dirty="0">
                <a:solidFill>
                  <a:srgbClr val="87986A"/>
                </a:solidFill>
                <a:latin typeface="Satoshi" pitchFamily="2" charset="77"/>
                <a:cs typeface="Futura Medium" panose="020B0602020204020303" pitchFamily="34" charset="-79"/>
              </a:rPr>
              <a:t>SOURCES	     </a:t>
            </a:r>
            <a:r>
              <a:rPr lang="fr-FR" sz="3600" b="1" dirty="0">
                <a:solidFill>
                  <a:srgbClr val="87986A"/>
                </a:solidFill>
                <a:latin typeface="Satoshi Light Italic" pitchFamily="2" charset="77"/>
                <a:cs typeface="Futura Medium" panose="020B0602020204020303" pitchFamily="34" charset="-79"/>
              </a:rPr>
              <a:t>	 </a:t>
            </a:r>
            <a:r>
              <a:rPr lang="fr-FR" sz="3600" b="1" dirty="0">
                <a:solidFill>
                  <a:srgbClr val="87986A"/>
                </a:solidFill>
                <a:latin typeface="Satoshi" pitchFamily="2" charset="77"/>
                <a:cs typeface="Futura Medium" panose="020B0602020204020303" pitchFamily="34" charset="-79"/>
              </a:rPr>
              <a:t>	      </a:t>
            </a:r>
          </a:p>
        </p:txBody>
      </p:sp>
    </p:spTree>
    <p:extLst>
      <p:ext uri="{BB962C8B-B14F-4D97-AF65-F5344CB8AC3E}">
        <p14:creationId xmlns:p14="http://schemas.microsoft.com/office/powerpoint/2010/main" val="27209277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307</Words>
  <Application>Microsoft Macintosh PowerPoint</Application>
  <PresentationFormat>Grand écran</PresentationFormat>
  <Paragraphs>59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Menlo</vt:lpstr>
      <vt:lpstr>Satoshi</vt:lpstr>
      <vt:lpstr>Satoshi Light Italic</vt:lpstr>
      <vt:lpstr>Satoshi Medium</vt:lpstr>
      <vt:lpstr>Satoshi Medium Italic</vt:lpstr>
      <vt:lpstr>Thème Office</vt:lpstr>
      <vt:lpstr>JAPANESE CARTOONS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3 logos</dc:title>
  <dc:creator>Tomala Alyssa</dc:creator>
  <cp:lastModifiedBy>Tomala Alyssa</cp:lastModifiedBy>
  <cp:revision>53</cp:revision>
  <dcterms:created xsi:type="dcterms:W3CDTF">2022-01-09T14:02:07Z</dcterms:created>
  <dcterms:modified xsi:type="dcterms:W3CDTF">2022-05-23T14:34:49Z</dcterms:modified>
</cp:coreProperties>
</file>