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0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58" r:id="rId13"/>
    <p:sldId id="270" r:id="rId14"/>
  </p:sldIdLst>
  <p:sldSz cx="9601200" cy="12801600" type="A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9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FFCAD5-E4B2-C0F3-16CC-C6E332256369}" v="6" dt="2025-01-14T02:52:34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856" y="1391489"/>
            <a:ext cx="6404129" cy="6645070"/>
          </a:xfrm>
        </p:spPr>
        <p:txBody>
          <a:bodyPr anchor="t">
            <a:normAutofit/>
          </a:bodyPr>
          <a:lstStyle>
            <a:lvl1pPr algn="l">
              <a:defRPr sz="40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880" y="8716057"/>
            <a:ext cx="6404129" cy="2520903"/>
          </a:xfrm>
        </p:spPr>
        <p:txBody>
          <a:bodyPr anchor="b"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9336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5" orient="horz" pos="4032" userDrawn="1">
          <p15:clr>
            <a:srgbClr val="FBAE40"/>
          </p15:clr>
        </p15:guide>
        <p15:guide id="6" pos="30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55" y="1413908"/>
            <a:ext cx="8564813" cy="2267347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4181" y="3681256"/>
            <a:ext cx="8543487" cy="755570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87149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70603" y="1411166"/>
            <a:ext cx="1793572" cy="996495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0082" y="1411166"/>
            <a:ext cx="6481193" cy="99649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92863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02910"/>
      </p:ext>
    </p:extLst>
  </p:cSld>
  <p:clrMapOvr>
    <a:masterClrMapping/>
  </p:clrMapOvr>
  <p:hf sldNum="0" hdr="0"/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02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859" y="4188256"/>
            <a:ext cx="7210577" cy="7048703"/>
          </a:xfrm>
        </p:spPr>
        <p:txBody>
          <a:bodyPr anchor="b">
            <a:normAutofit/>
          </a:bodyPr>
          <a:lstStyle>
            <a:lvl1pPr>
              <a:defRPr sz="49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858" y="1564642"/>
            <a:ext cx="7210578" cy="2623615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1478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8" y="1401171"/>
            <a:ext cx="8541663" cy="243441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2357" y="3873800"/>
            <a:ext cx="3599889" cy="7656118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3904" y="3873800"/>
            <a:ext cx="3756525" cy="7656118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551246"/>
      </p:ext>
    </p:extLst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99" y="1388432"/>
            <a:ext cx="8476863" cy="1914009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357" y="3302443"/>
            <a:ext cx="3599889" cy="1521348"/>
          </a:xfrm>
        </p:spPr>
        <p:txBody>
          <a:bodyPr anchor="b">
            <a:noAutofit/>
          </a:bodyPr>
          <a:lstStyle>
            <a:lvl1pPr marL="0" indent="0">
              <a:buNone/>
              <a:defRPr sz="1500" b="0" cap="all" spc="75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357" y="5000048"/>
            <a:ext cx="3599889" cy="65458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17674" y="3302443"/>
            <a:ext cx="3599889" cy="1521348"/>
          </a:xfrm>
        </p:spPr>
        <p:txBody>
          <a:bodyPr anchor="b">
            <a:noAutofit/>
          </a:bodyPr>
          <a:lstStyle>
            <a:lvl1pPr marL="0" indent="0">
              <a:buNone/>
              <a:defRPr sz="1500" b="0" cap="all" spc="75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17674" y="5000047"/>
            <a:ext cx="3599889" cy="65458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23294"/>
      </p:ext>
    </p:extLst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55" y="1414497"/>
            <a:ext cx="5701731" cy="6622063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07197"/>
      </p:ext>
    </p:extLst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4559"/>
      </p:ext>
    </p:extLst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49" y="1431054"/>
            <a:ext cx="3111999" cy="2819839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0502" y="1311245"/>
            <a:ext cx="4921866" cy="992571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5114" y="4250894"/>
            <a:ext cx="2955288" cy="698606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56416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91" y="1429587"/>
            <a:ext cx="3146608" cy="3312919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020502" y="1564641"/>
            <a:ext cx="4921866" cy="967231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7858" y="4765039"/>
            <a:ext cx="2942543" cy="6471918"/>
          </a:xfrm>
        </p:spPr>
        <p:txBody>
          <a:bodyPr anchor="b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7858" y="117978"/>
            <a:ext cx="2160270" cy="594013"/>
          </a:xfrm>
        </p:spPr>
        <p:txBody>
          <a:bodyPr/>
          <a:lstStyle/>
          <a:p>
            <a:fld id="{3220A08F-2B1D-4498-A043-7C299B1C2561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351700"/>
      </p:ext>
    </p:extLst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55" y="1157710"/>
            <a:ext cx="7840938" cy="26857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181" y="4305992"/>
            <a:ext cx="7840938" cy="7224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7858" y="117978"/>
            <a:ext cx="2160270" cy="594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fld id="{567E9B64-DC09-41C8-9DE3-DA74AF8D2F97}" type="datetimeFigureOut">
              <a:rPr lang="en-US" dirty="0"/>
              <a:t>1/13/2025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83412" y="11992888"/>
            <a:ext cx="3197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612" y="11994857"/>
            <a:ext cx="338442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54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86" userDrawn="1">
          <p15:clr>
            <a:srgbClr val="F26B43"/>
          </p15:clr>
        </p15:guide>
        <p15:guide id="19" orient="horz" pos="4032" userDrawn="1">
          <p15:clr>
            <a:srgbClr val="F26B43"/>
          </p15:clr>
        </p15:guide>
        <p15:guide id="20" pos="30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Mulher sentada em frente a computador&#10;&#10;Descrição gerada automaticamente">
            <a:extLst>
              <a:ext uri="{FF2B5EF4-FFF2-40B4-BE49-F238E27FC236}">
                <a16:creationId xmlns:a16="http://schemas.microsoft.com/office/drawing/2014/main" id="{474B6317-DDB5-503C-7015-97E157F805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5000"/>
                    </a14:imgEffect>
                    <a14:imgEffect>
                      <a14:brightnessContrast bright="-8000" contrast="-29000"/>
                    </a14:imgEffect>
                  </a14:imgLayer>
                </a14:imgProps>
              </a:ext>
            </a:extLst>
          </a:blip>
          <a:srcRect l="21524" r="3476"/>
          <a:stretch/>
        </p:blipFill>
        <p:spPr>
          <a:xfrm>
            <a:off x="20" y="10"/>
            <a:ext cx="9601180" cy="1280159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A9C2129-C106-F649-7456-F945E3384915}"/>
              </a:ext>
            </a:extLst>
          </p:cNvPr>
          <p:cNvSpPr txBox="1"/>
          <p:nvPr/>
        </p:nvSpPr>
        <p:spPr>
          <a:xfrm>
            <a:off x="0" y="570772"/>
            <a:ext cx="9601198" cy="230832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7200" b="1" dirty="0">
                <a:solidFill>
                  <a:srgbClr val="F6C6AD"/>
                </a:solidFill>
                <a:latin typeface="Nyala"/>
              </a:rPr>
              <a:t>Mercado Sombrio: Seus Dados à Venda</a:t>
            </a:r>
            <a:endParaRPr lang="pt-BR" sz="7200" b="1">
              <a:solidFill>
                <a:srgbClr val="F6C6AD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DB32B8-767D-72E3-1121-8DDC4E66CA96}"/>
              </a:ext>
            </a:extLst>
          </p:cNvPr>
          <p:cNvSpPr txBox="1"/>
          <p:nvPr/>
        </p:nvSpPr>
        <p:spPr>
          <a:xfrm>
            <a:off x="-11288" y="11298173"/>
            <a:ext cx="95889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200" dirty="0">
                <a:solidFill>
                  <a:srgbClr val="FFC000"/>
                </a:solidFill>
                <a:latin typeface="Arial"/>
                <a:cs typeface="Arial"/>
              </a:rPr>
              <a:t>Alysson Caio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096548-3579-D819-8B82-ACBACA07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5FA-5E59-4EBE-8EEA-2B4E6C29F094}" type="datetime1">
              <a:t>13/01/2025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CDC69F-35AA-0F1C-FC38-3914064922AD}"/>
              </a:ext>
            </a:extLst>
          </p:cNvPr>
          <p:cNvSpPr txBox="1"/>
          <p:nvPr/>
        </p:nvSpPr>
        <p:spPr>
          <a:xfrm>
            <a:off x="1193043" y="1883486"/>
            <a:ext cx="7404810" cy="109260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u="sng" dirty="0">
                <a:latin typeface="Calibri"/>
                <a:ea typeface="Calibri"/>
                <a:cs typeface="Calibri"/>
              </a:rPr>
              <a:t>3. Evite Redes Wi-Fi Públicas</a:t>
            </a:r>
            <a:endParaRPr lang="pt-BR" sz="3200" u="sng">
              <a:latin typeface="Calibri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/>
                <a:ea typeface="+mn-lt"/>
                <a:cs typeface="+mn-lt"/>
              </a:rPr>
              <a:t>Ao usar redes abertas, suas informações podem ser interceptadas por criminosos.</a:t>
            </a:r>
            <a:endParaRPr lang="pt-BR" sz="3200">
              <a:latin typeface="Calibri"/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/>
                <a:ea typeface="+mn-lt"/>
                <a:cs typeface="+mn-lt"/>
              </a:rPr>
              <a:t>Exemplo prático:</a:t>
            </a:r>
            <a:r>
              <a:rPr lang="pt-BR" sz="3200" dirty="0">
                <a:latin typeface="Calibri"/>
                <a:ea typeface="+mn-lt"/>
                <a:cs typeface="+mn-lt"/>
              </a:rPr>
              <a:t> Alguém conectado à mesma rede pode capturar seus dados bancários.</a:t>
            </a:r>
            <a:endParaRPr lang="pt-BR" sz="3200" dirty="0"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pt-BR" dirty="0">
              <a:latin typeface="Arial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pt-BR" sz="3200" u="sng" dirty="0">
                <a:latin typeface="Calibri"/>
                <a:ea typeface="Calibri"/>
                <a:cs typeface="Calibri"/>
              </a:rPr>
              <a:t>4. Esteja Alerta ao </a:t>
            </a:r>
            <a:r>
              <a:rPr lang="pt-BR" sz="3200" u="sng" err="1">
                <a:latin typeface="Calibri"/>
                <a:ea typeface="Calibri"/>
                <a:cs typeface="Calibri"/>
              </a:rPr>
              <a:t>Phishing</a:t>
            </a:r>
            <a:endParaRPr lang="pt-BR" sz="3200" u="sng" dirty="0">
              <a:latin typeface="Calibri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/>
                <a:ea typeface="+mn-lt"/>
                <a:cs typeface="+mn-lt"/>
              </a:rPr>
              <a:t>Verifique sempre a origem de e-mails ou mensagens que pedem informações pessoais.</a:t>
            </a:r>
            <a:endParaRPr lang="pt-BR" sz="3200">
              <a:latin typeface="Calibri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/>
                <a:ea typeface="+mn-lt"/>
                <a:cs typeface="+mn-lt"/>
              </a:rPr>
              <a:t>Exemplo prático:</a:t>
            </a:r>
            <a:r>
              <a:rPr lang="pt-BR" sz="3200" dirty="0">
                <a:latin typeface="Calibri"/>
                <a:ea typeface="+mn-lt"/>
                <a:cs typeface="+mn-lt"/>
              </a:rPr>
              <a:t> Uma mensagem falsa do “banco” pode pedir que você confirme seus dados. Desconfie.</a:t>
            </a:r>
            <a:endParaRPr lang="pt-BR" sz="3200">
              <a:latin typeface="Calibri"/>
              <a:ea typeface="Calibri"/>
              <a:cs typeface="Calibri"/>
            </a:endParaRPr>
          </a:p>
          <a:p>
            <a:endParaRPr lang="pt-BR" sz="3200" dirty="0">
              <a:latin typeface="Calibri"/>
              <a:ea typeface="Calibri"/>
              <a:cs typeface="Calibri"/>
            </a:endParaRPr>
          </a:p>
        </p:txBody>
      </p:sp>
      <p:pic>
        <p:nvPicPr>
          <p:cNvPr id="8" name="Imagem 7" descr="Desenho de rosto de pessoa&#10;&#10;Descrição gerada automaticamente">
            <a:extLst>
              <a:ext uri="{FF2B5EF4-FFF2-40B4-BE49-F238E27FC236}">
                <a16:creationId xmlns:a16="http://schemas.microsoft.com/office/drawing/2014/main" id="{6B31FFFF-D523-1295-73A7-D80DF5D3B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" y="-7281"/>
            <a:ext cx="2609953" cy="1760233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BACFF18F-86A1-05A9-B93D-6E6D243D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latin typeface="Arial"/>
                <a:cs typeface="Arial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5058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096548-3579-D819-8B82-ACBACA07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5FA-5E59-4EBE-8EEA-2B4E6C29F094}" type="datetime1">
              <a:t>13/01/2025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02C91C-8CDB-EB3C-EB05-BD1B0AEF31C2}"/>
              </a:ext>
            </a:extLst>
          </p:cNvPr>
          <p:cNvSpPr txBox="1"/>
          <p:nvPr/>
        </p:nvSpPr>
        <p:spPr>
          <a:xfrm>
            <a:off x="1191034" y="2111678"/>
            <a:ext cx="740198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 dirty="0">
                <a:latin typeface="Nyala"/>
                <a:ea typeface="Calibri"/>
                <a:cs typeface="Calibri"/>
              </a:rPr>
              <a:t>Capítulo 05: Ferramentas para</a:t>
            </a:r>
            <a:r>
              <a:rPr lang="pt-BR" sz="5600" dirty="0">
                <a:latin typeface="Angsana New"/>
                <a:ea typeface="Calibri"/>
                <a:cs typeface="Calibri"/>
              </a:rPr>
              <a:t> </a:t>
            </a:r>
            <a:r>
              <a:rPr lang="pt-BR" sz="5600" b="1" dirty="0">
                <a:latin typeface="Nyala"/>
                <a:ea typeface="Calibri"/>
                <a:cs typeface="Calibri"/>
              </a:rPr>
              <a:t> </a:t>
            </a:r>
            <a:endParaRPr lang="pt-BR" sz="5600" b="1" dirty="0">
              <a:latin typeface="Nyala"/>
            </a:endParaRPr>
          </a:p>
          <a:p>
            <a:pPr algn="ctr"/>
            <a:endParaRPr lang="pt-BR" sz="6400" dirty="0">
              <a:latin typeface="Calibri"/>
              <a:ea typeface="Calibri"/>
              <a:cs typeface="Calibri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484BB1F-0A01-D8AB-2BCF-AE3F0E15AF16}"/>
              </a:ext>
            </a:extLst>
          </p:cNvPr>
          <p:cNvSpPr>
            <a:spLocks/>
          </p:cNvSpPr>
          <p:nvPr/>
        </p:nvSpPr>
        <p:spPr>
          <a:xfrm>
            <a:off x="1074766" y="3666559"/>
            <a:ext cx="7405216" cy="179365"/>
          </a:xfrm>
          <a:prstGeom prst="rect">
            <a:avLst/>
          </a:prstGeom>
          <a:solidFill>
            <a:srgbClr val="9E9264"/>
          </a:solidFill>
          <a:effectLst>
            <a:outerShdw blurRad="508000" dist="152400" dir="3720000">
              <a:srgbClr val="FFFFFF">
                <a:alpha val="52000"/>
              </a:srgbClr>
            </a:outerShdw>
            <a:reflection blurRad="228600" stA="49000" endPos="0" dist="215900" dir="5400000" sy="-100000" algn="bl" rotWithShape="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CDC69F-35AA-0F1C-FC38-3914064922AD}"/>
              </a:ext>
            </a:extLst>
          </p:cNvPr>
          <p:cNvSpPr txBox="1"/>
          <p:nvPr/>
        </p:nvSpPr>
        <p:spPr>
          <a:xfrm>
            <a:off x="1092507" y="4413645"/>
            <a:ext cx="7404810" cy="59253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pt-BR" sz="3200" b="1" dirty="0">
                <a:latin typeface="Calibri"/>
                <a:ea typeface="Calibri"/>
                <a:cs typeface="Calibri"/>
              </a:rPr>
              <a:t>VPN</a:t>
            </a:r>
            <a:r>
              <a:rPr lang="pt-BR" sz="3200" b="1" dirty="0">
                <a:latin typeface="Calibri"/>
                <a:ea typeface="+mn-lt"/>
                <a:cs typeface="+mn-lt"/>
              </a:rPr>
              <a:t> (Rede Privada Virtual):</a:t>
            </a:r>
            <a:r>
              <a:rPr lang="pt-BR" sz="3200" dirty="0">
                <a:latin typeface="Calibri"/>
                <a:ea typeface="+mn-lt"/>
                <a:cs typeface="+mn-lt"/>
              </a:rPr>
              <a:t> Oculta sua localização e dados de navegação.</a:t>
            </a:r>
            <a:endParaRPr lang="pt-BR" sz="3200">
              <a:latin typeface="Calibri"/>
              <a:ea typeface="Calibri"/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pt-BR" sz="3200" b="1" dirty="0">
                <a:latin typeface="Calibri"/>
                <a:ea typeface="+mn-lt"/>
                <a:cs typeface="+mn-lt"/>
              </a:rPr>
              <a:t>Antivírus Atualizado:</a:t>
            </a:r>
            <a:r>
              <a:rPr lang="pt-BR" sz="3200" dirty="0">
                <a:latin typeface="Calibri"/>
                <a:ea typeface="+mn-lt"/>
                <a:cs typeface="+mn-lt"/>
              </a:rPr>
              <a:t> Bloqueia programas maliciosos que podem roubar informações.</a:t>
            </a:r>
            <a:endParaRPr lang="pt-BR" sz="3200">
              <a:latin typeface="Calibri"/>
              <a:ea typeface="Calibri"/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pt-BR" sz="3200" b="1" dirty="0">
                <a:latin typeface="Calibri"/>
                <a:ea typeface="+mn-lt"/>
                <a:cs typeface="+mn-lt"/>
              </a:rPr>
              <a:t>Monitoramento de Dados:</a:t>
            </a:r>
            <a:r>
              <a:rPr lang="pt-BR" sz="3200" dirty="0">
                <a:latin typeface="Calibri"/>
                <a:ea typeface="+mn-lt"/>
                <a:cs typeface="+mn-lt"/>
              </a:rPr>
              <a:t> Serviços como o </a:t>
            </a:r>
            <a:r>
              <a:rPr lang="pt-BR" sz="3200" dirty="0" err="1">
                <a:latin typeface="Calibri"/>
                <a:ea typeface="+mn-lt"/>
                <a:cs typeface="+mn-lt"/>
              </a:rPr>
              <a:t>Have</a:t>
            </a:r>
            <a:r>
              <a:rPr lang="pt-BR" sz="3200" dirty="0">
                <a:latin typeface="Calibri"/>
                <a:ea typeface="+mn-lt"/>
                <a:cs typeface="+mn-lt"/>
              </a:rPr>
              <a:t> I </a:t>
            </a:r>
            <a:r>
              <a:rPr lang="pt-BR" sz="3200" dirty="0" err="1">
                <a:latin typeface="Calibri"/>
                <a:ea typeface="+mn-lt"/>
                <a:cs typeface="+mn-lt"/>
              </a:rPr>
              <a:t>Been</a:t>
            </a:r>
            <a:r>
              <a:rPr lang="pt-BR" sz="3200" dirty="0">
                <a:latin typeface="Calibri"/>
                <a:ea typeface="+mn-lt"/>
                <a:cs typeface="+mn-lt"/>
              </a:rPr>
              <a:t> </a:t>
            </a:r>
            <a:r>
              <a:rPr lang="pt-BR" sz="3200" dirty="0" err="1">
                <a:latin typeface="Calibri"/>
                <a:ea typeface="+mn-lt"/>
                <a:cs typeface="+mn-lt"/>
              </a:rPr>
              <a:t>Pwned</a:t>
            </a:r>
            <a:r>
              <a:rPr lang="pt-BR" sz="3200" dirty="0">
                <a:latin typeface="Calibri"/>
                <a:ea typeface="+mn-lt"/>
                <a:cs typeface="+mn-lt"/>
              </a:rPr>
              <a:t> ajudam a saber se seus dados foram expostos.</a:t>
            </a:r>
            <a:endParaRPr lang="pt-BR" sz="3200" u="sng" dirty="0">
              <a:latin typeface="Calibri"/>
              <a:ea typeface="Calibri"/>
              <a:cs typeface="Calibri"/>
            </a:endParaRPr>
          </a:p>
        </p:txBody>
      </p:sp>
      <p:pic>
        <p:nvPicPr>
          <p:cNvPr id="10" name="Imagem 9" descr="Pessoa em frente a teclado de computador&#10;&#10;Descrição gerada automaticamente">
            <a:extLst>
              <a:ext uri="{FF2B5EF4-FFF2-40B4-BE49-F238E27FC236}">
                <a16:creationId xmlns:a16="http://schemas.microsoft.com/office/drawing/2014/main" id="{BB382460-2B2F-F9AE-E347-44205F338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107"/>
            <a:ext cx="2507265" cy="150385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1D5A5F6-95E1-A059-0C8F-400F52907BBE}"/>
              </a:ext>
            </a:extLst>
          </p:cNvPr>
          <p:cNvSpPr txBox="1"/>
          <p:nvPr/>
        </p:nvSpPr>
        <p:spPr>
          <a:xfrm>
            <a:off x="1692357" y="2731231"/>
            <a:ext cx="609919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 dirty="0">
                <a:latin typeface="Nyala"/>
                <a:cs typeface="Angsana New"/>
              </a:rPr>
              <a:t>aumentar sua segurança</a:t>
            </a:r>
            <a:endParaRPr lang="pt-BR" sz="4800" dirty="0">
              <a:latin typeface="Nyala"/>
            </a:endParaRP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BAE199-8A79-EB0F-402A-D82DCC4D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latin typeface="Arial"/>
                <a:cs typeface="Arial"/>
              </a:rPr>
              <a:t>11</a:t>
            </a:r>
            <a:endParaRPr lang="pt-BR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7696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2F80A8-BC4B-7475-D6DB-0EBFCD62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003E-9FFA-4778-9E0B-2F9B7D6DEE19}" type="datetime1">
              <a:t>13/01/2025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7E42A9-89F2-18BA-E93B-3C845678BC98}"/>
              </a:ext>
            </a:extLst>
          </p:cNvPr>
          <p:cNvSpPr txBox="1"/>
          <p:nvPr/>
        </p:nvSpPr>
        <p:spPr>
          <a:xfrm>
            <a:off x="2619095" y="2595752"/>
            <a:ext cx="565913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800" dirty="0">
                <a:latin typeface="Nyala"/>
                <a:ea typeface="Calibri Light"/>
                <a:cs typeface="Calibri Light"/>
              </a:rPr>
              <a:t>Conclusão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E71B62A-37C5-362B-211E-AE9350192B54}"/>
              </a:ext>
            </a:extLst>
          </p:cNvPr>
          <p:cNvSpPr txBox="1"/>
          <p:nvPr/>
        </p:nvSpPr>
        <p:spPr>
          <a:xfrm>
            <a:off x="1077900" y="4186946"/>
            <a:ext cx="7401764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/>
                <a:ea typeface="+mn-lt"/>
                <a:cs typeface="+mn-lt"/>
              </a:rPr>
              <a:t>A </a:t>
            </a:r>
            <a:r>
              <a:rPr lang="pt-BR" sz="3200" dirty="0" err="1">
                <a:latin typeface="Calibri"/>
                <a:ea typeface="+mn-lt"/>
                <a:cs typeface="+mn-lt"/>
              </a:rPr>
              <a:t>Dark</a:t>
            </a:r>
            <a:r>
              <a:rPr lang="pt-BR" sz="3200" dirty="0">
                <a:latin typeface="Calibri"/>
                <a:ea typeface="+mn-lt"/>
                <a:cs typeface="+mn-lt"/>
              </a:rPr>
              <a:t> Web pode parecer distante, mas suas consequências são reais. Proteger seus dados pessoais não é apenas uma questão de privacidade, mas de segurança. Adotar medidas simples pode fazer toda a diferença para manter suas informações fora do mercado negro digital.</a:t>
            </a:r>
            <a:endParaRPr lang="pt-BR" sz="3200">
              <a:latin typeface="Calibri"/>
              <a:ea typeface="Calibri"/>
              <a:cs typeface="Calibri"/>
            </a:endParaRPr>
          </a:p>
          <a:p>
            <a:endParaRPr lang="pt-BR" sz="3200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2A683EA-8ECF-4ED0-E4FC-7A3A45408289}"/>
              </a:ext>
            </a:extLst>
          </p:cNvPr>
          <p:cNvSpPr>
            <a:spLocks/>
          </p:cNvSpPr>
          <p:nvPr/>
        </p:nvSpPr>
        <p:spPr>
          <a:xfrm>
            <a:off x="1074766" y="3666559"/>
            <a:ext cx="7405216" cy="179365"/>
          </a:xfrm>
          <a:prstGeom prst="rect">
            <a:avLst/>
          </a:prstGeom>
          <a:solidFill>
            <a:srgbClr val="9E9264"/>
          </a:solidFill>
          <a:effectLst>
            <a:outerShdw blurRad="508000" dist="152400" dir="3720000">
              <a:srgbClr val="FFFFFF">
                <a:alpha val="52000"/>
              </a:srgbClr>
            </a:outerShdw>
            <a:reflection blurRad="228600" stA="49000" endPos="0" dist="215900" dir="5400000" sy="-100000" algn="bl" rotWithShape="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Desenho de rosto de pessoa&#10;&#10;Descrição gerada automaticamente">
            <a:extLst>
              <a:ext uri="{FF2B5EF4-FFF2-40B4-BE49-F238E27FC236}">
                <a16:creationId xmlns:a16="http://schemas.microsoft.com/office/drawing/2014/main" id="{DEDEBB46-890D-AD19-25E7-46444F7C1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" y="-7281"/>
            <a:ext cx="2609953" cy="1760233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E44A9AC9-B6BB-584B-5998-04FFF550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latin typeface="Arial"/>
                <a:cs typeface="Arial"/>
              </a:rPr>
              <a:t>12</a:t>
            </a:r>
            <a:endParaRPr lang="pt-BR"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4824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2F80A8-BC4B-7475-D6DB-0EBFCD62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1003E-9FFA-4778-9E0B-2F9B7D6DEE19}" type="datetime1">
              <a:t>13/01/2025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7E42A9-89F2-18BA-E93B-3C845678BC98}"/>
              </a:ext>
            </a:extLst>
          </p:cNvPr>
          <p:cNvSpPr txBox="1"/>
          <p:nvPr/>
        </p:nvSpPr>
        <p:spPr>
          <a:xfrm>
            <a:off x="1702224" y="2751447"/>
            <a:ext cx="628191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800" dirty="0">
                <a:latin typeface="Nyala"/>
                <a:ea typeface="Calibri Light"/>
                <a:cs typeface="Calibri Light"/>
              </a:rPr>
              <a:t>Obrigado por ler até aqui.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2A683EA-8ECF-4ED0-E4FC-7A3A45408289}"/>
              </a:ext>
            </a:extLst>
          </p:cNvPr>
          <p:cNvSpPr>
            <a:spLocks/>
          </p:cNvSpPr>
          <p:nvPr/>
        </p:nvSpPr>
        <p:spPr>
          <a:xfrm>
            <a:off x="1074766" y="3666559"/>
            <a:ext cx="7405216" cy="179365"/>
          </a:xfrm>
          <a:prstGeom prst="rect">
            <a:avLst/>
          </a:prstGeom>
          <a:solidFill>
            <a:srgbClr val="9E9264"/>
          </a:solidFill>
          <a:effectLst>
            <a:outerShdw blurRad="508000" dist="152400" dir="3720000">
              <a:srgbClr val="FFFFFF">
                <a:alpha val="52000"/>
              </a:srgbClr>
            </a:outerShdw>
            <a:reflection blurRad="228600" stA="49000" endPos="0" dist="215900" dir="5400000" sy="-100000" algn="bl" rotWithShape="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Desenho de rosto de pessoa&#10;&#10;Descrição gerada automaticamente">
            <a:extLst>
              <a:ext uri="{FF2B5EF4-FFF2-40B4-BE49-F238E27FC236}">
                <a16:creationId xmlns:a16="http://schemas.microsoft.com/office/drawing/2014/main" id="{DEDEBB46-890D-AD19-25E7-46444F7C1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" y="-7281"/>
            <a:ext cx="2609953" cy="1760233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E44A9AC9-B6BB-584B-5998-04FFF550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latin typeface="Arial"/>
                <a:cs typeface="Arial"/>
              </a:rPr>
              <a:t>12</a:t>
            </a:r>
            <a:endParaRPr lang="pt-BR" sz="1200" dirty="0">
              <a:latin typeface="Arial"/>
              <a:cs typeface="Arial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77B01C-748D-136F-34B0-4BC2AE34A05D}"/>
              </a:ext>
            </a:extLst>
          </p:cNvPr>
          <p:cNvSpPr txBox="1"/>
          <p:nvPr/>
        </p:nvSpPr>
        <p:spPr>
          <a:xfrm>
            <a:off x="1224116" y="4384735"/>
            <a:ext cx="7167716" cy="29706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/>
                <a:ea typeface="Calibri"/>
                <a:cs typeface="Calibri"/>
              </a:rPr>
              <a:t>Este Ebook foi gerado por IA e diagramado por humano e foi gerado para fins didáticos de construção.</a:t>
            </a:r>
            <a:endParaRPr lang="pt-BR" sz="3200">
              <a:latin typeface="Calibri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/>
                <a:ea typeface="Calibri"/>
                <a:cs typeface="Calibri"/>
              </a:rPr>
              <a:t>Pode conter erros gerados por IA</a:t>
            </a:r>
            <a:endParaRPr lang="pt-BR" sz="3200">
              <a:latin typeface="Calibri"/>
              <a:ea typeface="Calibri"/>
              <a:cs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208ABDC-8564-3C66-DB55-57824614A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878" y="8032435"/>
            <a:ext cx="2042653" cy="7977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BA7F34B-9242-4B3E-E929-80EA820F1B9D}"/>
              </a:ext>
            </a:extLst>
          </p:cNvPr>
          <p:cNvSpPr txBox="1"/>
          <p:nvPr/>
        </p:nvSpPr>
        <p:spPr>
          <a:xfrm>
            <a:off x="2119028" y="9257930"/>
            <a:ext cx="54631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dirty="0">
                <a:ea typeface="+mn-lt"/>
                <a:cs typeface="+mn-lt"/>
              </a:rPr>
              <a:t>https://github.com/Alyssoncaio/Ebook-do-zero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864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096548-3579-D819-8B82-ACBACA07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5FA-5E59-4EBE-8EEA-2B4E6C29F094}" type="datetime1">
              <a:t>13/01/2025</a:t>
            </a:fld>
            <a:endParaRPr lang="en-US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E50D63A-9A76-5DA2-61E3-07898CB5395E}"/>
              </a:ext>
            </a:extLst>
          </p:cNvPr>
          <p:cNvSpPr txBox="1"/>
          <p:nvPr/>
        </p:nvSpPr>
        <p:spPr>
          <a:xfrm>
            <a:off x="1987097" y="2482445"/>
            <a:ext cx="789906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800" b="1" dirty="0">
                <a:latin typeface="Nyala"/>
                <a:ea typeface="Calibri Light"/>
                <a:cs typeface="Calibri Light"/>
              </a:rPr>
              <a:t>INTRODUÇÃO</a:t>
            </a:r>
          </a:p>
          <a:p>
            <a:pPr algn="l"/>
            <a:endParaRPr lang="pt-BR" sz="96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484BB1F-0A01-D8AB-2BCF-AE3F0E15AF16}"/>
              </a:ext>
            </a:extLst>
          </p:cNvPr>
          <p:cNvSpPr>
            <a:spLocks/>
          </p:cNvSpPr>
          <p:nvPr/>
        </p:nvSpPr>
        <p:spPr>
          <a:xfrm>
            <a:off x="1160338" y="3324270"/>
            <a:ext cx="7405216" cy="179365"/>
          </a:xfrm>
          <a:prstGeom prst="rect">
            <a:avLst/>
          </a:prstGeom>
          <a:solidFill>
            <a:srgbClr val="9E9264"/>
          </a:solidFill>
          <a:effectLst>
            <a:outerShdw blurRad="508000" dist="152400" dir="3720000">
              <a:srgbClr val="FFFFFF">
                <a:alpha val="52000"/>
              </a:srgbClr>
            </a:outerShdw>
            <a:reflection blurRad="228600" stA="49000" endPos="0" dist="215900" dir="5400000" sy="-100000" algn="bl" rotWithShape="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DECC4B5-D435-5571-CF64-A3A6128EAE3C}"/>
              </a:ext>
            </a:extLst>
          </p:cNvPr>
          <p:cNvSpPr txBox="1"/>
          <p:nvPr/>
        </p:nvSpPr>
        <p:spPr>
          <a:xfrm>
            <a:off x="1160964" y="4276730"/>
            <a:ext cx="7404810" cy="66171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/>
                <a:ea typeface="+mn-lt"/>
                <a:cs typeface="+mn-lt"/>
              </a:rPr>
              <a:t>A </a:t>
            </a:r>
            <a:r>
              <a:rPr lang="pt-BR" sz="3200" err="1">
                <a:latin typeface="Calibri"/>
                <a:ea typeface="+mn-lt"/>
                <a:cs typeface="+mn-lt"/>
              </a:rPr>
              <a:t>Dark</a:t>
            </a:r>
            <a:r>
              <a:rPr lang="pt-BR" sz="3200" dirty="0">
                <a:latin typeface="Calibri"/>
                <a:ea typeface="+mn-lt"/>
                <a:cs typeface="+mn-lt"/>
              </a:rPr>
              <a:t> Web é um dos territórios mais obscuros da internet. É um local onde operações ilegais acontecem, e o comércio de dados pessoais está entre os crimes mais frequentes. Este </a:t>
            </a:r>
            <a:r>
              <a:rPr lang="pt-BR" sz="3200" err="1">
                <a:latin typeface="Calibri"/>
                <a:ea typeface="+mn-lt"/>
                <a:cs typeface="+mn-lt"/>
              </a:rPr>
              <a:t>eBook</a:t>
            </a:r>
            <a:r>
              <a:rPr lang="pt-BR" sz="3200" dirty="0">
                <a:latin typeface="Calibri"/>
                <a:ea typeface="+mn-lt"/>
                <a:cs typeface="+mn-lt"/>
              </a:rPr>
              <a:t> tem como objetivo expor como esse mercado funciona e ensinar formas de proteger suas informações.</a:t>
            </a:r>
            <a:endParaRPr lang="pt-BR" sz="3200" dirty="0">
              <a:latin typeface="Calibri"/>
              <a:ea typeface="Calibri"/>
              <a:cs typeface="Calibri"/>
            </a:endParaRPr>
          </a:p>
          <a:p>
            <a:endParaRPr lang="pt-BR" sz="4000" dirty="0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11" name="Imagem 10" descr="Desenho de rosto de pessoa&#10;&#10;Descrição gerada automaticamente">
            <a:extLst>
              <a:ext uri="{FF2B5EF4-FFF2-40B4-BE49-F238E27FC236}">
                <a16:creationId xmlns:a16="http://schemas.microsoft.com/office/drawing/2014/main" id="{C79C3489-5461-C33D-2390-A6217C7D6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" y="-7281"/>
            <a:ext cx="2609953" cy="1760233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63B4ABD-FF84-CB7A-378F-3B17E5C2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latin typeface="Arial"/>
                <a:cs typeface="Arial"/>
              </a:rPr>
              <a:t>02</a:t>
            </a:r>
            <a:endParaRPr lang="pt-BR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338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096548-3579-D819-8B82-ACBACA07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5FA-5E59-4EBE-8EEA-2B4E6C29F094}" type="datetime1">
              <a:t>13/01/2025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02C91C-8CDB-EB3C-EB05-BD1B0AEF31C2}"/>
              </a:ext>
            </a:extLst>
          </p:cNvPr>
          <p:cNvSpPr txBox="1"/>
          <p:nvPr/>
        </p:nvSpPr>
        <p:spPr>
          <a:xfrm>
            <a:off x="1357" y="2078165"/>
            <a:ext cx="9597023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 b="1" dirty="0">
                <a:latin typeface="Nyala"/>
                <a:ea typeface="Calibri"/>
                <a:cs typeface="Calibri"/>
              </a:rPr>
              <a:t>Capítulo 01: </a:t>
            </a:r>
            <a:endParaRPr lang="pt-BR" sz="4800" b="1">
              <a:latin typeface="Nyala"/>
              <a:ea typeface="Calibri Light"/>
              <a:cs typeface="Calibri Light"/>
            </a:endParaRPr>
          </a:p>
          <a:p>
            <a:pPr algn="ctr"/>
            <a:r>
              <a:rPr lang="pt-BR" sz="4800" b="1" dirty="0">
                <a:latin typeface="Nyala"/>
                <a:ea typeface="Calibri"/>
                <a:cs typeface="Calibri"/>
              </a:rPr>
              <a:t>O Que é a </a:t>
            </a:r>
            <a:r>
              <a:rPr lang="pt-BR" sz="4800" b="1" err="1">
                <a:latin typeface="Nyala"/>
                <a:ea typeface="Calibri"/>
                <a:cs typeface="Calibri"/>
              </a:rPr>
              <a:t>Dark</a:t>
            </a:r>
            <a:r>
              <a:rPr lang="pt-BR" sz="4800" b="1" dirty="0">
                <a:latin typeface="Nyala"/>
                <a:ea typeface="Calibri"/>
                <a:cs typeface="Calibri"/>
              </a:rPr>
              <a:t> Web?</a:t>
            </a:r>
            <a:endParaRPr lang="pt-BR" sz="4800" b="1">
              <a:latin typeface="Nyala"/>
            </a:endParaRPr>
          </a:p>
          <a:p>
            <a:pPr algn="ctr"/>
            <a:endParaRPr lang="pt-BR" sz="8800" b="1" dirty="0">
              <a:latin typeface="Franklin Gothic"/>
              <a:ea typeface="Calibri Light"/>
              <a:cs typeface="Calibri Ligh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484BB1F-0A01-D8AB-2BCF-AE3F0E15AF16}"/>
              </a:ext>
            </a:extLst>
          </p:cNvPr>
          <p:cNvSpPr>
            <a:spLocks/>
          </p:cNvSpPr>
          <p:nvPr/>
        </p:nvSpPr>
        <p:spPr>
          <a:xfrm>
            <a:off x="1074766" y="3666559"/>
            <a:ext cx="7405216" cy="179365"/>
          </a:xfrm>
          <a:prstGeom prst="rect">
            <a:avLst/>
          </a:prstGeom>
          <a:solidFill>
            <a:srgbClr val="9E9264"/>
          </a:solidFill>
          <a:effectLst>
            <a:outerShdw blurRad="508000" dist="152400" dir="3720000">
              <a:srgbClr val="FFFFFF">
                <a:alpha val="52000"/>
              </a:srgbClr>
            </a:outerShdw>
            <a:reflection blurRad="228600" stA="49000" endPos="0" dist="215900" dir="5400000" sy="-100000" algn="bl" rotWithShape="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CDC69F-35AA-0F1C-FC38-3914064922AD}"/>
              </a:ext>
            </a:extLst>
          </p:cNvPr>
          <p:cNvSpPr txBox="1"/>
          <p:nvPr/>
        </p:nvSpPr>
        <p:spPr>
          <a:xfrm>
            <a:off x="1092507" y="4413645"/>
            <a:ext cx="7404810" cy="71096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/>
                <a:ea typeface="+mn-lt"/>
                <a:cs typeface="+mn-lt"/>
              </a:rPr>
              <a:t>A </a:t>
            </a:r>
            <a:r>
              <a:rPr lang="pt-BR" sz="3200" err="1">
                <a:latin typeface="Calibri"/>
                <a:ea typeface="+mn-lt"/>
                <a:cs typeface="+mn-lt"/>
              </a:rPr>
              <a:t>Dark</a:t>
            </a:r>
            <a:r>
              <a:rPr lang="pt-BR" sz="3200" dirty="0">
                <a:latin typeface="Calibri"/>
                <a:ea typeface="+mn-lt"/>
                <a:cs typeface="+mn-lt"/>
              </a:rPr>
              <a:t> Web é uma parte da internet que não pode ser acessada por navegadores comuns, como Chrome ou Safari. Ela requer ferramentas específicas, como o navegador Tor, para conectar-se a sites que frequentemente operam de forma anônima.</a:t>
            </a:r>
            <a:endParaRPr lang="pt-BR" dirty="0">
              <a:latin typeface="Calibri"/>
              <a:ea typeface="Calibri"/>
              <a:cs typeface="Calibri"/>
            </a:endParaRPr>
          </a:p>
          <a:p>
            <a:endParaRPr lang="pt-BR" sz="3200" dirty="0"/>
          </a:p>
          <a:p>
            <a:pPr>
              <a:lnSpc>
                <a:spcPct val="150000"/>
              </a:lnSpc>
            </a:pPr>
            <a:endParaRPr lang="pt-BR" sz="3200" dirty="0"/>
          </a:p>
          <a:p>
            <a:endParaRPr lang="pt-BR" sz="4000" dirty="0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13" name="Imagem 12" descr="Pessoa em frente a teclado de computador&#10;&#10;Descrição gerada automaticamente">
            <a:extLst>
              <a:ext uri="{FF2B5EF4-FFF2-40B4-BE49-F238E27FC236}">
                <a16:creationId xmlns:a16="http://schemas.microsoft.com/office/drawing/2014/main" id="{556D3004-A7F1-A784-C42B-84C49533C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107"/>
            <a:ext cx="2507265" cy="1503858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E0CACE-C69D-8849-329D-B10B921E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latin typeface="Arial"/>
                <a:cs typeface="Arial"/>
              </a:rPr>
              <a:t>03</a:t>
            </a:r>
            <a:endParaRPr lang="pt-BR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914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096548-3579-D819-8B82-ACBACA07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5FA-5E59-4EBE-8EEA-2B4E6C29F094}" type="datetime1">
              <a:t>13/01/2025</a:t>
            </a:fld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DCEE4C-9328-CBF7-CCAF-E93CF6856794}"/>
              </a:ext>
            </a:extLst>
          </p:cNvPr>
          <p:cNvSpPr txBox="1"/>
          <p:nvPr/>
        </p:nvSpPr>
        <p:spPr>
          <a:xfrm>
            <a:off x="1426611" y="2334315"/>
            <a:ext cx="7385270" cy="46326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4000" u="sng" dirty="0">
                <a:latin typeface="Calibri"/>
                <a:cs typeface="Segoe UI"/>
              </a:rPr>
              <a:t>Como a </a:t>
            </a:r>
            <a:r>
              <a:rPr lang="pt-BR" sz="4000" u="sng" err="1">
                <a:latin typeface="Calibri"/>
                <a:cs typeface="Segoe UI"/>
              </a:rPr>
              <a:t>Dark</a:t>
            </a:r>
            <a:r>
              <a:rPr lang="pt-BR" sz="4000" u="sng" dirty="0">
                <a:latin typeface="Calibri"/>
                <a:cs typeface="Segoe UI"/>
              </a:rPr>
              <a:t> Web Funciona?</a:t>
            </a:r>
            <a:r>
              <a:rPr lang="en-US" sz="4000" dirty="0">
                <a:latin typeface="Calibri"/>
                <a:cs typeface="Segoe UI"/>
              </a:rPr>
              <a:t>​</a:t>
            </a:r>
            <a:endParaRPr lang="pt-BR">
              <a:latin typeface="Calibri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/>
                <a:ea typeface="Calibri"/>
                <a:cs typeface="Segoe UI"/>
              </a:rPr>
              <a:t>A </a:t>
            </a:r>
            <a:r>
              <a:rPr lang="pt-BR" sz="3200" err="1">
                <a:latin typeface="Calibri"/>
                <a:ea typeface="Calibri"/>
                <a:cs typeface="Segoe UI"/>
              </a:rPr>
              <a:t>Dark</a:t>
            </a:r>
            <a:r>
              <a:rPr lang="pt-BR" sz="3200" dirty="0">
                <a:latin typeface="Calibri"/>
                <a:ea typeface="Calibri"/>
                <a:cs typeface="Segoe UI"/>
              </a:rPr>
              <a:t> Web usa tecnologia de anonimato para ocultar identidades e localizações. Isso cria o ambiente perfeito para o comércio de bens e serviços ilegais, como drogas, armas e, claro, dados pessoais.</a:t>
            </a:r>
          </a:p>
        </p:txBody>
      </p:sp>
      <p:pic>
        <p:nvPicPr>
          <p:cNvPr id="12" name="Imagem 11" descr="Desenho de rosto de pessoa&#10;&#10;Descrição gerada automaticamente">
            <a:extLst>
              <a:ext uri="{FF2B5EF4-FFF2-40B4-BE49-F238E27FC236}">
                <a16:creationId xmlns:a16="http://schemas.microsoft.com/office/drawing/2014/main" id="{E38C216D-ED54-6B50-5F33-C15903571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" y="-7281"/>
            <a:ext cx="2609953" cy="1760233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4D69865-6D62-13CB-3C3F-B8293488E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7037823"/>
            <a:ext cx="4800600" cy="4800600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396840-B1A9-44CD-149B-B71645A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latin typeface="Arial"/>
                <a:cs typeface="Arial"/>
              </a:rPr>
              <a:t>04</a:t>
            </a:r>
            <a:endParaRPr lang="pt-BR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43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096548-3579-D819-8B82-ACBACA07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5FA-5E59-4EBE-8EEA-2B4E6C29F094}" type="datetime1">
              <a:t>13/01/2025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02C91C-8CDB-EB3C-EB05-BD1B0AEF31C2}"/>
              </a:ext>
            </a:extLst>
          </p:cNvPr>
          <p:cNvSpPr txBox="1"/>
          <p:nvPr/>
        </p:nvSpPr>
        <p:spPr>
          <a:xfrm>
            <a:off x="-15399" y="1556131"/>
            <a:ext cx="959702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 b="1" dirty="0">
                <a:latin typeface="Nyala"/>
                <a:ea typeface="Calibri"/>
                <a:cs typeface="Calibri"/>
              </a:rPr>
              <a:t>Capítulo 02:</a:t>
            </a:r>
            <a:r>
              <a:rPr lang="pt-BR" sz="4800" dirty="0">
                <a:latin typeface="Nyala"/>
                <a:ea typeface="Calibri"/>
                <a:cs typeface="Calibri"/>
              </a:rPr>
              <a:t> </a:t>
            </a:r>
            <a:endParaRPr lang="pt-BR" sz="4800" dirty="0">
              <a:latin typeface="Nyala"/>
              <a:ea typeface="Calibri Light"/>
              <a:cs typeface="Calibri Ligh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484BB1F-0A01-D8AB-2BCF-AE3F0E15AF16}"/>
              </a:ext>
            </a:extLst>
          </p:cNvPr>
          <p:cNvSpPr>
            <a:spLocks/>
          </p:cNvSpPr>
          <p:nvPr/>
        </p:nvSpPr>
        <p:spPr>
          <a:xfrm>
            <a:off x="1074766" y="3683673"/>
            <a:ext cx="7405216" cy="179365"/>
          </a:xfrm>
          <a:prstGeom prst="rect">
            <a:avLst/>
          </a:prstGeom>
          <a:solidFill>
            <a:srgbClr val="9E9264"/>
          </a:solidFill>
          <a:effectLst>
            <a:outerShdw blurRad="508000" dist="152400" dir="3720000">
              <a:srgbClr val="FFFFFF">
                <a:alpha val="52000"/>
              </a:srgbClr>
            </a:outerShdw>
            <a:reflection blurRad="228600" stA="49000" endPos="0" dist="215900" dir="5400000" sy="-100000" algn="bl" rotWithShape="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CDC69F-35AA-0F1C-FC38-3914064922AD}"/>
              </a:ext>
            </a:extLst>
          </p:cNvPr>
          <p:cNvSpPr txBox="1"/>
          <p:nvPr/>
        </p:nvSpPr>
        <p:spPr>
          <a:xfrm>
            <a:off x="1109622" y="4259616"/>
            <a:ext cx="7404809" cy="92025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u="sng" dirty="0">
                <a:latin typeface="Calibri"/>
                <a:ea typeface="Calibri"/>
                <a:cs typeface="Calibri"/>
              </a:rPr>
              <a:t>De onde vêm os dados?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/>
                <a:ea typeface="+mn-lt"/>
                <a:cs typeface="+mn-lt"/>
              </a:rPr>
              <a:t>Dados pessoais são obtidos de diversas maneiras:</a:t>
            </a:r>
            <a:endParaRPr lang="pt-BR" sz="3200">
              <a:latin typeface="Calibri"/>
              <a:ea typeface="Calibri Light"/>
              <a:cs typeface="Calibri Light"/>
            </a:endParaRPr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r>
              <a:rPr lang="pt-BR" sz="3200" b="1" dirty="0">
                <a:latin typeface="Calibri"/>
                <a:ea typeface="+mn-lt"/>
                <a:cs typeface="+mn-lt"/>
              </a:rPr>
              <a:t>Vazamentos de grandes corporações:</a:t>
            </a:r>
            <a:r>
              <a:rPr lang="pt-BR" sz="3200" dirty="0">
                <a:latin typeface="Calibri"/>
                <a:ea typeface="+mn-lt"/>
                <a:cs typeface="+mn-lt"/>
              </a:rPr>
              <a:t> Hackers invadem sistemas e roubam milhões de dados.</a:t>
            </a:r>
            <a:endParaRPr lang="pt-BR" sz="3200">
              <a:latin typeface="Calibri"/>
              <a:ea typeface="Calibri Light"/>
              <a:cs typeface="Calibri Light"/>
            </a:endParaRPr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r>
              <a:rPr lang="pt-BR" sz="3200" b="1" err="1">
                <a:latin typeface="Calibri"/>
                <a:ea typeface="+mn-lt"/>
                <a:cs typeface="+mn-lt"/>
              </a:rPr>
              <a:t>Phishing</a:t>
            </a:r>
            <a:r>
              <a:rPr lang="pt-BR" sz="3200" b="1" dirty="0">
                <a:latin typeface="Calibri"/>
                <a:ea typeface="+mn-lt"/>
                <a:cs typeface="+mn-lt"/>
              </a:rPr>
              <a:t>:</a:t>
            </a:r>
            <a:r>
              <a:rPr lang="pt-BR" sz="3200" dirty="0">
                <a:latin typeface="Calibri"/>
                <a:ea typeface="+mn-lt"/>
                <a:cs typeface="+mn-lt"/>
              </a:rPr>
              <a:t> E-mails falsos enganam usuários para que forneçam informações confidenciais.</a:t>
            </a:r>
            <a:endParaRPr lang="pt-BR" sz="3200">
              <a:latin typeface="Calibri"/>
              <a:ea typeface="Calibri Light"/>
              <a:cs typeface="Calibri Light"/>
            </a:endParaRPr>
          </a:p>
          <a:p>
            <a:pPr marL="285750">
              <a:lnSpc>
                <a:spcPct val="150000"/>
              </a:lnSpc>
              <a:buFont typeface="Arial"/>
              <a:buChar char="•"/>
            </a:pPr>
            <a:endParaRPr lang="pt-BR" sz="3200" dirty="0">
              <a:latin typeface="Neue Haas Grotesk Text Pro"/>
              <a:ea typeface="Calibri Light"/>
              <a:cs typeface="Calibri Light"/>
            </a:endParaRPr>
          </a:p>
          <a:p>
            <a:endParaRPr lang="pt-BR" sz="3200" dirty="0"/>
          </a:p>
          <a:p>
            <a:pPr>
              <a:lnSpc>
                <a:spcPct val="150000"/>
              </a:lnSpc>
            </a:pPr>
            <a:endParaRPr lang="pt-BR" sz="3200" dirty="0"/>
          </a:p>
          <a:p>
            <a:endParaRPr lang="pt-BR" sz="4000" dirty="0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10" name="Imagem 9" descr="Pessoa em frente a teclado de computador&#10;&#10;Descrição gerada automaticamente">
            <a:extLst>
              <a:ext uri="{FF2B5EF4-FFF2-40B4-BE49-F238E27FC236}">
                <a16:creationId xmlns:a16="http://schemas.microsoft.com/office/drawing/2014/main" id="{2A461725-A328-CB44-FA7F-D7B20DB2A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107"/>
            <a:ext cx="2507265" cy="150385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E0DC796-A30E-2251-A75C-A99C4A0B8A88}"/>
              </a:ext>
            </a:extLst>
          </p:cNvPr>
          <p:cNvSpPr txBox="1"/>
          <p:nvPr/>
        </p:nvSpPr>
        <p:spPr>
          <a:xfrm>
            <a:off x="18113" y="2159348"/>
            <a:ext cx="959702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 b="1" dirty="0">
                <a:latin typeface="Nyala"/>
              </a:rPr>
              <a:t>Como os dados pessoais </a:t>
            </a:r>
            <a:endParaRPr lang="pt-BR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601EF9D-8433-636D-11AA-555988168E81}"/>
              </a:ext>
            </a:extLst>
          </p:cNvPr>
          <p:cNvSpPr txBox="1"/>
          <p:nvPr/>
        </p:nvSpPr>
        <p:spPr>
          <a:xfrm>
            <a:off x="18113" y="2762564"/>
            <a:ext cx="959702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 b="1" dirty="0">
                <a:latin typeface="Nyala"/>
              </a:rPr>
              <a:t>são vendidos? </a:t>
            </a:r>
            <a:endParaRPr lang="pt-BR" b="1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5393D972-20FF-3D51-331A-929BB013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latin typeface="Arial"/>
                <a:cs typeface="Arial"/>
              </a:rPr>
              <a:t>05</a:t>
            </a:r>
            <a:endParaRPr lang="pt-BR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955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C33B39-B592-6B7A-F01B-73990250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020B-312E-461D-8E5F-D5BAFB8F5CD7}" type="datetime1">
              <a:t>13/01/2025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A7F85A-506E-B8AB-98FF-D22309749D0E}"/>
              </a:ext>
            </a:extLst>
          </p:cNvPr>
          <p:cNvSpPr txBox="1"/>
          <p:nvPr/>
        </p:nvSpPr>
        <p:spPr>
          <a:xfrm>
            <a:off x="1529298" y="2047621"/>
            <a:ext cx="7436612" cy="6863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/>
                <a:ea typeface="Calibri Light"/>
                <a:cs typeface="Calibri Light"/>
              </a:rPr>
              <a:t>Malwares:</a:t>
            </a:r>
            <a:r>
              <a:rPr lang="pt-BR" sz="3200" dirty="0">
                <a:latin typeface="Calibri"/>
                <a:ea typeface="Calibri Light"/>
                <a:cs typeface="Calibri Light"/>
              </a:rPr>
              <a:t> Programas maliciosos que infectam dispositivos para capturar senhas e outras informações.</a:t>
            </a:r>
            <a:endParaRPr lang="pt-BR">
              <a:latin typeface="Calibri"/>
              <a:ea typeface="Calibri"/>
              <a:cs typeface="Calibri"/>
            </a:endParaRPr>
          </a:p>
          <a:p>
            <a:endParaRPr lang="pt-BR" sz="3200" dirty="0">
              <a:latin typeface="Calibri Light"/>
              <a:ea typeface="Calibri Light"/>
              <a:cs typeface="Calibri Light"/>
            </a:endParaRPr>
          </a:p>
          <a:p>
            <a:r>
              <a:rPr lang="pt-BR" sz="4000" u="sng" dirty="0">
                <a:latin typeface="Calibri"/>
                <a:ea typeface="Calibri"/>
                <a:cs typeface="Calibri"/>
              </a:rPr>
              <a:t>Quem Compra Esses Dados?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/>
                <a:ea typeface="+mn-lt"/>
                <a:cs typeface="+mn-lt"/>
              </a:rPr>
              <a:t>Os compradores variam de criminosos que aplicam golpes financeiros a empresas que querem obter vantagens competitivas de forma antiética.</a:t>
            </a:r>
            <a:endParaRPr lang="pt-BR" dirty="0">
              <a:latin typeface="Calibri"/>
              <a:ea typeface="Calibri Light"/>
              <a:cs typeface="Calibri Light"/>
            </a:endParaRPr>
          </a:p>
          <a:p>
            <a:endParaRPr lang="pt-BR" sz="3200" dirty="0">
              <a:latin typeface="Calibri Light"/>
              <a:ea typeface="Calibri Light"/>
              <a:cs typeface="Calibri Light"/>
            </a:endParaRPr>
          </a:p>
        </p:txBody>
      </p:sp>
      <p:pic>
        <p:nvPicPr>
          <p:cNvPr id="9" name="Imagem 8" descr="Desenho de rosto de pessoa&#10;&#10;Descrição gerada automaticamente">
            <a:extLst>
              <a:ext uri="{FF2B5EF4-FFF2-40B4-BE49-F238E27FC236}">
                <a16:creationId xmlns:a16="http://schemas.microsoft.com/office/drawing/2014/main" id="{3396A22C-403D-CB09-1025-67429AFC2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" y="-7281"/>
            <a:ext cx="2609953" cy="1760233"/>
          </a:xfrm>
          <a:prstGeom prst="rect">
            <a:avLst/>
          </a:prstGeom>
        </p:spPr>
      </p:pic>
      <p:pic>
        <p:nvPicPr>
          <p:cNvPr id="3" name="Imagem 2" descr="Computador em cima de palco com instrumentos musicais e microfone em cima de mesa&#10;&#10;Descrição gerada automaticamente">
            <a:extLst>
              <a:ext uri="{FF2B5EF4-FFF2-40B4-BE49-F238E27FC236}">
                <a16:creationId xmlns:a16="http://schemas.microsoft.com/office/drawing/2014/main" id="{A6BA0E26-712F-B15F-66E7-3B162E43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918" y="8362829"/>
            <a:ext cx="3781365" cy="3883288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A0734F-6AAB-37D6-82C9-577DACAC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latin typeface="Arial"/>
                <a:cs typeface="Arial"/>
              </a:rPr>
              <a:t>06</a:t>
            </a:r>
            <a:endParaRPr lang="pt-BR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141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096548-3579-D819-8B82-ACBACA07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5FA-5E59-4EBE-8EEA-2B4E6C29F094}" type="datetime1">
              <a:t>13/01/2025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02C91C-8CDB-EB3C-EB05-BD1B0AEF31C2}"/>
              </a:ext>
            </a:extLst>
          </p:cNvPr>
          <p:cNvSpPr txBox="1"/>
          <p:nvPr/>
        </p:nvSpPr>
        <p:spPr>
          <a:xfrm>
            <a:off x="1357" y="2027897"/>
            <a:ext cx="959702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 dirty="0">
                <a:latin typeface="Nyala"/>
                <a:ea typeface="Calibri"/>
                <a:cs typeface="Calibri"/>
              </a:rPr>
              <a:t>Capítulo 03: </a:t>
            </a:r>
            <a:endParaRPr lang="pt-BR" sz="4800" dirty="0">
              <a:latin typeface="Nyala"/>
              <a:ea typeface="Calibri Light"/>
              <a:cs typeface="Calibri Ligh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484BB1F-0A01-D8AB-2BCF-AE3F0E15AF16}"/>
              </a:ext>
            </a:extLst>
          </p:cNvPr>
          <p:cNvSpPr>
            <a:spLocks/>
          </p:cNvSpPr>
          <p:nvPr/>
        </p:nvSpPr>
        <p:spPr>
          <a:xfrm>
            <a:off x="1074766" y="3666559"/>
            <a:ext cx="7405216" cy="179365"/>
          </a:xfrm>
          <a:prstGeom prst="rect">
            <a:avLst/>
          </a:prstGeom>
          <a:solidFill>
            <a:srgbClr val="9E9264"/>
          </a:solidFill>
          <a:effectLst>
            <a:outerShdw blurRad="508000" dist="152400" dir="3720000">
              <a:srgbClr val="FFFFFF">
                <a:alpha val="52000"/>
              </a:srgbClr>
            </a:outerShdw>
            <a:reflection blurRad="228600" stA="49000" endPos="0" dist="215900" dir="5400000" sy="-100000" algn="bl" rotWithShape="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CDC69F-35AA-0F1C-FC38-3914064922AD}"/>
              </a:ext>
            </a:extLst>
          </p:cNvPr>
          <p:cNvSpPr txBox="1"/>
          <p:nvPr/>
        </p:nvSpPr>
        <p:spPr>
          <a:xfrm>
            <a:off x="1092507" y="4413645"/>
            <a:ext cx="7404810" cy="8131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>
                <a:latin typeface="Calibri"/>
                <a:ea typeface="+mn-lt"/>
                <a:cs typeface="+mn-lt"/>
              </a:rPr>
              <a:t>Na </a:t>
            </a:r>
            <a:r>
              <a:rPr lang="pt-BR" sz="3200" err="1">
                <a:latin typeface="Calibri"/>
                <a:ea typeface="+mn-lt"/>
                <a:cs typeface="+mn-lt"/>
              </a:rPr>
              <a:t>Dark</a:t>
            </a:r>
            <a:r>
              <a:rPr lang="pt-BR" sz="3200" dirty="0">
                <a:latin typeface="Calibri"/>
                <a:ea typeface="+mn-lt"/>
                <a:cs typeface="+mn-lt"/>
              </a:rPr>
              <a:t> Web, informações como números de cartões de crédito, senhas e até mesmo documentos como CNH e CPF têm um preço. Por exemplo:</a:t>
            </a:r>
            <a:endParaRPr lang="pt-BR"/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r>
              <a:rPr lang="pt-BR" sz="3200" b="1" dirty="0">
                <a:latin typeface="Calibri"/>
                <a:ea typeface="+mn-lt"/>
                <a:cs typeface="+mn-lt"/>
              </a:rPr>
              <a:t>Dados de cartão de crédito:</a:t>
            </a:r>
            <a:r>
              <a:rPr lang="pt-BR" sz="3200" dirty="0">
                <a:latin typeface="Calibri"/>
                <a:ea typeface="+mn-lt"/>
                <a:cs typeface="+mn-lt"/>
              </a:rPr>
              <a:t> Vendidos por US$ 10 a US$ 50.</a:t>
            </a:r>
            <a:endParaRPr lang="pt-BR" sz="3200">
              <a:latin typeface="Calibri"/>
              <a:ea typeface="Calibri"/>
              <a:cs typeface="Calibri"/>
            </a:endParaRPr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r>
              <a:rPr lang="pt-BR" sz="3200" b="1" dirty="0">
                <a:latin typeface="Calibri"/>
                <a:ea typeface="+mn-lt"/>
                <a:cs typeface="+mn-lt"/>
              </a:rPr>
              <a:t>Contas de redes sociais:</a:t>
            </a:r>
            <a:r>
              <a:rPr lang="pt-BR" sz="3200" dirty="0">
                <a:latin typeface="Calibri"/>
                <a:ea typeface="+mn-lt"/>
                <a:cs typeface="+mn-lt"/>
              </a:rPr>
              <a:t> Vendidas por US$ 5 a US$ 20.</a:t>
            </a:r>
            <a:endParaRPr lang="pt-BR" sz="3200">
              <a:latin typeface="Calibri"/>
              <a:ea typeface="Calibri"/>
              <a:cs typeface="Calibri"/>
            </a:endParaRPr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r>
              <a:rPr lang="pt-BR" sz="3200" b="1" dirty="0">
                <a:latin typeface="Calibri"/>
                <a:ea typeface="+mn-lt"/>
                <a:cs typeface="+mn-lt"/>
              </a:rPr>
              <a:t>Identidade completa (</a:t>
            </a:r>
            <a:r>
              <a:rPr lang="pt-BR" sz="3200" b="1" err="1">
                <a:latin typeface="Calibri"/>
                <a:ea typeface="+mn-lt"/>
                <a:cs typeface="+mn-lt"/>
              </a:rPr>
              <a:t>fullz</a:t>
            </a:r>
            <a:r>
              <a:rPr lang="pt-BR" sz="3200" b="1" dirty="0">
                <a:latin typeface="Calibri"/>
                <a:ea typeface="+mn-lt"/>
                <a:cs typeface="+mn-lt"/>
              </a:rPr>
              <a:t>):</a:t>
            </a:r>
            <a:r>
              <a:rPr lang="pt-BR" sz="3200" dirty="0">
                <a:latin typeface="Calibri"/>
                <a:ea typeface="+mn-lt"/>
                <a:cs typeface="+mn-lt"/>
              </a:rPr>
              <a:t> Pode custar mais de US$ 100.</a:t>
            </a:r>
            <a:endParaRPr lang="pt-BR" sz="3200">
              <a:latin typeface="Calibri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endParaRPr lang="pt-BR" sz="3200">
              <a:latin typeface="Neue Haas Grotesk Text Pro"/>
              <a:ea typeface="Calibri Light"/>
              <a:cs typeface="Calibri Light"/>
            </a:endParaRPr>
          </a:p>
        </p:txBody>
      </p:sp>
      <p:pic>
        <p:nvPicPr>
          <p:cNvPr id="10" name="Imagem 9" descr="Pessoa em frente a teclado de computador&#10;&#10;Descrição gerada automaticamente">
            <a:extLst>
              <a:ext uri="{FF2B5EF4-FFF2-40B4-BE49-F238E27FC236}">
                <a16:creationId xmlns:a16="http://schemas.microsoft.com/office/drawing/2014/main" id="{BB382460-2B2F-F9AE-E347-44205F338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107"/>
            <a:ext cx="2507265" cy="150385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4CE88FC-F724-7245-C360-7CC0C3D2BB9E}"/>
              </a:ext>
            </a:extLst>
          </p:cNvPr>
          <p:cNvSpPr txBox="1"/>
          <p:nvPr/>
        </p:nvSpPr>
        <p:spPr>
          <a:xfrm>
            <a:off x="16755" y="2731232"/>
            <a:ext cx="955093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>
                <a:latin typeface="Nyala"/>
                <a:ea typeface="Calibri"/>
                <a:cs typeface="Calibri"/>
              </a:rPr>
              <a:t>O preço da sua identidade</a:t>
            </a:r>
            <a:endParaRPr lang="pt-BR" sz="4800">
              <a:latin typeface="Nyala"/>
            </a:endParaRP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C2DACAF-9680-E556-D695-10977B80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latin typeface="Arial"/>
                <a:cs typeface="Arial"/>
              </a:rPr>
              <a:t>07</a:t>
            </a:r>
            <a:endParaRPr lang="pt-BR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18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096548-3579-D819-8B82-ACBACA07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5FA-5E59-4EBE-8EEA-2B4E6C29F094}" type="datetime1">
              <a:t>13/01/2025</a:t>
            </a:fld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02C91C-8CDB-EB3C-EB05-BD1B0AEF31C2}"/>
              </a:ext>
            </a:extLst>
          </p:cNvPr>
          <p:cNvSpPr txBox="1"/>
          <p:nvPr/>
        </p:nvSpPr>
        <p:spPr>
          <a:xfrm>
            <a:off x="135405" y="1977629"/>
            <a:ext cx="9597023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4800" dirty="0">
                <a:latin typeface="Nyala"/>
                <a:ea typeface="Calibri"/>
                <a:cs typeface="Calibri"/>
              </a:rPr>
              <a:t>Capítulo 04: </a:t>
            </a:r>
            <a:r>
              <a:rPr lang="pt-BR" sz="6400" dirty="0">
                <a:latin typeface="Calibri"/>
                <a:ea typeface="Calibri"/>
                <a:cs typeface="Calibri"/>
              </a:rPr>
              <a:t> </a:t>
            </a:r>
            <a:endParaRPr lang="pt-BR"/>
          </a:p>
          <a:p>
            <a:pPr algn="ctr"/>
            <a:endParaRPr lang="pt-BR" sz="6400" dirty="0">
              <a:latin typeface="Calibri"/>
              <a:ea typeface="Calibri"/>
              <a:cs typeface="Calibri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484BB1F-0A01-D8AB-2BCF-AE3F0E15AF16}"/>
              </a:ext>
            </a:extLst>
          </p:cNvPr>
          <p:cNvSpPr>
            <a:spLocks/>
          </p:cNvSpPr>
          <p:nvPr/>
        </p:nvSpPr>
        <p:spPr>
          <a:xfrm>
            <a:off x="1074766" y="3666559"/>
            <a:ext cx="7405216" cy="179365"/>
          </a:xfrm>
          <a:prstGeom prst="rect">
            <a:avLst/>
          </a:prstGeom>
          <a:solidFill>
            <a:srgbClr val="9E9264"/>
          </a:solidFill>
          <a:effectLst>
            <a:outerShdw blurRad="508000" dist="152400" dir="3720000">
              <a:srgbClr val="FFFFFF">
                <a:alpha val="52000"/>
              </a:srgbClr>
            </a:outerShdw>
            <a:reflection blurRad="228600" stA="49000" endPos="0" dist="215900" dir="5400000" sy="-100000" algn="bl" rotWithShape="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CDC69F-35AA-0F1C-FC38-3914064922AD}"/>
              </a:ext>
            </a:extLst>
          </p:cNvPr>
          <p:cNvSpPr txBox="1"/>
          <p:nvPr/>
        </p:nvSpPr>
        <p:spPr>
          <a:xfrm>
            <a:off x="1092507" y="4413645"/>
            <a:ext cx="7404810" cy="7392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u="sng" dirty="0">
                <a:latin typeface="Calibri"/>
                <a:ea typeface="Calibri"/>
                <a:cs typeface="Calibri"/>
              </a:rPr>
              <a:t>1. Use Senhas Fortes e Gerenciadores de Senhas</a:t>
            </a:r>
            <a:endParaRPr lang="pt-BR"/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/>
                <a:ea typeface="+mn-lt"/>
                <a:cs typeface="+mn-lt"/>
              </a:rPr>
              <a:t>Senhas fracas são uma porta de entrada para criminosos. Use combinações complexas e evite reutilizar senhas em diferentes sites.</a:t>
            </a:r>
            <a:endParaRPr lang="pt-BR" sz="3200" dirty="0">
              <a:latin typeface="Calibri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/>
                <a:ea typeface="+mn-lt"/>
                <a:cs typeface="+mn-lt"/>
              </a:rPr>
              <a:t>Exemplo prático:</a:t>
            </a:r>
            <a:r>
              <a:rPr lang="pt-BR" sz="3200" dirty="0">
                <a:latin typeface="Calibri"/>
                <a:ea typeface="+mn-lt"/>
                <a:cs typeface="+mn-lt"/>
              </a:rPr>
              <a:t> Um hacker pode invadir um site pouco seguro e usar sua senha reutilizada para acessar seu banco.</a:t>
            </a:r>
            <a:endParaRPr lang="pt-BR" sz="3200" dirty="0"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pt-BR" sz="3200" dirty="0">
              <a:latin typeface="Neue Haas Grotesk Text Pro"/>
              <a:ea typeface="Calibri Light"/>
              <a:cs typeface="Calibri Light"/>
            </a:endParaRPr>
          </a:p>
        </p:txBody>
      </p:sp>
      <p:pic>
        <p:nvPicPr>
          <p:cNvPr id="8" name="Imagem 7" descr="Desenho de rosto de pessoa&#10;&#10;Descrição gerada automaticamente">
            <a:extLst>
              <a:ext uri="{FF2B5EF4-FFF2-40B4-BE49-F238E27FC236}">
                <a16:creationId xmlns:a16="http://schemas.microsoft.com/office/drawing/2014/main" id="{52D558E9-6E54-F8D3-21BC-DA03F173F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" y="-7281"/>
            <a:ext cx="2609953" cy="176023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2961EFC-E974-988C-1A80-A8FBD47B35F3}"/>
              </a:ext>
            </a:extLst>
          </p:cNvPr>
          <p:cNvSpPr txBox="1"/>
          <p:nvPr/>
        </p:nvSpPr>
        <p:spPr>
          <a:xfrm>
            <a:off x="1692358" y="2731231"/>
            <a:ext cx="728886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800">
                <a:latin typeface="Nyala"/>
                <a:ea typeface="Calibri"/>
                <a:cs typeface="Calibri"/>
              </a:rPr>
              <a:t>Como proteger seus dados?</a:t>
            </a:r>
            <a:endParaRPr lang="pt-BR" sz="4800">
              <a:latin typeface="Nyala"/>
            </a:endParaRP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F2B94F4-1342-4817-2FB0-9A6574C3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latin typeface="Arial"/>
                <a:cs typeface="Arial"/>
              </a:rPr>
              <a:t>08</a:t>
            </a:r>
            <a:endParaRPr lang="pt-BR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774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096548-3579-D819-8B82-ACBACA07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435FA-5E59-4EBE-8EEA-2B4E6C29F094}" type="datetime1">
              <a:t>13/01/2025</a:t>
            </a:fld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3CDC69F-35AA-0F1C-FC38-3914064922AD}"/>
              </a:ext>
            </a:extLst>
          </p:cNvPr>
          <p:cNvSpPr txBox="1"/>
          <p:nvPr/>
        </p:nvSpPr>
        <p:spPr>
          <a:xfrm>
            <a:off x="1126019" y="2172820"/>
            <a:ext cx="7404810" cy="62023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3200" u="sng" dirty="0">
                <a:latin typeface="Calibri"/>
              </a:rPr>
              <a:t>2</a:t>
            </a:r>
            <a:r>
              <a:rPr lang="pt-BR" sz="3200" u="sng" dirty="0">
                <a:latin typeface="Calibri"/>
                <a:ea typeface="Calibri"/>
                <a:cs typeface="Calibri"/>
              </a:rPr>
              <a:t>. Ative a Autenticação em Duas Etapas</a:t>
            </a:r>
            <a:endParaRPr lang="pt-BR"/>
          </a:p>
          <a:p>
            <a:endParaRPr lang="pt-BR" dirty="0">
              <a:latin typeface="Neue Haas Grotesk Text Pro"/>
            </a:endParaRP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Calibri"/>
                <a:ea typeface="Calibri"/>
                <a:cs typeface="Calibri"/>
              </a:rPr>
              <a:t>Essa</a:t>
            </a:r>
            <a:r>
              <a:rPr lang="pt-BR" sz="3200" dirty="0">
                <a:latin typeface="Calibri"/>
                <a:ea typeface="+mn-lt"/>
                <a:cs typeface="+mn-lt"/>
              </a:rPr>
              <a:t> medida adiciona uma camada extra de proteção ao exigir um código enviado ao seu celular.</a:t>
            </a:r>
            <a:endParaRPr lang="pt-BR" sz="3200">
              <a:latin typeface="Calibri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pt-BR" sz="3200" b="1" dirty="0">
                <a:latin typeface="Calibri"/>
                <a:ea typeface="+mn-lt"/>
                <a:cs typeface="+mn-lt"/>
              </a:rPr>
              <a:t>Exemplo prático:</a:t>
            </a:r>
            <a:r>
              <a:rPr lang="pt-BR" sz="3200" dirty="0">
                <a:latin typeface="Calibri"/>
                <a:ea typeface="+mn-lt"/>
                <a:cs typeface="+mn-lt"/>
              </a:rPr>
              <a:t> Mesmo que sua senha seja roubada, a autenticação em duas etapas pode bloquear o acesso.</a:t>
            </a:r>
            <a:endParaRPr lang="pt-BR" sz="3200"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pt-BR" sz="3200" dirty="0">
              <a:latin typeface="Calibri"/>
              <a:ea typeface="Calibri"/>
              <a:cs typeface="Calibri"/>
            </a:endParaRPr>
          </a:p>
        </p:txBody>
      </p:sp>
      <p:pic>
        <p:nvPicPr>
          <p:cNvPr id="10" name="Imagem 9" descr="Pessoa em frente a teclado de computador&#10;&#10;Descrição gerada automaticamente">
            <a:extLst>
              <a:ext uri="{FF2B5EF4-FFF2-40B4-BE49-F238E27FC236}">
                <a16:creationId xmlns:a16="http://schemas.microsoft.com/office/drawing/2014/main" id="{BB382460-2B2F-F9AE-E347-44205F338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" y="1107"/>
            <a:ext cx="2507265" cy="1503858"/>
          </a:xfrm>
          <a:prstGeom prst="rect">
            <a:avLst/>
          </a:prstGeom>
        </p:spPr>
      </p:pic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740F87B-CCC4-F1BA-384B-45DC738CF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221" y="7934748"/>
            <a:ext cx="5656758" cy="3801751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C3EA3EF-2C23-F861-13B7-ECD2D116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>
                <a:latin typeface="Arial"/>
                <a:cs typeface="Arial"/>
              </a:rPr>
              <a:t>09</a:t>
            </a:r>
            <a:endParaRPr lang="pt-BR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5903437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DylanVTI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Dylan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Dyl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CD0E21EA-FD0B-4FCD-9D95-B274E3CB7535}" vid="{F2F2D961-94DA-46D9-ABD7-77D6D5FB2C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Papel A3 (297 x 420 mm)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DylanVTI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860</cp:revision>
  <dcterms:created xsi:type="dcterms:W3CDTF">2025-01-09T01:28:22Z</dcterms:created>
  <dcterms:modified xsi:type="dcterms:W3CDTF">2025-01-14T02:54:43Z</dcterms:modified>
</cp:coreProperties>
</file>