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8d2b0f2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8d2b0f2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d8d2b0f2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d8d2b0f2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8d2b0f2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8d2b0f2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8d2b0f2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8d2b0f2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8d2b0f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8d2b0f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8d2b0f2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d8d2b0f2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8d2b0f2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8d2b0f2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8d2b0f2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8d2b0f2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8d2b0f2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8d2b0f2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8d2b0f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8d2b0f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d8d2b0f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d8d2b0f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8d2b0f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8d2b0f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8d2b0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8d2b0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8d2b0f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8d2b0f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8d2b0f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8d2b0f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8d2b0f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8d2b0f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d8d2b0f2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d8d2b0f2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tt.fortmann-roe.com/docs/MeasuringError.html"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1100" y="185900"/>
            <a:ext cx="1058300" cy="1047700"/>
          </a:xfrm>
          <a:prstGeom prst="rect">
            <a:avLst/>
          </a:prstGeom>
          <a:noFill/>
          <a:ln>
            <a:noFill/>
          </a:ln>
        </p:spPr>
      </p:pic>
      <p:sp>
        <p:nvSpPr>
          <p:cNvPr id="55" name="Google Shape;55;p13"/>
          <p:cNvSpPr txBox="1"/>
          <p:nvPr/>
        </p:nvSpPr>
        <p:spPr>
          <a:xfrm>
            <a:off x="1239400" y="18590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Verdana"/>
                <a:ea typeface="Verdana"/>
                <a:cs typeface="Verdana"/>
                <a:sym typeface="Verdana"/>
              </a:rPr>
              <a:t>UNIVERSIDADE FEDERAL DE CAMPINA GRANDE</a:t>
            </a:r>
            <a:endParaRPr b="1">
              <a:latin typeface="Verdana"/>
              <a:ea typeface="Verdana"/>
              <a:cs typeface="Verdana"/>
              <a:sym typeface="Verdana"/>
            </a:endParaRPr>
          </a:p>
          <a:p>
            <a:pPr indent="0" lvl="0" marL="0" rtl="0" algn="l">
              <a:spcBef>
                <a:spcPts val="0"/>
              </a:spcBef>
              <a:spcAft>
                <a:spcPts val="0"/>
              </a:spcAft>
              <a:buNone/>
            </a:pPr>
            <a:r>
              <a:rPr lang="pt-BR">
                <a:latin typeface="Verdana"/>
                <a:ea typeface="Verdana"/>
                <a:cs typeface="Verdana"/>
                <a:sym typeface="Verdana"/>
              </a:rPr>
              <a:t>PROJETO DE </a:t>
            </a:r>
            <a:r>
              <a:rPr lang="pt-BR">
                <a:latin typeface="Verdana"/>
                <a:ea typeface="Verdana"/>
                <a:cs typeface="Verdana"/>
                <a:sym typeface="Verdana"/>
              </a:rPr>
              <a:t>INICIAÇÃO CIENTÍFICA E TECNOLÓGICA</a:t>
            </a:r>
            <a:endParaRPr>
              <a:latin typeface="Verdana"/>
              <a:ea typeface="Verdana"/>
              <a:cs typeface="Verdana"/>
              <a:sym typeface="Verdana"/>
            </a:endParaRPr>
          </a:p>
          <a:p>
            <a:pPr indent="0" lvl="0" marL="0" rtl="0" algn="l">
              <a:spcBef>
                <a:spcPts val="0"/>
              </a:spcBef>
              <a:spcAft>
                <a:spcPts val="0"/>
              </a:spcAft>
              <a:buNone/>
            </a:pPr>
            <a:r>
              <a:rPr lang="pt-BR">
                <a:latin typeface="Verdana"/>
                <a:ea typeface="Verdana"/>
                <a:cs typeface="Verdana"/>
                <a:sym typeface="Verdana"/>
              </a:rPr>
              <a:t>UNIDADE ACADÊMICA DE ENGENHARIA ELÉTRICA</a:t>
            </a:r>
            <a:endParaRPr>
              <a:latin typeface="Verdana"/>
              <a:ea typeface="Verdana"/>
              <a:cs typeface="Verdana"/>
              <a:sym typeface="Verdana"/>
            </a:endParaRPr>
          </a:p>
        </p:txBody>
      </p:sp>
      <p:sp>
        <p:nvSpPr>
          <p:cNvPr id="56" name="Google Shape;56;p13"/>
          <p:cNvSpPr txBox="1"/>
          <p:nvPr/>
        </p:nvSpPr>
        <p:spPr>
          <a:xfrm>
            <a:off x="1239400" y="1984050"/>
            <a:ext cx="7138800" cy="11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200">
                <a:solidFill>
                  <a:srgbClr val="0000FF"/>
                </a:solidFill>
              </a:rPr>
              <a:t>Viés vs Variância</a:t>
            </a:r>
            <a:endParaRPr sz="3200">
              <a:solidFill>
                <a:srgbClr val="0000FF"/>
              </a:solidFill>
            </a:endParaRPr>
          </a:p>
          <a:p>
            <a:pPr indent="0" lvl="0" marL="0" rtl="0" algn="ctr">
              <a:spcBef>
                <a:spcPts val="0"/>
              </a:spcBef>
              <a:spcAft>
                <a:spcPts val="0"/>
              </a:spcAft>
              <a:buNone/>
            </a:pPr>
            <a:r>
              <a:t/>
            </a:r>
            <a:endParaRPr sz="3200">
              <a:solidFill>
                <a:srgbClr val="0000FF"/>
              </a:solidFill>
            </a:endParaRPr>
          </a:p>
        </p:txBody>
      </p:sp>
      <p:sp>
        <p:nvSpPr>
          <p:cNvPr id="57" name="Google Shape;57;p13"/>
          <p:cNvSpPr txBox="1"/>
          <p:nvPr/>
        </p:nvSpPr>
        <p:spPr>
          <a:xfrm>
            <a:off x="3444150" y="3036475"/>
            <a:ext cx="22557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t>Reunião 27/11/2020</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Regularização e Viés/Variância</a:t>
            </a:r>
            <a:endParaRPr/>
          </a:p>
          <a:p>
            <a:pPr indent="0" lvl="0" marL="0" rtl="0" algn="l">
              <a:spcBef>
                <a:spcPts val="0"/>
              </a:spcBef>
              <a:spcAft>
                <a:spcPts val="0"/>
              </a:spcAft>
              <a:buNone/>
            </a:pPr>
            <a:r>
              <a:t/>
            </a:r>
            <a:endParaRPr/>
          </a:p>
        </p:txBody>
      </p:sp>
      <p:pic>
        <p:nvPicPr>
          <p:cNvPr id="123" name="Google Shape;123;p22"/>
          <p:cNvPicPr preferRelativeResize="0"/>
          <p:nvPr/>
        </p:nvPicPr>
        <p:blipFill>
          <a:blip r:embed="rId3">
            <a:alphaModFix/>
          </a:blip>
          <a:stretch>
            <a:fillRect/>
          </a:stretch>
        </p:blipFill>
        <p:spPr>
          <a:xfrm>
            <a:off x="311700" y="1863113"/>
            <a:ext cx="8520601" cy="2061775"/>
          </a:xfrm>
          <a:prstGeom prst="rect">
            <a:avLst/>
          </a:prstGeom>
          <a:noFill/>
          <a:ln>
            <a:noFill/>
          </a:ln>
        </p:spPr>
      </p:pic>
      <p:pic>
        <p:nvPicPr>
          <p:cNvPr id="124" name="Google Shape;124;p22"/>
          <p:cNvPicPr preferRelativeResize="0"/>
          <p:nvPr/>
        </p:nvPicPr>
        <p:blipFill>
          <a:blip r:embed="rId4">
            <a:alphaModFix/>
          </a:blip>
          <a:stretch>
            <a:fillRect/>
          </a:stretch>
        </p:blipFill>
        <p:spPr>
          <a:xfrm>
            <a:off x="8105250" y="207525"/>
            <a:ext cx="818400" cy="810200"/>
          </a:xfrm>
          <a:prstGeom prst="rect">
            <a:avLst/>
          </a:prstGeom>
          <a:noFill/>
          <a:ln>
            <a:noFill/>
          </a:ln>
        </p:spPr>
      </p:pic>
      <p:sp>
        <p:nvSpPr>
          <p:cNvPr id="125" name="Google Shape;125;p22"/>
          <p:cNvSpPr txBox="1"/>
          <p:nvPr/>
        </p:nvSpPr>
        <p:spPr>
          <a:xfrm>
            <a:off x="495750" y="1388125"/>
            <a:ext cx="7609500" cy="95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2"/>
              </a:buClr>
              <a:buSzPts val="1800"/>
              <a:buChar char="●"/>
            </a:pPr>
            <a:r>
              <a:rPr lang="pt-BR" sz="1800">
                <a:solidFill>
                  <a:schemeClr val="dk2"/>
                </a:solidFill>
              </a:rPr>
              <a:t>Para escolher o modelo e o termo de regularização λ, precisamos: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250125" y="104688"/>
            <a:ext cx="6643750" cy="4934125"/>
          </a:xfrm>
          <a:prstGeom prst="rect">
            <a:avLst/>
          </a:prstGeom>
          <a:noFill/>
          <a:ln>
            <a:noFill/>
          </a:ln>
        </p:spPr>
      </p:pic>
      <p:pic>
        <p:nvPicPr>
          <p:cNvPr id="131" name="Google Shape;131;p23"/>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934563" y="152400"/>
            <a:ext cx="7274863" cy="4838700"/>
          </a:xfrm>
          <a:prstGeom prst="rect">
            <a:avLst/>
          </a:prstGeom>
          <a:noFill/>
          <a:ln>
            <a:noFill/>
          </a:ln>
        </p:spPr>
      </p:pic>
      <p:pic>
        <p:nvPicPr>
          <p:cNvPr id="137" name="Google Shape;137;p24"/>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903675" y="881412"/>
            <a:ext cx="7336626" cy="4125775"/>
          </a:xfrm>
          <a:prstGeom prst="rect">
            <a:avLst/>
          </a:prstGeom>
          <a:noFill/>
          <a:ln>
            <a:noFill/>
          </a:ln>
        </p:spPr>
      </p:pic>
      <p:pic>
        <p:nvPicPr>
          <p:cNvPr id="143" name="Google Shape;143;p25"/>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Revisando os passos</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pt-BR"/>
              <a:t>Obter mais exemplos de treinamento</a:t>
            </a:r>
            <a:r>
              <a:rPr lang="pt-BR"/>
              <a:t>: corrige alta variação</a:t>
            </a:r>
            <a:endParaRPr/>
          </a:p>
          <a:p>
            <a:pPr indent="-342900" lvl="0" marL="457200" rtl="0" algn="just">
              <a:spcBef>
                <a:spcPts val="0"/>
              </a:spcBef>
              <a:spcAft>
                <a:spcPts val="0"/>
              </a:spcAft>
              <a:buSzPts val="1800"/>
              <a:buChar char="●"/>
            </a:pPr>
            <a:r>
              <a:rPr b="1" lang="pt-BR"/>
              <a:t>Tentar conjuntos menores de recursos</a:t>
            </a:r>
            <a:r>
              <a:rPr lang="pt-BR"/>
              <a:t>: corrige alta variação</a:t>
            </a:r>
            <a:endParaRPr/>
          </a:p>
          <a:p>
            <a:pPr indent="-342900" lvl="0" marL="457200" rtl="0" algn="just">
              <a:spcBef>
                <a:spcPts val="0"/>
              </a:spcBef>
              <a:spcAft>
                <a:spcPts val="0"/>
              </a:spcAft>
              <a:buSzPts val="1800"/>
              <a:buChar char="●"/>
            </a:pPr>
            <a:r>
              <a:rPr b="1" lang="pt-BR"/>
              <a:t>Adicionando recursos</a:t>
            </a:r>
            <a:r>
              <a:rPr lang="pt-BR"/>
              <a:t>: corrige viés alto</a:t>
            </a:r>
            <a:endParaRPr/>
          </a:p>
          <a:p>
            <a:pPr indent="-342900" lvl="0" marL="457200" rtl="0" algn="just">
              <a:spcBef>
                <a:spcPts val="0"/>
              </a:spcBef>
              <a:spcAft>
                <a:spcPts val="0"/>
              </a:spcAft>
              <a:buSzPts val="1800"/>
              <a:buChar char="●"/>
            </a:pPr>
            <a:r>
              <a:rPr b="1" lang="pt-BR"/>
              <a:t>Adicionar recursos polinomiais</a:t>
            </a:r>
            <a:r>
              <a:rPr lang="pt-BR"/>
              <a:t>: corrige </a:t>
            </a:r>
            <a:r>
              <a:rPr lang="pt-BR"/>
              <a:t>viés alto</a:t>
            </a:r>
            <a:endParaRPr/>
          </a:p>
          <a:p>
            <a:pPr indent="-342900" lvl="0" marL="457200" rtl="0" algn="just">
              <a:spcBef>
                <a:spcPts val="0"/>
              </a:spcBef>
              <a:spcAft>
                <a:spcPts val="0"/>
              </a:spcAft>
              <a:buSzPts val="1800"/>
              <a:buChar char="●"/>
            </a:pPr>
            <a:r>
              <a:rPr b="1" lang="pt-BR"/>
              <a:t>Diminuindo λ</a:t>
            </a:r>
            <a:r>
              <a:rPr lang="pt-BR"/>
              <a:t>: corrige o viés alto</a:t>
            </a:r>
            <a:endParaRPr/>
          </a:p>
          <a:p>
            <a:pPr indent="-342900" lvl="0" marL="457200" rtl="0" algn="just">
              <a:spcBef>
                <a:spcPts val="0"/>
              </a:spcBef>
              <a:spcAft>
                <a:spcPts val="0"/>
              </a:spcAft>
              <a:buSzPts val="1800"/>
              <a:buChar char="●"/>
            </a:pPr>
            <a:r>
              <a:rPr b="1" lang="pt-BR"/>
              <a:t>Aumentar λ:</a:t>
            </a:r>
            <a:r>
              <a:rPr lang="pt-BR"/>
              <a:t> corrige a alta variância</a:t>
            </a:r>
            <a:endParaRPr/>
          </a:p>
        </p:txBody>
      </p:sp>
      <p:pic>
        <p:nvPicPr>
          <p:cNvPr id="150" name="Google Shape;150;p26"/>
          <p:cNvPicPr preferRelativeResize="0"/>
          <p:nvPr/>
        </p:nvPicPr>
        <p:blipFill>
          <a:blip r:embed="rId3">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Diagnóstico de Redes Neurais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a:t>Uma rede neural com menos parâmetros tende a ser inadequada . Também é computacionalmente mais barato .</a:t>
            </a:r>
            <a:endParaRPr/>
          </a:p>
          <a:p>
            <a:pPr indent="-342900" lvl="0" marL="457200" rtl="0" algn="just">
              <a:spcBef>
                <a:spcPts val="0"/>
              </a:spcBef>
              <a:spcAft>
                <a:spcPts val="0"/>
              </a:spcAft>
              <a:buSzPts val="1800"/>
              <a:buChar char="●"/>
            </a:pPr>
            <a:r>
              <a:rPr lang="pt-BR"/>
              <a:t>Uma grande rede neural com mais parâmetros está sujeita a overfitting . Também é caro do ponto de vista computacional . Neste caso, você pode usar a regularização (aumentar λ) para resolver o sobreajuste.</a:t>
            </a:r>
            <a:endParaRPr/>
          </a:p>
          <a:p>
            <a:pPr indent="-342900" lvl="0" marL="457200" rtl="0" algn="just">
              <a:spcBef>
                <a:spcPts val="0"/>
              </a:spcBef>
              <a:spcAft>
                <a:spcPts val="0"/>
              </a:spcAft>
              <a:buSzPts val="1800"/>
              <a:buChar char="●"/>
            </a:pPr>
            <a:r>
              <a:rPr lang="pt-BR"/>
              <a:t>Usar uma única camada oculta é um bom padrão inicial. Você pode treinar sua rede neural em uma série de camadas ocultas usando seu conjunto de validação cruzada. Você pode então selecionar aquele com melhor desempenho.</a:t>
            </a:r>
            <a:endParaRPr/>
          </a:p>
        </p:txBody>
      </p:sp>
      <p:pic>
        <p:nvPicPr>
          <p:cNvPr id="157" name="Google Shape;157;p27"/>
          <p:cNvPicPr preferRelativeResize="0"/>
          <p:nvPr/>
        </p:nvPicPr>
        <p:blipFill>
          <a:blip r:embed="rId3">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8"/>
          <p:cNvPicPr preferRelativeResize="0"/>
          <p:nvPr/>
        </p:nvPicPr>
        <p:blipFill rotWithShape="1">
          <a:blip r:embed="rId3">
            <a:alphaModFix/>
          </a:blip>
          <a:srcRect b="2892" l="0" r="0" t="4092"/>
          <a:stretch/>
        </p:blipFill>
        <p:spPr>
          <a:xfrm>
            <a:off x="2396950" y="179700"/>
            <a:ext cx="4350100" cy="4784075"/>
          </a:xfrm>
          <a:prstGeom prst="rect">
            <a:avLst/>
          </a:prstGeom>
          <a:noFill/>
          <a:ln>
            <a:noFill/>
          </a:ln>
        </p:spPr>
      </p:pic>
      <p:pic>
        <p:nvPicPr>
          <p:cNvPr id="163" name="Google Shape;163;p28"/>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rotWithShape="1">
          <a:blip r:embed="rId3">
            <a:alphaModFix/>
          </a:blip>
          <a:srcRect b="0" l="0" r="0" t="2647"/>
          <a:stretch/>
        </p:blipFill>
        <p:spPr>
          <a:xfrm>
            <a:off x="1309500" y="68162"/>
            <a:ext cx="6524999" cy="5007175"/>
          </a:xfrm>
          <a:prstGeom prst="rect">
            <a:avLst/>
          </a:prstGeom>
          <a:noFill/>
          <a:ln>
            <a:noFill/>
          </a:ln>
        </p:spPr>
      </p:pic>
      <p:pic>
        <p:nvPicPr>
          <p:cNvPr id="169" name="Google Shape;169;p29"/>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Efeitos da Complexidade do Modelo</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pt-BR"/>
              <a:t>Polinômios de ordem inferior</a:t>
            </a:r>
            <a:r>
              <a:rPr lang="pt-BR"/>
              <a:t> (baixa complexidade do modelo) têm alto viés e baixa variância. Nesse caso, o modelo se ajusta de maneira pouco consistente.</a:t>
            </a:r>
            <a:endParaRPr/>
          </a:p>
          <a:p>
            <a:pPr indent="-342900" lvl="0" marL="457200" rtl="0" algn="just">
              <a:spcBef>
                <a:spcPts val="0"/>
              </a:spcBef>
              <a:spcAft>
                <a:spcPts val="0"/>
              </a:spcAft>
              <a:buSzPts val="1800"/>
              <a:buChar char="●"/>
            </a:pPr>
            <a:r>
              <a:rPr b="1" lang="pt-BR"/>
              <a:t>Polinômios de ordem superior</a:t>
            </a:r>
            <a:r>
              <a:rPr lang="pt-BR"/>
              <a:t> (alta complexidade do modelo) </a:t>
            </a:r>
            <a:r>
              <a:rPr lang="pt-BR"/>
              <a:t>ajusta</a:t>
            </a:r>
            <a:r>
              <a:rPr lang="pt-BR"/>
              <a:t>-se aos dados de treinamento extremamente bem e aos dados de teste extremamente mal. Eles têm baixo viés nos dados de treinamento, mas variância muito alta.</a:t>
            </a:r>
            <a:endParaRPr/>
          </a:p>
          <a:p>
            <a:pPr indent="-342900" lvl="0" marL="457200" rtl="0" algn="just">
              <a:spcBef>
                <a:spcPts val="0"/>
              </a:spcBef>
              <a:spcAft>
                <a:spcPts val="0"/>
              </a:spcAft>
              <a:buSzPts val="1800"/>
              <a:buChar char="●"/>
            </a:pPr>
            <a:r>
              <a:rPr lang="pt-BR"/>
              <a:t>Na realidade, gostaríamos de escolher um modelo em algum ponto intermediário, que possa </a:t>
            </a:r>
            <a:r>
              <a:rPr b="1" lang="pt-BR"/>
              <a:t>generalizar bem, mas também se ajuste aos dados razoavelmente bem</a:t>
            </a:r>
            <a:r>
              <a:rPr lang="pt-BR"/>
              <a:t>.</a:t>
            </a:r>
            <a:endParaRPr/>
          </a:p>
        </p:txBody>
      </p:sp>
      <p:pic>
        <p:nvPicPr>
          <p:cNvPr id="176" name="Google Shape;176;p30"/>
          <p:cNvPicPr preferRelativeResize="0"/>
          <p:nvPr/>
        </p:nvPicPr>
        <p:blipFill>
          <a:blip r:embed="rId3">
            <a:alphaModFix/>
          </a:blip>
          <a:stretch>
            <a:fillRect/>
          </a:stretch>
        </p:blipFill>
        <p:spPr>
          <a:xfrm>
            <a:off x="8105250" y="207525"/>
            <a:ext cx="818400" cy="81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Analisando Viés vs Variância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Um dos principais problemas ao se analisar um modelo de aprendizagem de máquina é a </a:t>
            </a:r>
            <a:r>
              <a:rPr lang="pt-BR"/>
              <a:t>distinção</a:t>
            </a:r>
            <a:r>
              <a:rPr lang="pt-BR"/>
              <a:t> entre viés (bias) ou variância na contribuição de previsões ruins.</a:t>
            </a:r>
            <a:endParaRPr/>
          </a:p>
          <a:p>
            <a:pPr indent="-342900" lvl="0" marL="457200" rtl="0" algn="l">
              <a:spcBef>
                <a:spcPts val="0"/>
              </a:spcBef>
              <a:spcAft>
                <a:spcPts val="0"/>
              </a:spcAft>
              <a:buSzPts val="1800"/>
              <a:buChar char="●"/>
            </a:pPr>
            <a:r>
              <a:rPr lang="pt-BR"/>
              <a:t>Quando há um sobreajuste aos dados muito baixo (</a:t>
            </a:r>
            <a:r>
              <a:rPr b="1" lang="pt-BR"/>
              <a:t>underfitting</a:t>
            </a:r>
            <a:r>
              <a:rPr lang="pt-BR"/>
              <a:t>), estamos falando de um problema de alto viés (</a:t>
            </a:r>
            <a:r>
              <a:rPr b="1" lang="pt-BR"/>
              <a:t>high bias</a:t>
            </a:r>
            <a:r>
              <a:rPr lang="pt-BR"/>
              <a:t>).</a:t>
            </a:r>
            <a:endParaRPr/>
          </a:p>
          <a:p>
            <a:pPr indent="-342900" lvl="0" marL="457200" rtl="0" algn="l">
              <a:spcBef>
                <a:spcPts val="0"/>
              </a:spcBef>
              <a:spcAft>
                <a:spcPts val="0"/>
              </a:spcAft>
              <a:buSzPts val="1800"/>
              <a:buChar char="●"/>
            </a:pPr>
            <a:r>
              <a:rPr lang="pt-BR"/>
              <a:t>Em contrapartida, um sobreajuste excessivo aos dados (</a:t>
            </a:r>
            <a:r>
              <a:rPr b="1" lang="pt-BR"/>
              <a:t>overfitting</a:t>
            </a:r>
            <a:r>
              <a:rPr lang="pt-BR"/>
              <a:t>) é um problema de alta variância (</a:t>
            </a:r>
            <a:r>
              <a:rPr b="1" lang="pt-BR"/>
              <a:t>high variance</a:t>
            </a:r>
            <a:r>
              <a:rPr lang="pt-BR"/>
              <a:t>). </a:t>
            </a:r>
            <a:endParaRPr/>
          </a:p>
        </p:txBody>
      </p:sp>
      <p:pic>
        <p:nvPicPr>
          <p:cNvPr id="64" name="Google Shape;64;p14"/>
          <p:cNvPicPr preferRelativeResize="0"/>
          <p:nvPr/>
        </p:nvPicPr>
        <p:blipFill>
          <a:blip r:embed="rId3">
            <a:alphaModFix/>
          </a:blip>
          <a:stretch>
            <a:fillRect/>
          </a:stretch>
        </p:blipFill>
        <p:spPr>
          <a:xfrm>
            <a:off x="8105250" y="207525"/>
            <a:ext cx="818400" cy="81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Analisando Viés vs Variância </a:t>
            </a:r>
            <a:endParaRPr/>
          </a:p>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1781750" y="966550"/>
            <a:ext cx="5580501" cy="4176950"/>
          </a:xfrm>
          <a:prstGeom prst="rect">
            <a:avLst/>
          </a:prstGeom>
          <a:noFill/>
          <a:ln>
            <a:noFill/>
          </a:ln>
        </p:spPr>
      </p:pic>
      <p:pic>
        <p:nvPicPr>
          <p:cNvPr id="71" name="Google Shape;71;p15"/>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Analisando Viés vs Variância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Lembrando que o erro associado aos dados de treinamento e aos dados de validação cruzada são </a:t>
            </a:r>
            <a:r>
              <a:rPr lang="pt-BR"/>
              <a:t>determinados</a:t>
            </a:r>
            <a:r>
              <a:rPr lang="pt-BR"/>
              <a:t> por:</a:t>
            </a:r>
            <a:endParaRPr/>
          </a:p>
          <a:p>
            <a:pPr indent="0" lvl="0" marL="0" rtl="0" algn="l">
              <a:spcBef>
                <a:spcPts val="16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8105250" y="207525"/>
            <a:ext cx="818400" cy="810200"/>
          </a:xfrm>
          <a:prstGeom prst="rect">
            <a:avLst/>
          </a:prstGeom>
          <a:noFill/>
          <a:ln>
            <a:noFill/>
          </a:ln>
        </p:spPr>
      </p:pic>
      <p:pic>
        <p:nvPicPr>
          <p:cNvPr id="79" name="Google Shape;79;p16"/>
          <p:cNvPicPr preferRelativeResize="0"/>
          <p:nvPr/>
        </p:nvPicPr>
        <p:blipFill>
          <a:blip r:embed="rId4">
            <a:alphaModFix/>
          </a:blip>
          <a:stretch>
            <a:fillRect/>
          </a:stretch>
        </p:blipFill>
        <p:spPr>
          <a:xfrm>
            <a:off x="1009650" y="2074850"/>
            <a:ext cx="7124700" cy="15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Analisando Viés vs Variância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8105250" y="207525"/>
            <a:ext cx="818400" cy="810200"/>
          </a:xfrm>
          <a:prstGeom prst="rect">
            <a:avLst/>
          </a:prstGeom>
          <a:noFill/>
          <a:ln>
            <a:noFill/>
          </a:ln>
        </p:spPr>
      </p:pic>
      <p:pic>
        <p:nvPicPr>
          <p:cNvPr id="86" name="Google Shape;86;p17"/>
          <p:cNvPicPr preferRelativeResize="0"/>
          <p:nvPr/>
        </p:nvPicPr>
        <p:blipFill>
          <a:blip r:embed="rId4">
            <a:alphaModFix/>
          </a:blip>
          <a:stretch>
            <a:fillRect/>
          </a:stretch>
        </p:blipFill>
        <p:spPr>
          <a:xfrm>
            <a:off x="5593800" y="1758988"/>
            <a:ext cx="3238500" cy="2809875"/>
          </a:xfrm>
          <a:prstGeom prst="rect">
            <a:avLst/>
          </a:prstGeom>
          <a:noFill/>
          <a:ln>
            <a:noFill/>
          </a:ln>
        </p:spPr>
      </p:pic>
      <p:sp>
        <p:nvSpPr>
          <p:cNvPr id="87" name="Google Shape;87;p17"/>
          <p:cNvSpPr/>
          <p:nvPr/>
        </p:nvSpPr>
        <p:spPr>
          <a:xfrm>
            <a:off x="594900" y="1983025"/>
            <a:ext cx="991500" cy="30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7"/>
          <p:cNvPicPr preferRelativeResize="0"/>
          <p:nvPr/>
        </p:nvPicPr>
        <p:blipFill>
          <a:blip r:embed="rId5">
            <a:alphaModFix/>
          </a:blip>
          <a:stretch>
            <a:fillRect/>
          </a:stretch>
        </p:blipFill>
        <p:spPr>
          <a:xfrm>
            <a:off x="387900" y="1902300"/>
            <a:ext cx="4929125" cy="252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Analisando Viés vs Variância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pt-BR"/>
              <a:t>O erro de viés</a:t>
            </a:r>
            <a:r>
              <a:rPr lang="pt-BR"/>
              <a:t> (bias) é considerado a diferença entre a previsão esperada (ou média) do nosso modelo e o valor correto que estamos tentando prever. Claro que você tem apenas um modelo, portanto, falar sobre valores de previsão esperados ou médios pode parecer um pouco estranho. No entanto, imagine que você possa repetir todo o processo de construção do modelo mais de uma vez: a cada vez que você reúne novos dados e executa uma nova análise, cria um novo modelo. Devido à aleatoriedade nos conjuntos de dados subjacentes, os modelos resultantes terão uma variedade de previsões. O erro de viés mede quão distantes, em geral, as previsões desses modelos estão do valor correto.</a:t>
            </a:r>
            <a:endParaRPr/>
          </a:p>
        </p:txBody>
      </p:sp>
      <p:pic>
        <p:nvPicPr>
          <p:cNvPr id="95" name="Google Shape;95;p18"/>
          <p:cNvPicPr preferRelativeResize="0"/>
          <p:nvPr/>
        </p:nvPicPr>
        <p:blipFill>
          <a:blip r:embed="rId3">
            <a:alphaModFix/>
          </a:blip>
          <a:stretch>
            <a:fillRect/>
          </a:stretch>
        </p:blipFill>
        <p:spPr>
          <a:xfrm>
            <a:off x="8105250" y="207525"/>
            <a:ext cx="818400" cy="81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Analisando Viés vs Variância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pt-BR"/>
              <a:t>O</a:t>
            </a:r>
            <a:r>
              <a:rPr b="1" lang="pt-BR"/>
              <a:t> erro devido à variância</a:t>
            </a:r>
            <a:r>
              <a:rPr lang="pt-BR"/>
              <a:t> é considerado como a variabilidade de uma previsão do modelo para um determinado ponto de dados. Novamente, imagine que você pode repetir todo o processo de construção do modelo várias vezes. A variância é o quanto as previsões para um determinado ponto variam entre as diferentes realizações do modelo.</a:t>
            </a:r>
            <a:endParaRPr/>
          </a:p>
          <a:p>
            <a:pPr indent="-342900" lvl="0" marL="457200" rtl="0" algn="just">
              <a:spcBef>
                <a:spcPts val="0"/>
              </a:spcBef>
              <a:spcAft>
                <a:spcPts val="0"/>
              </a:spcAft>
              <a:buSzPts val="1800"/>
              <a:buChar char="●"/>
            </a:pPr>
            <a:r>
              <a:rPr lang="pt-BR"/>
              <a:t>Essas ideias foram baseadas no artigo </a:t>
            </a:r>
            <a:r>
              <a:rPr lang="pt-BR"/>
              <a:t>intitulado</a:t>
            </a:r>
            <a:r>
              <a:rPr lang="pt-BR"/>
              <a:t> “</a:t>
            </a:r>
            <a:r>
              <a:rPr b="1" lang="pt-BR" u="sng">
                <a:solidFill>
                  <a:schemeClr val="hlink"/>
                </a:solidFill>
                <a:hlinkClick r:id="rId3"/>
              </a:rPr>
              <a:t>Accurately Measuring Model Prediction Error</a:t>
            </a:r>
            <a:r>
              <a:rPr lang="pt-BR"/>
              <a:t>” de Fortmann-Roe.</a:t>
            </a:r>
            <a:endParaRPr/>
          </a:p>
        </p:txBody>
      </p:sp>
      <p:pic>
        <p:nvPicPr>
          <p:cNvPr id="102" name="Google Shape;102;p19"/>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Analisando Viés vs Variância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8105250" y="207525"/>
            <a:ext cx="818400" cy="810200"/>
          </a:xfrm>
          <a:prstGeom prst="rect">
            <a:avLst/>
          </a:prstGeom>
          <a:noFill/>
          <a:ln>
            <a:noFill/>
          </a:ln>
        </p:spPr>
      </p:pic>
      <p:pic>
        <p:nvPicPr>
          <p:cNvPr id="109" name="Google Shape;109;p20"/>
          <p:cNvPicPr preferRelativeResize="0"/>
          <p:nvPr/>
        </p:nvPicPr>
        <p:blipFill>
          <a:blip r:embed="rId4">
            <a:alphaModFix/>
          </a:blip>
          <a:stretch>
            <a:fillRect/>
          </a:stretch>
        </p:blipFill>
        <p:spPr>
          <a:xfrm>
            <a:off x="2481113" y="1017725"/>
            <a:ext cx="4181773"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Regularização e Viés/Variância</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Como foi visto anteriormente, o efeito da </a:t>
            </a:r>
            <a:r>
              <a:rPr lang="pt-BR"/>
              <a:t>regularização na hipótese do modelo tende a diminuir o sobreajuste nos dados</a:t>
            </a:r>
            <a:r>
              <a:rPr lang="pt-BR"/>
              <a:t> (devido a um aumento do hiperparâmetro lambda).</a:t>
            </a:r>
            <a:endParaRPr/>
          </a:p>
          <a:p>
            <a:pPr indent="0" lvl="0" marL="0" rtl="0" algn="l">
              <a:spcBef>
                <a:spcPts val="1600"/>
              </a:spcBef>
              <a:spcAft>
                <a:spcPts val="1600"/>
              </a:spcAft>
              <a:buNone/>
            </a:pPr>
            <a:r>
              <a:t/>
            </a:r>
            <a:endParaRPr/>
          </a:p>
        </p:txBody>
      </p:sp>
      <p:pic>
        <p:nvPicPr>
          <p:cNvPr id="116" name="Google Shape;116;p21"/>
          <p:cNvPicPr preferRelativeResize="0"/>
          <p:nvPr/>
        </p:nvPicPr>
        <p:blipFill rotWithShape="1">
          <a:blip r:embed="rId3">
            <a:alphaModFix/>
          </a:blip>
          <a:srcRect b="0" l="1826" r="0" t="8172"/>
          <a:stretch/>
        </p:blipFill>
        <p:spPr>
          <a:xfrm>
            <a:off x="607300" y="2207275"/>
            <a:ext cx="8079499" cy="2361600"/>
          </a:xfrm>
          <a:prstGeom prst="rect">
            <a:avLst/>
          </a:prstGeom>
          <a:noFill/>
          <a:ln>
            <a:noFill/>
          </a:ln>
        </p:spPr>
      </p:pic>
      <p:pic>
        <p:nvPicPr>
          <p:cNvPr id="117" name="Google Shape;117;p21"/>
          <p:cNvPicPr preferRelativeResize="0"/>
          <p:nvPr/>
        </p:nvPicPr>
        <p:blipFill>
          <a:blip r:embed="rId4">
            <a:alphaModFix/>
          </a:blip>
          <a:stretch>
            <a:fillRect/>
          </a:stretch>
        </p:blipFill>
        <p:spPr>
          <a:xfrm>
            <a:off x="8105250" y="207525"/>
            <a:ext cx="818400" cy="81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