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86C8-8CEC-4205-B332-100AD8A2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E8228-5EDF-4B77-B79D-2A770CA6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2CFC-D75E-4751-995D-3938198D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DE6A-BCBA-4C1A-96FD-456CF2BA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BD40-4A40-4C73-B9F5-979A46E3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7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8AA7-C7D4-4C89-A6CF-36ABA9DA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F607C-02F4-4E48-B127-6FBAFB83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F014-7BBB-444D-B119-38F5ACDB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06E4-8A90-4D07-87D3-363B6BEE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F486-7522-4EB5-88EA-75ACA336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44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38CD6-382E-467F-8E52-9F57AEA5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0764-441E-41B8-BB49-0AF8BC7C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F38A-C15F-40AD-8AF8-8F482877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6F78-CC59-4719-BED5-B6D07EE3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F327-1586-4454-9BF4-5643480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2A99-33AA-4DAC-AEC2-B43A7946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1891-3665-4DCC-8333-A34B0F89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1749E-927A-4BEE-9271-5FD5EA40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D6DE-47A9-4244-B331-25CBC3A7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7153-4E66-45A0-A656-B569DA40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0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79C5-929B-43FE-9EBB-69F0A154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D9C0-62F4-4999-A2A9-06768B01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1E84-6B24-4A7C-98C6-203A42E1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7C34-3309-48EB-886B-E8274363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7CB8-BFDA-40C7-B31C-E686AD1C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8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AD0D-7980-4C6C-97AD-05BD2EE5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CC74-88A3-4251-A67E-48616F46A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066A3-7F45-4AF7-91B8-763E2FB5A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2982E-076C-4D41-9BFF-E490DA08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99713-F25A-4029-A169-7E28573A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0C04-7FE5-4D4C-8142-99251B8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02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9264-7723-4F57-BA72-0426485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BBD7-6D72-4B54-B963-25A2E6AF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2B39E-BB34-4E51-B385-69DB08A2D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F7B1D-F160-4F88-A33B-5EE7B8960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F846E-BB48-4BB9-93DF-3B6389F1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24AE7-49FA-4026-AB37-0BD2E50D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21F29-6A94-4DA5-AB5F-0F2FAB66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1B525-832E-4AEC-A1AD-8B2C968F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85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AE00-0721-4D01-81F4-8D709C7F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95F88-1971-4400-93C9-6B066C8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EAC12-6748-4B9D-BD3A-9E0F6C29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290D-A9B6-452E-B4BE-539934E6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10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69FBA-8469-4975-A5A7-8F249583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AAD8B-7DBE-4784-B628-2D6FE8B3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CCB6-0672-4BC6-A87C-81863093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92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F0D0-0A5B-4874-A2C6-CBA40EEA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506F-D697-4127-BA18-0B0E6083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2A533-2EFE-4326-A753-EB52E386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343F5-5850-4654-A8A9-EF722D69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10021-7A2E-4EC2-B8B7-E1BFB69E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9E63C-A760-4293-B1D8-E74566EE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7867-A4A8-4C91-8B73-F5D29572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8F3E-B33B-406C-9FFD-8B9A99A6F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7411F-D19A-45D0-A35C-FC9F1D162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04B7E-1F7A-436B-9A09-70E3F799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A1233-7198-4B8C-9A6A-09ACE474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C8B8-166F-41DE-BC59-61051ADF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9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38C0A-5408-45B0-9710-B98936E1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17468-2F25-4210-B662-FF170C08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D738-31B7-401C-B5AA-09C466D86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4B40-08E3-4028-8397-026338F4B698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A7EC-2EF0-4D39-AD4D-57AF9243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73EC-60B2-4635-9135-4B49DAC68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C5D0-74B6-41A3-AA6E-488D9B7AB8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0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yssonmach/Machine-Learning-com-Python/blob/master/Conte%C3%BAdo%20H%20-%20M%C3%A1quina%20de%20Vetores%20de%20Suporte/prog38_SVM-Teoria/prog38_SVM-Teoria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68839491-382D-410A-9CAA-5753845F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4" y="124177"/>
            <a:ext cx="1022194" cy="11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ACFC4-F3D1-4D6E-AF1D-9D5372293120}"/>
              </a:ext>
            </a:extLst>
          </p:cNvPr>
          <p:cNvSpPr txBox="1"/>
          <p:nvPr/>
        </p:nvSpPr>
        <p:spPr>
          <a:xfrm>
            <a:off x="1546579" y="212845"/>
            <a:ext cx="4821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UNIVERSIDADE FEDERAL DE CAMPINA GRANDE</a:t>
            </a:r>
          </a:p>
          <a:p>
            <a:r>
              <a:rPr lang="pt-BR" dirty="0"/>
              <a:t>PROJETO DE INICIAÇÃO CIENTÍFICA</a:t>
            </a:r>
          </a:p>
          <a:p>
            <a:r>
              <a:rPr lang="pt-BR" dirty="0"/>
              <a:t>UNIDADE ACADÊMICA DE ENGENHARIA ELÉTRICA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1A2AD-85A7-4234-A10E-083B79BC90DE}"/>
              </a:ext>
            </a:extLst>
          </p:cNvPr>
          <p:cNvSpPr txBox="1"/>
          <p:nvPr/>
        </p:nvSpPr>
        <p:spPr>
          <a:xfrm>
            <a:off x="1003672" y="2951946"/>
            <a:ext cx="1072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Classificação de distúrbios pulmonares em radiografias de tórax usando Redes Convolucionais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0D1FA-D68E-4EF8-86F9-498DE18F93BD}"/>
              </a:ext>
            </a:extLst>
          </p:cNvPr>
          <p:cNvSpPr txBox="1"/>
          <p:nvPr/>
        </p:nvSpPr>
        <p:spPr>
          <a:xfrm>
            <a:off x="5036671" y="4029164"/>
            <a:ext cx="211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Reunião 02/10/2020</a:t>
            </a:r>
          </a:p>
        </p:txBody>
      </p:sp>
    </p:spTree>
    <p:extLst>
      <p:ext uri="{BB962C8B-B14F-4D97-AF65-F5344CB8AC3E}">
        <p14:creationId xmlns:p14="http://schemas.microsoft.com/office/powerpoint/2010/main" val="391498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107E-8092-40E9-84CB-E90812D0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E155-5616-4F18-B41E-7AFDB2D6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Classificações Binárias simples (problemas lineares e linearmente separáveis).</a:t>
            </a:r>
          </a:p>
          <a:p>
            <a:r>
              <a:rPr lang="pt-BR" dirty="0"/>
              <a:t>Uma perceptron é composta por uma camada de entrada e uma camada de saída.</a:t>
            </a:r>
          </a:p>
          <a:p>
            <a:r>
              <a:rPr lang="pt-BR" dirty="0"/>
              <a:t>Adição de um neurônio de viés (bias) – permite mudar a função de ativação para a esquerda ou direita.</a:t>
            </a:r>
          </a:p>
          <a:p>
            <a:r>
              <a:rPr lang="pt-BR" dirty="0"/>
              <a:t>Classificador multioutput.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090F10F-F48D-48CB-9F93-75E0A141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13" y="3898980"/>
            <a:ext cx="4703487" cy="259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707EABA-A66B-45CC-8026-C8443B121C0F}"/>
              </a:ext>
            </a:extLst>
          </p:cNvPr>
          <p:cNvSpPr/>
          <p:nvPr/>
        </p:nvSpPr>
        <p:spPr>
          <a:xfrm rot="19510359">
            <a:off x="6146759" y="10375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360A3-08E3-4074-84AF-D56297B9020C}"/>
              </a:ext>
            </a:extLst>
          </p:cNvPr>
          <p:cNvSpPr txBox="1"/>
          <p:nvPr/>
        </p:nvSpPr>
        <p:spPr>
          <a:xfrm>
            <a:off x="7391399" y="625451"/>
            <a:ext cx="413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Problemas linearmente separáveis oferecem uma infinidade de hiperplanos!</a:t>
            </a:r>
          </a:p>
        </p:txBody>
      </p:sp>
      <p:pic>
        <p:nvPicPr>
          <p:cNvPr id="8198" name="Picture 6" descr="Introdução ao Perceptron passo a passo | GlobalMin">
            <a:extLst>
              <a:ext uri="{FF2B5EF4-FFF2-40B4-BE49-F238E27FC236}">
                <a16:creationId xmlns:a16="http://schemas.microsoft.com/office/drawing/2014/main" id="{FE3953A6-5C65-4434-BBBF-6D90713E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92" y="5011133"/>
            <a:ext cx="3680253" cy="18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7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0276-AFCC-4799-8A1A-F58836C1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de Viés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3CB5F5-D99C-447A-8E6E-DD670782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87" y="2458470"/>
            <a:ext cx="5393013" cy="403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2CC892-AD43-4AEA-BF4B-7355C9792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93" y="2873651"/>
            <a:ext cx="2095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1B67165-C6BC-4703-89BD-9AA09DA1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36" y="2468281"/>
            <a:ext cx="5250864" cy="405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778CC9F-A47B-4418-9B95-11BF15EF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277" y="2762699"/>
            <a:ext cx="1294054" cy="93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876CC9-346B-4FF6-A33F-115FD1F7EF13}"/>
              </a:ext>
            </a:extLst>
          </p:cNvPr>
          <p:cNvSpPr txBox="1"/>
          <p:nvPr/>
        </p:nvSpPr>
        <p:spPr>
          <a:xfrm>
            <a:off x="1179814" y="1921203"/>
            <a:ext cx="443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Ajuda na convergência do resultado desejado</a:t>
            </a:r>
          </a:p>
        </p:txBody>
      </p:sp>
    </p:spTree>
    <p:extLst>
      <p:ext uri="{BB962C8B-B14F-4D97-AF65-F5344CB8AC3E}">
        <p14:creationId xmlns:p14="http://schemas.microsoft.com/office/powerpoint/2010/main" val="293829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9525-3D5A-40B7-8ADB-8C16F4B6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729E3-E2BA-40FA-8C1B-0A8368BF0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_{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é o peso da conexão entre o i-ésimo neurônio de entrada e o j-ésimo neurônio de saída.</a:t>
                </a:r>
              </a:p>
              <a:p>
                <a:r>
                  <a:rPr lang="pt-BR" dirty="0"/>
                  <a:t>x_{i} é o valor da i-ésima entrada da instância de treinamento atual.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_{j} é a j-ésima saída do neurônio de saída para a instância de treinamento atual.</a:t>
                </a:r>
              </a:p>
              <a:p>
                <a:r>
                  <a:rPr lang="pt-BR" dirty="0"/>
                  <a:t>Y_{j} é a j-ésima saída alvo do neurônio de saída para a instância de treinamento atual.</a:t>
                </a:r>
              </a:p>
              <a:p>
                <a:r>
                  <a:rPr lang="pt-BR" dirty="0"/>
                  <a:t>n é a taxa de aprendizado (velocidade da descida estocástica do gradiente).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729E3-E2BA-40FA-8C1B-0A8368BF0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74BC8A92-7439-467B-8758-1BCA79BC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723106"/>
            <a:ext cx="49053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67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5801-7904-4D35-92A2-AF0AA3B6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704D-981B-48D3-B097-0983E24C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do gradiente é um método numérico usado em otimização. Para encontrar um mínimo de uma função usa-se um esquema iterativo, onde em cada passo se toma a direção do gradiente, que corresponde à direção de declive máximo.</a:t>
            </a:r>
          </a:p>
        </p:txBody>
      </p:sp>
      <p:pic>
        <p:nvPicPr>
          <p:cNvPr id="11270" name="Picture 6" descr="lrate">
            <a:extLst>
              <a:ext uri="{FF2B5EF4-FFF2-40B4-BE49-F238E27FC236}">
                <a16:creationId xmlns:a16="http://schemas.microsoft.com/office/drawing/2014/main" id="{CC23B38C-B6F1-4E2D-97EA-5B40F7E0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55" y="3563937"/>
            <a:ext cx="4683245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graddescendente.html">
            <a:extLst>
              <a:ext uri="{FF2B5EF4-FFF2-40B4-BE49-F238E27FC236}">
                <a16:creationId xmlns:a16="http://schemas.microsoft.com/office/drawing/2014/main" id="{C35D67C4-39EC-42AA-8316-E3C4D81CE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92" y="3279636"/>
            <a:ext cx="3316563" cy="33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D71F7C-6234-4EA8-AEB2-82C1D6BEB1E3}"/>
              </a:ext>
            </a:extLst>
          </p:cNvPr>
          <p:cNvSpPr txBox="1"/>
          <p:nvPr/>
        </p:nvSpPr>
        <p:spPr>
          <a:xfrm>
            <a:off x="424070" y="3670851"/>
            <a:ext cx="2929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função de custo se baseia em: o que saiu da rede é parecido com o que eu esperava? </a:t>
            </a:r>
          </a:p>
          <a:p>
            <a:pPr algn="ctr"/>
            <a:r>
              <a:rPr lang="pt-BR" b="1" dirty="0"/>
              <a:t>Ex: erro quadrático médio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FD59B-22D0-4257-983E-7C5388B2002E}"/>
              </a:ext>
            </a:extLst>
          </p:cNvPr>
          <p:cNvSpPr txBox="1"/>
          <p:nvPr/>
        </p:nvSpPr>
        <p:spPr>
          <a:xfrm>
            <a:off x="537309" y="5321102"/>
            <a:ext cx="2703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Minmizar o custo alterando os pesos da rede (</a:t>
            </a:r>
            <a:r>
              <a:rPr lang="pt-BR" b="1" dirty="0"/>
              <a:t>Retropropagação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423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E614-48BC-4CD7-B9B7-11C64A8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 Multicamada e Retropropagação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DD48443-5BBD-4536-9E93-BB0D0B60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78688" cy="399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7AE30E6-C4B3-4079-AD6D-F3F53871F68B}"/>
              </a:ext>
            </a:extLst>
          </p:cNvPr>
          <p:cNvSpPr/>
          <p:nvPr/>
        </p:nvSpPr>
        <p:spPr>
          <a:xfrm>
            <a:off x="7222434" y="2133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E4D74-7A09-46AC-A2F5-FDAFF2BAD861}"/>
              </a:ext>
            </a:extLst>
          </p:cNvPr>
          <p:cNvSpPr txBox="1"/>
          <p:nvPr/>
        </p:nvSpPr>
        <p:spPr>
          <a:xfrm>
            <a:off x="8200842" y="1775751"/>
            <a:ext cx="329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Quando uma rede neural  possui duas ou mais camadas, é chamada de rede neural profunda.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5EC78D-38B2-4355-936C-9D7386861875}"/>
              </a:ext>
            </a:extLst>
          </p:cNvPr>
          <p:cNvSpPr/>
          <p:nvPr/>
        </p:nvSpPr>
        <p:spPr>
          <a:xfrm>
            <a:off x="7222434" y="37674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352BF-4DE2-4045-97D7-EDD76D2F4E3B}"/>
              </a:ext>
            </a:extLst>
          </p:cNvPr>
          <p:cNvSpPr txBox="1"/>
          <p:nvPr/>
        </p:nvSpPr>
        <p:spPr>
          <a:xfrm>
            <a:off x="8388626" y="3429000"/>
            <a:ext cx="3112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Para cada instância de treinamento, o algoritmo de retropropagação primeiro faz uma previsão, mede o erro, então passa por cada camada no reverso para medir a contribuição do erro em cada conexão e, finalmente, ajusta os pesos para reduzir o erro.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9C0EA-8164-4B74-8F28-75617FE3DD22}"/>
              </a:ext>
            </a:extLst>
          </p:cNvPr>
          <p:cNvSpPr txBox="1"/>
          <p:nvPr/>
        </p:nvSpPr>
        <p:spPr>
          <a:xfrm>
            <a:off x="180187" y="5870884"/>
            <a:ext cx="739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Para cada neurônio que produziu uma previsão incorreta, ele reforçará os pesos da conexão das entradas que contribuiram para a previsão correta.</a:t>
            </a:r>
          </a:p>
        </p:txBody>
      </p:sp>
    </p:spTree>
    <p:extLst>
      <p:ext uri="{BB962C8B-B14F-4D97-AF65-F5344CB8AC3E}">
        <p14:creationId xmlns:p14="http://schemas.microsoft.com/office/powerpoint/2010/main" val="221349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97D6-2016-41AF-BC69-CD8DD511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Ativação</a:t>
            </a:r>
          </a:p>
        </p:txBody>
      </p:sp>
      <p:pic>
        <p:nvPicPr>
          <p:cNvPr id="13314" name="Picture 2" descr="funcao-relu">
            <a:extLst>
              <a:ext uri="{FF2B5EF4-FFF2-40B4-BE49-F238E27FC236}">
                <a16:creationId xmlns:a16="http://schemas.microsoft.com/office/drawing/2014/main" id="{86E7BB03-B7F4-477A-AEF1-0088A2848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1" y="1690688"/>
            <a:ext cx="31718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CB484-FAAA-4511-9AD1-206DA4EE2054}"/>
              </a:ext>
            </a:extLst>
          </p:cNvPr>
          <p:cNvSpPr txBox="1"/>
          <p:nvPr/>
        </p:nvSpPr>
        <p:spPr>
          <a:xfrm>
            <a:off x="2040403" y="3444396"/>
            <a:ext cx="66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ReLU</a:t>
            </a:r>
          </a:p>
        </p:txBody>
      </p:sp>
      <p:pic>
        <p:nvPicPr>
          <p:cNvPr id="13316" name="Picture 4" descr="linear-funcao">
            <a:extLst>
              <a:ext uri="{FF2B5EF4-FFF2-40B4-BE49-F238E27FC236}">
                <a16:creationId xmlns:a16="http://schemas.microsoft.com/office/drawing/2014/main" id="{901A417D-2142-4778-9907-3A36A4EB8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1365667"/>
            <a:ext cx="3171825" cy="20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80512-8490-4150-AB45-194B5C3CAC71}"/>
              </a:ext>
            </a:extLst>
          </p:cNvPr>
          <p:cNvSpPr txBox="1"/>
          <p:nvPr/>
        </p:nvSpPr>
        <p:spPr>
          <a:xfrm>
            <a:off x="5473148" y="3444396"/>
            <a:ext cx="151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Função Linear</a:t>
            </a:r>
          </a:p>
        </p:txBody>
      </p:sp>
      <p:pic>
        <p:nvPicPr>
          <p:cNvPr id="13318" name="Picture 6" descr="softmax-funcao">
            <a:extLst>
              <a:ext uri="{FF2B5EF4-FFF2-40B4-BE49-F238E27FC236}">
                <a16:creationId xmlns:a16="http://schemas.microsoft.com/office/drawing/2014/main" id="{A01A4DFA-9162-4E88-95CC-3C05B2F86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83" y="1690688"/>
            <a:ext cx="3466686" cy="14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B005C-88B2-46D7-8579-9170143A8573}"/>
              </a:ext>
            </a:extLst>
          </p:cNvPr>
          <p:cNvSpPr txBox="1"/>
          <p:nvPr/>
        </p:nvSpPr>
        <p:spPr>
          <a:xfrm>
            <a:off x="9480308" y="3429000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Softmax</a:t>
            </a:r>
          </a:p>
        </p:txBody>
      </p:sp>
      <p:pic>
        <p:nvPicPr>
          <p:cNvPr id="13320" name="Picture 8" descr="step-funcao">
            <a:extLst>
              <a:ext uri="{FF2B5EF4-FFF2-40B4-BE49-F238E27FC236}">
                <a16:creationId xmlns:a16="http://schemas.microsoft.com/office/drawing/2014/main" id="{95E4F167-5839-460E-9EFD-1EC6ED1F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1" y="3888899"/>
            <a:ext cx="3171825" cy="21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69005-4356-48F1-8D8D-886B524C9BCF}"/>
              </a:ext>
            </a:extLst>
          </p:cNvPr>
          <p:cNvSpPr txBox="1"/>
          <p:nvPr/>
        </p:nvSpPr>
        <p:spPr>
          <a:xfrm>
            <a:off x="1443898" y="6079652"/>
            <a:ext cx="185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Função Degrau</a:t>
            </a:r>
          </a:p>
        </p:txBody>
      </p:sp>
      <p:pic>
        <p:nvPicPr>
          <p:cNvPr id="13322" name="Picture 10" descr="tahn-funcao">
            <a:extLst>
              <a:ext uri="{FF2B5EF4-FFF2-40B4-BE49-F238E27FC236}">
                <a16:creationId xmlns:a16="http://schemas.microsoft.com/office/drawing/2014/main" id="{9BBE0E35-4FD5-412F-B5C6-50485C67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3889931"/>
            <a:ext cx="31718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53F2E-CE38-48E7-AD22-3620024A9B69}"/>
              </a:ext>
            </a:extLst>
          </p:cNvPr>
          <p:cNvSpPr txBox="1"/>
          <p:nvPr/>
        </p:nvSpPr>
        <p:spPr>
          <a:xfrm>
            <a:off x="5332500" y="6079652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Função Tangente</a:t>
            </a:r>
          </a:p>
        </p:txBody>
      </p:sp>
      <p:pic>
        <p:nvPicPr>
          <p:cNvPr id="15" name="Picture 12" descr="Sign function - Wikipedia">
            <a:extLst>
              <a:ext uri="{FF2B5EF4-FFF2-40B4-BE49-F238E27FC236}">
                <a16:creationId xmlns:a16="http://schemas.microsoft.com/office/drawing/2014/main" id="{599DBC9E-DFE9-406E-8CD9-FB394580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51" y="3931062"/>
            <a:ext cx="2583614" cy="207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629870-2196-486B-84A4-D48E6EF65F43}"/>
              </a:ext>
            </a:extLst>
          </p:cNvPr>
          <p:cNvSpPr txBox="1"/>
          <p:nvPr/>
        </p:nvSpPr>
        <p:spPr>
          <a:xfrm>
            <a:off x="9164103" y="6039413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Função de Sinal</a:t>
            </a:r>
          </a:p>
        </p:txBody>
      </p:sp>
    </p:spTree>
    <p:extLst>
      <p:ext uri="{BB962C8B-B14F-4D97-AF65-F5344CB8AC3E}">
        <p14:creationId xmlns:p14="http://schemas.microsoft.com/office/powerpoint/2010/main" val="339632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FD3-2097-4FCE-886E-9B0F8BC0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B1A0-5AFA-46C2-B696-6D16512C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Gradiente Descendente + Funções de Ativação</a:t>
            </a:r>
          </a:p>
          <a:p>
            <a:r>
              <a:rPr lang="pt-BR" dirty="0"/>
              <a:t>hiperparâmetros</a:t>
            </a:r>
          </a:p>
          <a:p>
            <a:r>
              <a:rPr lang="pt-BR" dirty="0"/>
              <a:t>Curso relâmpago de Python e seus pacotes</a:t>
            </a:r>
          </a:p>
          <a:p>
            <a:r>
              <a:rPr lang="pt-BR" dirty="0"/>
              <a:t>Redes Neurais Convolucionais</a:t>
            </a:r>
          </a:p>
          <a:p>
            <a:r>
              <a:rPr lang="pt-BR" dirty="0"/>
              <a:t>Treinamento TensorFlow </a:t>
            </a:r>
          </a:p>
          <a:p>
            <a:r>
              <a:rPr lang="pt-BR" dirty="0"/>
              <a:t>Aplicação em Python de algumas redes neurais convolucionais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12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7515-ACD4-4CCB-A391-6FAACBF8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às Redes Neurais Artificiais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179C-A8F4-4584-BB95-62A3E9F6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Inspiração na arquitetura do cérebro para construir um sistema inteligente.</a:t>
            </a:r>
          </a:p>
          <a:p>
            <a:r>
              <a:rPr lang="pt-BR" dirty="0"/>
              <a:t>Cerne do Aprendizado Profundo.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Lidar de forma simples com atividades complexas.</a:t>
            </a:r>
          </a:p>
        </p:txBody>
      </p:sp>
      <p:pic>
        <p:nvPicPr>
          <p:cNvPr id="1028" name="Picture 4" descr="Lente do Google – Wikipédia, a enciclopédia livre">
            <a:extLst>
              <a:ext uri="{FF2B5EF4-FFF2-40B4-BE49-F238E27FC236}">
                <a16:creationId xmlns:a16="http://schemas.microsoft.com/office/drawing/2014/main" id="{ADF32AD7-2736-4F86-9583-3DEF9408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5907"/>
            <a:ext cx="2050774" cy="20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A0EB64-DCEA-4A01-8F64-D0341086E06A}"/>
              </a:ext>
            </a:extLst>
          </p:cNvPr>
          <p:cNvSpPr txBox="1"/>
          <p:nvPr/>
        </p:nvSpPr>
        <p:spPr>
          <a:xfrm>
            <a:off x="864957" y="5026681"/>
            <a:ext cx="20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Classificação de </a:t>
            </a:r>
          </a:p>
          <a:p>
            <a:pPr algn="ctr"/>
            <a:r>
              <a:rPr lang="pt-BR" b="1" dirty="0"/>
              <a:t>Bilhões de Imagens</a:t>
            </a:r>
          </a:p>
        </p:txBody>
      </p:sp>
      <p:pic>
        <p:nvPicPr>
          <p:cNvPr id="1032" name="Picture 8" descr="Resultado de imagem para logo siri | Things to ask siri, Using siri,  Appointment calendar">
            <a:extLst>
              <a:ext uri="{FF2B5EF4-FFF2-40B4-BE49-F238E27FC236}">
                <a16:creationId xmlns:a16="http://schemas.microsoft.com/office/drawing/2014/main" id="{86C95D85-277A-4EF9-B838-940AC5F8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43" y="3121683"/>
            <a:ext cx="1904998" cy="19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88DA8-ABEF-4046-9C2C-BE829F2EF3D5}"/>
              </a:ext>
            </a:extLst>
          </p:cNvPr>
          <p:cNvSpPr txBox="1"/>
          <p:nvPr/>
        </p:nvSpPr>
        <p:spPr>
          <a:xfrm>
            <a:off x="3343172" y="5026681"/>
            <a:ext cx="1785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Reconhecimento</a:t>
            </a:r>
          </a:p>
          <a:p>
            <a:pPr algn="ctr"/>
            <a:r>
              <a:rPr lang="pt-BR" b="1" dirty="0"/>
              <a:t>de Fala</a:t>
            </a:r>
          </a:p>
        </p:txBody>
      </p:sp>
      <p:pic>
        <p:nvPicPr>
          <p:cNvPr id="1034" name="Picture 10" descr="Netflix Logo - SVG in 2020 | Letter n, Letter logo, Netflix">
            <a:extLst>
              <a:ext uri="{FF2B5EF4-FFF2-40B4-BE49-F238E27FC236}">
                <a16:creationId xmlns:a16="http://schemas.microsoft.com/office/drawing/2014/main" id="{C5F5401F-38DC-4ABB-8659-0CDD8D4D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10" y="3121683"/>
            <a:ext cx="1904998" cy="19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BA2E59-24A3-421E-9AF7-3926000D4A9C}"/>
              </a:ext>
            </a:extLst>
          </p:cNvPr>
          <p:cNvSpPr txBox="1"/>
          <p:nvPr/>
        </p:nvSpPr>
        <p:spPr>
          <a:xfrm>
            <a:off x="5594855" y="5026680"/>
            <a:ext cx="164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Sistemas de </a:t>
            </a:r>
          </a:p>
          <a:p>
            <a:pPr algn="ctr"/>
            <a:r>
              <a:rPr lang="pt-BR" b="1" dirty="0"/>
              <a:t>Recomendação</a:t>
            </a:r>
          </a:p>
        </p:txBody>
      </p:sp>
      <p:pic>
        <p:nvPicPr>
          <p:cNvPr id="1036" name="Picture 12" descr="O Homem e a Máquina: O match Kasparov x Deep Blue | Rafael Leitão">
            <a:extLst>
              <a:ext uri="{FF2B5EF4-FFF2-40B4-BE49-F238E27FC236}">
                <a16:creationId xmlns:a16="http://schemas.microsoft.com/office/drawing/2014/main" id="{0F78FEB2-BE49-48E0-9859-E806F7AD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729" y="3252250"/>
            <a:ext cx="2686050" cy="16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6DEAC8-F0DA-4186-93CC-AC298477BC76}"/>
              </a:ext>
            </a:extLst>
          </p:cNvPr>
          <p:cNvSpPr txBox="1"/>
          <p:nvPr/>
        </p:nvSpPr>
        <p:spPr>
          <a:xfrm>
            <a:off x="8627860" y="5165179"/>
            <a:ext cx="14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Jogos Digitais</a:t>
            </a:r>
          </a:p>
        </p:txBody>
      </p:sp>
    </p:spTree>
    <p:extLst>
      <p:ext uri="{BB962C8B-B14F-4D97-AF65-F5344CB8AC3E}">
        <p14:creationId xmlns:p14="http://schemas.microsoft.com/office/powerpoint/2010/main" val="344346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D1B6-3C33-4184-A34F-81A1EEF4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Neurônios Biológicos a Neurônios Artificiais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53D8-671B-4532-8864-33D21271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1943</a:t>
            </a:r>
            <a:r>
              <a:rPr lang="pt-BR" dirty="0"/>
              <a:t>: primeira arquitetura de rede neural feito pelo neurofisiologista Warren McCulloch e o matemático Walter Pitts.</a:t>
            </a:r>
          </a:p>
          <a:p>
            <a:r>
              <a:rPr lang="pt-BR" b="1" dirty="0"/>
              <a:t>1960</a:t>
            </a:r>
            <a:r>
              <a:rPr lang="pt-BR" dirty="0"/>
              <a:t>: “Idade Média das RNA” – as crenças foram maiores do que os resultados.</a:t>
            </a:r>
          </a:p>
          <a:p>
            <a:r>
              <a:rPr lang="pt-BR" b="1" dirty="0"/>
              <a:t>1980</a:t>
            </a:r>
            <a:r>
              <a:rPr lang="pt-BR" dirty="0"/>
              <a:t>: “Renascimento das RNA”: - novas arquiteturas de rede e melhores técnicas de treinamento.</a:t>
            </a:r>
          </a:p>
          <a:p>
            <a:r>
              <a:rPr lang="pt-BR" b="1" dirty="0"/>
              <a:t>1990</a:t>
            </a:r>
            <a:r>
              <a:rPr lang="pt-BR" dirty="0"/>
              <a:t>: A promessa das Máquinas de Vetores de Suporte – por muito tempo ofereceu resultados melhores que as RNA.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31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cCulloch Pitts Neuron — The first Man-made Neuron – mc.ai">
            <a:extLst>
              <a:ext uri="{FF2B5EF4-FFF2-40B4-BE49-F238E27FC236}">
                <a16:creationId xmlns:a16="http://schemas.microsoft.com/office/drawing/2014/main" id="{F491A23B-6536-4A93-8064-4984FCB8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27" y="505703"/>
            <a:ext cx="3815792" cy="24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26DC4D-0F83-4EF9-A498-1A3F8496FBC0}"/>
              </a:ext>
            </a:extLst>
          </p:cNvPr>
          <p:cNvSpPr txBox="1"/>
          <p:nvPr/>
        </p:nvSpPr>
        <p:spPr>
          <a:xfrm>
            <a:off x="1569490" y="3059668"/>
            <a:ext cx="18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McCulloch e Pitts</a:t>
            </a:r>
          </a:p>
        </p:txBody>
      </p:sp>
      <p:pic>
        <p:nvPicPr>
          <p:cNvPr id="2054" name="Picture 6" descr="Máquinas de Vetores de Suporte — SVM - WebSystemer.no">
            <a:extLst>
              <a:ext uri="{FF2B5EF4-FFF2-40B4-BE49-F238E27FC236}">
                <a16:creationId xmlns:a16="http://schemas.microsoft.com/office/drawing/2014/main" id="{FF499A9B-449A-43B0-BCD5-AF9B00D7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081" y="505703"/>
            <a:ext cx="3443549" cy="25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56491-805E-4C7D-8DFA-67405B2444CD}"/>
              </a:ext>
            </a:extLst>
          </p:cNvPr>
          <p:cNvSpPr txBox="1"/>
          <p:nvPr/>
        </p:nvSpPr>
        <p:spPr>
          <a:xfrm>
            <a:off x="7931991" y="3059668"/>
            <a:ext cx="317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SVM não-lineares (Kernel Trick)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64720-69CE-4AB4-AAC3-4C38553A6599}"/>
              </a:ext>
            </a:extLst>
          </p:cNvPr>
          <p:cNvSpPr txBox="1"/>
          <p:nvPr/>
        </p:nvSpPr>
        <p:spPr>
          <a:xfrm>
            <a:off x="7798081" y="425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DB8D5-035C-4077-8399-462A21786F6B}"/>
              </a:ext>
            </a:extLst>
          </p:cNvPr>
          <p:cNvSpPr txBox="1"/>
          <p:nvPr/>
        </p:nvSpPr>
        <p:spPr>
          <a:xfrm>
            <a:off x="0" y="3747291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Em geral, o objetivo do algoritmo é aprender a criar </a:t>
            </a:r>
            <a:r>
              <a:rPr lang="pt-BR" b="1" dirty="0"/>
              <a:t>hiperplanos</a:t>
            </a:r>
            <a:r>
              <a:rPr lang="pt-BR" dirty="0"/>
              <a:t> com </a:t>
            </a:r>
            <a:r>
              <a:rPr lang="pt-BR" b="1" dirty="0"/>
              <a:t>margem máxima</a:t>
            </a:r>
            <a:r>
              <a:rPr lang="pt-BR" dirty="0"/>
              <a:t> entre as classes </a:t>
            </a:r>
          </a:p>
          <a:p>
            <a:pPr algn="ctr"/>
            <a:r>
              <a:rPr lang="pt-BR" dirty="0"/>
              <a:t>(quanto maior a margem, melhor é a capacidade de predição do algoritmo). Além disso, dependendo da base de dados </a:t>
            </a:r>
          </a:p>
          <a:p>
            <a:pPr algn="ctr"/>
            <a:r>
              <a:rPr lang="pt-BR" dirty="0"/>
              <a:t>utilizada, pode ser construída apenas uma </a:t>
            </a:r>
            <a:r>
              <a:rPr lang="pt-BR" b="1" dirty="0"/>
              <a:t>reta</a:t>
            </a:r>
            <a:r>
              <a:rPr lang="pt-BR" dirty="0"/>
              <a:t>. O algoritmo tentará encontrar o melhor hiperplano ou reta possível que </a:t>
            </a:r>
          </a:p>
          <a:p>
            <a:pPr algn="ctr"/>
            <a:r>
              <a:rPr lang="pt-BR" dirty="0"/>
              <a:t>separe perfeitamente as classes com margem máxima. Para que isso aconteça, é feita diversas tentativas com a intenção de </a:t>
            </a:r>
          </a:p>
          <a:p>
            <a:pPr algn="ctr"/>
            <a:r>
              <a:rPr lang="pt-BR" dirty="0"/>
              <a:t>encontrar a melhor separação possível. omo o algoritmo exige muitos cálculos a serem feitos, alguns dados começam a ser </a:t>
            </a:r>
          </a:p>
          <a:p>
            <a:pPr algn="ctr"/>
            <a:r>
              <a:rPr lang="pt-BR" dirty="0"/>
              <a:t>usados como </a:t>
            </a:r>
            <a:r>
              <a:rPr lang="pt-BR" b="1" dirty="0"/>
              <a:t>vetores de suporte</a:t>
            </a:r>
            <a:r>
              <a:rPr lang="pt-BR" dirty="0"/>
              <a:t>. Geralmente esses dados especiais são localizados em posições estratégicas, levando em </a:t>
            </a:r>
          </a:p>
          <a:p>
            <a:pPr algn="ctr"/>
            <a:r>
              <a:rPr lang="pt-BR" dirty="0"/>
              <a:t>consideração seu posicionamento em relação a margem e a reta utilizada.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highlight>
                  <a:srgbClr val="00FF00"/>
                </a:highlight>
                <a:hlinkClick r:id="rId4"/>
              </a:rPr>
              <a:t>Veja mais sobre Máquinas de Vetores de Suporte</a:t>
            </a:r>
            <a:endParaRPr lang="pt-BR" dirty="0">
              <a:highlight>
                <a:srgbClr val="00FF00"/>
              </a:highligh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B29867-1070-4CB5-82B3-2C8323D39B19}"/>
              </a:ext>
            </a:extLst>
          </p:cNvPr>
          <p:cNvCxnSpPr>
            <a:cxnSpLocks/>
          </p:cNvCxnSpPr>
          <p:nvPr/>
        </p:nvCxnSpPr>
        <p:spPr>
          <a:xfrm flipH="1">
            <a:off x="6745357" y="1900732"/>
            <a:ext cx="1052724" cy="152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0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6E70-21B1-4DAB-BF62-B6ED971F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onda para as Redes Neurais Artificiais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022A-767C-4EBE-A02F-2472ADDB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Grande quantidade de dados disponíveis.</a:t>
            </a:r>
          </a:p>
          <a:p>
            <a:r>
              <a:rPr lang="pt-BR" dirty="0"/>
              <a:t>Produção de máquinas mais potentes.</a:t>
            </a:r>
          </a:p>
          <a:p>
            <a:r>
              <a:rPr lang="pt-BR" dirty="0"/>
              <a:t>Algoritmos de treinamento melhorados.</a:t>
            </a:r>
          </a:p>
          <a:p>
            <a:r>
              <a:rPr lang="pt-BR" dirty="0"/>
              <a:t>Circulo virtuoso de financiamento e progresso.</a:t>
            </a:r>
          </a:p>
        </p:txBody>
      </p:sp>
      <p:pic>
        <p:nvPicPr>
          <p:cNvPr id="3074" name="Picture 2" descr="🥇 ▷ É assim que a rede neural do piloto automático Tesla funciona » ✅">
            <a:extLst>
              <a:ext uri="{FF2B5EF4-FFF2-40B4-BE49-F238E27FC236}">
                <a16:creationId xmlns:a16="http://schemas.microsoft.com/office/drawing/2014/main" id="{ABFBC001-8A89-4135-8268-5B7D3C65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5320"/>
            <a:ext cx="4242352" cy="253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57FC5E1-31B3-49C6-8EB2-DC35474A3845}"/>
              </a:ext>
            </a:extLst>
          </p:cNvPr>
          <p:cNvSpPr/>
          <p:nvPr/>
        </p:nvSpPr>
        <p:spPr>
          <a:xfrm>
            <a:off x="5606796" y="49817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6286C-639C-4B1A-8166-8E0D595B7C5E}"/>
              </a:ext>
            </a:extLst>
          </p:cNvPr>
          <p:cNvSpPr txBox="1"/>
          <p:nvPr/>
        </p:nvSpPr>
        <p:spPr>
          <a:xfrm>
            <a:off x="7232643" y="4981781"/>
            <a:ext cx="1969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Piloto Automático </a:t>
            </a:r>
          </a:p>
          <a:p>
            <a:pPr algn="ctr"/>
            <a:r>
              <a:rPr lang="pt-BR" b="1" dirty="0"/>
              <a:t>de um Tesla</a:t>
            </a:r>
          </a:p>
        </p:txBody>
      </p:sp>
      <p:pic>
        <p:nvPicPr>
          <p:cNvPr id="3076" name="Picture 4" descr="Vetores de Selo De Sucesso Sucesso Rodada Grunge Sinal Vintage Sucesso e  mais imagens de Banner web - iStock">
            <a:extLst>
              <a:ext uri="{FF2B5EF4-FFF2-40B4-BE49-F238E27FC236}">
                <a16:creationId xmlns:a16="http://schemas.microsoft.com/office/drawing/2014/main" id="{89A2968C-727C-449A-82B9-9ED6D85B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73" y="1690688"/>
            <a:ext cx="2868627" cy="198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55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F18F-45A0-4418-8D69-BEBA1F7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Neurônios Biológicos</a:t>
            </a:r>
          </a:p>
        </p:txBody>
      </p:sp>
      <p:pic>
        <p:nvPicPr>
          <p:cNvPr id="4098" name="Picture 2" descr="Córtex cerebral - Cerebral cortex - qwe.wiki">
            <a:extLst>
              <a:ext uri="{FF2B5EF4-FFF2-40B4-BE49-F238E27FC236}">
                <a16:creationId xmlns:a16="http://schemas.microsoft.com/office/drawing/2014/main" id="{BB40019A-9CC2-4CFE-8512-827B76B1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690688"/>
            <a:ext cx="2857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E4BD0-FC1D-4FA1-ACD8-6054AD70C210}"/>
              </a:ext>
            </a:extLst>
          </p:cNvPr>
          <p:cNvSpPr txBox="1"/>
          <p:nvPr/>
        </p:nvSpPr>
        <p:spPr>
          <a:xfrm>
            <a:off x="9293980" y="4995863"/>
            <a:ext cx="126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Laminação </a:t>
            </a:r>
          </a:p>
          <a:p>
            <a:pPr algn="ctr"/>
            <a:r>
              <a:rPr lang="pt-BR" b="1" dirty="0"/>
              <a:t>Cortical</a:t>
            </a:r>
          </a:p>
        </p:txBody>
      </p:sp>
      <p:pic>
        <p:nvPicPr>
          <p:cNvPr id="4100" name="Picture 4" descr="Capítulo 4 - O Neurônio, Biológico e Matemático - Deep Learning Book">
            <a:extLst>
              <a:ext uri="{FF2B5EF4-FFF2-40B4-BE49-F238E27FC236}">
                <a16:creationId xmlns:a16="http://schemas.microsoft.com/office/drawing/2014/main" id="{FDEA63DC-C405-49BB-887C-B58C0538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3062"/>
            <a:ext cx="762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6EEBE-033B-463C-978B-202B6DFCAD02}"/>
              </a:ext>
            </a:extLst>
          </p:cNvPr>
          <p:cNvSpPr txBox="1"/>
          <p:nvPr/>
        </p:nvSpPr>
        <p:spPr>
          <a:xfrm>
            <a:off x="3644944" y="5134362"/>
            <a:ext cx="200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Neurônio Biológico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B7DC90-299F-4AFB-AA5E-7F793F15A544}"/>
              </a:ext>
            </a:extLst>
          </p:cNvPr>
          <p:cNvSpPr/>
          <p:nvPr/>
        </p:nvSpPr>
        <p:spPr>
          <a:xfrm rot="18980605">
            <a:off x="6387548" y="980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84914-DEC8-4ED2-BBD2-2FF4C6CA707C}"/>
              </a:ext>
            </a:extLst>
          </p:cNvPr>
          <p:cNvSpPr txBox="1"/>
          <p:nvPr/>
        </p:nvSpPr>
        <p:spPr>
          <a:xfrm>
            <a:off x="7397966" y="428896"/>
            <a:ext cx="257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Comunicação Através de </a:t>
            </a:r>
          </a:p>
          <a:p>
            <a:pPr algn="ctr"/>
            <a:r>
              <a:rPr lang="pt-BR" b="1" dirty="0"/>
              <a:t>Sinais Sinápticos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920320-0498-43E3-B663-163EDBDE8194}"/>
              </a:ext>
            </a:extLst>
          </p:cNvPr>
          <p:cNvSpPr/>
          <p:nvPr/>
        </p:nvSpPr>
        <p:spPr>
          <a:xfrm rot="3996844">
            <a:off x="8107625" y="537820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C4241-018D-49B0-BF30-16965E7258EF}"/>
              </a:ext>
            </a:extLst>
          </p:cNvPr>
          <p:cNvSpPr txBox="1"/>
          <p:nvPr/>
        </p:nvSpPr>
        <p:spPr>
          <a:xfrm>
            <a:off x="1215439" y="5824764"/>
            <a:ext cx="658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Mapeamentos do Cérebro mostram que os neurônios se organizam</a:t>
            </a:r>
          </a:p>
          <a:p>
            <a:pPr algn="ctr"/>
            <a:r>
              <a:rPr lang="pt-BR" b="1" dirty="0"/>
              <a:t>em camadas consecutivas.</a:t>
            </a:r>
          </a:p>
        </p:txBody>
      </p:sp>
    </p:spTree>
    <p:extLst>
      <p:ext uri="{BB962C8B-B14F-4D97-AF65-F5344CB8AC3E}">
        <p14:creationId xmlns:p14="http://schemas.microsoft.com/office/powerpoint/2010/main" val="353621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CF8C-DBAB-46DA-80B7-A4A0B5D4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pic>
        <p:nvPicPr>
          <p:cNvPr id="5122" name="Picture 2" descr="Deep Learning e suas aplicações na atualidade - Revista Científica">
            <a:extLst>
              <a:ext uri="{FF2B5EF4-FFF2-40B4-BE49-F238E27FC236}">
                <a16:creationId xmlns:a16="http://schemas.microsoft.com/office/drawing/2014/main" id="{9AD18548-768D-406D-8419-334BF5F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9435"/>
            <a:ext cx="6852133" cy="52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61320-F44B-49DB-801B-1B066281DA0D}"/>
              </a:ext>
            </a:extLst>
          </p:cNvPr>
          <p:cNvSpPr txBox="1"/>
          <p:nvPr/>
        </p:nvSpPr>
        <p:spPr>
          <a:xfrm>
            <a:off x="8282033" y="1690688"/>
            <a:ext cx="3666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Você pode ter o melhor dos dois </a:t>
            </a:r>
          </a:p>
          <a:p>
            <a:pPr algn="ctr"/>
            <a:r>
              <a:rPr lang="pt-BR" dirty="0"/>
              <a:t>mundos encarando abertamente</a:t>
            </a:r>
          </a:p>
          <a:p>
            <a:pPr algn="ctr"/>
            <a:r>
              <a:rPr lang="pt-BR" dirty="0"/>
              <a:t>inspirações biológicas sem ter medo</a:t>
            </a:r>
          </a:p>
          <a:p>
            <a:pPr algn="ctr"/>
            <a:r>
              <a:rPr lang="pt-BR" dirty="0"/>
              <a:t>de criar modelos biologicamente não</a:t>
            </a:r>
          </a:p>
          <a:p>
            <a:pPr algn="ctr"/>
            <a:r>
              <a:rPr lang="pt-BR" dirty="0"/>
              <a:t>realistas, desde que funcionem bem.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91D7C-AC2C-4CB3-A44A-11532C8286BE}"/>
              </a:ext>
            </a:extLst>
          </p:cNvPr>
          <p:cNvSpPr txBox="1"/>
          <p:nvPr/>
        </p:nvSpPr>
        <p:spPr>
          <a:xfrm>
            <a:off x="8097078" y="3754915"/>
            <a:ext cx="40361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Os neurônios biológicos parecem</a:t>
            </a:r>
          </a:p>
          <a:p>
            <a:pPr algn="ctr"/>
            <a:r>
              <a:rPr lang="pt-BR" dirty="0"/>
              <a:t>implementar uma função de ativação</a:t>
            </a:r>
          </a:p>
          <a:p>
            <a:pPr algn="ctr"/>
            <a:r>
              <a:rPr lang="pt-BR" dirty="0"/>
              <a:t>aproximadamente sigmoide (em forma </a:t>
            </a:r>
          </a:p>
          <a:p>
            <a:pPr algn="ctr"/>
            <a:r>
              <a:rPr lang="pt-BR" dirty="0"/>
              <a:t>de S), de modo que os pesquisadores a</a:t>
            </a:r>
          </a:p>
          <a:p>
            <a:pPr algn="ctr"/>
            <a:r>
              <a:rPr lang="pt-BR" dirty="0"/>
              <a:t>mantiveram por muito tempo. Mas </a:t>
            </a:r>
          </a:p>
          <a:p>
            <a:pPr algn="ctr"/>
            <a:r>
              <a:rPr lang="pt-BR" dirty="0"/>
              <a:t>acontece que a função ReLU geralmente</a:t>
            </a:r>
          </a:p>
          <a:p>
            <a:pPr algn="ctr"/>
            <a:r>
              <a:rPr lang="pt-BR" dirty="0"/>
              <a:t>funciona melhor nas RNA. Este é um dos </a:t>
            </a:r>
          </a:p>
          <a:p>
            <a:pPr algn="ctr"/>
            <a:r>
              <a:rPr lang="pt-BR" dirty="0"/>
              <a:t>casos em que a analogia biológica foi </a:t>
            </a:r>
          </a:p>
          <a:p>
            <a:pPr algn="ctr"/>
            <a:r>
              <a:rPr lang="pt-BR" dirty="0"/>
              <a:t>enganosa. </a:t>
            </a:r>
          </a:p>
        </p:txBody>
      </p:sp>
    </p:spTree>
    <p:extLst>
      <p:ext uri="{BB962C8B-B14F-4D97-AF65-F5344CB8AC3E}">
        <p14:creationId xmlns:p14="http://schemas.microsoft.com/office/powerpoint/2010/main" val="286520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6BB7-9D49-4CEC-8C53-28A9F094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Cálculos Lógicos com Neurônios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EE87-F2AE-4DDA-A81E-C79A7FC5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McCulloch e Pitts propuseram um modelo simples de neurônio biológico com uma ou mais entradas binárias e uma saída binária.</a:t>
            </a:r>
          </a:p>
        </p:txBody>
      </p:sp>
      <p:pic>
        <p:nvPicPr>
          <p:cNvPr id="6146" name="Picture 2" descr="Redes Neurais 1: O primeiro modelo de neurônio artificial de McCulloch e  Pitts – Waldir Bertazzi Junior">
            <a:extLst>
              <a:ext uri="{FF2B5EF4-FFF2-40B4-BE49-F238E27FC236}">
                <a16:creationId xmlns:a16="http://schemas.microsoft.com/office/drawing/2014/main" id="{3537FDB7-D66C-4E96-89E5-B46763B7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2613922"/>
            <a:ext cx="6944140" cy="387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E7DFE4-2AD6-418A-831E-6FBBA4352B95}"/>
              </a:ext>
            </a:extLst>
          </p:cNvPr>
          <p:cNvSpPr/>
          <p:nvPr/>
        </p:nvSpPr>
        <p:spPr>
          <a:xfrm>
            <a:off x="7142922" y="29855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598EA-F402-487C-8425-C454DE33E237}"/>
              </a:ext>
            </a:extLst>
          </p:cNvPr>
          <p:cNvSpPr txBox="1"/>
          <p:nvPr/>
        </p:nvSpPr>
        <p:spPr>
          <a:xfrm>
            <a:off x="8121330" y="2950530"/>
            <a:ext cx="389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Exemplo simples para calcular qualquer</a:t>
            </a:r>
          </a:p>
          <a:p>
            <a:pPr algn="ctr"/>
            <a:r>
              <a:rPr lang="pt-BR" dirty="0"/>
              <a:t>proposta lógica desejada.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4EB5AF-BA29-4D3D-9716-71662996986B}"/>
              </a:ext>
            </a:extLst>
          </p:cNvPr>
          <p:cNvSpPr/>
          <p:nvPr/>
        </p:nvSpPr>
        <p:spPr>
          <a:xfrm>
            <a:off x="7142922" y="42422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14C3-CFD1-4AB9-BCBB-62EBBF202ADD}"/>
              </a:ext>
            </a:extLst>
          </p:cNvPr>
          <p:cNvSpPr txBox="1"/>
          <p:nvPr/>
        </p:nvSpPr>
        <p:spPr>
          <a:xfrm>
            <a:off x="8177824" y="4022947"/>
            <a:ext cx="401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Você pode imaginar facilmente como</a:t>
            </a:r>
          </a:p>
          <a:p>
            <a:pPr algn="ctr"/>
            <a:r>
              <a:rPr lang="pt-BR" dirty="0"/>
              <a:t>essas redes podem ser combinadas para </a:t>
            </a:r>
          </a:p>
          <a:p>
            <a:pPr algn="ctr"/>
            <a:r>
              <a:rPr lang="pt-BR" dirty="0"/>
              <a:t>calcular expressões lógicas complexas.</a:t>
            </a:r>
          </a:p>
        </p:txBody>
      </p:sp>
    </p:spTree>
    <p:extLst>
      <p:ext uri="{BB962C8B-B14F-4D97-AF65-F5344CB8AC3E}">
        <p14:creationId xmlns:p14="http://schemas.microsoft.com/office/powerpoint/2010/main" val="15891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B0CF-10D1-47C6-92FF-CCD8C5EF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763E-4326-4EEA-B1DC-08623A0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Inventada em 1957 por Frank Rossenblatt (uma das mais simples arquiteturas de RNA).</a:t>
            </a:r>
          </a:p>
        </p:txBody>
      </p:sp>
      <p:pic>
        <p:nvPicPr>
          <p:cNvPr id="7172" name="Picture 4" descr="Professor's perceptron paved the way for AI – 60 years too soon | Cornell  Chronicle">
            <a:extLst>
              <a:ext uri="{FF2B5EF4-FFF2-40B4-BE49-F238E27FC236}">
                <a16:creationId xmlns:a16="http://schemas.microsoft.com/office/drawing/2014/main" id="{F4E03E06-483D-400B-9AC3-83E56CAB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541" y="390989"/>
            <a:ext cx="2434259" cy="136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FD6ED-4005-495F-993C-6A50C84B281E}"/>
              </a:ext>
            </a:extLst>
          </p:cNvPr>
          <p:cNvSpPr txBox="1"/>
          <p:nvPr/>
        </p:nvSpPr>
        <p:spPr>
          <a:xfrm>
            <a:off x="3813725" y="5102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55B4E138-EEC0-4A16-872D-551098AE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7758"/>
            <a:ext cx="5813784" cy="308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F2484EF-7560-43C5-81C4-D542DCEACE8E}"/>
              </a:ext>
            </a:extLst>
          </p:cNvPr>
          <p:cNvSpPr/>
          <p:nvPr/>
        </p:nvSpPr>
        <p:spPr>
          <a:xfrm>
            <a:off x="6651984" y="40012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B16E6-46C8-4C7A-9811-3E3B5C02CEC8}"/>
              </a:ext>
            </a:extLst>
          </p:cNvPr>
          <p:cNvSpPr txBox="1"/>
          <p:nvPr/>
        </p:nvSpPr>
        <p:spPr>
          <a:xfrm>
            <a:off x="7630392" y="3920444"/>
            <a:ext cx="442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funções de ativação basicamente decidem</a:t>
            </a:r>
          </a:p>
          <a:p>
            <a:r>
              <a:rPr lang="pt-BR" dirty="0"/>
              <a:t>se um neurônio deve ser </a:t>
            </a:r>
            <a:r>
              <a:rPr lang="pt-BR" b="1" dirty="0"/>
              <a:t>ativado</a:t>
            </a:r>
            <a:r>
              <a:rPr lang="pt-BR" dirty="0"/>
              <a:t> ou não.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DB67D2-49A5-4717-B535-036D1A881CE6}"/>
              </a:ext>
            </a:extLst>
          </p:cNvPr>
          <p:cNvSpPr/>
          <p:nvPr/>
        </p:nvSpPr>
        <p:spPr>
          <a:xfrm>
            <a:off x="5163806" y="51020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D3A6-F601-4F11-BC25-6D63F240C8FB}"/>
              </a:ext>
            </a:extLst>
          </p:cNvPr>
          <p:cNvSpPr txBox="1"/>
          <p:nvPr/>
        </p:nvSpPr>
        <p:spPr>
          <a:xfrm>
            <a:off x="6076225" y="5048703"/>
            <a:ext cx="603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 treinamento da minha rede neural consistem em encontrar</a:t>
            </a:r>
          </a:p>
          <a:p>
            <a:pPr algn="ctr"/>
            <a:r>
              <a:rPr lang="pt-BR" dirty="0"/>
              <a:t>os pesos ideais (quanto mais generalista, melhor). </a:t>
            </a:r>
          </a:p>
        </p:txBody>
      </p:sp>
      <p:pic>
        <p:nvPicPr>
          <p:cNvPr id="7178" name="Picture 10" descr="Função de Heaviside – Wikipédia, a enciclopédia livre">
            <a:extLst>
              <a:ext uri="{FF2B5EF4-FFF2-40B4-BE49-F238E27FC236}">
                <a16:creationId xmlns:a16="http://schemas.microsoft.com/office/drawing/2014/main" id="{0009D21F-D11E-491C-B0B3-D3BA5C75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91" y="2215173"/>
            <a:ext cx="2420538" cy="181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FB5B43-E8B9-407B-9C4B-77B155506F5C}"/>
              </a:ext>
            </a:extLst>
          </p:cNvPr>
          <p:cNvSpPr txBox="1"/>
          <p:nvPr/>
        </p:nvSpPr>
        <p:spPr>
          <a:xfrm>
            <a:off x="273348" y="4311003"/>
            <a:ext cx="180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Soma ponderada</a:t>
            </a:r>
          </a:p>
          <a:p>
            <a:pPr algn="ctr"/>
            <a:r>
              <a:rPr lang="pt-BR" dirty="0"/>
              <a:t>Das entradas</a:t>
            </a:r>
          </a:p>
        </p:txBody>
      </p:sp>
      <p:pic>
        <p:nvPicPr>
          <p:cNvPr id="7180" name="Picture 12" descr="Sign function - Wikipedia">
            <a:extLst>
              <a:ext uri="{FF2B5EF4-FFF2-40B4-BE49-F238E27FC236}">
                <a16:creationId xmlns:a16="http://schemas.microsoft.com/office/drawing/2014/main" id="{045094BD-F632-48A3-B1D0-DB2B731C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06" y="2227582"/>
            <a:ext cx="2146881" cy="172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68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796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Introdução às Redes Neurais Artificiais</vt:lpstr>
      <vt:lpstr>De Neurônios Biológicos a Neurônios Artificiais</vt:lpstr>
      <vt:lpstr>PowerPoint Presentation</vt:lpstr>
      <vt:lpstr>Nova onda para as Redes Neurais Artificiais</vt:lpstr>
      <vt:lpstr>Neurônios Biológicos</vt:lpstr>
      <vt:lpstr>Redes Neurais Artificiais</vt:lpstr>
      <vt:lpstr>Cálculos Lógicos com Neurônios</vt:lpstr>
      <vt:lpstr>Perceptron</vt:lpstr>
      <vt:lpstr>Perceptron</vt:lpstr>
      <vt:lpstr>Neurônio de Viés</vt:lpstr>
      <vt:lpstr>Atualização dos pesos</vt:lpstr>
      <vt:lpstr>Gradiente Descendente</vt:lpstr>
      <vt:lpstr>Perceptron Multicamada e Retropropagação</vt:lpstr>
      <vt:lpstr>Funções de Ativação</vt:lpstr>
      <vt:lpstr>Próximos passos...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Alysson Machado</dc:creator>
  <cp:lastModifiedBy>Alysson Machado</cp:lastModifiedBy>
  <cp:revision>15</cp:revision>
  <dcterms:created xsi:type="dcterms:W3CDTF">2020-10-02T01:31:47Z</dcterms:created>
  <dcterms:modified xsi:type="dcterms:W3CDTF">2020-10-02T03:54:27Z</dcterms:modified>
</cp:coreProperties>
</file>