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52CC5-85BF-489F-A684-F71211762C4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D3A46-57DC-4BFD-A327-538AE7FC223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D3A46-57DC-4BFD-A327-538AE7FC223B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A493334-C282-4662-A95C-5F1B892A699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7E511A3-C88C-4A94-8694-27D3DCFB2D1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12" y="2285992"/>
            <a:ext cx="9001188" cy="1470025"/>
          </a:xfrm>
        </p:spPr>
        <p:txBody>
          <a:bodyPr>
            <a:noAutofit/>
          </a:bodyPr>
          <a:lstStyle/>
          <a:p>
            <a:r>
              <a:rPr lang="pt-BR" sz="6000" dirty="0" smtClean="0"/>
              <a:t>Classes e Funções </a:t>
            </a:r>
            <a:r>
              <a:rPr lang="pt-BR" sz="6000" dirty="0" err="1" smtClean="0"/>
              <a:t>F</a:t>
            </a:r>
            <a:r>
              <a:rPr lang="pt-BR" sz="6000" dirty="0" err="1" smtClean="0"/>
              <a:t>riends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596" y="3857628"/>
            <a:ext cx="4953000" cy="17526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Equipe:</a:t>
            </a:r>
          </a:p>
          <a:p>
            <a:r>
              <a:rPr lang="pt-BR" dirty="0" err="1" smtClean="0"/>
              <a:t>Iury</a:t>
            </a:r>
            <a:r>
              <a:rPr lang="pt-BR" dirty="0" smtClean="0"/>
              <a:t>  Chagas da Silva Caetano;</a:t>
            </a:r>
          </a:p>
          <a:p>
            <a:r>
              <a:rPr lang="pt-BR" dirty="0" err="1" smtClean="0"/>
              <a:t>Nayara</a:t>
            </a:r>
            <a:r>
              <a:rPr lang="pt-BR" dirty="0" smtClean="0"/>
              <a:t> Fernanda da Silva Lima;</a:t>
            </a:r>
          </a:p>
          <a:p>
            <a:r>
              <a:rPr lang="pt-BR" dirty="0" smtClean="0"/>
              <a:t>Pedro Lira Bandeira;</a:t>
            </a:r>
          </a:p>
          <a:p>
            <a:r>
              <a:rPr lang="pt-BR" dirty="0" smtClean="0"/>
              <a:t>Raquel Albino;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3150" t="13702" r="57821" b="55529"/>
          <a:stretch/>
        </p:blipFill>
        <p:spPr>
          <a:xfrm>
            <a:off x="214282" y="1643050"/>
            <a:ext cx="4009292" cy="36448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49063" b="73029"/>
          <a:stretch/>
        </p:blipFill>
        <p:spPr>
          <a:xfrm>
            <a:off x="3716344" y="2786058"/>
            <a:ext cx="5427656" cy="161580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5357826"/>
            <a:ext cx="350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7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do exemplo. Fonte: Autoria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Propria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14744" y="5429264"/>
            <a:ext cx="5429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8 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– Programa compilado. Fonte: Autoria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Propria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71480"/>
            <a:ext cx="8786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Arial" pitchFamily="34" charset="0"/>
                <a:cs typeface="Arial" pitchFamily="34" charset="0"/>
              </a:rPr>
              <a:t>Classes Amigas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5720" y="1285860"/>
            <a:ext cx="78581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Por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que declarar um classe como amiga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?;</a:t>
            </a:r>
          </a:p>
          <a:p>
            <a:pPr>
              <a:buFont typeface="Arial" pitchFamily="34" charset="0"/>
              <a:buChar char="•"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Encapsulamento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de dados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Preservação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desse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encapsulamento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dirty="0"/>
          </a:p>
        </p:txBody>
      </p:sp>
      <p:pic>
        <p:nvPicPr>
          <p:cNvPr id="18434" name="Picture 2" descr="Classes Amigas – Object Pascal Program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429000"/>
            <a:ext cx="4643470" cy="3100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1000108"/>
            <a:ext cx="850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>
                <a:latin typeface="Arial" pitchFamily="34" charset="0"/>
                <a:cs typeface="Arial" pitchFamily="34" charset="0"/>
              </a:rPr>
              <a:t>Como </a:t>
            </a: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funciona?</a:t>
            </a:r>
          </a:p>
          <a:p>
            <a:endParaRPr lang="pt-BR" sz="32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2800" dirty="0" smtClean="0"/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classes amigas podem acessar os atributos e métodos </a:t>
            </a:r>
            <a:r>
              <a:rPr lang="pt-BR" sz="2800" b="1" i="1" dirty="0" err="1">
                <a:latin typeface="Arial" pitchFamily="34" charset="0"/>
                <a:cs typeface="Arial" pitchFamily="34" charset="0"/>
              </a:rPr>
              <a:t>private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7650" name="Picture 2" descr="Cadeado aberto | Foto Prem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928934"/>
            <a:ext cx="4176700" cy="417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Brincadeira Telefone sem fio !! | Carol Hipoli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159086"/>
            <a:ext cx="5143536" cy="3351254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285720" y="785794"/>
            <a:ext cx="8572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 Propriedades</a:t>
            </a:r>
          </a:p>
          <a:p>
            <a:pPr>
              <a:buFont typeface="Wingdings" pitchFamily="2" charset="2"/>
              <a:buChar char="Ø"/>
            </a:pPr>
            <a:endParaRPr lang="pt-BR" sz="3200" dirty="0"/>
          </a:p>
          <a:p>
            <a:pPr lvl="1"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Não são herdáveis;</a:t>
            </a:r>
          </a:p>
          <a:p>
            <a:pPr lvl="1">
              <a:buFont typeface="Arial" pitchFamily="34" charset="0"/>
              <a:buChar char="•"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Nem transferíveis.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4282" y="714356"/>
            <a:ext cx="700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Exemplo de programa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5170"/>
            <a:ext cx="4643438" cy="420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285860"/>
            <a:ext cx="4357686" cy="42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0" y="5643578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9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- .h da Classe Retângulo. Fonte: Autoria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Propria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14876" y="5643578"/>
            <a:ext cx="464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10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- .h da Classe Quadrado. Fonte: Autoria Própria.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30383"/>
            <a:ext cx="5857916" cy="52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857224" y="5857892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11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- .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cpp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da Classe Retângulo. Fonte: Autoria Própria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3857652" cy="479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785794"/>
            <a:ext cx="4143404" cy="47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5572140"/>
            <a:ext cx="4357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12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- .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cpp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da Classe Quadrado. Fonte: Autoria Própria.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29124" y="5643578"/>
            <a:ext cx="4714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13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M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ain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do programa. Fonte: Autoria Própria.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720" y="642918"/>
            <a:ext cx="885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Arial" pitchFamily="34" charset="0"/>
                <a:cs typeface="Arial" pitchFamily="34" charset="0"/>
              </a:rPr>
              <a:t>Vantagens e Desvantagens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4282" y="1428736"/>
            <a:ext cx="864399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 Vantagens</a:t>
            </a:r>
          </a:p>
          <a:p>
            <a:pPr>
              <a:buFont typeface="Wingdings" pitchFamily="2" charset="2"/>
              <a:buChar char="Ø"/>
            </a:pPr>
            <a:endParaRPr lang="pt-BR" sz="900" b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Fácil execução;</a:t>
            </a:r>
          </a:p>
          <a:p>
            <a:pPr lvl="1">
              <a:buFont typeface="Arial" pitchFamily="34" charset="0"/>
              <a:buChar char="•"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Acesso aos objetos;</a:t>
            </a:r>
            <a:endParaRPr lang="pt-BR" dirty="0" smtClean="0"/>
          </a:p>
          <a:p>
            <a:pPr>
              <a:buFont typeface="Wingdings" pitchFamily="2" charset="2"/>
              <a:buChar char="Ø"/>
            </a:pPr>
            <a:endParaRPr lang="pt-BR" dirty="0"/>
          </a:p>
          <a:p>
            <a:pPr>
              <a:buFont typeface="Wingdings" pitchFamily="2" charset="2"/>
              <a:buChar char="Ø"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 Desvantagens</a:t>
            </a:r>
          </a:p>
          <a:p>
            <a:pPr lvl="1">
              <a:buFont typeface="Arial" pitchFamily="34" charset="0"/>
              <a:buChar char="•"/>
            </a:pPr>
            <a:endParaRPr lang="pt-BR" sz="9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Segurança rompida;</a:t>
            </a:r>
          </a:p>
          <a:p>
            <a:pPr lvl="1">
              <a:buFont typeface="Arial" pitchFamily="34" charset="0"/>
              <a:buChar char="•"/>
            </a:pP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Desestabilização do programa.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4282" y="857232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 Exemplo dos programas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 descr=".hPesso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571612"/>
            <a:ext cx="8718865" cy="393450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4282" y="5572140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14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- .h da Classe Pessoa. Fonte: Autoria Própria.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.cppPesso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14356"/>
            <a:ext cx="8643998" cy="495892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4282" y="5715016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15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- .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cpp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da Classe Pessoa. Fonte: Autoria Própria.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214422"/>
            <a:ext cx="892971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Os membros </a:t>
            </a:r>
            <a:r>
              <a:rPr kumimoji="0" lang="pt-BR" sz="2800" b="1" i="1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private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 </a:t>
            </a:r>
            <a:r>
              <a:rPr kumimoji="0" lang="pt-BR" sz="2800" b="1" i="1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protected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uma classe não podem ser acessados ​​de fora da mesma classe em que foram declarados. No entanto, esta regra não se aplica a </a:t>
            </a:r>
            <a:r>
              <a:rPr kumimoji="0" lang="pt-BR" sz="28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</a:t>
            </a:r>
            <a:r>
              <a:rPr kumimoji="0" lang="pt-BR" sz="2800" b="0" i="1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friends</a:t>
            </a:r>
            <a:r>
              <a:rPr kumimoji="0" lang="pt-BR" sz="28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pt-BR" sz="28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pt-BR" sz="28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2800" b="0" i="1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Friend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é um atributo especial de acesso a classes. Com ele declaramos que uma função externa, ou outra classe, é </a:t>
            </a:r>
            <a:r>
              <a:rPr kumimoji="0" lang="pt-BR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amiga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da mesma.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pt-BR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pt-B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Isso é feito incluindo uma declaração dessa função externa dentro da classe e precedendo-a com a palavra </a:t>
            </a:r>
            <a:r>
              <a:rPr kumimoji="0" lang="pt-BR" sz="2400" b="0" i="1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friend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 palavra chave.</a:t>
            </a:r>
            <a:endParaRPr kumimoji="0" lang="pt-B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571480"/>
            <a:ext cx="857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Arial" pitchFamily="34" charset="0"/>
                <a:cs typeface="Arial" pitchFamily="34" charset="0"/>
              </a:rPr>
              <a:t> Definição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MainPesso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926"/>
            <a:ext cx="3762814" cy="3415650"/>
          </a:xfrm>
          <a:prstGeom prst="rect">
            <a:avLst/>
          </a:prstGeom>
        </p:spPr>
      </p:pic>
      <p:pic>
        <p:nvPicPr>
          <p:cNvPr id="3" name="Imagem 2" descr="Programa compilad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56" y="2428868"/>
            <a:ext cx="5281044" cy="207170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5286388"/>
            <a:ext cx="378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16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do Programa. Fonte: Autoria Própria.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29058" y="4572008"/>
            <a:ext cx="5214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17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– Programa compilado. Fonte: Autoria Própria.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4282" y="2428868"/>
            <a:ext cx="8929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latin typeface="Arial" pitchFamily="34" charset="0"/>
                <a:cs typeface="Arial" pitchFamily="34" charset="0"/>
              </a:rPr>
              <a:t>CONCLUSÕES</a:t>
            </a:r>
            <a:endParaRPr lang="pt-BR" sz="8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4282" y="1285860"/>
            <a:ext cx="87154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latin typeface="Arial" pitchFamily="34" charset="0"/>
                <a:cs typeface="Arial" pitchFamily="34" charset="0"/>
              </a:rPr>
              <a:t>OBRIGADO PELA ATENÇÃO!</a:t>
            </a:r>
          </a:p>
          <a:p>
            <a:pPr algn="ctr"/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algn="just"/>
            <a:r>
              <a:rPr lang="pt-BR" dirty="0" smtClean="0"/>
              <a:t>	        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Mais que amigos, FRIENDS!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771530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214282" y="571480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 Declaração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28662" y="6000768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Figura 1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– Exemplo da Declaração de uma Função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Friend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Fonte: Autoria Própria.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4282" y="5714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Exemplo de programa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5857892"/>
            <a:ext cx="957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2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– .h do programa com funções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friends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 Fonte: Autoria Própria. 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225731" cy="46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10966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500034" y="5286388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3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– Classe B do .h. Fonte: Autoria Própria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428736"/>
            <a:ext cx="6110438" cy="382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928662" y="5286388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4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do programa. Fonte: Autoria Própria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7158" y="714356"/>
            <a:ext cx="8786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Funções Membros Amigas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500174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Não necessariamente precisa ser uma função em comum em C++;</a:t>
            </a:r>
          </a:p>
          <a:p>
            <a:pPr lvl="2">
              <a:buFont typeface="Wingdings" pitchFamily="2" charset="2"/>
              <a:buChar char="§"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Funções 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friends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podem ser membros de uma classe.</a:t>
            </a:r>
          </a:p>
          <a:p>
            <a:pPr lvl="2">
              <a:buFont typeface="Wingdings" pitchFamily="2" charset="2"/>
              <a:buChar char="§"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Uma classe irá declarar uma função de uma outra classe como amiga.</a:t>
            </a:r>
          </a:p>
          <a:p>
            <a:pPr lvl="3">
              <a:buFont typeface="Wingdings" pitchFamily="2" charset="2"/>
              <a:buChar char="§"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A função 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friend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irá então ganhar</a:t>
            </a:r>
            <a:r>
              <a:rPr lang="pt-BR" sz="2800" dirty="0" smtClean="0"/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acesso aos membros privados e protegidos da classe original.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3127" t="13098" r="41132" b="50771"/>
          <a:stretch/>
        </p:blipFill>
        <p:spPr>
          <a:xfrm>
            <a:off x="406022" y="1142984"/>
            <a:ext cx="8737978" cy="496637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0800000" flipH="1" flipV="1">
            <a:off x="571472" y="6027003"/>
            <a:ext cx="7673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5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- .h do exemplo de “Função Membro”. Fonte: Autoria Própria.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3127" t="48461" r="52022" b="14760"/>
          <a:stretch/>
        </p:blipFill>
        <p:spPr>
          <a:xfrm>
            <a:off x="1285852" y="785794"/>
            <a:ext cx="6357982" cy="529029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85720" y="6027003"/>
            <a:ext cx="850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itchFamily="34" charset="0"/>
                <a:cs typeface="Arial" pitchFamily="34" charset="0"/>
              </a:rPr>
              <a:t>Figura 6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– Parte 2 do .h da “Função Membro”. Fonte: Autoria Própria.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248</TotalTime>
  <Words>436</Words>
  <Application>Microsoft Office PowerPoint</Application>
  <PresentationFormat>Apresentação na tela (4:3)</PresentationFormat>
  <Paragraphs>81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Urbano</vt:lpstr>
      <vt:lpstr>Classes e Funções Friends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</dc:creator>
  <cp:lastModifiedBy>william</cp:lastModifiedBy>
  <cp:revision>25</cp:revision>
  <dcterms:created xsi:type="dcterms:W3CDTF">2020-10-26T17:19:21Z</dcterms:created>
  <dcterms:modified xsi:type="dcterms:W3CDTF">2020-10-26T21:27:46Z</dcterms:modified>
</cp:coreProperties>
</file>