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D1ED7-DA3F-471E-9802-13C88C0AA362}">
  <a:tblStyle styleId="{027D1ED7-DA3F-471E-9802-13C88C0AA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9ba422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9ba422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9ba4224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9ba4224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ba4224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ba4224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7a9d2c5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7a9d2c5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9da425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9da425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89da4258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89da4258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2835539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2835539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835539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835539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835539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2835539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0fb075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0fb075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9ba4224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9ba4224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835539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835539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58450"/>
            <a:ext cx="85206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Raimunda Lima Bacelar de Oliveira Neta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Breno Pinheiro de Meneses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Victor Hugo Brito Cantalice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Glauco Fontgalland Filho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Larissa Teixeira da Silva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Bruno Silva Andrade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9025"/>
            <a:ext cx="85206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Universidade Federal de Campina Grande - UFCG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Departamento de Engenharia Elétrica - DEE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Lab. de Circuitos Lógicos - LCL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Prof. Fernanda Cecília Correia Lima Loureiro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10 de Novembro de 2020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</p:txBody>
      </p:sp>
      <p:sp>
        <p:nvSpPr>
          <p:cNvPr id="56" name="Google Shape;56;p13"/>
          <p:cNvSpPr/>
          <p:nvPr/>
        </p:nvSpPr>
        <p:spPr>
          <a:xfrm>
            <a:off x="311750" y="366725"/>
            <a:ext cx="8520600" cy="930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Registradores e Contadores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Contadores Assíncrono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48" y="799200"/>
            <a:ext cx="5498300" cy="205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375" y="2850225"/>
            <a:ext cx="4171250" cy="2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Contadores Síncrono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49992" t="0"/>
          <a:stretch/>
        </p:blipFill>
        <p:spPr>
          <a:xfrm>
            <a:off x="2351894" y="863650"/>
            <a:ext cx="3308900" cy="1874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3"/>
          <p:cNvGraphicFramePr/>
          <p:nvPr/>
        </p:nvGraphicFramePr>
        <p:xfrm>
          <a:off x="4319175" y="283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491450"/>
                <a:gridCol w="491450"/>
                <a:gridCol w="452250"/>
                <a:gridCol w="561825"/>
                <a:gridCol w="533000"/>
                <a:gridCol w="418725"/>
                <a:gridCol w="491450"/>
                <a:gridCol w="491450"/>
                <a:gridCol w="49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Clock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Q1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Q0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QF1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QF0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J1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K1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J0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K0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1º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23"/>
          <p:cNvGraphicFramePr/>
          <p:nvPr/>
        </p:nvGraphicFramePr>
        <p:xfrm>
          <a:off x="817400" y="29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726225"/>
                <a:gridCol w="726225"/>
                <a:gridCol w="72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~Qa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Contadores Síncrono</a:t>
            </a:r>
            <a:endParaRPr b="1" sz="2800">
              <a:solidFill>
                <a:srgbClr val="FFFFFF"/>
              </a:solidFill>
            </a:endParaRPr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614050" y="118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823625"/>
                <a:gridCol w="382850"/>
                <a:gridCol w="382850"/>
              </a:tblGrid>
              <a:tr h="2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       Q0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Q1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4"/>
          <p:cNvSpPr txBox="1"/>
          <p:nvPr/>
        </p:nvSpPr>
        <p:spPr>
          <a:xfrm>
            <a:off x="571500" y="845775"/>
            <a:ext cx="1632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K0:</a:t>
            </a:r>
            <a:endParaRPr b="1"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635263" y="31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823625"/>
                <a:gridCol w="382850"/>
                <a:gridCol w="382850"/>
              </a:tblGrid>
              <a:tr h="2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       Q0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Q1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4"/>
          <p:cNvSpPr txBox="1"/>
          <p:nvPr/>
        </p:nvSpPr>
        <p:spPr>
          <a:xfrm>
            <a:off x="592713" y="2767950"/>
            <a:ext cx="1632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K1:</a:t>
            </a:r>
            <a:endParaRPr b="1"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5334713" y="118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823625"/>
                <a:gridCol w="382850"/>
                <a:gridCol w="382850"/>
              </a:tblGrid>
              <a:tr h="2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       Q0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Q1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/>
        </p:nvSpPr>
        <p:spPr>
          <a:xfrm>
            <a:off x="5292163" y="845763"/>
            <a:ext cx="1632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</a:t>
            </a:r>
            <a:r>
              <a:rPr b="1" lang="pt-BR"/>
              <a:t>0:</a:t>
            </a:r>
            <a:endParaRPr b="1"/>
          </a:p>
        </p:txBody>
      </p:sp>
      <p:graphicFrame>
        <p:nvGraphicFramePr>
          <p:cNvPr id="165" name="Google Shape;165;p24"/>
          <p:cNvGraphicFramePr/>
          <p:nvPr/>
        </p:nvGraphicFramePr>
        <p:xfrm>
          <a:off x="5355938" y="310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823625"/>
                <a:gridCol w="382850"/>
                <a:gridCol w="382850"/>
              </a:tblGrid>
              <a:tr h="2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       Q0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Q1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4"/>
          <p:cNvSpPr txBox="1"/>
          <p:nvPr/>
        </p:nvSpPr>
        <p:spPr>
          <a:xfrm>
            <a:off x="5313388" y="2767938"/>
            <a:ext cx="1632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</a:t>
            </a:r>
            <a:r>
              <a:rPr b="1" lang="pt-BR"/>
              <a:t>1:</a:t>
            </a:r>
            <a:endParaRPr b="1"/>
          </a:p>
        </p:txBody>
      </p:sp>
      <p:sp>
        <p:nvSpPr>
          <p:cNvPr id="167" name="Google Shape;167;p24"/>
          <p:cNvSpPr txBox="1"/>
          <p:nvPr/>
        </p:nvSpPr>
        <p:spPr>
          <a:xfrm>
            <a:off x="2496800" y="1786950"/>
            <a:ext cx="768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K0 = 1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7222725" y="1786950"/>
            <a:ext cx="768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r>
              <a:rPr lang="pt-BR"/>
              <a:t>0 = 1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496800" y="3709125"/>
            <a:ext cx="102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K1 = Q0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7155150" y="3709125"/>
            <a:ext cx="102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r>
              <a:rPr lang="pt-BR"/>
              <a:t>1 = Q0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311700" y="1358450"/>
            <a:ext cx="85206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Breno Pinheiro de Meneses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Victor Hugo Brito Cantalice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Glauco Fontgalland Filho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Larissa Teixeira da Silva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Bruno Silva Andrade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311700" y="3199025"/>
            <a:ext cx="85206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Universidade Federal de Campina Grande - UFCG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Departamento de Engenharia Elétrica - DEE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Lab. de Circuitos Lógicos - LCL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Prof. Fernanda Cecília Correia Lima Loureiro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15 de Setembro de 2020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</p:txBody>
      </p:sp>
      <p:sp>
        <p:nvSpPr>
          <p:cNvPr id="177" name="Google Shape;177;p25"/>
          <p:cNvSpPr/>
          <p:nvPr/>
        </p:nvSpPr>
        <p:spPr>
          <a:xfrm>
            <a:off x="311750" y="366725"/>
            <a:ext cx="8520600" cy="930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Obrigado!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</a:pPr>
            <a:r>
              <a:rPr b="1" lang="pt-BR">
                <a:solidFill>
                  <a:srgbClr val="674EA7"/>
                </a:solidFill>
              </a:rPr>
              <a:t>Registradores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Deslocamento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Conversor Série-Paralelo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Conversor Paralelo-Série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Entrada Série Saída Série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Entrada Paralela e Saída Paralela</a:t>
            </a:r>
            <a:endParaRPr b="1">
              <a:solidFill>
                <a:srgbClr val="674EA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</a:pPr>
            <a:r>
              <a:rPr b="1" lang="pt-BR">
                <a:solidFill>
                  <a:srgbClr val="674EA7"/>
                </a:solidFill>
              </a:rPr>
              <a:t>Contadores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Assíncronos</a:t>
            </a:r>
            <a:endParaRPr b="1">
              <a:solidFill>
                <a:srgbClr val="674EA7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■"/>
            </a:pPr>
            <a:r>
              <a:rPr b="1" lang="pt-BR">
                <a:solidFill>
                  <a:srgbClr val="674EA7"/>
                </a:solidFill>
              </a:rPr>
              <a:t>Pulso,Década, Sequencial, Decrescente, Crescente/Decrescente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Síncronos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Sumário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Registrador de Deslocamento (Shift Register)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64450" y="1103550"/>
            <a:ext cx="8263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Registradores são usados para armazenar informações de mais de 1 bit, isto é, uma memória de n bits.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5" y="2117475"/>
            <a:ext cx="82010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Informação Série e Paralelo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64450" y="1103550"/>
            <a:ext cx="82638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Série: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Transmissão por apenas um fio, isto é, informação sequencial, um após o outro.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64450" y="3009900"/>
            <a:ext cx="8046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>
                <a:solidFill>
                  <a:schemeClr val="dk1"/>
                </a:solidFill>
              </a:rPr>
              <a:t>Paralelo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Transmissão por diversos fios, isto é, informação inserida simultaneamente, ao mesmo tempo.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10168" r="0" t="0"/>
          <a:stretch/>
        </p:blipFill>
        <p:spPr>
          <a:xfrm>
            <a:off x="3164025" y="3500450"/>
            <a:ext cx="18824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025" y="1674238"/>
            <a:ext cx="17430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Conversor Série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6208750" y="1713288"/>
            <a:ext cx="1797600" cy="67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Registrador de Deslocamento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5400000">
            <a:off x="6208750" y="2154788"/>
            <a:ext cx="124800" cy="124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 flipH="1">
            <a:off x="5730650" y="2222438"/>
            <a:ext cx="4677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/>
          <p:nvPr/>
        </p:nvCxnSpPr>
        <p:spPr>
          <a:xfrm rot="10800000">
            <a:off x="5741150" y="1848413"/>
            <a:ext cx="44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5315125" y="2025013"/>
            <a:ext cx="51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Clk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504600" y="1643538"/>
            <a:ext cx="1321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Série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6627963" y="1319138"/>
            <a:ext cx="5700" cy="45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>
            <a:off x="6945788" y="1319138"/>
            <a:ext cx="5700" cy="45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7581438" y="1319138"/>
            <a:ext cx="5700" cy="45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7263613" y="1319138"/>
            <a:ext cx="5700" cy="45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625" y="2154788"/>
            <a:ext cx="3447800" cy="101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54738" t="0"/>
          <a:stretch/>
        </p:blipFill>
        <p:spPr>
          <a:xfrm>
            <a:off x="1137625" y="1319137"/>
            <a:ext cx="3242024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369925" y="1319138"/>
            <a:ext cx="29832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0</a:t>
            </a:r>
            <a:r>
              <a:rPr lang="pt-BR" sz="2000"/>
              <a:t>           </a:t>
            </a:r>
            <a:r>
              <a:rPr lang="pt-BR" sz="2000"/>
              <a:t>1</a:t>
            </a:r>
            <a:r>
              <a:rPr lang="pt-BR" sz="2000"/>
              <a:t>          </a:t>
            </a:r>
            <a:r>
              <a:rPr lang="pt-BR" sz="2000"/>
              <a:t>0</a:t>
            </a:r>
            <a:r>
              <a:rPr lang="pt-BR" sz="2000"/>
              <a:t>          </a:t>
            </a:r>
            <a:r>
              <a:rPr lang="pt-BR" sz="2000"/>
              <a:t>1</a:t>
            </a:r>
            <a:endParaRPr sz="2000"/>
          </a:p>
        </p:txBody>
      </p:sp>
      <p:sp>
        <p:nvSpPr>
          <p:cNvPr id="97" name="Google Shape;97;p17"/>
          <p:cNvSpPr txBox="1"/>
          <p:nvPr/>
        </p:nvSpPr>
        <p:spPr>
          <a:xfrm>
            <a:off x="1406700" y="850563"/>
            <a:ext cx="2983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I</a:t>
            </a:r>
            <a:r>
              <a:rPr b="1" baseline="-25000" lang="pt-BR" sz="1600">
                <a:solidFill>
                  <a:schemeClr val="dk1"/>
                </a:solidFill>
              </a:rPr>
              <a:t>0                     </a:t>
            </a:r>
            <a:r>
              <a:rPr b="1" lang="pt-BR" sz="1600">
                <a:solidFill>
                  <a:schemeClr val="dk1"/>
                </a:solidFill>
              </a:rPr>
              <a:t>I</a:t>
            </a:r>
            <a:r>
              <a:rPr b="1" baseline="-25000" lang="pt-BR" sz="1600">
                <a:solidFill>
                  <a:schemeClr val="dk1"/>
                </a:solidFill>
              </a:rPr>
              <a:t>1                        </a:t>
            </a:r>
            <a:r>
              <a:rPr b="1" lang="pt-BR" sz="1600">
                <a:solidFill>
                  <a:schemeClr val="dk1"/>
                </a:solidFill>
              </a:rPr>
              <a:t>I</a:t>
            </a:r>
            <a:r>
              <a:rPr b="1" baseline="-25000" lang="pt-BR" sz="1600">
                <a:solidFill>
                  <a:schemeClr val="dk1"/>
                </a:solidFill>
              </a:rPr>
              <a:t>2                     </a:t>
            </a:r>
            <a:r>
              <a:rPr b="1" lang="pt-BR" sz="1600"/>
              <a:t>I</a:t>
            </a:r>
            <a:r>
              <a:rPr b="1" baseline="-25000" lang="pt-BR" sz="1600"/>
              <a:t>3</a:t>
            </a:r>
            <a:r>
              <a:rPr b="1" baseline="-25000" lang="pt-BR" sz="1600"/>
              <a:t>  </a:t>
            </a:r>
            <a:endParaRPr b="1" baseline="-25000" sz="1600"/>
          </a:p>
        </p:txBody>
      </p:sp>
      <p:sp>
        <p:nvSpPr>
          <p:cNvPr id="98" name="Google Shape;98;p17"/>
          <p:cNvSpPr txBox="1"/>
          <p:nvPr/>
        </p:nvSpPr>
        <p:spPr>
          <a:xfrm>
            <a:off x="6478750" y="945138"/>
            <a:ext cx="1527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</a:t>
            </a:r>
            <a:r>
              <a:rPr baseline="-25000" lang="pt-BR">
                <a:solidFill>
                  <a:schemeClr val="dk1"/>
                </a:solidFill>
              </a:rPr>
              <a:t>3   </a:t>
            </a:r>
            <a:r>
              <a:rPr lang="pt-BR">
                <a:solidFill>
                  <a:schemeClr val="dk1"/>
                </a:solidFill>
              </a:rPr>
              <a:t>Q</a:t>
            </a:r>
            <a:r>
              <a:rPr baseline="-25000" lang="pt-BR">
                <a:solidFill>
                  <a:schemeClr val="dk1"/>
                </a:solidFill>
              </a:rPr>
              <a:t>2   </a:t>
            </a:r>
            <a:r>
              <a:rPr lang="pt-BR">
                <a:solidFill>
                  <a:schemeClr val="dk1"/>
                </a:solidFill>
              </a:rPr>
              <a:t>Q</a:t>
            </a:r>
            <a:r>
              <a:rPr baseline="-25000" lang="pt-BR">
                <a:solidFill>
                  <a:schemeClr val="dk1"/>
                </a:solidFill>
              </a:rPr>
              <a:t>1    </a:t>
            </a:r>
            <a:r>
              <a:rPr lang="pt-BR">
                <a:solidFill>
                  <a:schemeClr val="dk1"/>
                </a:solidFill>
              </a:rPr>
              <a:t>Q</a:t>
            </a:r>
            <a:r>
              <a:rPr baseline="-25000" lang="pt-BR">
                <a:solidFill>
                  <a:schemeClr val="dk1"/>
                </a:solidFill>
              </a:rPr>
              <a:t>0 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4572000" y="286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1087525"/>
                <a:gridCol w="1525675"/>
                <a:gridCol w="415525"/>
                <a:gridCol w="469175"/>
                <a:gridCol w="444050"/>
                <a:gridCol w="430575"/>
              </a:tblGrid>
              <a:tr h="39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Informação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Pulso de Clock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pt-BR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pt-BR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pt-BR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baseline="-25000" lang="pt-BR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</a:tr>
              <a:tr h="2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E = I</a:t>
                      </a:r>
                      <a:r>
                        <a:rPr baseline="-25000" lang="pt-BR" sz="16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 = 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1º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E = I</a:t>
                      </a:r>
                      <a:r>
                        <a:rPr baseline="-25000" lang="pt-BR" sz="16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 = 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º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E = I</a:t>
                      </a:r>
                      <a:r>
                        <a:rPr baseline="-25000" lang="pt-BR" sz="16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 = 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º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E = I</a:t>
                      </a:r>
                      <a:r>
                        <a:rPr baseline="-25000" lang="pt-BR" sz="16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 = 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º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00" name="Google Shape;100;p17"/>
          <p:cNvCxnSpPr/>
          <p:nvPr/>
        </p:nvCxnSpPr>
        <p:spPr>
          <a:xfrm>
            <a:off x="7450275" y="3626425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7924800" y="3626425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8399325" y="3626425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7450275" y="4100950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7924800" y="4100950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8399325" y="4100950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7450275" y="4481950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7924800" y="4481950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8399325" y="4481950"/>
            <a:ext cx="291000" cy="25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Conversor Paralelo-Série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64450" y="1103550"/>
            <a:ext cx="82638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transmitir uma informação em paralelo para os registradores precisaremos de um sistema de definição de valor armazenado de forma independente do clock, utilizaremos um sistema de preset e clear.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Preset (PR)</a:t>
            </a:r>
            <a:r>
              <a:rPr lang="pt-BR"/>
              <a:t> - definir o valor armazenado para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Clear (CLR)</a:t>
            </a:r>
            <a:r>
              <a:rPr lang="pt-BR"/>
              <a:t> -  definir o valor armazenado para 0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817425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590250"/>
                <a:gridCol w="437125"/>
                <a:gridCol w="214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CLR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Qf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permitido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Funcionamento Normal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4866425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590250"/>
                <a:gridCol w="437125"/>
                <a:gridCol w="214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CLR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Qf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Funcionamento Normal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permitido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7" name="Google Shape;117;p18"/>
          <p:cNvSpPr txBox="1"/>
          <p:nvPr/>
        </p:nvSpPr>
        <p:spPr>
          <a:xfrm>
            <a:off x="817425" y="2431475"/>
            <a:ext cx="317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Nível Baixo Ativo(NBA)</a:t>
            </a:r>
            <a:endParaRPr b="1"/>
          </a:p>
        </p:txBody>
      </p:sp>
      <p:sp>
        <p:nvSpPr>
          <p:cNvPr id="118" name="Google Shape;118;p18"/>
          <p:cNvSpPr txBox="1"/>
          <p:nvPr/>
        </p:nvSpPr>
        <p:spPr>
          <a:xfrm>
            <a:off x="4866400" y="2479975"/>
            <a:ext cx="317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Nível Alto Ativo(NAA)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Conversor Paralelo-Série</a:t>
            </a:r>
            <a:endParaRPr b="1" sz="2800">
              <a:solidFill>
                <a:srgbClr val="FFFFFF"/>
              </a:solidFill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886975" y="198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{027D1ED7-DA3F-471E-9802-13C88C0AA362}</a:tableStyleId>
              </a:tblPr>
              <a:tblGrid>
                <a:gridCol w="326550"/>
                <a:gridCol w="397500"/>
                <a:gridCol w="397500"/>
                <a:gridCol w="523625"/>
                <a:gridCol w="52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25" y="1273700"/>
            <a:ext cx="5783425" cy="274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Conversor Série-Série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63" y="901375"/>
            <a:ext cx="62865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913" y="3051425"/>
            <a:ext cx="5538179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Contadores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64450" y="1103550"/>
            <a:ext cx="82638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Contadores são circuitos digitais que variam os seus estados, sob o comando de um clock, de acordo com uma sequência predeterminada.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Aplicações: Contagens, divisão de frequência, medição de frequência e tempo, geração de formas de onda e conversão analógico para digital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tipos de contadores são baseados na operação do clock do sistema: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Assíncronos </a:t>
            </a:r>
            <a:r>
              <a:rPr lang="pt-BR"/>
              <a:t>- sem sincronismo, não possui entradas de clock em comum.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Síncronos     </a:t>
            </a:r>
            <a:r>
              <a:rPr lang="pt-BR"/>
              <a:t>- com sincronismo, a entrada de clock é a mesma.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