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6"/>
  </p:notesMasterIdLst>
  <p:sldIdLst>
    <p:sldId id="256" r:id="rId2"/>
    <p:sldId id="258" r:id="rId3"/>
    <p:sldId id="358" r:id="rId4"/>
    <p:sldId id="359" r:id="rId5"/>
    <p:sldId id="260" r:id="rId6"/>
    <p:sldId id="346" r:id="rId7"/>
    <p:sldId id="327" r:id="rId8"/>
    <p:sldId id="312" r:id="rId9"/>
    <p:sldId id="313" r:id="rId10"/>
    <p:sldId id="262" r:id="rId11"/>
    <p:sldId id="263" r:id="rId12"/>
    <p:sldId id="347" r:id="rId13"/>
    <p:sldId id="314" r:id="rId14"/>
    <p:sldId id="284" r:id="rId15"/>
    <p:sldId id="348" r:id="rId16"/>
    <p:sldId id="362" r:id="rId17"/>
    <p:sldId id="285" r:id="rId18"/>
    <p:sldId id="363" r:id="rId19"/>
    <p:sldId id="364" r:id="rId20"/>
    <p:sldId id="286" r:id="rId21"/>
    <p:sldId id="315" r:id="rId22"/>
    <p:sldId id="330" r:id="rId23"/>
    <p:sldId id="316" r:id="rId24"/>
    <p:sldId id="317" r:id="rId25"/>
    <p:sldId id="331" r:id="rId26"/>
    <p:sldId id="357" r:id="rId27"/>
    <p:sldId id="319" r:id="rId28"/>
    <p:sldId id="267" r:id="rId29"/>
    <p:sldId id="361" r:id="rId30"/>
    <p:sldId id="352" r:id="rId31"/>
    <p:sldId id="333" r:id="rId32"/>
    <p:sldId id="320" r:id="rId33"/>
    <p:sldId id="329" r:id="rId34"/>
    <p:sldId id="353" r:id="rId35"/>
    <p:sldId id="328" r:id="rId36"/>
    <p:sldId id="334" r:id="rId37"/>
    <p:sldId id="335" r:id="rId38"/>
    <p:sldId id="321" r:id="rId39"/>
    <p:sldId id="336" r:id="rId40"/>
    <p:sldId id="369" r:id="rId41"/>
    <p:sldId id="368" r:id="rId42"/>
    <p:sldId id="337" r:id="rId43"/>
    <p:sldId id="367" r:id="rId44"/>
    <p:sldId id="322" r:id="rId45"/>
    <p:sldId id="339" r:id="rId46"/>
    <p:sldId id="323" r:id="rId47"/>
    <p:sldId id="340" r:id="rId48"/>
    <p:sldId id="324" r:id="rId49"/>
    <p:sldId id="351" r:id="rId50"/>
    <p:sldId id="325" r:id="rId51"/>
    <p:sldId id="341" r:id="rId52"/>
    <p:sldId id="365" r:id="rId53"/>
    <p:sldId id="326" r:id="rId54"/>
    <p:sldId id="360" r:id="rId55"/>
    <p:sldId id="366" r:id="rId56"/>
    <p:sldId id="377" r:id="rId57"/>
    <p:sldId id="307" r:id="rId58"/>
    <p:sldId id="308" r:id="rId59"/>
    <p:sldId id="349" r:id="rId60"/>
    <p:sldId id="310" r:id="rId61"/>
    <p:sldId id="378" r:id="rId62"/>
    <p:sldId id="350" r:id="rId63"/>
    <p:sldId id="379" r:id="rId64"/>
    <p:sldId id="370" r:id="rId65"/>
    <p:sldId id="372" r:id="rId66"/>
    <p:sldId id="380" r:id="rId67"/>
    <p:sldId id="373" r:id="rId68"/>
    <p:sldId id="374" r:id="rId69"/>
    <p:sldId id="381" r:id="rId70"/>
    <p:sldId id="375" r:id="rId71"/>
    <p:sldId id="376" r:id="rId72"/>
    <p:sldId id="355" r:id="rId73"/>
    <p:sldId id="356" r:id="rId74"/>
    <p:sldId id="344" r:id="rId75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81C"/>
    <a:srgbClr val="37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4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8AAE5-427C-473A-A473-B6FB9B95A14C}" type="doc">
      <dgm:prSet loTypeId="urn:microsoft.com/office/officeart/2005/8/layout/process3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067F4B12-F401-476D-87FE-FD03E47219A8}">
      <dgm:prSet phldrT="[Текст]" custT="1"/>
      <dgm:spPr>
        <a:solidFill>
          <a:srgbClr val="FF681C"/>
        </a:solidFill>
      </dgm:spPr>
      <dgm:t>
        <a:bodyPr/>
        <a:lstStyle/>
        <a:p>
          <a:r>
            <a:rPr lang="ru-RU" sz="3600" dirty="0">
              <a:latin typeface="Verdana" panose="020B0604030504040204" pitchFamily="34" charset="0"/>
              <a:ea typeface="Verdana" panose="020B0604030504040204" pitchFamily="34" charset="0"/>
            </a:rPr>
            <a:t>Разработка</a:t>
          </a:r>
        </a:p>
      </dgm:t>
    </dgm:pt>
    <dgm:pt modelId="{0AD2A4CF-2A03-4797-AF5F-63B72376B099}" type="parTrans" cxnId="{28E2BEE9-49F6-44DB-8598-383B86410878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1CC5AB0-1826-4B2E-A463-691EA3E760AD}" type="sibTrans" cxnId="{28E2BEE9-49F6-44DB-8598-383B86410878}">
      <dgm:prSet custT="1"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D0CEEB9-DB19-473B-9DCA-11C0794D0561}">
      <dgm:prSet phldrT="[Текст]" custT="1"/>
      <dgm:spPr>
        <a:solidFill>
          <a:srgbClr val="FF681C"/>
        </a:solidFill>
      </dgm:spPr>
      <dgm:t>
        <a:bodyPr/>
        <a:lstStyle/>
        <a:p>
          <a:r>
            <a:rPr lang="ru-RU" sz="3600" dirty="0">
              <a:latin typeface="Verdana" panose="020B0604030504040204" pitchFamily="34" charset="0"/>
              <a:ea typeface="Verdana" panose="020B0604030504040204" pitchFamily="34" charset="0"/>
            </a:rPr>
            <a:t>Тестирование</a:t>
          </a:r>
        </a:p>
      </dgm:t>
    </dgm:pt>
    <dgm:pt modelId="{56889A9D-E121-489D-9508-867DE79B775D}" type="parTrans" cxnId="{E728240A-1B0E-4225-8973-B4E6DA275DD1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38DC6D3-5996-4E3A-AE30-3408ACEAAD03}" type="sibTrans" cxnId="{E728240A-1B0E-4225-8973-B4E6DA275DD1}">
      <dgm:prSet custT="1"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68FFB53-0008-422E-9546-A96C79B3D603}">
      <dgm:prSet custT="1"/>
      <dgm:spPr>
        <a:solidFill>
          <a:srgbClr val="FF681C"/>
        </a:solidFill>
      </dgm:spPr>
      <dgm:t>
        <a:bodyPr/>
        <a:lstStyle/>
        <a:p>
          <a:r>
            <a:rPr lang="ru-RU" sz="3600" dirty="0">
              <a:latin typeface="Verdana" panose="020B0604030504040204" pitchFamily="34" charset="0"/>
              <a:ea typeface="Verdana" panose="020B0604030504040204" pitchFamily="34" charset="0"/>
            </a:rPr>
            <a:t>Приемка задачи</a:t>
          </a:r>
        </a:p>
      </dgm:t>
    </dgm:pt>
    <dgm:pt modelId="{D89AFE39-1EB5-4BE3-B522-209132E7C1A7}" type="parTrans" cxnId="{CF4FDDDE-C67C-4957-99A2-E197D3708520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E657ABC-E652-4077-9874-BEFC79FC840A}" type="sibTrans" cxnId="{CF4FDDDE-C67C-4957-99A2-E197D3708520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0CE985A-B67C-4D6F-B73C-D53C14493622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FF681C"/>
          </a:solidFill>
        </a:ln>
      </dgm:spPr>
      <dgm:t>
        <a:bodyPr/>
        <a:lstStyle/>
        <a:p>
          <a:r>
            <a:rPr lang="ru-RU" sz="2400" dirty="0">
              <a:latin typeface="Verdana" panose="020B0604030504040204" pitchFamily="34" charset="0"/>
              <a:ea typeface="Verdana" panose="020B0604030504040204" pitchFamily="34" charset="0"/>
            </a:rPr>
            <a:t>Проверить </a:t>
          </a:r>
          <a:r>
            <a:rPr lang="ru-RU" sz="2400" dirty="0" err="1">
              <a:latin typeface="Verdana" panose="020B0604030504040204" pitchFamily="34" charset="0"/>
              <a:ea typeface="Verdana" panose="020B0604030504040204" pitchFamily="34" charset="0"/>
            </a:rPr>
            <a:t>голден</a:t>
          </a:r>
          <a:r>
            <a:rPr lang="ru-RU" sz="2400" dirty="0">
              <a:latin typeface="Verdana" panose="020B0604030504040204" pitchFamily="34" charset="0"/>
              <a:ea typeface="Verdana" panose="020B0604030504040204" pitchFamily="34" charset="0"/>
            </a:rPr>
            <a:t>-кейсы</a:t>
          </a:r>
        </a:p>
      </dgm:t>
    </dgm:pt>
    <dgm:pt modelId="{8416563B-6005-4E9C-8A93-CC4AB0E6B86F}" type="parTrans" cxnId="{347A69F3-BA44-4218-9559-913F20C21AF4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D33B0AF-B8FE-4F2D-885A-1FB13259AE86}" type="sibTrans" cxnId="{347A69F3-BA44-4218-9559-913F20C21AF4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2707065-C39A-4375-8ADE-042AD42A3AD3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FF681C"/>
          </a:solidFill>
        </a:ln>
      </dgm:spPr>
      <dgm:t>
        <a:bodyPr/>
        <a:lstStyle/>
        <a:p>
          <a:r>
            <a:rPr lang="ru-RU" sz="2400" dirty="0">
              <a:latin typeface="Verdana" panose="020B0604030504040204" pitchFamily="34" charset="0"/>
              <a:ea typeface="Verdana" panose="020B0604030504040204" pitchFamily="34" charset="0"/>
            </a:rPr>
            <a:t>Сверить реализацию и текстовое описание задачи</a:t>
          </a:r>
        </a:p>
      </dgm:t>
    </dgm:pt>
    <dgm:pt modelId="{9B3855A8-A169-4623-A937-08B400BC5F44}" type="parTrans" cxnId="{6ACF77A9-2026-46CC-ADDD-1B0A76BAF232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9214999-A6A2-4AF9-94AD-231AC68B12B9}" type="sibTrans" cxnId="{6ACF77A9-2026-46CC-ADDD-1B0A76BAF232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0CE9608-3F12-4765-96A3-79B21386005C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FF681C"/>
          </a:solidFill>
        </a:ln>
      </dgm:spPr>
      <dgm:t>
        <a:bodyPr/>
        <a:lstStyle/>
        <a:p>
          <a:r>
            <a:rPr lang="ru-RU" sz="2400" dirty="0">
              <a:latin typeface="Verdana" panose="020B0604030504040204" pitchFamily="34" charset="0"/>
              <a:ea typeface="Verdana" panose="020B0604030504040204" pitchFamily="34" charset="0"/>
            </a:rPr>
            <a:t>Ответить на возникающие вопросы</a:t>
          </a:r>
        </a:p>
      </dgm:t>
    </dgm:pt>
    <dgm:pt modelId="{E1BBDCEC-36CC-4A80-94C1-F0A174A23D62}" type="parTrans" cxnId="{54C57844-A230-43F3-BAF2-C0957865DF02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991DF65-AE2C-476A-B472-A7ECE5C157E6}" type="sibTrans" cxnId="{54C57844-A230-43F3-BAF2-C0957865DF02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3531432-7759-42A2-9CF8-50F0B1CBF398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FF681C"/>
          </a:solidFill>
        </a:ln>
      </dgm:spPr>
      <dgm:t>
        <a:bodyPr/>
        <a:lstStyle/>
        <a:p>
          <a:r>
            <a:rPr lang="ru-RU" sz="2400" dirty="0">
              <a:latin typeface="Verdana" panose="020B0604030504040204" pitchFamily="34" charset="0"/>
              <a:ea typeface="Verdana" panose="020B0604030504040204" pitchFamily="34" charset="0"/>
            </a:rPr>
            <a:t>Если требуется, внести изменения в описание задачи</a:t>
          </a:r>
        </a:p>
      </dgm:t>
    </dgm:pt>
    <dgm:pt modelId="{E76B478F-F756-42A0-A4B2-79A4504B4A5D}" type="parTrans" cxnId="{E40DC332-E20B-4559-8470-94272B8222C4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51F11EB-E5B7-4C71-A350-39F21793AF07}" type="sibTrans" cxnId="{E40DC332-E20B-4559-8470-94272B8222C4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A59DF7E-EB26-4AF6-BE51-18074322A8D7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FF681C"/>
          </a:solidFill>
        </a:ln>
      </dgm:spPr>
      <dgm:t>
        <a:bodyPr/>
        <a:lstStyle/>
        <a:p>
          <a:r>
            <a:rPr lang="ru-RU" sz="2400" dirty="0">
              <a:latin typeface="Verdana" panose="020B0604030504040204" pitchFamily="34" charset="0"/>
              <a:ea typeface="Verdana" panose="020B0604030504040204" pitchFamily="34" charset="0"/>
            </a:rPr>
            <a:t>Ответить на возникающие вопросы</a:t>
          </a:r>
        </a:p>
      </dgm:t>
    </dgm:pt>
    <dgm:pt modelId="{68190B28-1778-4E2A-BF32-F2AD384318E3}" type="parTrans" cxnId="{F2FEE213-E219-456A-BC67-FF58A2B0BEFB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500CB43-E18D-4055-9E16-54AC1756C7EE}" type="sibTrans" cxnId="{F2FEE213-E219-456A-BC67-FF58A2B0BEFB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283DA1A-A492-4A92-8F3D-08BD792DA7F1}">
      <dgm:prSet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>
        <a:ln>
          <a:solidFill>
            <a:srgbClr val="FF681C"/>
          </a:solidFill>
        </a:ln>
      </dgm:spPr>
      <dgm:t>
        <a:bodyPr/>
        <a:lstStyle/>
        <a:p>
          <a:r>
            <a:rPr lang="ru-RU" sz="2400" dirty="0">
              <a:latin typeface="Verdana" panose="020B0604030504040204" pitchFamily="34" charset="0"/>
              <a:ea typeface="Verdana" panose="020B0604030504040204" pitchFamily="34" charset="0"/>
            </a:rPr>
            <a:t>Если требуется, внести изменения в описание задачи</a:t>
          </a:r>
        </a:p>
      </dgm:t>
    </dgm:pt>
    <dgm:pt modelId="{FFC428A7-5554-49C2-84C9-0B65E62A66A7}" type="parTrans" cxnId="{D911217A-B53D-4FF2-884D-548B3A9D987D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05E6DDD-C0DA-43C5-B782-DD346629B47C}" type="sibTrans" cxnId="{D911217A-B53D-4FF2-884D-548B3A9D987D}">
      <dgm:prSet/>
      <dgm:spPr/>
      <dgm:t>
        <a:bodyPr/>
        <a:lstStyle/>
        <a:p>
          <a:endParaRPr lang="ru-RU" sz="3600"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A960D71-AB0E-42C7-A8B8-90ACE4DA10DB}" type="pres">
      <dgm:prSet presAssocID="{D9C8AAE5-427C-473A-A473-B6FB9B95A14C}" presName="linearFlow" presStyleCnt="0">
        <dgm:presLayoutVars>
          <dgm:dir/>
          <dgm:animLvl val="lvl"/>
          <dgm:resizeHandles val="exact"/>
        </dgm:presLayoutVars>
      </dgm:prSet>
      <dgm:spPr/>
    </dgm:pt>
    <dgm:pt modelId="{A38C548E-2639-484E-9B66-070F11CF594A}" type="pres">
      <dgm:prSet presAssocID="{067F4B12-F401-476D-87FE-FD03E47219A8}" presName="composite" presStyleCnt="0"/>
      <dgm:spPr/>
    </dgm:pt>
    <dgm:pt modelId="{FF16DFE3-E754-450D-99EA-F860AA4D9F6B}" type="pres">
      <dgm:prSet presAssocID="{067F4B12-F401-476D-87FE-FD03E47219A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D2220D5-8B01-4DE1-8138-089CE44A5314}" type="pres">
      <dgm:prSet presAssocID="{067F4B12-F401-476D-87FE-FD03E47219A8}" presName="parSh" presStyleLbl="node1" presStyleIdx="0" presStyleCnt="3"/>
      <dgm:spPr/>
    </dgm:pt>
    <dgm:pt modelId="{083FF450-82AA-4DF2-9A2C-064D333479A9}" type="pres">
      <dgm:prSet presAssocID="{067F4B12-F401-476D-87FE-FD03E47219A8}" presName="desTx" presStyleLbl="fgAcc1" presStyleIdx="0" presStyleCnt="3" custScaleX="123091" custScaleY="98069" custLinFactNeighborX="-114" custLinFactNeighborY="3561">
        <dgm:presLayoutVars>
          <dgm:bulletEnabled val="1"/>
        </dgm:presLayoutVars>
      </dgm:prSet>
      <dgm:spPr/>
    </dgm:pt>
    <dgm:pt modelId="{ABCAEBD8-9A37-4AD6-8FC7-3492B5A43F79}" type="pres">
      <dgm:prSet presAssocID="{01CC5AB0-1826-4B2E-A463-691EA3E760AD}" presName="sibTrans" presStyleLbl="sibTrans2D1" presStyleIdx="0" presStyleCnt="2"/>
      <dgm:spPr/>
    </dgm:pt>
    <dgm:pt modelId="{48066C5F-7591-4754-93F3-F56701800355}" type="pres">
      <dgm:prSet presAssocID="{01CC5AB0-1826-4B2E-A463-691EA3E760AD}" presName="connTx" presStyleLbl="sibTrans2D1" presStyleIdx="0" presStyleCnt="2"/>
      <dgm:spPr/>
    </dgm:pt>
    <dgm:pt modelId="{A25759B8-3E90-4697-9E7C-545215062D73}" type="pres">
      <dgm:prSet presAssocID="{7D0CEEB9-DB19-473B-9DCA-11C0794D0561}" presName="composite" presStyleCnt="0"/>
      <dgm:spPr/>
    </dgm:pt>
    <dgm:pt modelId="{DBCAF72F-9FE8-428C-B3D9-0D5F061C3063}" type="pres">
      <dgm:prSet presAssocID="{7D0CEEB9-DB19-473B-9DCA-11C0794D0561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0B1D6C5-93C7-499C-AC89-6153433FFDE6}" type="pres">
      <dgm:prSet presAssocID="{7D0CEEB9-DB19-473B-9DCA-11C0794D0561}" presName="parSh" presStyleLbl="node1" presStyleIdx="1" presStyleCnt="3"/>
      <dgm:spPr/>
    </dgm:pt>
    <dgm:pt modelId="{D790D195-0C03-42D3-9CD1-99F8F53B614F}" type="pres">
      <dgm:prSet presAssocID="{7D0CEEB9-DB19-473B-9DCA-11C0794D0561}" presName="desTx" presStyleLbl="fgAcc1" presStyleIdx="1" presStyleCnt="3" custScaleX="124842" custLinFactNeighborX="2127" custLinFactNeighborY="1638">
        <dgm:presLayoutVars>
          <dgm:bulletEnabled val="1"/>
        </dgm:presLayoutVars>
      </dgm:prSet>
      <dgm:spPr/>
    </dgm:pt>
    <dgm:pt modelId="{05D05ECE-4EA9-4422-AC0C-BAF17317ABB8}" type="pres">
      <dgm:prSet presAssocID="{938DC6D3-5996-4E3A-AE30-3408ACEAAD03}" presName="sibTrans" presStyleLbl="sibTrans2D1" presStyleIdx="1" presStyleCnt="2"/>
      <dgm:spPr/>
    </dgm:pt>
    <dgm:pt modelId="{00D17AED-911B-48E9-BA00-5F8C00138791}" type="pres">
      <dgm:prSet presAssocID="{938DC6D3-5996-4E3A-AE30-3408ACEAAD03}" presName="connTx" presStyleLbl="sibTrans2D1" presStyleIdx="1" presStyleCnt="2"/>
      <dgm:spPr/>
    </dgm:pt>
    <dgm:pt modelId="{8FAFA8D1-0129-4AF5-AEE6-23A1D1025B58}" type="pres">
      <dgm:prSet presAssocID="{368FFB53-0008-422E-9546-A96C79B3D603}" presName="composite" presStyleCnt="0"/>
      <dgm:spPr/>
    </dgm:pt>
    <dgm:pt modelId="{95FC4507-C0D8-4ACB-870A-85E9D8586F39}" type="pres">
      <dgm:prSet presAssocID="{368FFB53-0008-422E-9546-A96C79B3D603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61F46D6-5590-4439-BFC4-41F436FF24B8}" type="pres">
      <dgm:prSet presAssocID="{368FFB53-0008-422E-9546-A96C79B3D603}" presName="parSh" presStyleLbl="node1" presStyleIdx="2" presStyleCnt="3"/>
      <dgm:spPr/>
    </dgm:pt>
    <dgm:pt modelId="{947181BF-1F47-4DFA-AC06-7C9708D35A9E}" type="pres">
      <dgm:prSet presAssocID="{368FFB53-0008-422E-9546-A96C79B3D603}" presName="desTx" presStyleLbl="fgAcc1" presStyleIdx="2" presStyleCnt="3" custScaleX="123659" custLinFactNeighborX="2233" custLinFactNeighborY="2574">
        <dgm:presLayoutVars>
          <dgm:bulletEnabled val="1"/>
        </dgm:presLayoutVars>
      </dgm:prSet>
      <dgm:spPr/>
    </dgm:pt>
  </dgm:ptLst>
  <dgm:cxnLst>
    <dgm:cxn modelId="{E728240A-1B0E-4225-8973-B4E6DA275DD1}" srcId="{D9C8AAE5-427C-473A-A473-B6FB9B95A14C}" destId="{7D0CEEB9-DB19-473B-9DCA-11C0794D0561}" srcOrd="1" destOrd="0" parTransId="{56889A9D-E121-489D-9508-867DE79B775D}" sibTransId="{938DC6D3-5996-4E3A-AE30-3408ACEAAD03}"/>
    <dgm:cxn modelId="{7D3B970F-1256-4272-9623-39C532F118AA}" type="presOf" srcId="{C0CE9608-3F12-4765-96A3-79B21386005C}" destId="{083FF450-82AA-4DF2-9A2C-064D333479A9}" srcOrd="0" destOrd="0" presId="urn:microsoft.com/office/officeart/2005/8/layout/process3"/>
    <dgm:cxn modelId="{F2FEE213-E219-456A-BC67-FF58A2B0BEFB}" srcId="{7D0CEEB9-DB19-473B-9DCA-11C0794D0561}" destId="{1A59DF7E-EB26-4AF6-BE51-18074322A8D7}" srcOrd="0" destOrd="0" parTransId="{68190B28-1778-4E2A-BF32-F2AD384318E3}" sibTransId="{F500CB43-E18D-4055-9E16-54AC1756C7EE}"/>
    <dgm:cxn modelId="{E40DC332-E20B-4559-8470-94272B8222C4}" srcId="{067F4B12-F401-476D-87FE-FD03E47219A8}" destId="{D3531432-7759-42A2-9CF8-50F0B1CBF398}" srcOrd="1" destOrd="0" parTransId="{E76B478F-F756-42A0-A4B2-79A4504B4A5D}" sibTransId="{B51F11EB-E5B7-4C71-A350-39F21793AF07}"/>
    <dgm:cxn modelId="{D887113A-43E7-4E9A-AA31-A250B904C4BB}" type="presOf" srcId="{1A59DF7E-EB26-4AF6-BE51-18074322A8D7}" destId="{D790D195-0C03-42D3-9CD1-99F8F53B614F}" srcOrd="0" destOrd="0" presId="urn:microsoft.com/office/officeart/2005/8/layout/process3"/>
    <dgm:cxn modelId="{9028FE3E-A6F4-4B5A-9935-BF7B59552F5A}" type="presOf" srcId="{067F4B12-F401-476D-87FE-FD03E47219A8}" destId="{FF16DFE3-E754-450D-99EA-F860AA4D9F6B}" srcOrd="0" destOrd="0" presId="urn:microsoft.com/office/officeart/2005/8/layout/process3"/>
    <dgm:cxn modelId="{54C57844-A230-43F3-BAF2-C0957865DF02}" srcId="{067F4B12-F401-476D-87FE-FD03E47219A8}" destId="{C0CE9608-3F12-4765-96A3-79B21386005C}" srcOrd="0" destOrd="0" parTransId="{E1BBDCEC-36CC-4A80-94C1-F0A174A23D62}" sibTransId="{5991DF65-AE2C-476A-B472-A7ECE5C157E6}"/>
    <dgm:cxn modelId="{D911217A-B53D-4FF2-884D-548B3A9D987D}" srcId="{7D0CEEB9-DB19-473B-9DCA-11C0794D0561}" destId="{8283DA1A-A492-4A92-8F3D-08BD792DA7F1}" srcOrd="1" destOrd="0" parTransId="{FFC428A7-5554-49C2-84C9-0B65E62A66A7}" sibTransId="{305E6DDD-C0DA-43C5-B782-DD346629B47C}"/>
    <dgm:cxn modelId="{EF1E147B-ED39-4A5E-AAFB-6473A52B9DC7}" type="presOf" srcId="{7D0CEEB9-DB19-473B-9DCA-11C0794D0561}" destId="{DBCAF72F-9FE8-428C-B3D9-0D5F061C3063}" srcOrd="0" destOrd="0" presId="urn:microsoft.com/office/officeart/2005/8/layout/process3"/>
    <dgm:cxn modelId="{F794037F-5A0D-4F61-A924-34A2EAA7C5DA}" type="presOf" srcId="{02707065-C39A-4375-8ADE-042AD42A3AD3}" destId="{947181BF-1F47-4DFA-AC06-7C9708D35A9E}" srcOrd="0" destOrd="1" presId="urn:microsoft.com/office/officeart/2005/8/layout/process3"/>
    <dgm:cxn modelId="{18059184-B22B-4F87-B9BE-5534A5CA0419}" type="presOf" srcId="{067F4B12-F401-476D-87FE-FD03E47219A8}" destId="{2D2220D5-8B01-4DE1-8138-089CE44A5314}" srcOrd="1" destOrd="0" presId="urn:microsoft.com/office/officeart/2005/8/layout/process3"/>
    <dgm:cxn modelId="{4250808C-4BE3-4D90-B0A3-9BDEAA6CAB1F}" type="presOf" srcId="{01CC5AB0-1826-4B2E-A463-691EA3E760AD}" destId="{48066C5F-7591-4754-93F3-F56701800355}" srcOrd="1" destOrd="0" presId="urn:microsoft.com/office/officeart/2005/8/layout/process3"/>
    <dgm:cxn modelId="{3E840992-759F-40DB-B214-55D6D85F82F5}" type="presOf" srcId="{938DC6D3-5996-4E3A-AE30-3408ACEAAD03}" destId="{05D05ECE-4EA9-4422-AC0C-BAF17317ABB8}" srcOrd="0" destOrd="0" presId="urn:microsoft.com/office/officeart/2005/8/layout/process3"/>
    <dgm:cxn modelId="{B7832A95-EAE6-406D-89B2-AF39C697E906}" type="presOf" srcId="{D3531432-7759-42A2-9CF8-50F0B1CBF398}" destId="{083FF450-82AA-4DF2-9A2C-064D333479A9}" srcOrd="0" destOrd="1" presId="urn:microsoft.com/office/officeart/2005/8/layout/process3"/>
    <dgm:cxn modelId="{4A254499-070E-4D16-BA10-FB12E84AB409}" type="presOf" srcId="{8283DA1A-A492-4A92-8F3D-08BD792DA7F1}" destId="{D790D195-0C03-42D3-9CD1-99F8F53B614F}" srcOrd="0" destOrd="1" presId="urn:microsoft.com/office/officeart/2005/8/layout/process3"/>
    <dgm:cxn modelId="{C286F59D-3A6C-4AD1-A6EB-5F4A663ABFE2}" type="presOf" srcId="{01CC5AB0-1826-4B2E-A463-691EA3E760AD}" destId="{ABCAEBD8-9A37-4AD6-8FC7-3492B5A43F79}" srcOrd="0" destOrd="0" presId="urn:microsoft.com/office/officeart/2005/8/layout/process3"/>
    <dgm:cxn modelId="{51AA619E-3291-405A-9397-A5CC3967258D}" type="presOf" srcId="{D9C8AAE5-427C-473A-A473-B6FB9B95A14C}" destId="{0A960D71-AB0E-42C7-A8B8-90ACE4DA10DB}" srcOrd="0" destOrd="0" presId="urn:microsoft.com/office/officeart/2005/8/layout/process3"/>
    <dgm:cxn modelId="{6ACF77A9-2026-46CC-ADDD-1B0A76BAF232}" srcId="{368FFB53-0008-422E-9546-A96C79B3D603}" destId="{02707065-C39A-4375-8ADE-042AD42A3AD3}" srcOrd="1" destOrd="0" parTransId="{9B3855A8-A169-4623-A937-08B400BC5F44}" sibTransId="{19214999-A6A2-4AF9-94AD-231AC68B12B9}"/>
    <dgm:cxn modelId="{596C24B6-F8BB-4059-AA33-36880B3E555C}" type="presOf" srcId="{368FFB53-0008-422E-9546-A96C79B3D603}" destId="{95FC4507-C0D8-4ACB-870A-85E9D8586F39}" srcOrd="0" destOrd="0" presId="urn:microsoft.com/office/officeart/2005/8/layout/process3"/>
    <dgm:cxn modelId="{1AFA96C0-958B-4EFA-9AB4-6BCC65601E00}" type="presOf" srcId="{368FFB53-0008-422E-9546-A96C79B3D603}" destId="{561F46D6-5590-4439-BFC4-41F436FF24B8}" srcOrd="1" destOrd="0" presId="urn:microsoft.com/office/officeart/2005/8/layout/process3"/>
    <dgm:cxn modelId="{6DB54FC8-D3BE-42E6-9597-D74AD01A870A}" type="presOf" srcId="{60CE985A-B67C-4D6F-B73C-D53C14493622}" destId="{947181BF-1F47-4DFA-AC06-7C9708D35A9E}" srcOrd="0" destOrd="0" presId="urn:microsoft.com/office/officeart/2005/8/layout/process3"/>
    <dgm:cxn modelId="{F93D8CD8-C183-4752-A14D-1E886A01376E}" type="presOf" srcId="{7D0CEEB9-DB19-473B-9DCA-11C0794D0561}" destId="{50B1D6C5-93C7-499C-AC89-6153433FFDE6}" srcOrd="1" destOrd="0" presId="urn:microsoft.com/office/officeart/2005/8/layout/process3"/>
    <dgm:cxn modelId="{CF4FDDDE-C67C-4957-99A2-E197D3708520}" srcId="{D9C8AAE5-427C-473A-A473-B6FB9B95A14C}" destId="{368FFB53-0008-422E-9546-A96C79B3D603}" srcOrd="2" destOrd="0" parTransId="{D89AFE39-1EB5-4BE3-B522-209132E7C1A7}" sibTransId="{BE657ABC-E652-4077-9874-BEFC79FC840A}"/>
    <dgm:cxn modelId="{286A55E4-1B29-40C6-BC7C-D96F4C4735B5}" type="presOf" srcId="{938DC6D3-5996-4E3A-AE30-3408ACEAAD03}" destId="{00D17AED-911B-48E9-BA00-5F8C00138791}" srcOrd="1" destOrd="0" presId="urn:microsoft.com/office/officeart/2005/8/layout/process3"/>
    <dgm:cxn modelId="{28E2BEE9-49F6-44DB-8598-383B86410878}" srcId="{D9C8AAE5-427C-473A-A473-B6FB9B95A14C}" destId="{067F4B12-F401-476D-87FE-FD03E47219A8}" srcOrd="0" destOrd="0" parTransId="{0AD2A4CF-2A03-4797-AF5F-63B72376B099}" sibTransId="{01CC5AB0-1826-4B2E-A463-691EA3E760AD}"/>
    <dgm:cxn modelId="{347A69F3-BA44-4218-9559-913F20C21AF4}" srcId="{368FFB53-0008-422E-9546-A96C79B3D603}" destId="{60CE985A-B67C-4D6F-B73C-D53C14493622}" srcOrd="0" destOrd="0" parTransId="{8416563B-6005-4E9C-8A93-CC4AB0E6B86F}" sibTransId="{4D33B0AF-B8FE-4F2D-885A-1FB13259AE86}"/>
    <dgm:cxn modelId="{FEEA76F5-8179-4BE9-AB57-34E4A903470D}" type="presParOf" srcId="{0A960D71-AB0E-42C7-A8B8-90ACE4DA10DB}" destId="{A38C548E-2639-484E-9B66-070F11CF594A}" srcOrd="0" destOrd="0" presId="urn:microsoft.com/office/officeart/2005/8/layout/process3"/>
    <dgm:cxn modelId="{0FDAFAA9-C70F-497B-875B-0C858AF4F405}" type="presParOf" srcId="{A38C548E-2639-484E-9B66-070F11CF594A}" destId="{FF16DFE3-E754-450D-99EA-F860AA4D9F6B}" srcOrd="0" destOrd="0" presId="urn:microsoft.com/office/officeart/2005/8/layout/process3"/>
    <dgm:cxn modelId="{54F0617E-3113-40C3-8539-9D609CB74A32}" type="presParOf" srcId="{A38C548E-2639-484E-9B66-070F11CF594A}" destId="{2D2220D5-8B01-4DE1-8138-089CE44A5314}" srcOrd="1" destOrd="0" presId="urn:microsoft.com/office/officeart/2005/8/layout/process3"/>
    <dgm:cxn modelId="{9C30B744-D257-462F-AF4D-C718B77EC28E}" type="presParOf" srcId="{A38C548E-2639-484E-9B66-070F11CF594A}" destId="{083FF450-82AA-4DF2-9A2C-064D333479A9}" srcOrd="2" destOrd="0" presId="urn:microsoft.com/office/officeart/2005/8/layout/process3"/>
    <dgm:cxn modelId="{3DA21A79-8D82-4D1D-855E-FB0A6A916788}" type="presParOf" srcId="{0A960D71-AB0E-42C7-A8B8-90ACE4DA10DB}" destId="{ABCAEBD8-9A37-4AD6-8FC7-3492B5A43F79}" srcOrd="1" destOrd="0" presId="urn:microsoft.com/office/officeart/2005/8/layout/process3"/>
    <dgm:cxn modelId="{6FB99685-0A83-486A-BA85-913417178035}" type="presParOf" srcId="{ABCAEBD8-9A37-4AD6-8FC7-3492B5A43F79}" destId="{48066C5F-7591-4754-93F3-F56701800355}" srcOrd="0" destOrd="0" presId="urn:microsoft.com/office/officeart/2005/8/layout/process3"/>
    <dgm:cxn modelId="{F74FA82F-0D77-4241-BB3A-F2950F06F241}" type="presParOf" srcId="{0A960D71-AB0E-42C7-A8B8-90ACE4DA10DB}" destId="{A25759B8-3E90-4697-9E7C-545215062D73}" srcOrd="2" destOrd="0" presId="urn:microsoft.com/office/officeart/2005/8/layout/process3"/>
    <dgm:cxn modelId="{49027961-D9CF-4745-B9D3-64E274AA91E5}" type="presParOf" srcId="{A25759B8-3E90-4697-9E7C-545215062D73}" destId="{DBCAF72F-9FE8-428C-B3D9-0D5F061C3063}" srcOrd="0" destOrd="0" presId="urn:microsoft.com/office/officeart/2005/8/layout/process3"/>
    <dgm:cxn modelId="{776FE031-401E-48CC-A04D-5CBFED55954E}" type="presParOf" srcId="{A25759B8-3E90-4697-9E7C-545215062D73}" destId="{50B1D6C5-93C7-499C-AC89-6153433FFDE6}" srcOrd="1" destOrd="0" presId="urn:microsoft.com/office/officeart/2005/8/layout/process3"/>
    <dgm:cxn modelId="{E9458092-7F77-418F-93E3-848ACF67656F}" type="presParOf" srcId="{A25759B8-3E90-4697-9E7C-545215062D73}" destId="{D790D195-0C03-42D3-9CD1-99F8F53B614F}" srcOrd="2" destOrd="0" presId="urn:microsoft.com/office/officeart/2005/8/layout/process3"/>
    <dgm:cxn modelId="{E4B3D1F5-DAB3-4115-8600-26FF22652D7A}" type="presParOf" srcId="{0A960D71-AB0E-42C7-A8B8-90ACE4DA10DB}" destId="{05D05ECE-4EA9-4422-AC0C-BAF17317ABB8}" srcOrd="3" destOrd="0" presId="urn:microsoft.com/office/officeart/2005/8/layout/process3"/>
    <dgm:cxn modelId="{1B7D39F1-2E5A-4446-8DB8-D1248010BF74}" type="presParOf" srcId="{05D05ECE-4EA9-4422-AC0C-BAF17317ABB8}" destId="{00D17AED-911B-48E9-BA00-5F8C00138791}" srcOrd="0" destOrd="0" presId="urn:microsoft.com/office/officeart/2005/8/layout/process3"/>
    <dgm:cxn modelId="{9B68B9A2-A10F-4325-A333-0713B6ADD232}" type="presParOf" srcId="{0A960D71-AB0E-42C7-A8B8-90ACE4DA10DB}" destId="{8FAFA8D1-0129-4AF5-AEE6-23A1D1025B58}" srcOrd="4" destOrd="0" presId="urn:microsoft.com/office/officeart/2005/8/layout/process3"/>
    <dgm:cxn modelId="{121A71B3-D4C4-4691-9381-45311D1F931D}" type="presParOf" srcId="{8FAFA8D1-0129-4AF5-AEE6-23A1D1025B58}" destId="{95FC4507-C0D8-4ACB-870A-85E9D8586F39}" srcOrd="0" destOrd="0" presId="urn:microsoft.com/office/officeart/2005/8/layout/process3"/>
    <dgm:cxn modelId="{C07AD7B9-0698-4C0D-9427-532916451886}" type="presParOf" srcId="{8FAFA8D1-0129-4AF5-AEE6-23A1D1025B58}" destId="{561F46D6-5590-4439-BFC4-41F436FF24B8}" srcOrd="1" destOrd="0" presId="urn:microsoft.com/office/officeart/2005/8/layout/process3"/>
    <dgm:cxn modelId="{7764976A-AA9B-4DE6-B555-932D9BAF4228}" type="presParOf" srcId="{8FAFA8D1-0129-4AF5-AEE6-23A1D1025B58}" destId="{947181BF-1F47-4DFA-AC06-7C9708D35A9E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220D5-8B01-4DE1-8138-089CE44A5314}">
      <dsp:nvSpPr>
        <dsp:cNvPr id="0" name=""/>
        <dsp:cNvSpPr/>
      </dsp:nvSpPr>
      <dsp:spPr>
        <a:xfrm>
          <a:off x="12237" y="18517"/>
          <a:ext cx="3843396" cy="2096800"/>
        </a:xfrm>
        <a:prstGeom prst="roundRect">
          <a:avLst>
            <a:gd name="adj" fmla="val 10000"/>
          </a:avLst>
        </a:prstGeom>
        <a:solidFill>
          <a:srgbClr val="FF681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Verdana" panose="020B0604030504040204" pitchFamily="34" charset="0"/>
              <a:ea typeface="Verdana" panose="020B0604030504040204" pitchFamily="34" charset="0"/>
            </a:rPr>
            <a:t>Разработка</a:t>
          </a:r>
        </a:p>
      </dsp:txBody>
      <dsp:txXfrm>
        <a:off x="12237" y="18517"/>
        <a:ext cx="3843396" cy="1397866"/>
      </dsp:txXfrm>
    </dsp:sp>
    <dsp:sp modelId="{083FF450-82AA-4DF2-9A2C-064D333479A9}">
      <dsp:nvSpPr>
        <dsp:cNvPr id="0" name=""/>
        <dsp:cNvSpPr/>
      </dsp:nvSpPr>
      <dsp:spPr>
        <a:xfrm>
          <a:off x="351318" y="1460483"/>
          <a:ext cx="4730874" cy="2598436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FF681C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Verdana" panose="020B0604030504040204" pitchFamily="34" charset="0"/>
              <a:ea typeface="Verdana" panose="020B0604030504040204" pitchFamily="34" charset="0"/>
            </a:rPr>
            <a:t>Ответить на возникающие вопросы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Verdana" panose="020B0604030504040204" pitchFamily="34" charset="0"/>
              <a:ea typeface="Verdana" panose="020B0604030504040204" pitchFamily="34" charset="0"/>
            </a:rPr>
            <a:t>Если требуется, внести изменения в описание задачи</a:t>
          </a:r>
        </a:p>
      </dsp:txBody>
      <dsp:txXfrm>
        <a:off x="427424" y="1536589"/>
        <a:ext cx="4578662" cy="2446224"/>
      </dsp:txXfrm>
    </dsp:sp>
    <dsp:sp modelId="{ABCAEBD8-9A37-4AD6-8FC7-3492B5A43F79}">
      <dsp:nvSpPr>
        <dsp:cNvPr id="0" name=""/>
        <dsp:cNvSpPr/>
      </dsp:nvSpPr>
      <dsp:spPr>
        <a:xfrm rot="21593355">
          <a:off x="4549211" y="232527"/>
          <a:ext cx="1470391" cy="9568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4549211" y="424183"/>
        <a:ext cx="1183323" cy="574136"/>
      </dsp:txXfrm>
    </dsp:sp>
    <dsp:sp modelId="{50B1D6C5-93C7-499C-AC89-6153433FFDE6}">
      <dsp:nvSpPr>
        <dsp:cNvPr id="0" name=""/>
        <dsp:cNvSpPr/>
      </dsp:nvSpPr>
      <dsp:spPr>
        <a:xfrm>
          <a:off x="6629952" y="5726"/>
          <a:ext cx="3843396" cy="2096800"/>
        </a:xfrm>
        <a:prstGeom prst="roundRect">
          <a:avLst>
            <a:gd name="adj" fmla="val 10000"/>
          </a:avLst>
        </a:prstGeom>
        <a:solidFill>
          <a:srgbClr val="FF681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Verdana" panose="020B0604030504040204" pitchFamily="34" charset="0"/>
              <a:ea typeface="Verdana" panose="020B0604030504040204" pitchFamily="34" charset="0"/>
            </a:rPr>
            <a:t>Тестирование</a:t>
          </a:r>
        </a:p>
      </dsp:txBody>
      <dsp:txXfrm>
        <a:off x="6629952" y="5726"/>
        <a:ext cx="3843396" cy="1397866"/>
      </dsp:txXfrm>
    </dsp:sp>
    <dsp:sp modelId="{D790D195-0C03-42D3-9CD1-99F8F53B614F}">
      <dsp:nvSpPr>
        <dsp:cNvPr id="0" name=""/>
        <dsp:cNvSpPr/>
      </dsp:nvSpPr>
      <dsp:spPr>
        <a:xfrm>
          <a:off x="7021514" y="1409319"/>
          <a:ext cx="4798172" cy="26496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FF681C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Verdana" panose="020B0604030504040204" pitchFamily="34" charset="0"/>
              <a:ea typeface="Verdana" panose="020B0604030504040204" pitchFamily="34" charset="0"/>
            </a:rPr>
            <a:t>Ответить на возникающие вопросы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Verdana" panose="020B0604030504040204" pitchFamily="34" charset="0"/>
              <a:ea typeface="Verdana" panose="020B0604030504040204" pitchFamily="34" charset="0"/>
            </a:rPr>
            <a:t>Если требуется, внести изменения в описание задачи</a:t>
          </a:r>
        </a:p>
      </dsp:txBody>
      <dsp:txXfrm>
        <a:off x="7099118" y="1486923"/>
        <a:ext cx="4642964" cy="2494392"/>
      </dsp:txXfrm>
    </dsp:sp>
    <dsp:sp modelId="{05D05ECE-4EA9-4422-AC0C-BAF17317ABB8}">
      <dsp:nvSpPr>
        <dsp:cNvPr id="0" name=""/>
        <dsp:cNvSpPr/>
      </dsp:nvSpPr>
      <dsp:spPr>
        <a:xfrm>
          <a:off x="11175340" y="226212"/>
          <a:ext cx="1488223" cy="95689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600" kern="1200">
            <a:latin typeface="Verdana" panose="020B0604030504040204" pitchFamily="34" charset="0"/>
            <a:ea typeface="Verdana" panose="020B0604030504040204" pitchFamily="34" charset="0"/>
          </a:endParaRPr>
        </a:p>
      </dsp:txBody>
      <dsp:txXfrm>
        <a:off x="11175340" y="417591"/>
        <a:ext cx="1201155" cy="574136"/>
      </dsp:txXfrm>
    </dsp:sp>
    <dsp:sp modelId="{561F46D6-5590-4439-BFC4-41F436FF24B8}">
      <dsp:nvSpPr>
        <dsp:cNvPr id="0" name=""/>
        <dsp:cNvSpPr/>
      </dsp:nvSpPr>
      <dsp:spPr>
        <a:xfrm>
          <a:off x="13281316" y="5726"/>
          <a:ext cx="3843396" cy="2096800"/>
        </a:xfrm>
        <a:prstGeom prst="roundRect">
          <a:avLst>
            <a:gd name="adj" fmla="val 10000"/>
          </a:avLst>
        </a:prstGeom>
        <a:solidFill>
          <a:srgbClr val="FF681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Verdana" panose="020B0604030504040204" pitchFamily="34" charset="0"/>
              <a:ea typeface="Verdana" panose="020B0604030504040204" pitchFamily="34" charset="0"/>
            </a:rPr>
            <a:t>Приемка задачи</a:t>
          </a:r>
        </a:p>
      </dsp:txBody>
      <dsp:txXfrm>
        <a:off x="13281316" y="5726"/>
        <a:ext cx="3843396" cy="1397866"/>
      </dsp:txXfrm>
    </dsp:sp>
    <dsp:sp modelId="{947181BF-1F47-4DFA-AC06-7C9708D35A9E}">
      <dsp:nvSpPr>
        <dsp:cNvPr id="0" name=""/>
        <dsp:cNvSpPr/>
      </dsp:nvSpPr>
      <dsp:spPr>
        <a:xfrm>
          <a:off x="13626100" y="1409319"/>
          <a:ext cx="4752705" cy="2649600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rgbClr val="FF681C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Verdana" panose="020B0604030504040204" pitchFamily="34" charset="0"/>
              <a:ea typeface="Verdana" panose="020B0604030504040204" pitchFamily="34" charset="0"/>
            </a:rPr>
            <a:t>Проверить </a:t>
          </a:r>
          <a:r>
            <a:rPr lang="ru-RU" sz="2400" kern="1200" dirty="0" err="1">
              <a:latin typeface="Verdana" panose="020B0604030504040204" pitchFamily="34" charset="0"/>
              <a:ea typeface="Verdana" panose="020B0604030504040204" pitchFamily="34" charset="0"/>
            </a:rPr>
            <a:t>голден</a:t>
          </a:r>
          <a:r>
            <a:rPr lang="ru-RU" sz="2400" kern="1200" dirty="0">
              <a:latin typeface="Verdana" panose="020B0604030504040204" pitchFamily="34" charset="0"/>
              <a:ea typeface="Verdana" panose="020B0604030504040204" pitchFamily="34" charset="0"/>
            </a:rPr>
            <a:t>-кейсы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400" kern="1200" dirty="0">
              <a:latin typeface="Verdana" panose="020B0604030504040204" pitchFamily="34" charset="0"/>
              <a:ea typeface="Verdana" panose="020B0604030504040204" pitchFamily="34" charset="0"/>
            </a:rPr>
            <a:t>Сверить реализацию и текстовое описание задачи</a:t>
          </a:r>
        </a:p>
      </dsp:txBody>
      <dsp:txXfrm>
        <a:off x="13703704" y="1486923"/>
        <a:ext cx="4597497" cy="249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Helvetica Neue"/>
      </a:defRPr>
    </a:lvl1pPr>
    <a:lvl2pPr indent="228600" latinLnBrk="0">
      <a:defRPr sz="1200">
        <a:latin typeface="+mj-lt"/>
        <a:ea typeface="+mj-ea"/>
        <a:cs typeface="+mj-cs"/>
        <a:sym typeface="Helvetica Neue"/>
      </a:defRPr>
    </a:lvl2pPr>
    <a:lvl3pPr indent="457200" latinLnBrk="0">
      <a:defRPr sz="1200">
        <a:latin typeface="+mj-lt"/>
        <a:ea typeface="+mj-ea"/>
        <a:cs typeface="+mj-cs"/>
        <a:sym typeface="Helvetica Neue"/>
      </a:defRPr>
    </a:lvl3pPr>
    <a:lvl4pPr indent="685800" latinLnBrk="0">
      <a:defRPr sz="1200">
        <a:latin typeface="+mj-lt"/>
        <a:ea typeface="+mj-ea"/>
        <a:cs typeface="+mj-cs"/>
        <a:sym typeface="Helvetica Neue"/>
      </a:defRPr>
    </a:lvl4pPr>
    <a:lvl5pPr indent="914400" latinLnBrk="0">
      <a:defRPr sz="1200">
        <a:latin typeface="+mj-lt"/>
        <a:ea typeface="+mj-ea"/>
        <a:cs typeface="+mj-cs"/>
        <a:sym typeface="Helvetica Neue"/>
      </a:defRPr>
    </a:lvl5pPr>
    <a:lvl6pPr indent="1143000" latinLnBrk="0">
      <a:defRPr sz="1200">
        <a:latin typeface="+mj-lt"/>
        <a:ea typeface="+mj-ea"/>
        <a:cs typeface="+mj-cs"/>
        <a:sym typeface="Helvetica Neue"/>
      </a:defRPr>
    </a:lvl6pPr>
    <a:lvl7pPr indent="1371600" latinLnBrk="0">
      <a:defRPr sz="1200">
        <a:latin typeface="+mj-lt"/>
        <a:ea typeface="+mj-ea"/>
        <a:cs typeface="+mj-cs"/>
        <a:sym typeface="Helvetica Neue"/>
      </a:defRPr>
    </a:lvl7pPr>
    <a:lvl8pPr indent="1600200" latinLnBrk="0">
      <a:defRPr sz="1200">
        <a:latin typeface="+mj-lt"/>
        <a:ea typeface="+mj-ea"/>
        <a:cs typeface="+mj-cs"/>
        <a:sym typeface="Helvetica Neue"/>
      </a:defRPr>
    </a:lvl8pPr>
    <a:lvl9pPr indent="1828800" latinLnBrk="0">
      <a:defRPr sz="1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/>
            </a:lvl1pPr>
          </a:lstStyle>
          <a:p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618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337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9" name="Shape 3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466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32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9" name="Shape 3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47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1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50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1" name="Shape 4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40264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23" name="Shape 4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4856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3675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181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489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64116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5044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70995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9" name="Shape 24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569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117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2631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289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07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51725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47859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3281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2112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9645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36389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642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15929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7126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20345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610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2988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5945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0222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7429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0" name="Shape 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7273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2200"/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1564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319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674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1" name="Shape 1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865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hape 2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3" name="Shape 21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17999"/>
              </a:lnSpc>
              <a:defRPr sz="1300"/>
            </a:lvl1pPr>
          </a:lstStyle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k object 16"/>
          <p:cNvSpPr/>
          <p:nvPr/>
        </p:nvSpPr>
        <p:spPr>
          <a:xfrm>
            <a:off x="800115" y="641398"/>
            <a:ext cx="2141149" cy="2416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21875" y="456540"/>
            <a:ext cx="18460348" cy="47815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400">
              <a:spcBef>
                <a:spcPts val="0"/>
              </a:spcBef>
              <a:defRPr sz="2900" b="0" spc="0">
                <a:solidFill>
                  <a:srgbClr val="EF7B0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3015613" y="6333235"/>
            <a:ext cx="14072873" cy="282733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8831924" y="10517695"/>
            <a:ext cx="266974" cy="279401"/>
          </a:xfrm>
          <a:prstGeom prst="rect">
            <a:avLst/>
          </a:prstGeom>
        </p:spPr>
        <p:txBody>
          <a:bodyPr lIns="0" tIns="0" rIns="0" bIns="0"/>
          <a:lstStyle>
            <a:lvl1pPr algn="r" defTabSz="914400">
              <a:spcBef>
                <a:spcPts val="0"/>
              </a:spcBef>
              <a:defRPr sz="1800" b="0" spc="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Прямоугольник 3"/>
          <p:cNvSpPr/>
          <p:nvPr/>
        </p:nvSpPr>
        <p:spPr>
          <a:xfrm>
            <a:off x="4938" y="-1"/>
            <a:ext cx="20094224" cy="11303001"/>
          </a:xfrm>
          <a:prstGeom prst="rect">
            <a:avLst/>
          </a:prstGeom>
          <a:solidFill>
            <a:srgbClr val="FF671D"/>
          </a:solidFill>
          <a:ln w="3175">
            <a:miter lim="400000"/>
          </a:ln>
        </p:spPr>
        <p:txBody>
          <a:bodyPr lIns="75351" tIns="75351" rIns="75351" bIns="75351" anchor="ctr"/>
          <a:lstStyle/>
          <a:p>
            <a:pPr defTabSz="1507066">
              <a:spcBef>
                <a:spcPts val="100"/>
              </a:spcBef>
              <a:defRPr sz="2800" b="1" spc="-116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0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254313" y="6105828"/>
            <a:ext cx="16269198" cy="68120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indent="0" defTabSz="1506919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457184" indent="-542873" defTabSz="1506919">
              <a:lnSpc>
                <a:spcPct val="90000"/>
              </a:lnSpc>
              <a:spcBef>
                <a:spcPts val="1600"/>
              </a:spcBef>
              <a:buClrTx/>
              <a:buSzPct val="100000"/>
              <a:buFontTx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991891" indent="-620424" defTabSz="1506919">
              <a:lnSpc>
                <a:spcPct val="90000"/>
              </a:lnSpc>
              <a:spcBef>
                <a:spcPts val="1600"/>
              </a:spcBef>
              <a:buClrTx/>
              <a:buSzPct val="100000"/>
              <a:buFontTx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449047" indent="-620424" defTabSz="1506919">
              <a:lnSpc>
                <a:spcPct val="90000"/>
              </a:lnSpc>
              <a:spcBef>
                <a:spcPts val="1600"/>
              </a:spcBef>
              <a:buClrTx/>
              <a:buSzPct val="100000"/>
              <a:buFontTx/>
              <a:defRPr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Имя и фамилия докладчика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04" name="Рисунок 12" descr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474" y="520875"/>
            <a:ext cx="4824834" cy="998850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hape 25"/>
          <p:cNvSpPr>
            <a:spLocks noGrp="1"/>
          </p:cNvSpPr>
          <p:nvPr>
            <p:ph type="body" sz="half" idx="21" hasCustomPrompt="1"/>
          </p:nvPr>
        </p:nvSpPr>
        <p:spPr>
          <a:xfrm>
            <a:off x="2182859" y="2601257"/>
            <a:ext cx="16269198" cy="2849732"/>
          </a:xfrm>
          <a:prstGeom prst="rect">
            <a:avLst/>
          </a:prstGeom>
          <a:ln w="3175"/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defRPr sz="7800" spc="-325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заголовок</a:t>
            </a:r>
          </a:p>
        </p:txBody>
      </p:sp>
      <p:pic>
        <p:nvPicPr>
          <p:cNvPr id="106" name="Рисунок 2" descr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83" y="-398805"/>
            <a:ext cx="10047331" cy="34658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Рисунок 12" descr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474" y="520875"/>
            <a:ext cx="4824834" cy="998850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Shape 25"/>
          <p:cNvSpPr>
            <a:spLocks noGrp="1"/>
          </p:cNvSpPr>
          <p:nvPr>
            <p:ph type="body" sz="quarter" idx="22" hasCustomPrompt="1"/>
          </p:nvPr>
        </p:nvSpPr>
        <p:spPr>
          <a:xfrm>
            <a:off x="2254314" y="7378462"/>
            <a:ext cx="16285945" cy="2233275"/>
          </a:xfrm>
          <a:prstGeom prst="rect">
            <a:avLst/>
          </a:prstGeom>
          <a:ln w="3175"/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2800" spc="-116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Должность докладчика</a:t>
            </a:r>
          </a:p>
        </p:txBody>
      </p:sp>
      <p:sp>
        <p:nvSpPr>
          <p:cNvPr id="109" name="Text Placeholder 21"/>
          <p:cNvSpPr>
            <a:spLocks noGrp="1"/>
          </p:cNvSpPr>
          <p:nvPr>
            <p:ph type="body" sz="quarter" idx="23" hasCustomPrompt="1"/>
          </p:nvPr>
        </p:nvSpPr>
        <p:spPr>
          <a:xfrm>
            <a:off x="2226553" y="10022494"/>
            <a:ext cx="6284678" cy="486658"/>
          </a:xfrm>
          <a:prstGeom prst="rect">
            <a:avLst/>
          </a:prstGeom>
          <a:ln w="3175"/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90000"/>
              </a:lnSpc>
              <a:spcBef>
                <a:spcPts val="1600"/>
              </a:spcBef>
              <a:buClrTx/>
              <a:buSzTx/>
              <a:buFontTx/>
              <a:buNone/>
              <a:defRPr sz="1800" spc="-75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дд.мм.гггг</a:t>
            </a:r>
          </a:p>
        </p:txBody>
      </p:sp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9717146" y="10175316"/>
            <a:ext cx="4688653" cy="601781"/>
          </a:xfrm>
          <a:prstGeom prst="rect">
            <a:avLst/>
          </a:prstGeom>
        </p:spPr>
        <p:txBody>
          <a:bodyPr lIns="75351" tIns="75351" rIns="75351" bIns="75351" anchor="ctr"/>
          <a:lstStyle>
            <a:lvl1pPr algn="r" defTabSz="1507066">
              <a:defRPr sz="2200" spc="-91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8990086" y="10546514"/>
            <a:ext cx="417677" cy="430105"/>
          </a:xfrm>
          <a:prstGeom prst="rect">
            <a:avLst/>
          </a:prstGeom>
        </p:spPr>
        <p:txBody>
          <a:bodyPr lIns="75351" tIns="75351" rIns="75351" bIns="75351" anchor="ctr"/>
          <a:lstStyle>
            <a:lvl1pPr algn="r" defTabSz="1507066">
              <a:spcBef>
                <a:spcPts val="0"/>
              </a:spcBef>
              <a:defRPr sz="1800" b="0" spc="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8" name="Рисунок 3" descr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5464" y="530936"/>
            <a:ext cx="4877425" cy="1007151"/>
          </a:xfrm>
          <a:prstGeom prst="rect">
            <a:avLst/>
          </a:prstGeom>
          <a:ln w="12700">
            <a:miter lim="400000"/>
          </a:ln>
        </p:spPr>
      </p:pic>
      <p:sp>
        <p:nvSpPr>
          <p:cNvPr id="119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299655" y="3366810"/>
            <a:ext cx="6805096" cy="927322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872751" indent="-415595" defTabSz="1506919">
              <a:lnSpc>
                <a:spcPct val="110000"/>
              </a:lnSpc>
              <a:spcBef>
                <a:spcPts val="1600"/>
              </a:spcBef>
              <a:buClrTx/>
              <a:buSzPct val="100000"/>
              <a:buFontTx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81857" indent="-467546" defTabSz="1506919">
              <a:lnSpc>
                <a:spcPct val="110000"/>
              </a:lnSpc>
              <a:spcBef>
                <a:spcPts val="1600"/>
              </a:spcBef>
              <a:buClrTx/>
              <a:buSzPct val="100000"/>
              <a:buFontTx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905803" indent="-534336" defTabSz="1506919">
              <a:lnSpc>
                <a:spcPct val="110000"/>
              </a:lnSpc>
              <a:spcBef>
                <a:spcPts val="1600"/>
              </a:spcBef>
              <a:buClrTx/>
              <a:buSzPct val="100000"/>
              <a:buFontTx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362959" indent="-534336" defTabSz="1506919">
              <a:lnSpc>
                <a:spcPct val="110000"/>
              </a:lnSpc>
              <a:spcBef>
                <a:spcPts val="1600"/>
              </a:spcBef>
              <a:buClrTx/>
              <a:buSzPct val="100000"/>
              <a:buFontTx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5pPr>
          </a:lstStyle>
          <a:p>
            <a:r>
              <a:t>Нажмите, чтобы написать ооооооооооооооооооооооочень текст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Text Placeholder 45"/>
          <p:cNvSpPr>
            <a:spLocks noGrp="1"/>
          </p:cNvSpPr>
          <p:nvPr>
            <p:ph type="body" sz="quarter" idx="21" hasCustomPrompt="1"/>
          </p:nvPr>
        </p:nvSpPr>
        <p:spPr>
          <a:xfrm>
            <a:off x="719046" y="2324998"/>
            <a:ext cx="1429277" cy="97331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01</a:t>
            </a:r>
          </a:p>
        </p:txBody>
      </p:sp>
      <p:sp>
        <p:nvSpPr>
          <p:cNvPr id="121" name="Text Placeholder 51"/>
          <p:cNvSpPr>
            <a:spLocks noGrp="1"/>
          </p:cNvSpPr>
          <p:nvPr>
            <p:ph type="body" sz="quarter" idx="22" hasCustomPrompt="1"/>
          </p:nvPr>
        </p:nvSpPr>
        <p:spPr>
          <a:xfrm>
            <a:off x="2280991" y="2373496"/>
            <a:ext cx="6823760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2200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ооооооооооооооооооооооочень текст</a:t>
            </a:r>
          </a:p>
        </p:txBody>
      </p:sp>
      <p:sp>
        <p:nvSpPr>
          <p:cNvPr id="122" name="Text Placeholder 43"/>
          <p:cNvSpPr>
            <a:spLocks noGrp="1"/>
          </p:cNvSpPr>
          <p:nvPr>
            <p:ph type="body" sz="quarter" idx="23" hasCustomPrompt="1"/>
          </p:nvPr>
        </p:nvSpPr>
        <p:spPr>
          <a:xfrm>
            <a:off x="2299655" y="5526298"/>
            <a:ext cx="6805096" cy="927322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ооооооооооооооооооооооочень текст</a:t>
            </a:r>
          </a:p>
        </p:txBody>
      </p:sp>
      <p:sp>
        <p:nvSpPr>
          <p:cNvPr id="123" name="Text Placeholder 45"/>
          <p:cNvSpPr>
            <a:spLocks noGrp="1"/>
          </p:cNvSpPr>
          <p:nvPr>
            <p:ph type="body" sz="quarter" idx="24" hasCustomPrompt="1"/>
          </p:nvPr>
        </p:nvSpPr>
        <p:spPr>
          <a:xfrm>
            <a:off x="719046" y="4461477"/>
            <a:ext cx="1429277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02</a:t>
            </a:r>
          </a:p>
        </p:txBody>
      </p:sp>
      <p:sp>
        <p:nvSpPr>
          <p:cNvPr id="124" name="Text Placeholder 51"/>
          <p:cNvSpPr>
            <a:spLocks noGrp="1"/>
          </p:cNvSpPr>
          <p:nvPr>
            <p:ph type="body" sz="quarter" idx="25" hasCustomPrompt="1"/>
          </p:nvPr>
        </p:nvSpPr>
        <p:spPr>
          <a:xfrm>
            <a:off x="2280991" y="4509975"/>
            <a:ext cx="6823760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2200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ооооооооооооооооооооооочень текст</a:t>
            </a:r>
          </a:p>
        </p:txBody>
      </p:sp>
      <p:sp>
        <p:nvSpPr>
          <p:cNvPr id="125" name="Text Placeholder 43"/>
          <p:cNvSpPr>
            <a:spLocks noGrp="1"/>
          </p:cNvSpPr>
          <p:nvPr>
            <p:ph type="body" sz="quarter" idx="26" hasCustomPrompt="1"/>
          </p:nvPr>
        </p:nvSpPr>
        <p:spPr>
          <a:xfrm>
            <a:off x="2299655" y="7166874"/>
            <a:ext cx="6805096" cy="530557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26" name="Text Placeholder 45"/>
          <p:cNvSpPr>
            <a:spLocks noGrp="1"/>
          </p:cNvSpPr>
          <p:nvPr>
            <p:ph type="body" sz="quarter" idx="27" hasCustomPrompt="1"/>
          </p:nvPr>
        </p:nvSpPr>
        <p:spPr>
          <a:xfrm>
            <a:off x="719046" y="6589828"/>
            <a:ext cx="1429277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03</a:t>
            </a:r>
          </a:p>
        </p:txBody>
      </p:sp>
      <p:sp>
        <p:nvSpPr>
          <p:cNvPr id="127" name="Text Placeholder 51"/>
          <p:cNvSpPr>
            <a:spLocks noGrp="1"/>
          </p:cNvSpPr>
          <p:nvPr>
            <p:ph type="body" sz="quarter" idx="28" hasCustomPrompt="1"/>
          </p:nvPr>
        </p:nvSpPr>
        <p:spPr>
          <a:xfrm>
            <a:off x="2280991" y="6638327"/>
            <a:ext cx="6823760" cy="50404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2200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28" name="Text Placeholder 43"/>
          <p:cNvSpPr>
            <a:spLocks noGrp="1"/>
          </p:cNvSpPr>
          <p:nvPr>
            <p:ph type="body" sz="quarter" idx="29" hasCustomPrompt="1"/>
          </p:nvPr>
        </p:nvSpPr>
        <p:spPr>
          <a:xfrm>
            <a:off x="2299655" y="8385293"/>
            <a:ext cx="6805096" cy="689871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29" name="Text Placeholder 45"/>
          <p:cNvSpPr>
            <a:spLocks noGrp="1"/>
          </p:cNvSpPr>
          <p:nvPr>
            <p:ph type="body" sz="quarter" idx="30" hasCustomPrompt="1"/>
          </p:nvPr>
        </p:nvSpPr>
        <p:spPr>
          <a:xfrm>
            <a:off x="719046" y="7808246"/>
            <a:ext cx="1429277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04</a:t>
            </a:r>
          </a:p>
        </p:txBody>
      </p:sp>
      <p:sp>
        <p:nvSpPr>
          <p:cNvPr id="130" name="Text Placeholder 51"/>
          <p:cNvSpPr>
            <a:spLocks noGrp="1"/>
          </p:cNvSpPr>
          <p:nvPr>
            <p:ph type="body" sz="quarter" idx="31" hasCustomPrompt="1"/>
          </p:nvPr>
        </p:nvSpPr>
        <p:spPr>
          <a:xfrm>
            <a:off x="2280991" y="7856745"/>
            <a:ext cx="6823760" cy="50404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2200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31" name="Text Placeholder 43"/>
          <p:cNvSpPr>
            <a:spLocks noGrp="1"/>
          </p:cNvSpPr>
          <p:nvPr>
            <p:ph type="body" sz="quarter" idx="32" hasCustomPrompt="1"/>
          </p:nvPr>
        </p:nvSpPr>
        <p:spPr>
          <a:xfrm>
            <a:off x="2299655" y="9748828"/>
            <a:ext cx="6805096" cy="689872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32" name="Text Placeholder 45"/>
          <p:cNvSpPr>
            <a:spLocks noGrp="1"/>
          </p:cNvSpPr>
          <p:nvPr>
            <p:ph type="body" sz="quarter" idx="33" hasCustomPrompt="1"/>
          </p:nvPr>
        </p:nvSpPr>
        <p:spPr>
          <a:xfrm>
            <a:off x="719046" y="9171783"/>
            <a:ext cx="1429277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05</a:t>
            </a:r>
          </a:p>
        </p:txBody>
      </p:sp>
      <p:sp>
        <p:nvSpPr>
          <p:cNvPr id="133" name="Text Placeholder 51"/>
          <p:cNvSpPr>
            <a:spLocks noGrp="1"/>
          </p:cNvSpPr>
          <p:nvPr>
            <p:ph type="body" sz="quarter" idx="34" hasCustomPrompt="1"/>
          </p:nvPr>
        </p:nvSpPr>
        <p:spPr>
          <a:xfrm>
            <a:off x="2280991" y="9220281"/>
            <a:ext cx="6823760" cy="50404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2200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34" name="Text Placeholder 43"/>
          <p:cNvSpPr>
            <a:spLocks noGrp="1"/>
          </p:cNvSpPr>
          <p:nvPr>
            <p:ph type="body" sz="quarter" idx="35" hasCustomPrompt="1"/>
          </p:nvPr>
        </p:nvSpPr>
        <p:spPr>
          <a:xfrm>
            <a:off x="11514292" y="3240554"/>
            <a:ext cx="6805096" cy="69217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386366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1656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ооооооооооооооооооооооочень текст</a:t>
            </a:r>
          </a:p>
        </p:txBody>
      </p:sp>
      <p:sp>
        <p:nvSpPr>
          <p:cNvPr id="135" name="Text Placeholder 45"/>
          <p:cNvSpPr>
            <a:spLocks noGrp="1"/>
          </p:cNvSpPr>
          <p:nvPr>
            <p:ph type="body" sz="quarter" idx="36" hasCustomPrompt="1"/>
          </p:nvPr>
        </p:nvSpPr>
        <p:spPr>
          <a:xfrm>
            <a:off x="9933682" y="2324998"/>
            <a:ext cx="1429277" cy="97331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06</a:t>
            </a:r>
          </a:p>
        </p:txBody>
      </p:sp>
      <p:sp>
        <p:nvSpPr>
          <p:cNvPr id="136" name="Text Placeholder 51"/>
          <p:cNvSpPr>
            <a:spLocks noGrp="1"/>
          </p:cNvSpPr>
          <p:nvPr>
            <p:ph type="body" sz="quarter" idx="37" hasCustomPrompt="1"/>
          </p:nvPr>
        </p:nvSpPr>
        <p:spPr>
          <a:xfrm>
            <a:off x="11495628" y="2373496"/>
            <a:ext cx="6823760" cy="853048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61712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2134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ооооооооооооооооооооооочень текст</a:t>
            </a:r>
          </a:p>
        </p:txBody>
      </p:sp>
      <p:sp>
        <p:nvSpPr>
          <p:cNvPr id="137" name="Text Placeholder 43"/>
          <p:cNvSpPr>
            <a:spLocks noGrp="1"/>
          </p:cNvSpPr>
          <p:nvPr>
            <p:ph type="body" sz="quarter" idx="38" hasCustomPrompt="1"/>
          </p:nvPr>
        </p:nvSpPr>
        <p:spPr>
          <a:xfrm>
            <a:off x="11514292" y="4962916"/>
            <a:ext cx="6805096" cy="69217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386366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1656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ооооооооооооооооооооооочень текст</a:t>
            </a:r>
          </a:p>
        </p:txBody>
      </p:sp>
      <p:sp>
        <p:nvSpPr>
          <p:cNvPr id="138" name="Text Placeholder 45"/>
          <p:cNvSpPr>
            <a:spLocks noGrp="1"/>
          </p:cNvSpPr>
          <p:nvPr>
            <p:ph type="body" sz="quarter" idx="39" hasCustomPrompt="1"/>
          </p:nvPr>
        </p:nvSpPr>
        <p:spPr>
          <a:xfrm>
            <a:off x="9933682" y="4047360"/>
            <a:ext cx="1429277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07</a:t>
            </a:r>
          </a:p>
        </p:txBody>
      </p:sp>
      <p:sp>
        <p:nvSpPr>
          <p:cNvPr id="139" name="Text Placeholder 51"/>
          <p:cNvSpPr>
            <a:spLocks noGrp="1"/>
          </p:cNvSpPr>
          <p:nvPr>
            <p:ph type="body" sz="quarter" idx="40" hasCustomPrompt="1"/>
          </p:nvPr>
        </p:nvSpPr>
        <p:spPr>
          <a:xfrm>
            <a:off x="11495628" y="4095858"/>
            <a:ext cx="6823760" cy="853048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61712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2134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ооооооооооооооооооооооочень текст</a:t>
            </a:r>
          </a:p>
        </p:txBody>
      </p:sp>
      <p:sp>
        <p:nvSpPr>
          <p:cNvPr id="140" name="Text Placeholder 43"/>
          <p:cNvSpPr>
            <a:spLocks noGrp="1"/>
          </p:cNvSpPr>
          <p:nvPr>
            <p:ph type="body" sz="quarter" idx="41" hasCustomPrompt="1"/>
          </p:nvPr>
        </p:nvSpPr>
        <p:spPr>
          <a:xfrm>
            <a:off x="11514292" y="6702022"/>
            <a:ext cx="6805096" cy="69217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386366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1656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ооооооооооооооооооооооочень текст</a:t>
            </a:r>
          </a:p>
        </p:txBody>
      </p:sp>
      <p:sp>
        <p:nvSpPr>
          <p:cNvPr id="141" name="Text Placeholder 45"/>
          <p:cNvSpPr>
            <a:spLocks noGrp="1"/>
          </p:cNvSpPr>
          <p:nvPr>
            <p:ph type="body" sz="quarter" idx="42" hasCustomPrompt="1"/>
          </p:nvPr>
        </p:nvSpPr>
        <p:spPr>
          <a:xfrm>
            <a:off x="9933682" y="5786466"/>
            <a:ext cx="1429277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08</a:t>
            </a:r>
          </a:p>
        </p:txBody>
      </p:sp>
      <p:sp>
        <p:nvSpPr>
          <p:cNvPr id="142" name="Text Placeholder 51"/>
          <p:cNvSpPr>
            <a:spLocks noGrp="1"/>
          </p:cNvSpPr>
          <p:nvPr>
            <p:ph type="body" sz="quarter" idx="43" hasCustomPrompt="1"/>
          </p:nvPr>
        </p:nvSpPr>
        <p:spPr>
          <a:xfrm>
            <a:off x="11495628" y="5834965"/>
            <a:ext cx="6823760" cy="853048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61712">
              <a:lnSpc>
                <a:spcPct val="110000"/>
              </a:lnSpc>
              <a:spcBef>
                <a:spcPts val="1500"/>
              </a:spcBef>
              <a:buClrTx/>
              <a:buSzTx/>
              <a:buFontTx/>
              <a:buNone/>
              <a:defRPr sz="2134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ооооооооооооооооооооооочень текст</a:t>
            </a:r>
          </a:p>
        </p:txBody>
      </p:sp>
      <p:sp>
        <p:nvSpPr>
          <p:cNvPr id="143" name="Text Placeholder 43"/>
          <p:cNvSpPr>
            <a:spLocks noGrp="1"/>
          </p:cNvSpPr>
          <p:nvPr>
            <p:ph type="body" sz="quarter" idx="44" hasCustomPrompt="1"/>
          </p:nvPr>
        </p:nvSpPr>
        <p:spPr>
          <a:xfrm>
            <a:off x="11514292" y="8412423"/>
            <a:ext cx="6805096" cy="69217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44" name="Text Placeholder 45"/>
          <p:cNvSpPr>
            <a:spLocks noGrp="1"/>
          </p:cNvSpPr>
          <p:nvPr>
            <p:ph type="body" sz="quarter" idx="45" hasCustomPrompt="1"/>
          </p:nvPr>
        </p:nvSpPr>
        <p:spPr>
          <a:xfrm>
            <a:off x="9933682" y="7496867"/>
            <a:ext cx="1429277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09</a:t>
            </a:r>
          </a:p>
        </p:txBody>
      </p:sp>
      <p:sp>
        <p:nvSpPr>
          <p:cNvPr id="145" name="Text Placeholder 51"/>
          <p:cNvSpPr>
            <a:spLocks noGrp="1"/>
          </p:cNvSpPr>
          <p:nvPr>
            <p:ph type="body" sz="quarter" idx="46" hasCustomPrompt="1"/>
          </p:nvPr>
        </p:nvSpPr>
        <p:spPr>
          <a:xfrm>
            <a:off x="11495628" y="7545365"/>
            <a:ext cx="6823760" cy="853047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2200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46" name="Text Placeholder 43"/>
          <p:cNvSpPr>
            <a:spLocks noGrp="1"/>
          </p:cNvSpPr>
          <p:nvPr>
            <p:ph type="body" sz="quarter" idx="47" hasCustomPrompt="1"/>
          </p:nvPr>
        </p:nvSpPr>
        <p:spPr>
          <a:xfrm>
            <a:off x="11514292" y="9899740"/>
            <a:ext cx="6805096" cy="692174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1800" b="0" spc="0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47" name="Text Placeholder 45"/>
          <p:cNvSpPr>
            <a:spLocks noGrp="1"/>
          </p:cNvSpPr>
          <p:nvPr>
            <p:ph type="body" sz="quarter" idx="48" hasCustomPrompt="1"/>
          </p:nvPr>
        </p:nvSpPr>
        <p:spPr>
          <a:xfrm>
            <a:off x="9933682" y="9224012"/>
            <a:ext cx="1429277" cy="97331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280881">
              <a:lnSpc>
                <a:spcPct val="90000"/>
              </a:lnSpc>
              <a:spcBef>
                <a:spcPts val="1400"/>
              </a:spcBef>
              <a:buClrTx/>
              <a:buSzTx/>
              <a:buFontTx/>
              <a:buNone/>
              <a:defRPr sz="5440" spc="0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10</a:t>
            </a:r>
          </a:p>
        </p:txBody>
      </p:sp>
      <p:sp>
        <p:nvSpPr>
          <p:cNvPr id="148" name="Text Placeholder 51"/>
          <p:cNvSpPr>
            <a:spLocks noGrp="1"/>
          </p:cNvSpPr>
          <p:nvPr>
            <p:ph type="body" sz="quarter" idx="49" hasCustomPrompt="1"/>
          </p:nvPr>
        </p:nvSpPr>
        <p:spPr>
          <a:xfrm>
            <a:off x="11495628" y="9272513"/>
            <a:ext cx="6823760" cy="585917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lnSpc>
                <a:spcPct val="110000"/>
              </a:lnSpc>
              <a:spcBef>
                <a:spcPts val="1600"/>
              </a:spcBef>
              <a:buClrTx/>
              <a:buSzTx/>
              <a:buFontTx/>
              <a:buNone/>
              <a:defRPr sz="2200" spc="0">
                <a:solidFill>
                  <a:srgbClr val="FD671B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  <p:sp>
        <p:nvSpPr>
          <p:cNvPr id="149" name="Text Placeholder 13"/>
          <p:cNvSpPr>
            <a:spLocks noGrp="1"/>
          </p:cNvSpPr>
          <p:nvPr>
            <p:ph type="body" sz="quarter" idx="50" hasCustomPrompt="1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 spc="0"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Нажмите, чтобы написать текст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k object 16"/>
          <p:cNvSpPr/>
          <p:nvPr/>
        </p:nvSpPr>
        <p:spPr>
          <a:xfrm>
            <a:off x="800115" y="641398"/>
            <a:ext cx="2141149" cy="2416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13957" y="4613190"/>
            <a:ext cx="9276185" cy="12573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400">
              <a:spcBef>
                <a:spcPts val="0"/>
              </a:spcBef>
              <a:defRPr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17449" y="4583379"/>
            <a:ext cx="18269200" cy="410845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8831924" y="10517695"/>
            <a:ext cx="266974" cy="279401"/>
          </a:xfrm>
          <a:prstGeom prst="rect">
            <a:avLst/>
          </a:prstGeom>
        </p:spPr>
        <p:txBody>
          <a:bodyPr lIns="0" tIns="0" rIns="0" bIns="0"/>
          <a:lstStyle>
            <a:lvl1pPr algn="r" defTabSz="914400">
              <a:spcBef>
                <a:spcPts val="0"/>
              </a:spcBef>
              <a:defRPr sz="1800" b="0" spc="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13957" y="4613190"/>
            <a:ext cx="9276185" cy="12573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400">
              <a:spcBef>
                <a:spcPts val="0"/>
              </a:spcBef>
              <a:defRPr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917449" y="4583379"/>
            <a:ext cx="18269200" cy="410845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8831924" y="10517695"/>
            <a:ext cx="266974" cy="279401"/>
          </a:xfrm>
          <a:prstGeom prst="rect">
            <a:avLst/>
          </a:prstGeom>
        </p:spPr>
        <p:txBody>
          <a:bodyPr lIns="0" tIns="0" rIns="0" bIns="0"/>
          <a:lstStyle>
            <a:lvl1pPr algn="r" defTabSz="914400">
              <a:spcBef>
                <a:spcPts val="0"/>
              </a:spcBef>
              <a:defRPr sz="1800" b="0" spc="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k object 16"/>
          <p:cNvSpPr/>
          <p:nvPr/>
        </p:nvSpPr>
        <p:spPr>
          <a:xfrm>
            <a:off x="800115" y="641398"/>
            <a:ext cx="2141149" cy="2416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13957" y="4613190"/>
            <a:ext cx="9276185" cy="12573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400">
              <a:spcBef>
                <a:spcPts val="0"/>
              </a:spcBef>
              <a:defRPr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3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005205" y="2601148"/>
            <a:ext cx="8745285" cy="746417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1pPr>
            <a:lvl2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2pPr>
            <a:lvl3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3pPr>
            <a:lvl4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4pPr>
            <a:lvl5pPr marL="0" indent="0" defTabSz="914400">
              <a:spcBef>
                <a:spcPts val="0"/>
              </a:spcBef>
              <a:buClrTx/>
              <a:buSzTx/>
              <a:buFontTx/>
              <a:buNone/>
              <a:defRPr sz="1800" b="0" spc="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8831924" y="10517695"/>
            <a:ext cx="266974" cy="279401"/>
          </a:xfrm>
          <a:prstGeom prst="rect">
            <a:avLst/>
          </a:prstGeom>
        </p:spPr>
        <p:txBody>
          <a:bodyPr lIns="0" tIns="0" rIns="0" bIns="0"/>
          <a:lstStyle>
            <a:lvl1pPr algn="r" defTabSz="914400">
              <a:spcBef>
                <a:spcPts val="0"/>
              </a:spcBef>
              <a:defRPr sz="1800" b="0" spc="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k object 16"/>
          <p:cNvSpPr/>
          <p:nvPr/>
        </p:nvSpPr>
        <p:spPr>
          <a:xfrm>
            <a:off x="-1" y="-1"/>
            <a:ext cx="20104102" cy="11308558"/>
          </a:xfrm>
          <a:prstGeom prst="rect">
            <a:avLst/>
          </a:prstGeom>
          <a:solidFill>
            <a:srgbClr val="ED7D1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2" name="bk object 17"/>
          <p:cNvSpPr/>
          <p:nvPr/>
        </p:nvSpPr>
        <p:spPr>
          <a:xfrm>
            <a:off x="738065" y="754767"/>
            <a:ext cx="3263876" cy="54398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5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13957" y="4613190"/>
            <a:ext cx="9276185" cy="12573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400">
              <a:spcBef>
                <a:spcPts val="0"/>
              </a:spcBef>
              <a:defRPr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5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8831924" y="10517695"/>
            <a:ext cx="266974" cy="279401"/>
          </a:xfrm>
          <a:prstGeom prst="rect">
            <a:avLst/>
          </a:prstGeom>
        </p:spPr>
        <p:txBody>
          <a:bodyPr lIns="0" tIns="0" rIns="0" bIns="0"/>
          <a:lstStyle>
            <a:lvl1pPr algn="r" defTabSz="914400">
              <a:spcBef>
                <a:spcPts val="0"/>
              </a:spcBef>
              <a:defRPr sz="1800" b="0" spc="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13957" y="4613190"/>
            <a:ext cx="9276185" cy="12573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914400">
              <a:spcBef>
                <a:spcPts val="0"/>
              </a:spcBef>
              <a:defRPr spc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8831924" y="10517695"/>
            <a:ext cx="266974" cy="279401"/>
          </a:xfrm>
          <a:prstGeom prst="rect">
            <a:avLst/>
          </a:prstGeom>
        </p:spPr>
        <p:txBody>
          <a:bodyPr lIns="0" tIns="0" rIns="0" bIns="0"/>
          <a:lstStyle>
            <a:lvl1pPr algn="r" defTabSz="914400">
              <a:spcBef>
                <a:spcPts val="0"/>
              </a:spcBef>
              <a:defRPr sz="1800" b="0" spc="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bk object 16"/>
          <p:cNvSpPr/>
          <p:nvPr/>
        </p:nvSpPr>
        <p:spPr>
          <a:xfrm>
            <a:off x="800115" y="641398"/>
            <a:ext cx="2141149" cy="241652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7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8831924" y="10517695"/>
            <a:ext cx="266974" cy="279401"/>
          </a:xfrm>
          <a:prstGeom prst="rect">
            <a:avLst/>
          </a:prstGeom>
        </p:spPr>
        <p:txBody>
          <a:bodyPr lIns="0" tIns="0" rIns="0" bIns="0"/>
          <a:lstStyle>
            <a:lvl1pPr algn="r" defTabSz="914400">
              <a:spcBef>
                <a:spcPts val="0"/>
              </a:spcBef>
              <a:defRPr sz="1800" b="0" spc="0">
                <a:solidFill>
                  <a:srgbClr val="888888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89926" y="1636226"/>
            <a:ext cx="18724282" cy="4510654"/>
          </a:xfrm>
          <a:prstGeom prst="rect">
            <a:avLst/>
          </a:prstGeom>
        </p:spPr>
        <p:txBody>
          <a:bodyPr lIns="200908" tIns="200908" rIns="200908" bIns="200908" anchor="b">
            <a:normAutofit/>
          </a:bodyPr>
          <a:lstStyle>
            <a:lvl1pPr defTabSz="2009421">
              <a:spcBef>
                <a:spcPts val="0"/>
              </a:spcBef>
              <a:defRPr sz="114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7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89909" y="6228076"/>
            <a:ext cx="18724282" cy="1741765"/>
          </a:xfrm>
          <a:prstGeom prst="rect">
            <a:avLst/>
          </a:prstGeom>
        </p:spPr>
        <p:txBody>
          <a:bodyPr lIns="200908" tIns="200908" rIns="200908" bIns="200908" anchor="t">
            <a:normAutofit/>
          </a:bodyPr>
          <a:lstStyle>
            <a:lvl1pPr marL="639232" indent="-524932" algn="ctr" defTabSz="2009421">
              <a:spcBef>
                <a:spcPts val="0"/>
              </a:spcBef>
              <a:buClrTx/>
              <a:buSzTx/>
              <a:buFontTx/>
              <a:buNone/>
              <a:defRPr sz="6000" b="0" spc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39232" indent="-42332" algn="ctr" defTabSz="2009421">
              <a:spcBef>
                <a:spcPts val="0"/>
              </a:spcBef>
              <a:buClrTx/>
              <a:buSzTx/>
              <a:buFontTx/>
              <a:buNone/>
              <a:defRPr sz="6000" b="0" spc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39232" indent="114300" algn="ctr" defTabSz="2009421">
              <a:spcBef>
                <a:spcPts val="0"/>
              </a:spcBef>
              <a:buClrTx/>
              <a:buSzTx/>
              <a:buFontTx/>
              <a:buNone/>
              <a:defRPr sz="6000" b="0" spc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39232" indent="114300" algn="ctr" defTabSz="2009421">
              <a:spcBef>
                <a:spcPts val="0"/>
              </a:spcBef>
              <a:buClrTx/>
              <a:buSzTx/>
              <a:buFontTx/>
              <a:buNone/>
              <a:defRPr sz="6000" b="0" spc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639232" indent="114300" algn="ctr" defTabSz="2009421">
              <a:spcBef>
                <a:spcPts val="0"/>
              </a:spcBef>
              <a:buClrTx/>
              <a:buSzTx/>
              <a:buFontTx/>
              <a:buNone/>
              <a:defRPr sz="6000" b="0" spc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9132167" y="10337232"/>
            <a:ext cx="697045" cy="685609"/>
          </a:xfrm>
          <a:prstGeom prst="rect">
            <a:avLst/>
          </a:prstGeom>
        </p:spPr>
        <p:txBody>
          <a:bodyPr lIns="200908" tIns="200908" rIns="200908" bIns="200908" anchor="ctr"/>
          <a:lstStyle>
            <a:lvl1pPr algn="r" defTabSz="2009421">
              <a:spcBef>
                <a:spcPts val="0"/>
              </a:spcBef>
              <a:defRPr sz="2000" b="0" spc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43563" y="707482"/>
            <a:ext cx="14308810" cy="64468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 defTabSz="1507066">
              <a:spcBef>
                <a:spcPts val="100"/>
              </a:spcBef>
              <a:defRPr sz="3800" spc="-158">
                <a:solidFill>
                  <a:srgbClr val="373737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87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143538" y="3004921"/>
            <a:ext cx="17817021" cy="3432764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defTabSz="1507066">
              <a:spcBef>
                <a:spcPts val="100"/>
              </a:spcBef>
              <a:buClrTx/>
              <a:buSzTx/>
              <a:buFontTx/>
              <a:buNone/>
              <a:defRPr sz="2800" spc="-116">
                <a:latin typeface="Calibri"/>
                <a:ea typeface="Calibri"/>
                <a:cs typeface="Calibri"/>
                <a:sym typeface="Calibri"/>
              </a:defRPr>
            </a:lvl1pPr>
            <a:lvl2pPr marL="0" indent="457200" defTabSz="1507066">
              <a:spcBef>
                <a:spcPts val="100"/>
              </a:spcBef>
              <a:buClrTx/>
              <a:buSzTx/>
              <a:buFontTx/>
              <a:buNone/>
              <a:defRPr sz="2800" spc="-116">
                <a:latin typeface="Calibri"/>
                <a:ea typeface="Calibri"/>
                <a:cs typeface="Calibri"/>
                <a:sym typeface="Calibri"/>
              </a:defRPr>
            </a:lvl2pPr>
            <a:lvl3pPr marL="0" indent="914400" defTabSz="1507066">
              <a:spcBef>
                <a:spcPts val="100"/>
              </a:spcBef>
              <a:buClrTx/>
              <a:buSzTx/>
              <a:buFontTx/>
              <a:buNone/>
              <a:defRPr sz="2800" spc="-116">
                <a:latin typeface="Calibri"/>
                <a:ea typeface="Calibri"/>
                <a:cs typeface="Calibri"/>
                <a:sym typeface="Calibri"/>
              </a:defRPr>
            </a:lvl3pPr>
            <a:lvl4pPr marL="0" indent="1371600" defTabSz="1507066">
              <a:spcBef>
                <a:spcPts val="100"/>
              </a:spcBef>
              <a:buClrTx/>
              <a:buSzTx/>
              <a:buFontTx/>
              <a:buNone/>
              <a:defRPr sz="2800" spc="-116">
                <a:latin typeface="Calibri"/>
                <a:ea typeface="Calibri"/>
                <a:cs typeface="Calibri"/>
                <a:sym typeface="Calibri"/>
              </a:defRPr>
            </a:lvl4pPr>
            <a:lvl5pPr marL="0" indent="1828800" defTabSz="1507066">
              <a:spcBef>
                <a:spcPts val="100"/>
              </a:spcBef>
              <a:buClrTx/>
              <a:buSzTx/>
              <a:buFontTx/>
              <a:buNone/>
              <a:defRPr sz="2800" spc="-116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8750921" y="10511790"/>
            <a:ext cx="343530" cy="353319"/>
          </a:xfrm>
          <a:prstGeom prst="rect">
            <a:avLst/>
          </a:prstGeom>
        </p:spPr>
        <p:txBody>
          <a:bodyPr lIns="0" tIns="0" rIns="0" bIns="0"/>
          <a:lstStyle>
            <a:lvl1pPr algn="r" defTabSz="1507066">
              <a:defRPr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;p3"/>
          <p:cNvSpPr/>
          <p:nvPr/>
        </p:nvSpPr>
        <p:spPr>
          <a:xfrm>
            <a:off x="4938" y="-1"/>
            <a:ext cx="20094225" cy="126081"/>
          </a:xfrm>
          <a:prstGeom prst="rect">
            <a:avLst/>
          </a:prstGeom>
          <a:solidFill>
            <a:srgbClr val="EA7035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753533">
              <a:spcBef>
                <a:spcPts val="100"/>
              </a:spcBef>
              <a:defRPr sz="5200" b="1" spc="-216"/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009649" y="370539"/>
            <a:ext cx="18084801" cy="20480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1862" tIns="41862" rIns="41862" bIns="41862" anchor="ctr"/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009649" y="2418580"/>
            <a:ext cx="18084801" cy="7897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1862" tIns="41862" rIns="41862" bIns="41862" anchor="ctr"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4405799" y="10476206"/>
            <a:ext cx="417655" cy="427444"/>
          </a:xfrm>
          <a:prstGeom prst="rect">
            <a:avLst/>
          </a:prstGeom>
          <a:ln w="12700">
            <a:miter lim="400000"/>
          </a:ln>
        </p:spPr>
        <p:txBody>
          <a:bodyPr wrap="none" lIns="37062" tIns="37062" rIns="37062" bIns="37062">
            <a:spAutoFit/>
          </a:bodyPr>
          <a:lstStyle>
            <a:lvl1pPr defTabSz="753533">
              <a:spcBef>
                <a:spcPts val="100"/>
              </a:spcBef>
              <a:defRPr sz="2800" b="1" spc="-116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753533" latinLnBrk="0">
        <a:lnSpc>
          <a:spcPct val="10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333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ctr" defTabSz="753533" latinLnBrk="0">
        <a:lnSpc>
          <a:spcPct val="10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333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ctr" defTabSz="753533" latinLnBrk="0">
        <a:lnSpc>
          <a:spcPct val="10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333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ctr" defTabSz="753533" latinLnBrk="0">
        <a:lnSpc>
          <a:spcPct val="10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333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ctr" defTabSz="753533" latinLnBrk="0">
        <a:lnSpc>
          <a:spcPct val="10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333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ctr" defTabSz="753533" latinLnBrk="0">
        <a:lnSpc>
          <a:spcPct val="10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333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ctr" defTabSz="753533" latinLnBrk="0">
        <a:lnSpc>
          <a:spcPct val="10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333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ctr" defTabSz="753533" latinLnBrk="0">
        <a:lnSpc>
          <a:spcPct val="10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333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ctr" defTabSz="753533" latinLnBrk="0">
        <a:lnSpc>
          <a:spcPct val="10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-333" baseline="0">
          <a:solidFill>
            <a:srgbClr val="FFFFFF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330200" marR="0" indent="-482600" algn="l" defTabSz="753533" latinLnBrk="0">
        <a:lnSpc>
          <a:spcPct val="100000"/>
        </a:lnSpc>
        <a:spcBef>
          <a:spcPts val="4800"/>
        </a:spcBef>
        <a:spcAft>
          <a:spcPts val="0"/>
        </a:spcAft>
        <a:buClr>
          <a:srgbClr val="000000"/>
        </a:buClr>
        <a:buSzPts val="3800"/>
        <a:buFont typeface="Helvetica Neue"/>
        <a:buChar char="•"/>
        <a:tabLst/>
        <a:defRPr sz="3800" b="1" i="0" u="none" strike="noStrike" cap="none" spc="-158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787400" marR="0" indent="-482600" algn="l" defTabSz="753533" latinLnBrk="0">
        <a:lnSpc>
          <a:spcPct val="100000"/>
        </a:lnSpc>
        <a:spcBef>
          <a:spcPts val="4800"/>
        </a:spcBef>
        <a:spcAft>
          <a:spcPts val="0"/>
        </a:spcAft>
        <a:buClr>
          <a:srgbClr val="000000"/>
        </a:buClr>
        <a:buSzPts val="3800"/>
        <a:buFont typeface="Helvetica Neue"/>
        <a:buChar char="•"/>
        <a:tabLst/>
        <a:defRPr sz="3800" b="1" i="0" u="none" strike="noStrike" cap="none" spc="-158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244600" marR="0" indent="-482600" algn="l" defTabSz="753533" latinLnBrk="0">
        <a:lnSpc>
          <a:spcPct val="100000"/>
        </a:lnSpc>
        <a:spcBef>
          <a:spcPts val="4800"/>
        </a:spcBef>
        <a:spcAft>
          <a:spcPts val="0"/>
        </a:spcAft>
        <a:buClr>
          <a:srgbClr val="000000"/>
        </a:buClr>
        <a:buSzPts val="3800"/>
        <a:buFont typeface="Helvetica Neue"/>
        <a:buChar char="•"/>
        <a:tabLst/>
        <a:defRPr sz="3800" b="1" i="0" u="none" strike="noStrike" cap="none" spc="-158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701800" marR="0" indent="-482600" algn="l" defTabSz="753533" latinLnBrk="0">
        <a:lnSpc>
          <a:spcPct val="100000"/>
        </a:lnSpc>
        <a:spcBef>
          <a:spcPts val="4800"/>
        </a:spcBef>
        <a:spcAft>
          <a:spcPts val="0"/>
        </a:spcAft>
        <a:buClr>
          <a:srgbClr val="000000"/>
        </a:buClr>
        <a:buSzPts val="3800"/>
        <a:buFont typeface="Helvetica Neue"/>
        <a:buChar char="•"/>
        <a:tabLst/>
        <a:defRPr sz="3800" b="1" i="0" u="none" strike="noStrike" cap="none" spc="-158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2159000" marR="0" indent="-482600" algn="l" defTabSz="753533" latinLnBrk="0">
        <a:lnSpc>
          <a:spcPct val="100000"/>
        </a:lnSpc>
        <a:spcBef>
          <a:spcPts val="4800"/>
        </a:spcBef>
        <a:spcAft>
          <a:spcPts val="0"/>
        </a:spcAft>
        <a:buClr>
          <a:srgbClr val="000000"/>
        </a:buClr>
        <a:buSzPts val="3800"/>
        <a:buFont typeface="Helvetica Neue"/>
        <a:buChar char="•"/>
        <a:tabLst/>
        <a:defRPr sz="3800" b="1" i="0" u="none" strike="noStrike" cap="none" spc="-158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2616200" marR="0" indent="-482600" algn="l" defTabSz="753533" latinLnBrk="0">
        <a:lnSpc>
          <a:spcPct val="100000"/>
        </a:lnSpc>
        <a:spcBef>
          <a:spcPts val="4800"/>
        </a:spcBef>
        <a:spcAft>
          <a:spcPts val="0"/>
        </a:spcAft>
        <a:buClr>
          <a:srgbClr val="000000"/>
        </a:buClr>
        <a:buSzPts val="3800"/>
        <a:buFont typeface="Helvetica Neue"/>
        <a:buChar char="•"/>
        <a:tabLst/>
        <a:defRPr sz="3800" b="1" i="0" u="none" strike="noStrike" cap="none" spc="-158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3073400" marR="0" indent="-482600" algn="l" defTabSz="753533" latinLnBrk="0">
        <a:lnSpc>
          <a:spcPct val="100000"/>
        </a:lnSpc>
        <a:spcBef>
          <a:spcPts val="4800"/>
        </a:spcBef>
        <a:spcAft>
          <a:spcPts val="0"/>
        </a:spcAft>
        <a:buClr>
          <a:srgbClr val="000000"/>
        </a:buClr>
        <a:buSzPts val="3800"/>
        <a:buFont typeface="Helvetica Neue"/>
        <a:buChar char="•"/>
        <a:tabLst/>
        <a:defRPr sz="3800" b="1" i="0" u="none" strike="noStrike" cap="none" spc="-158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3530600" marR="0" indent="-482600" algn="l" defTabSz="753533" latinLnBrk="0">
        <a:lnSpc>
          <a:spcPct val="100000"/>
        </a:lnSpc>
        <a:spcBef>
          <a:spcPts val="4800"/>
        </a:spcBef>
        <a:spcAft>
          <a:spcPts val="0"/>
        </a:spcAft>
        <a:buClr>
          <a:srgbClr val="000000"/>
        </a:buClr>
        <a:buSzPts val="3800"/>
        <a:buFont typeface="Helvetica Neue"/>
        <a:buChar char="•"/>
        <a:tabLst/>
        <a:defRPr sz="3800" b="1" i="0" u="none" strike="noStrike" cap="none" spc="-158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3987800" marR="0" indent="-482600" algn="l" defTabSz="753533" latinLnBrk="0">
        <a:lnSpc>
          <a:spcPct val="100000"/>
        </a:lnSpc>
        <a:spcBef>
          <a:spcPts val="4800"/>
        </a:spcBef>
        <a:spcAft>
          <a:spcPts val="0"/>
        </a:spcAft>
        <a:buClr>
          <a:srgbClr val="000000"/>
        </a:buClr>
        <a:buSzPts val="3800"/>
        <a:buFont typeface="Helvetica Neue"/>
        <a:buChar char="•"/>
        <a:tabLst/>
        <a:defRPr sz="3800" b="1" i="0" u="none" strike="noStrike" cap="none" spc="-158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l" defTabSz="753533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16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753533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16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753533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16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753533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16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753533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16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753533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16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753533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16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753533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16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753533" latinLnBrk="0">
        <a:lnSpc>
          <a:spcPct val="100000"/>
        </a:lnSpc>
        <a:spcBef>
          <a:spcPts val="100"/>
        </a:spcBef>
        <a:spcAft>
          <a:spcPts val="0"/>
        </a:spcAft>
        <a:buClrTx/>
        <a:buSzTx/>
        <a:buFontTx/>
        <a:buNone/>
        <a:tabLst/>
        <a:defRPr sz="2800" b="1" i="0" u="none" strike="noStrike" cap="none" spc="-116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Рисунок 1" descr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7271" y="-282495"/>
            <a:ext cx="20596433" cy="1158549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object 4"/>
          <p:cNvSpPr/>
          <p:nvPr/>
        </p:nvSpPr>
        <p:spPr>
          <a:xfrm>
            <a:off x="924247" y="909261"/>
            <a:ext cx="11845544" cy="103937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miter lim="400000"/>
          </a:ln>
        </p:spPr>
        <p:txBody>
          <a:bodyPr lIns="75353" tIns="75353" rIns="75353" bIns="75353"/>
          <a:lstStyle/>
          <a:p>
            <a:pPr defTabSz="1507066">
              <a:spcBef>
                <a:spcPts val="100"/>
              </a:spcBef>
              <a:defRPr sz="2800" b="1" spc="-116">
                <a:solidFill>
                  <a:srgbClr val="EA703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" name="object 7"/>
          <p:cNvSpPr txBox="1"/>
          <p:nvPr/>
        </p:nvSpPr>
        <p:spPr>
          <a:xfrm>
            <a:off x="4143881" y="8158319"/>
            <a:ext cx="5902680" cy="92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507066">
              <a:lnSpc>
                <a:spcPct val="120000"/>
              </a:lnSpc>
              <a:spcBef>
                <a:spcPts val="100"/>
              </a:spcBef>
              <a:defRPr sz="2600" spc="-108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/>
              <a:t>Елизавета </a:t>
            </a:r>
            <a:r>
              <a:rPr lang="ru-RU" dirty="0" err="1"/>
              <a:t>Малянова</a:t>
            </a:r>
            <a:endParaRPr dirty="0"/>
          </a:p>
          <a:p>
            <a:pPr defTabSz="1507066">
              <a:lnSpc>
                <a:spcPct val="120000"/>
              </a:lnSpc>
              <a:spcBef>
                <a:spcPts val="100"/>
              </a:spcBef>
              <a:defRPr sz="2600" spc="-108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/>
              <a:t>Системный аналитик</a:t>
            </a:r>
            <a:r>
              <a:rPr dirty="0"/>
              <a:t> </a:t>
            </a:r>
            <a:r>
              <a:rPr dirty="0" err="1"/>
              <a:t>Naumen</a:t>
            </a:r>
            <a:r>
              <a:rPr dirty="0"/>
              <a:t> SMP</a:t>
            </a:r>
          </a:p>
        </p:txBody>
      </p:sp>
      <p:sp>
        <p:nvSpPr>
          <p:cNvPr id="169" name="object 8"/>
          <p:cNvSpPr txBox="1">
            <a:spLocks noGrp="1"/>
          </p:cNvSpPr>
          <p:nvPr>
            <p:ph type="title"/>
          </p:nvPr>
        </p:nvSpPr>
        <p:spPr>
          <a:xfrm>
            <a:off x="1806818" y="3167882"/>
            <a:ext cx="9622312" cy="2455993"/>
          </a:xfrm>
          <a:prstGeom prst="rect">
            <a:avLst/>
          </a:prstGeom>
        </p:spPr>
        <p:txBody>
          <a:bodyPr anchor="b"/>
          <a:lstStyle>
            <a:lvl1pPr marR="8372" indent="12700">
              <a:defRPr sz="7800" spc="-325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Жизнь фичи: от идеи до </a:t>
            </a:r>
            <a:r>
              <a:rPr lang="ru-RU" dirty="0" err="1"/>
              <a:t>прода</a:t>
            </a:r>
            <a:endParaRPr dirty="0"/>
          </a:p>
        </p:txBody>
      </p:sp>
      <p:sp>
        <p:nvSpPr>
          <p:cNvPr id="170" name="object 7"/>
          <p:cNvSpPr txBox="1"/>
          <p:nvPr/>
        </p:nvSpPr>
        <p:spPr>
          <a:xfrm>
            <a:off x="1832359" y="5917991"/>
            <a:ext cx="891188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507066">
              <a:lnSpc>
                <a:spcPct val="120000"/>
              </a:lnSpc>
              <a:spcBef>
                <a:spcPts val="100"/>
              </a:spcBef>
              <a:defRPr sz="2600" spc="-108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Профессия «Аналитик в ИТ»</a:t>
            </a:r>
          </a:p>
        </p:txBody>
      </p:sp>
      <p:pic>
        <p:nvPicPr>
          <p:cNvPr id="171" name="Рисунок 8" descr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143" y="1566811"/>
            <a:ext cx="3154746" cy="653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04E5BF-4981-D85D-A5C4-F87C29238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0" y="6966000"/>
            <a:ext cx="2614857" cy="277333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Ситуация - тригг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5723459" cy="1225700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Вводная по задаче</a:t>
            </a:r>
            <a:endParaRPr sz="40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35DD2B-FDCF-4477-827B-427829640645}"/>
              </a:ext>
            </a:extLst>
          </p:cNvPr>
          <p:cNvGrpSpPr/>
          <p:nvPr/>
        </p:nvGrpSpPr>
        <p:grpSpPr>
          <a:xfrm>
            <a:off x="678591" y="1983015"/>
            <a:ext cx="17693887" cy="7120731"/>
            <a:chOff x="668695" y="1787292"/>
            <a:chExt cx="17693887" cy="7120731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9D249466-350C-4D70-AE78-C764891D6ABC}"/>
                </a:ext>
              </a:extLst>
            </p:cNvPr>
            <p:cNvSpPr txBox="1"/>
            <p:nvPr/>
          </p:nvSpPr>
          <p:spPr>
            <a:xfrm>
              <a:off x="668695" y="178729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1</a:t>
              </a:r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F6C72A82-2EDD-410B-9BEE-3415B5524A7C}"/>
                </a:ext>
              </a:extLst>
            </p:cNvPr>
            <p:cNvSpPr txBox="1"/>
            <p:nvPr/>
          </p:nvSpPr>
          <p:spPr>
            <a:xfrm>
              <a:off x="668695" y="3330277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2</a:t>
              </a:r>
            </a:p>
          </p:txBody>
        </p:sp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3A865BB2-50F9-4144-9DCC-EF0EE9BD5DB7}"/>
                </a:ext>
              </a:extLst>
            </p:cNvPr>
            <p:cNvSpPr txBox="1"/>
            <p:nvPr/>
          </p:nvSpPr>
          <p:spPr>
            <a:xfrm>
              <a:off x="668695" y="4777916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3</a:t>
              </a:r>
            </a:p>
          </p:txBody>
        </p:sp>
        <p:sp>
          <p:nvSpPr>
            <p:cNvPr id="11" name="object 2">
              <a:extLst>
                <a:ext uri="{FF2B5EF4-FFF2-40B4-BE49-F238E27FC236}">
                  <a16:creationId xmlns:a16="http://schemas.microsoft.com/office/drawing/2014/main" id="{0D7DE96C-246B-4181-BCD7-1ADC28B6A45D}"/>
                </a:ext>
              </a:extLst>
            </p:cNvPr>
            <p:cNvSpPr txBox="1"/>
            <p:nvPr/>
          </p:nvSpPr>
          <p:spPr>
            <a:xfrm>
              <a:off x="668695" y="629770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4</a:t>
              </a:r>
            </a:p>
          </p:txBody>
        </p:sp>
        <p:sp>
          <p:nvSpPr>
            <p:cNvPr id="12" name="Прямоугольник 20">
              <a:extLst>
                <a:ext uri="{FF2B5EF4-FFF2-40B4-BE49-F238E27FC236}">
                  <a16:creationId xmlns:a16="http://schemas.microsoft.com/office/drawing/2014/main" id="{E75B5FC4-A263-4E0B-B8C0-9EE66DAEF8DE}"/>
                </a:ext>
              </a:extLst>
            </p:cNvPr>
            <p:cNvSpPr txBox="1"/>
            <p:nvPr/>
          </p:nvSpPr>
          <p:spPr>
            <a:xfrm>
              <a:off x="2166027" y="1925793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Какую проблему хотим решить?</a:t>
              </a:r>
              <a:endParaRPr sz="3600" dirty="0"/>
            </a:p>
          </p:txBody>
        </p:sp>
        <p:sp>
          <p:nvSpPr>
            <p:cNvPr id="13" name="Прямоугольник 21">
              <a:extLst>
                <a:ext uri="{FF2B5EF4-FFF2-40B4-BE49-F238E27FC236}">
                  <a16:creationId xmlns:a16="http://schemas.microsoft.com/office/drawing/2014/main" id="{F1030C30-30F6-4E65-A211-4DD495822AB5}"/>
                </a:ext>
              </a:extLst>
            </p:cNvPr>
            <p:cNvSpPr txBox="1"/>
            <p:nvPr/>
          </p:nvSpPr>
          <p:spPr>
            <a:xfrm>
              <a:off x="2166026" y="4900215"/>
              <a:ext cx="4839334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Какой срок?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Прямоугольник 22">
              <a:extLst>
                <a:ext uri="{FF2B5EF4-FFF2-40B4-BE49-F238E27FC236}">
                  <a16:creationId xmlns:a16="http://schemas.microsoft.com/office/drawing/2014/main" id="{272A50AA-9B32-45ED-B8BB-4553EE851722}"/>
                </a:ext>
              </a:extLst>
            </p:cNvPr>
            <p:cNvSpPr txBox="1"/>
            <p:nvPr/>
          </p:nvSpPr>
          <p:spPr>
            <a:xfrm>
              <a:off x="2166026" y="6436203"/>
              <a:ext cx="16054522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Есть ли известные ограничения?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Прямоугольник 23">
              <a:extLst>
                <a:ext uri="{FF2B5EF4-FFF2-40B4-BE49-F238E27FC236}">
                  <a16:creationId xmlns:a16="http://schemas.microsoft.com/office/drawing/2014/main" id="{5C9320EF-9268-4D70-BA71-0B1EF12B03C3}"/>
                </a:ext>
              </a:extLst>
            </p:cNvPr>
            <p:cNvSpPr txBox="1"/>
            <p:nvPr/>
          </p:nvSpPr>
          <p:spPr>
            <a:xfrm>
              <a:off x="2166026" y="8030861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Были ли уже попытки решить эту проблему?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F27A1484-96BE-47C0-9114-117A111A6BEA}"/>
                </a:ext>
              </a:extLst>
            </p:cNvPr>
            <p:cNvSpPr txBox="1"/>
            <p:nvPr/>
          </p:nvSpPr>
          <p:spPr>
            <a:xfrm>
              <a:off x="668695" y="7892360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5</a:t>
              </a:r>
            </a:p>
          </p:txBody>
        </p:sp>
        <p:sp>
          <p:nvSpPr>
            <p:cNvPr id="17" name="Прямоугольник 21">
              <a:extLst>
                <a:ext uri="{FF2B5EF4-FFF2-40B4-BE49-F238E27FC236}">
                  <a16:creationId xmlns:a16="http://schemas.microsoft.com/office/drawing/2014/main" id="{893D801F-5262-459D-B2BC-41371CB3455E}"/>
                </a:ext>
              </a:extLst>
            </p:cNvPr>
            <p:cNvSpPr txBox="1"/>
            <p:nvPr/>
          </p:nvSpPr>
          <p:spPr>
            <a:xfrm>
              <a:off x="2166026" y="3468778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Кто является стейкхолдером?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Пути решения проблемы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Проблема</a:t>
            </a:r>
            <a:endParaRPr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68681-CA3C-4966-8D59-23AF77F553DC}"/>
              </a:ext>
            </a:extLst>
          </p:cNvPr>
          <p:cNvSpPr txBox="1"/>
          <p:nvPr/>
        </p:nvSpPr>
        <p:spPr>
          <a:xfrm>
            <a:off x="198531" y="1905264"/>
            <a:ext cx="18295208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lvl="1"/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В основе любой аналитической задачи лежит </a:t>
            </a:r>
            <a:r>
              <a:rPr lang="ru-RU" sz="4000" b="1" dirty="0">
                <a:solidFill>
                  <a:srgbClr val="FF681C"/>
                </a:solidFill>
                <a:latin typeface="Verdana"/>
                <a:ea typeface="Verdana"/>
              </a:rPr>
              <a:t>проблема</a:t>
            </a:r>
            <a:r>
              <a:rPr lang="ru-RU" sz="4000" b="1" dirty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Делать задачи, которые не решают проблемы, бессмысленно, они не принесут никакой пользы продукту.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C96A8B0-D091-4B38-A5C5-60B75C0E0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7878" y="6936299"/>
            <a:ext cx="2695804" cy="269580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7B9185-1425-43E0-9AE4-6B1B803C0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40" y="7070547"/>
            <a:ext cx="2695803" cy="269580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FC7096-519B-442D-82D2-50C1962DC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297" y="6990844"/>
            <a:ext cx="2695803" cy="2695803"/>
          </a:xfrm>
          <a:prstGeom prst="rect">
            <a:avLst/>
          </a:prstGeom>
        </p:spPr>
      </p:pic>
      <p:sp>
        <p:nvSpPr>
          <p:cNvPr id="15" name="Стрелка 7">
            <a:extLst>
              <a:ext uri="{FF2B5EF4-FFF2-40B4-BE49-F238E27FC236}">
                <a16:creationId xmlns:a16="http://schemas.microsoft.com/office/drawing/2014/main" id="{BAC89A51-9153-4816-8CF3-33A78FF456D3}"/>
              </a:ext>
            </a:extLst>
          </p:cNvPr>
          <p:cNvSpPr/>
          <p:nvPr/>
        </p:nvSpPr>
        <p:spPr>
          <a:xfrm rot="7025642">
            <a:off x="6516745" y="5704715"/>
            <a:ext cx="1328604" cy="202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681C"/>
          </a:solidFill>
          <a:ln w="25400">
            <a:solidFill>
              <a:srgbClr val="FF681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 dirty="0"/>
          </a:p>
        </p:txBody>
      </p:sp>
      <p:sp>
        <p:nvSpPr>
          <p:cNvPr id="16" name="Стрелка 7">
            <a:extLst>
              <a:ext uri="{FF2B5EF4-FFF2-40B4-BE49-F238E27FC236}">
                <a16:creationId xmlns:a16="http://schemas.microsoft.com/office/drawing/2014/main" id="{28630657-730C-4C12-A155-779BDFF31037}"/>
              </a:ext>
            </a:extLst>
          </p:cNvPr>
          <p:cNvSpPr/>
          <p:nvPr/>
        </p:nvSpPr>
        <p:spPr>
          <a:xfrm rot="7043911">
            <a:off x="11401317" y="5701547"/>
            <a:ext cx="1328604" cy="202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681C"/>
          </a:solidFill>
          <a:ln w="25400">
            <a:solidFill>
              <a:srgbClr val="FF681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Ситуация - тригг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Проблема в задаче Пети</a:t>
            </a:r>
            <a:endParaRPr sz="4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27744F-C7D8-4AF7-BB26-CF5E6149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649" y="2239766"/>
            <a:ext cx="16640801" cy="78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04972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Ситуация - тригг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5723459" cy="1225700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Вводная по задаче</a:t>
            </a:r>
            <a:endParaRPr sz="40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35DD2B-FDCF-4477-827B-427829640645}"/>
              </a:ext>
            </a:extLst>
          </p:cNvPr>
          <p:cNvGrpSpPr/>
          <p:nvPr/>
        </p:nvGrpSpPr>
        <p:grpSpPr>
          <a:xfrm>
            <a:off x="678591" y="1983015"/>
            <a:ext cx="17693887" cy="7120731"/>
            <a:chOff x="668695" y="1787292"/>
            <a:chExt cx="17693887" cy="7120731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9D249466-350C-4D70-AE78-C764891D6ABC}"/>
                </a:ext>
              </a:extLst>
            </p:cNvPr>
            <p:cNvSpPr txBox="1"/>
            <p:nvPr/>
          </p:nvSpPr>
          <p:spPr>
            <a:xfrm>
              <a:off x="668695" y="178729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1</a:t>
              </a:r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F6C72A82-2EDD-410B-9BEE-3415B5524A7C}"/>
                </a:ext>
              </a:extLst>
            </p:cNvPr>
            <p:cNvSpPr txBox="1"/>
            <p:nvPr/>
          </p:nvSpPr>
          <p:spPr>
            <a:xfrm>
              <a:off x="668695" y="3330277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2</a:t>
              </a:r>
            </a:p>
          </p:txBody>
        </p:sp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3A865BB2-50F9-4144-9DCC-EF0EE9BD5DB7}"/>
                </a:ext>
              </a:extLst>
            </p:cNvPr>
            <p:cNvSpPr txBox="1"/>
            <p:nvPr/>
          </p:nvSpPr>
          <p:spPr>
            <a:xfrm>
              <a:off x="668695" y="4777916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3</a:t>
              </a:r>
            </a:p>
          </p:txBody>
        </p:sp>
        <p:sp>
          <p:nvSpPr>
            <p:cNvPr id="11" name="object 2">
              <a:extLst>
                <a:ext uri="{FF2B5EF4-FFF2-40B4-BE49-F238E27FC236}">
                  <a16:creationId xmlns:a16="http://schemas.microsoft.com/office/drawing/2014/main" id="{0D7DE96C-246B-4181-BCD7-1ADC28B6A45D}"/>
                </a:ext>
              </a:extLst>
            </p:cNvPr>
            <p:cNvSpPr txBox="1"/>
            <p:nvPr/>
          </p:nvSpPr>
          <p:spPr>
            <a:xfrm>
              <a:off x="668695" y="629770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4</a:t>
              </a:r>
            </a:p>
          </p:txBody>
        </p:sp>
        <p:sp>
          <p:nvSpPr>
            <p:cNvPr id="12" name="Прямоугольник 20">
              <a:extLst>
                <a:ext uri="{FF2B5EF4-FFF2-40B4-BE49-F238E27FC236}">
                  <a16:creationId xmlns:a16="http://schemas.microsoft.com/office/drawing/2014/main" id="{E75B5FC4-A263-4E0B-B8C0-9EE66DAEF8DE}"/>
                </a:ext>
              </a:extLst>
            </p:cNvPr>
            <p:cNvSpPr txBox="1"/>
            <p:nvPr/>
          </p:nvSpPr>
          <p:spPr>
            <a:xfrm>
              <a:off x="2166027" y="1925793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Какую проблему хотим решить?</a:t>
              </a:r>
              <a:endParaRPr sz="3600" dirty="0"/>
            </a:p>
          </p:txBody>
        </p:sp>
        <p:sp>
          <p:nvSpPr>
            <p:cNvPr id="13" name="Прямоугольник 21">
              <a:extLst>
                <a:ext uri="{FF2B5EF4-FFF2-40B4-BE49-F238E27FC236}">
                  <a16:creationId xmlns:a16="http://schemas.microsoft.com/office/drawing/2014/main" id="{F1030C30-30F6-4E65-A211-4DD495822AB5}"/>
                </a:ext>
              </a:extLst>
            </p:cNvPr>
            <p:cNvSpPr txBox="1"/>
            <p:nvPr/>
          </p:nvSpPr>
          <p:spPr>
            <a:xfrm>
              <a:off x="2166026" y="4900215"/>
              <a:ext cx="4839334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Какой срок?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4" name="Прямоугольник 22">
              <a:extLst>
                <a:ext uri="{FF2B5EF4-FFF2-40B4-BE49-F238E27FC236}">
                  <a16:creationId xmlns:a16="http://schemas.microsoft.com/office/drawing/2014/main" id="{272A50AA-9B32-45ED-B8BB-4553EE851722}"/>
                </a:ext>
              </a:extLst>
            </p:cNvPr>
            <p:cNvSpPr txBox="1"/>
            <p:nvPr/>
          </p:nvSpPr>
          <p:spPr>
            <a:xfrm>
              <a:off x="2166026" y="6436203"/>
              <a:ext cx="16054522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Есть ли известные ограничения?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Прямоугольник 23">
              <a:extLst>
                <a:ext uri="{FF2B5EF4-FFF2-40B4-BE49-F238E27FC236}">
                  <a16:creationId xmlns:a16="http://schemas.microsoft.com/office/drawing/2014/main" id="{5C9320EF-9268-4D70-BA71-0B1EF12B03C3}"/>
                </a:ext>
              </a:extLst>
            </p:cNvPr>
            <p:cNvSpPr txBox="1"/>
            <p:nvPr/>
          </p:nvSpPr>
          <p:spPr>
            <a:xfrm>
              <a:off x="2166026" y="8030861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Были ли уже попытки решить эту проблему?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F27A1484-96BE-47C0-9114-117A111A6BEA}"/>
                </a:ext>
              </a:extLst>
            </p:cNvPr>
            <p:cNvSpPr txBox="1"/>
            <p:nvPr/>
          </p:nvSpPr>
          <p:spPr>
            <a:xfrm>
              <a:off x="668695" y="7892360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5</a:t>
              </a:r>
            </a:p>
          </p:txBody>
        </p:sp>
        <p:sp>
          <p:nvSpPr>
            <p:cNvPr id="17" name="Прямоугольник 21">
              <a:extLst>
                <a:ext uri="{FF2B5EF4-FFF2-40B4-BE49-F238E27FC236}">
                  <a16:creationId xmlns:a16="http://schemas.microsoft.com/office/drawing/2014/main" id="{893D801F-5262-459D-B2BC-41371CB3455E}"/>
                </a:ext>
              </a:extLst>
            </p:cNvPr>
            <p:cNvSpPr txBox="1"/>
            <p:nvPr/>
          </p:nvSpPr>
          <p:spPr>
            <a:xfrm>
              <a:off x="2166026" y="3468778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Кто является стейкхолдером?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95965147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Стейкхолд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4000" dirty="0" err="1"/>
              <a:t>Стейкхолдер</a:t>
            </a:r>
            <a:endParaRPr sz="4000" dirty="0"/>
          </a:p>
        </p:txBody>
      </p:sp>
      <p:sp>
        <p:nvSpPr>
          <p:cNvPr id="397" name="Прямоугольник 21"/>
          <p:cNvSpPr txBox="1"/>
          <p:nvPr/>
        </p:nvSpPr>
        <p:spPr>
          <a:xfrm>
            <a:off x="678591" y="2361384"/>
            <a:ext cx="18192191" cy="48013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/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b="1" dirty="0" err="1">
                <a:solidFill>
                  <a:srgbClr val="FF681C"/>
                </a:solidFill>
              </a:rPr>
              <a:t>Стейкхолдер</a:t>
            </a:r>
            <a:r>
              <a:rPr b="1" dirty="0"/>
              <a:t> </a:t>
            </a:r>
            <a:r>
              <a:rPr dirty="0"/>
              <a:t>— </a:t>
            </a:r>
            <a:r>
              <a:rPr dirty="0" err="1"/>
              <a:t>человек</a:t>
            </a:r>
            <a:r>
              <a:rPr dirty="0"/>
              <a:t>, </a:t>
            </a:r>
            <a:r>
              <a:rPr dirty="0" err="1"/>
              <a:t>группа</a:t>
            </a:r>
            <a:r>
              <a:rPr dirty="0"/>
              <a:t> </a:t>
            </a:r>
            <a:r>
              <a:rPr dirty="0" err="1"/>
              <a:t>лиц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отдельная</a:t>
            </a:r>
            <a:r>
              <a:rPr dirty="0"/>
              <a:t> </a:t>
            </a:r>
            <a:r>
              <a:rPr dirty="0" err="1"/>
              <a:t>организация</a:t>
            </a:r>
            <a:r>
              <a:rPr dirty="0"/>
              <a:t>, у </a:t>
            </a:r>
            <a:r>
              <a:rPr dirty="0" err="1"/>
              <a:t>которых</a:t>
            </a:r>
            <a:r>
              <a:rPr dirty="0"/>
              <a:t> </a:t>
            </a:r>
            <a:r>
              <a:rPr dirty="0" err="1"/>
              <a:t>есть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к </a:t>
            </a:r>
            <a:r>
              <a:rPr dirty="0" err="1"/>
              <a:t>системе</a:t>
            </a:r>
            <a:r>
              <a:rPr dirty="0"/>
              <a:t>, </a:t>
            </a:r>
            <a:r>
              <a:rPr dirty="0" err="1"/>
              <a:t>ее</a:t>
            </a:r>
            <a:r>
              <a:rPr dirty="0"/>
              <a:t>̈ </a:t>
            </a:r>
            <a:r>
              <a:rPr dirty="0" err="1"/>
              <a:t>функционал</a:t>
            </a:r>
            <a:r>
              <a:rPr lang="ru-RU" dirty="0" err="1"/>
              <a:t>ьности</a:t>
            </a:r>
            <a:r>
              <a:rPr dirty="0"/>
              <a:t>. </a:t>
            </a:r>
            <a:r>
              <a:rPr dirty="0" err="1"/>
              <a:t>Другими</a:t>
            </a:r>
            <a:r>
              <a:rPr dirty="0"/>
              <a:t> </a:t>
            </a:r>
            <a:r>
              <a:rPr dirty="0" err="1"/>
              <a:t>словами</a:t>
            </a:r>
            <a:r>
              <a:rPr dirty="0"/>
              <a:t>,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заинтересованные</a:t>
            </a:r>
            <a:r>
              <a:rPr dirty="0"/>
              <a:t> </a:t>
            </a:r>
            <a:r>
              <a:rPr dirty="0" err="1"/>
              <a:t>лица</a:t>
            </a:r>
            <a:r>
              <a:rPr dirty="0"/>
              <a:t> в </a:t>
            </a:r>
            <a:r>
              <a:rPr dirty="0" err="1"/>
              <a:t>том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будет</a:t>
            </a:r>
            <a:r>
              <a:rPr dirty="0"/>
              <a:t> </a:t>
            </a:r>
            <a:r>
              <a:rPr dirty="0" err="1"/>
              <a:t>работать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. </a:t>
            </a:r>
          </a:p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endParaRPr dirty="0"/>
          </a:p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dirty="0" err="1"/>
              <a:t>Важно</a:t>
            </a:r>
            <a:r>
              <a:rPr dirty="0"/>
              <a:t> </a:t>
            </a:r>
            <a:r>
              <a:rPr dirty="0" err="1"/>
              <a:t>научиться</a:t>
            </a:r>
            <a:r>
              <a:rPr dirty="0"/>
              <a:t> </a:t>
            </a:r>
            <a:r>
              <a:rPr dirty="0" err="1"/>
              <a:t>выделять</a:t>
            </a:r>
            <a:r>
              <a:rPr dirty="0"/>
              <a:t> и </a:t>
            </a:r>
            <a:r>
              <a:rPr dirty="0" err="1"/>
              <a:t>находить</a:t>
            </a:r>
            <a:r>
              <a:rPr dirty="0"/>
              <a:t> </a:t>
            </a:r>
            <a:r>
              <a:rPr dirty="0" err="1"/>
              <a:t>стейкхолдеров</a:t>
            </a:r>
            <a:r>
              <a:rPr dirty="0"/>
              <a:t>, </a:t>
            </a:r>
            <a:r>
              <a:rPr dirty="0" err="1"/>
              <a:t>определять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мотивацию</a:t>
            </a:r>
            <a:r>
              <a:rPr dirty="0"/>
              <a:t>.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102703-0EE9-4BB7-9DA3-A62EF4CBE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360" y="8377013"/>
            <a:ext cx="2402190" cy="240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150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О чем поговорим?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46643">
              <a:spcBef>
                <a:spcPts val="1500"/>
              </a:spcBef>
              <a:buClrTx/>
              <a:buSzTx/>
              <a:buFontTx/>
              <a:buNone/>
              <a:defRPr sz="4800" spc="-20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Как вы думаете?</a:t>
            </a:r>
            <a:endParaRPr sz="4000" dirty="0"/>
          </a:p>
        </p:txBody>
      </p:sp>
      <p:sp>
        <p:nvSpPr>
          <p:cNvPr id="186" name="Прямоугольник 22"/>
          <p:cNvSpPr txBox="1"/>
          <p:nvPr/>
        </p:nvSpPr>
        <p:spPr>
          <a:xfrm>
            <a:off x="2246586" y="2682641"/>
            <a:ext cx="12950680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Кто является стейкхолдером в задачи Пети?</a:t>
            </a:r>
            <a:endParaRPr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0A0D7-8A74-4B06-8295-AC4C95441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6" y="6663690"/>
            <a:ext cx="3556000" cy="3556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B15C8F-9D77-4131-9853-B3E2FF019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43" y="3965489"/>
            <a:ext cx="3326852" cy="332685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0C366141-0405-4BCB-8387-035C62704E1F}"/>
              </a:ext>
            </a:extLst>
          </p:cNvPr>
          <p:cNvSpPr txBox="1"/>
          <p:nvPr/>
        </p:nvSpPr>
        <p:spPr>
          <a:xfrm>
            <a:off x="878220" y="2527898"/>
            <a:ext cx="123391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046672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Стейкхолд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Категории с</a:t>
            </a:r>
            <a:r>
              <a:rPr sz="4000" dirty="0" err="1"/>
              <a:t>тейкхолдер</a:t>
            </a:r>
            <a:r>
              <a:rPr lang="ru-RU" sz="4000" dirty="0" err="1"/>
              <a:t>ов</a:t>
            </a:r>
            <a:endParaRPr sz="4000" dirty="0"/>
          </a:p>
        </p:txBody>
      </p:sp>
      <p:sp>
        <p:nvSpPr>
          <p:cNvPr id="397" name="Прямоугольник 21"/>
          <p:cNvSpPr txBox="1"/>
          <p:nvPr/>
        </p:nvSpPr>
        <p:spPr>
          <a:xfrm>
            <a:off x="675549" y="2602249"/>
            <a:ext cx="8453211" cy="5416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8" tIns="91438" rIns="91438" bIns="91438" anchor="ctr">
            <a:spAutoFit/>
          </a:bodyPr>
          <a:lstStyle/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b="1" dirty="0">
                <a:solidFill>
                  <a:srgbClr val="FF681C"/>
                </a:solidFill>
              </a:rPr>
              <a:t>Внутренние: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>
                <a:solidFill>
                  <a:srgbClr val="373737"/>
                </a:solidFill>
              </a:rPr>
              <a:t>Владелец продукта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>
                <a:solidFill>
                  <a:srgbClr val="373737"/>
                </a:solidFill>
              </a:rPr>
              <a:t>Менеджеры по продажам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>
                <a:solidFill>
                  <a:srgbClr val="373737"/>
                </a:solidFill>
              </a:rPr>
              <a:t>ПМ внедрения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>
                <a:solidFill>
                  <a:srgbClr val="373737"/>
                </a:solidFill>
              </a:rPr>
              <a:t>Тех. поддержка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>
                <a:solidFill>
                  <a:srgbClr val="373737"/>
                </a:solidFill>
              </a:rPr>
              <a:t>Смежные команды</a:t>
            </a:r>
          </a:p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endParaRPr lang="ru-RU" b="1" dirty="0">
              <a:solidFill>
                <a:srgbClr val="FF681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088AE-AD29-4BC2-98B9-AC8D04C56C97}"/>
              </a:ext>
            </a:extLst>
          </p:cNvPr>
          <p:cNvSpPr txBox="1"/>
          <p:nvPr/>
        </p:nvSpPr>
        <p:spPr>
          <a:xfrm>
            <a:off x="11493502" y="2602249"/>
            <a:ext cx="8166098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b="1" dirty="0">
                <a:solidFill>
                  <a:srgbClr val="FF681C"/>
                </a:solidFill>
              </a:rPr>
              <a:t>Внешние: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>
                <a:solidFill>
                  <a:srgbClr val="373737"/>
                </a:solidFill>
              </a:rPr>
              <a:t>Клиенты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>
                <a:solidFill>
                  <a:srgbClr val="373737"/>
                </a:solidFill>
              </a:rPr>
              <a:t>Конечные пользователи</a:t>
            </a:r>
          </a:p>
        </p:txBody>
      </p:sp>
    </p:spTree>
    <p:extLst>
      <p:ext uri="{BB962C8B-B14F-4D97-AF65-F5344CB8AC3E}">
        <p14:creationId xmlns:p14="http://schemas.microsoft.com/office/powerpoint/2010/main" val="152436929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Матрица поддержки и влия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4000" dirty="0" err="1"/>
              <a:t>Матрица</a:t>
            </a:r>
            <a:r>
              <a:rPr sz="4000" dirty="0"/>
              <a:t> </a:t>
            </a:r>
            <a:r>
              <a:rPr sz="4000" dirty="0" err="1"/>
              <a:t>поддержки</a:t>
            </a:r>
            <a:r>
              <a:rPr sz="4000" dirty="0"/>
              <a:t> и </a:t>
            </a:r>
            <a:r>
              <a:rPr sz="4000" dirty="0" err="1"/>
              <a:t>влияния</a:t>
            </a:r>
            <a:endParaRPr sz="4000" dirty="0"/>
          </a:p>
        </p:txBody>
      </p:sp>
      <p:sp>
        <p:nvSpPr>
          <p:cNvPr id="402" name="Линия"/>
          <p:cNvSpPr/>
          <p:nvPr/>
        </p:nvSpPr>
        <p:spPr>
          <a:xfrm flipH="1">
            <a:off x="9845195" y="2439915"/>
            <a:ext cx="1" cy="7321064"/>
          </a:xfrm>
          <a:prstGeom prst="line">
            <a:avLst/>
          </a:prstGeom>
          <a:ln w="63500">
            <a:solidFill>
              <a:srgbClr val="000000"/>
            </a:solidFill>
            <a:head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3" name="Линия"/>
          <p:cNvSpPr/>
          <p:nvPr/>
        </p:nvSpPr>
        <p:spPr>
          <a:xfrm flipH="1" flipV="1">
            <a:off x="5855256" y="5930453"/>
            <a:ext cx="7979879" cy="1"/>
          </a:xfrm>
          <a:prstGeom prst="line">
            <a:avLst/>
          </a:prstGeom>
          <a:ln w="63500">
            <a:solidFill>
              <a:srgbClr val="000000"/>
            </a:solidFill>
            <a:head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404" name="object 2"/>
          <p:cNvSpPr txBox="1"/>
          <p:nvPr/>
        </p:nvSpPr>
        <p:spPr>
          <a:xfrm>
            <a:off x="11143601" y="7404875"/>
            <a:ext cx="1497332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</a:t>
            </a:r>
            <a:r>
              <a:rPr spc="0"/>
              <a:t>2</a:t>
            </a:r>
          </a:p>
        </p:txBody>
      </p:sp>
      <p:sp>
        <p:nvSpPr>
          <p:cNvPr id="405" name="object 2"/>
          <p:cNvSpPr txBox="1"/>
          <p:nvPr/>
        </p:nvSpPr>
        <p:spPr>
          <a:xfrm>
            <a:off x="7049458" y="7404875"/>
            <a:ext cx="1497332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</a:t>
            </a:r>
            <a:r>
              <a:rPr spc="0"/>
              <a:t>3</a:t>
            </a:r>
          </a:p>
        </p:txBody>
      </p:sp>
      <p:sp>
        <p:nvSpPr>
          <p:cNvPr id="406" name="object 2"/>
          <p:cNvSpPr txBox="1"/>
          <p:nvPr/>
        </p:nvSpPr>
        <p:spPr>
          <a:xfrm>
            <a:off x="7049458" y="3427202"/>
            <a:ext cx="1497332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</a:t>
            </a:r>
            <a:r>
              <a:rPr spc="0"/>
              <a:t>4</a:t>
            </a:r>
          </a:p>
        </p:txBody>
      </p:sp>
      <p:sp>
        <p:nvSpPr>
          <p:cNvPr id="407" name="Прямоугольник 20"/>
          <p:cNvSpPr txBox="1"/>
          <p:nvPr/>
        </p:nvSpPr>
        <p:spPr>
          <a:xfrm>
            <a:off x="10324462" y="5077573"/>
            <a:ext cx="3135612" cy="7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 defTabSz="1828800">
              <a:spcBef>
                <a:spcPts val="2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Поддержка</a:t>
            </a:r>
          </a:p>
        </p:txBody>
      </p:sp>
      <p:sp>
        <p:nvSpPr>
          <p:cNvPr id="408" name="Прямоугольник 20"/>
          <p:cNvSpPr txBox="1"/>
          <p:nvPr/>
        </p:nvSpPr>
        <p:spPr>
          <a:xfrm rot="16200000">
            <a:off x="7810373" y="7920307"/>
            <a:ext cx="3135612" cy="792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 anchor="ctr">
            <a:spAutoFit/>
          </a:bodyPr>
          <a:lstStyle>
            <a:lvl1pPr defTabSz="1828800">
              <a:spcBef>
                <a:spcPts val="2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Влияние</a:t>
            </a:r>
          </a:p>
        </p:txBody>
      </p:sp>
      <p:sp>
        <p:nvSpPr>
          <p:cNvPr id="409" name="object 2"/>
          <p:cNvSpPr txBox="1"/>
          <p:nvPr/>
        </p:nvSpPr>
        <p:spPr>
          <a:xfrm>
            <a:off x="11143601" y="3427202"/>
            <a:ext cx="1497332" cy="1231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</a:t>
            </a:r>
            <a:r>
              <a:rPr spc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3818326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Матрица поддержки и влия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4000" dirty="0" err="1"/>
              <a:t>Матрица</a:t>
            </a:r>
            <a:r>
              <a:rPr sz="4000" dirty="0"/>
              <a:t> </a:t>
            </a:r>
            <a:r>
              <a:rPr sz="4000" dirty="0" err="1"/>
              <a:t>поддержки</a:t>
            </a:r>
            <a:r>
              <a:rPr sz="4000" dirty="0"/>
              <a:t> и </a:t>
            </a:r>
            <a:r>
              <a:rPr sz="4000" dirty="0" err="1"/>
              <a:t>влияния</a:t>
            </a:r>
            <a:r>
              <a:rPr lang="ru-RU" sz="4000" dirty="0"/>
              <a:t> для Пети</a:t>
            </a:r>
            <a:endParaRPr sz="40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246776C-F4AE-486E-97F4-165AED7C4633}"/>
              </a:ext>
            </a:extLst>
          </p:cNvPr>
          <p:cNvGrpSpPr/>
          <p:nvPr/>
        </p:nvGrpSpPr>
        <p:grpSpPr>
          <a:xfrm>
            <a:off x="10625376" y="2622795"/>
            <a:ext cx="7979879" cy="7444438"/>
            <a:chOff x="5855256" y="2439915"/>
            <a:chExt cx="7979879" cy="7444438"/>
          </a:xfrm>
        </p:grpSpPr>
        <p:sp>
          <p:nvSpPr>
            <p:cNvPr id="402" name="Линия"/>
            <p:cNvSpPr/>
            <p:nvPr/>
          </p:nvSpPr>
          <p:spPr>
            <a:xfrm flipH="1">
              <a:off x="9845195" y="2439915"/>
              <a:ext cx="1" cy="7321064"/>
            </a:xfrm>
            <a:prstGeom prst="line">
              <a:avLst/>
            </a:prstGeom>
            <a:ln w="63500">
              <a:solidFill>
                <a:srgbClr val="000000"/>
              </a:solidFill>
              <a:head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403" name="Линия"/>
            <p:cNvSpPr/>
            <p:nvPr/>
          </p:nvSpPr>
          <p:spPr>
            <a:xfrm flipH="1" flipV="1">
              <a:off x="5855256" y="5930453"/>
              <a:ext cx="7979879" cy="1"/>
            </a:xfrm>
            <a:prstGeom prst="line">
              <a:avLst/>
            </a:prstGeom>
            <a:ln w="63500">
              <a:solidFill>
                <a:srgbClr val="000000"/>
              </a:solidFill>
              <a:head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404" name="object 2"/>
            <p:cNvSpPr txBox="1"/>
            <p:nvPr/>
          </p:nvSpPr>
          <p:spPr>
            <a:xfrm>
              <a:off x="11143601" y="7404875"/>
              <a:ext cx="1497332" cy="1231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0</a:t>
              </a:r>
              <a:r>
                <a:rPr spc="0"/>
                <a:t>2</a:t>
              </a:r>
            </a:p>
          </p:txBody>
        </p:sp>
        <p:sp>
          <p:nvSpPr>
            <p:cNvPr id="405" name="object 2"/>
            <p:cNvSpPr txBox="1"/>
            <p:nvPr/>
          </p:nvSpPr>
          <p:spPr>
            <a:xfrm>
              <a:off x="7049458" y="7404875"/>
              <a:ext cx="1497332" cy="1231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0</a:t>
              </a:r>
              <a:r>
                <a:rPr spc="0"/>
                <a:t>3</a:t>
              </a:r>
            </a:p>
          </p:txBody>
        </p:sp>
        <p:sp>
          <p:nvSpPr>
            <p:cNvPr id="406" name="object 2"/>
            <p:cNvSpPr txBox="1"/>
            <p:nvPr/>
          </p:nvSpPr>
          <p:spPr>
            <a:xfrm>
              <a:off x="7049458" y="3427202"/>
              <a:ext cx="1497332" cy="1231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0</a:t>
              </a:r>
              <a:r>
                <a:rPr spc="0" dirty="0"/>
                <a:t>4</a:t>
              </a:r>
            </a:p>
          </p:txBody>
        </p:sp>
        <p:sp>
          <p:nvSpPr>
            <p:cNvPr id="407" name="Прямоугольник 20"/>
            <p:cNvSpPr txBox="1"/>
            <p:nvPr/>
          </p:nvSpPr>
          <p:spPr>
            <a:xfrm>
              <a:off x="10324462" y="5077573"/>
              <a:ext cx="3135612" cy="792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Поддержка</a:t>
              </a:r>
            </a:p>
          </p:txBody>
        </p:sp>
        <p:sp>
          <p:nvSpPr>
            <p:cNvPr id="408" name="Прямоугольник 20"/>
            <p:cNvSpPr txBox="1"/>
            <p:nvPr/>
          </p:nvSpPr>
          <p:spPr>
            <a:xfrm rot="16200000">
              <a:off x="7810373" y="7920307"/>
              <a:ext cx="3135612" cy="792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Влияние</a:t>
              </a:r>
            </a:p>
          </p:txBody>
        </p:sp>
        <p:sp>
          <p:nvSpPr>
            <p:cNvPr id="409" name="object 2"/>
            <p:cNvSpPr txBox="1"/>
            <p:nvPr/>
          </p:nvSpPr>
          <p:spPr>
            <a:xfrm>
              <a:off x="11143601" y="3427202"/>
              <a:ext cx="1497332" cy="1231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0</a:t>
              </a:r>
              <a:r>
                <a:rPr spc="0" dirty="0"/>
                <a:t>1</a:t>
              </a:r>
            </a:p>
          </p:txBody>
        </p:sp>
      </p:grpSp>
      <p:sp>
        <p:nvSpPr>
          <p:cNvPr id="12" name="Прямоугольник 21">
            <a:extLst>
              <a:ext uri="{FF2B5EF4-FFF2-40B4-BE49-F238E27FC236}">
                <a16:creationId xmlns:a16="http://schemas.microsoft.com/office/drawing/2014/main" id="{D41FFB81-43D8-48FC-8265-294CA9B38583}"/>
              </a:ext>
            </a:extLst>
          </p:cNvPr>
          <p:cNvSpPr txBox="1"/>
          <p:nvPr/>
        </p:nvSpPr>
        <p:spPr>
          <a:xfrm>
            <a:off x="678591" y="2401501"/>
            <a:ext cx="8373280" cy="8063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91438" tIns="91438" rIns="91438" bIns="91438" anchor="ctr">
            <a:spAutoFit/>
          </a:bodyPr>
          <a:lstStyle/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chemeClr val="tx1"/>
                </a:solidFill>
              </a:rPr>
              <a:t>Студенты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chemeClr val="tx1"/>
                </a:solidFill>
              </a:rPr>
              <a:t>Владелец продукта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chemeClr val="tx1"/>
                </a:solidFill>
              </a:rPr>
              <a:t>Преподаватели курсов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chemeClr val="tx1"/>
                </a:solidFill>
              </a:rPr>
              <a:t>ВУЗ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3600" dirty="0" err="1">
                <a:solidFill>
                  <a:schemeClr val="tx1"/>
                </a:solidFill>
              </a:rPr>
              <a:t>Naumen</a:t>
            </a:r>
            <a:endParaRPr lang="ru-RU" sz="3600" dirty="0">
              <a:solidFill>
                <a:schemeClr val="tx1"/>
              </a:solidFill>
            </a:endParaRP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chemeClr val="tx1"/>
                </a:solidFill>
              </a:rPr>
              <a:t>Администратор учебного портала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chemeClr val="tx1"/>
                </a:solidFill>
              </a:rPr>
              <a:t>Аналогичные бесплатные учебные порталы</a:t>
            </a: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 err="1">
                <a:solidFill>
                  <a:schemeClr val="tx1"/>
                </a:solidFill>
              </a:rPr>
              <a:t>Тех.поддержка</a:t>
            </a:r>
            <a:endParaRPr lang="ru-RU" sz="3600" dirty="0">
              <a:solidFill>
                <a:schemeClr val="tx1"/>
              </a:solidFill>
            </a:endParaRPr>
          </a:p>
          <a:p>
            <a:pPr marL="571500" indent="-571500" defTabSz="457200">
              <a:spcBef>
                <a:spcPts val="1200"/>
              </a:spcBef>
              <a:buFont typeface="Arial" panose="020B0604020202020204" pitchFamily="34" charset="0"/>
              <a:buChar char="•"/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chemeClr val="tx1"/>
                </a:solidFill>
              </a:rPr>
              <a:t>Аналогичные платные учебные порталы</a:t>
            </a:r>
          </a:p>
        </p:txBody>
      </p:sp>
    </p:spTree>
    <p:extLst>
      <p:ext uri="{BB962C8B-B14F-4D97-AF65-F5344CB8AC3E}">
        <p14:creationId xmlns:p14="http://schemas.microsoft.com/office/powerpoint/2010/main" val="355754630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Матрица поддержки и влия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sz="4000" dirty="0" err="1"/>
              <a:t>Матрица</a:t>
            </a:r>
            <a:r>
              <a:rPr sz="4000" dirty="0"/>
              <a:t> </a:t>
            </a:r>
            <a:r>
              <a:rPr sz="4000" dirty="0" err="1"/>
              <a:t>поддержки</a:t>
            </a:r>
            <a:r>
              <a:rPr sz="4000" dirty="0"/>
              <a:t> и </a:t>
            </a:r>
            <a:r>
              <a:rPr sz="4000" dirty="0" err="1"/>
              <a:t>влияния</a:t>
            </a:r>
            <a:r>
              <a:rPr lang="ru-RU" sz="4000" dirty="0"/>
              <a:t> для Пети</a:t>
            </a:r>
            <a:endParaRPr sz="4000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1246776C-F4AE-486E-97F4-165AED7C4633}"/>
              </a:ext>
            </a:extLst>
          </p:cNvPr>
          <p:cNvGrpSpPr/>
          <p:nvPr/>
        </p:nvGrpSpPr>
        <p:grpSpPr>
          <a:xfrm>
            <a:off x="5626656" y="2516115"/>
            <a:ext cx="7979879" cy="7444438"/>
            <a:chOff x="5855256" y="2439915"/>
            <a:chExt cx="7979879" cy="7444438"/>
          </a:xfrm>
        </p:grpSpPr>
        <p:sp>
          <p:nvSpPr>
            <p:cNvPr id="402" name="Линия"/>
            <p:cNvSpPr/>
            <p:nvPr/>
          </p:nvSpPr>
          <p:spPr>
            <a:xfrm flipH="1">
              <a:off x="9845195" y="2439915"/>
              <a:ext cx="1" cy="7321064"/>
            </a:xfrm>
            <a:prstGeom prst="line">
              <a:avLst/>
            </a:prstGeom>
            <a:ln w="63500">
              <a:solidFill>
                <a:srgbClr val="000000"/>
              </a:solidFill>
              <a:head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403" name="Линия"/>
            <p:cNvSpPr/>
            <p:nvPr/>
          </p:nvSpPr>
          <p:spPr>
            <a:xfrm flipH="1" flipV="1">
              <a:off x="5855256" y="5930453"/>
              <a:ext cx="7979879" cy="1"/>
            </a:xfrm>
            <a:prstGeom prst="line">
              <a:avLst/>
            </a:prstGeom>
            <a:ln w="63500">
              <a:solidFill>
                <a:srgbClr val="000000"/>
              </a:solidFill>
              <a:headEnd type="triangle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lIns="45718" tIns="45718" rIns="45718" bIns="45718"/>
            <a:lstStyle/>
            <a:p>
              <a:endParaRPr/>
            </a:p>
          </p:txBody>
        </p:sp>
        <p:sp>
          <p:nvSpPr>
            <p:cNvPr id="404" name="object 2"/>
            <p:cNvSpPr txBox="1"/>
            <p:nvPr/>
          </p:nvSpPr>
          <p:spPr>
            <a:xfrm>
              <a:off x="11143601" y="7404875"/>
              <a:ext cx="1497332" cy="1231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0</a:t>
              </a:r>
              <a:r>
                <a:rPr spc="0"/>
                <a:t>2</a:t>
              </a:r>
            </a:p>
          </p:txBody>
        </p:sp>
        <p:sp>
          <p:nvSpPr>
            <p:cNvPr id="405" name="object 2"/>
            <p:cNvSpPr txBox="1"/>
            <p:nvPr/>
          </p:nvSpPr>
          <p:spPr>
            <a:xfrm>
              <a:off x="7049458" y="7404875"/>
              <a:ext cx="1497332" cy="1231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t>0</a:t>
              </a:r>
              <a:r>
                <a:rPr spc="0"/>
                <a:t>3</a:t>
              </a:r>
            </a:p>
          </p:txBody>
        </p:sp>
        <p:sp>
          <p:nvSpPr>
            <p:cNvPr id="406" name="object 2"/>
            <p:cNvSpPr txBox="1"/>
            <p:nvPr/>
          </p:nvSpPr>
          <p:spPr>
            <a:xfrm>
              <a:off x="7049458" y="3427202"/>
              <a:ext cx="1497332" cy="1231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0</a:t>
              </a:r>
              <a:r>
                <a:rPr spc="0" dirty="0"/>
                <a:t>4</a:t>
              </a:r>
            </a:p>
          </p:txBody>
        </p:sp>
        <p:sp>
          <p:nvSpPr>
            <p:cNvPr id="407" name="Прямоугольник 20"/>
            <p:cNvSpPr txBox="1"/>
            <p:nvPr/>
          </p:nvSpPr>
          <p:spPr>
            <a:xfrm>
              <a:off x="10324462" y="5077573"/>
              <a:ext cx="3135612" cy="792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Поддержка</a:t>
              </a:r>
            </a:p>
          </p:txBody>
        </p:sp>
        <p:sp>
          <p:nvSpPr>
            <p:cNvPr id="408" name="Прямоугольник 20"/>
            <p:cNvSpPr txBox="1"/>
            <p:nvPr/>
          </p:nvSpPr>
          <p:spPr>
            <a:xfrm rot="16200000">
              <a:off x="7810373" y="7920307"/>
              <a:ext cx="3135612" cy="79247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t>Влияние</a:t>
              </a:r>
            </a:p>
          </p:txBody>
        </p:sp>
        <p:sp>
          <p:nvSpPr>
            <p:cNvPr id="409" name="object 2"/>
            <p:cNvSpPr txBox="1"/>
            <p:nvPr/>
          </p:nvSpPr>
          <p:spPr>
            <a:xfrm>
              <a:off x="11143601" y="3427202"/>
              <a:ext cx="1497332" cy="123190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dirty="0"/>
                <a:t>0</a:t>
              </a:r>
              <a:r>
                <a:rPr spc="0" dirty="0"/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6A29614-34C4-4970-89CE-C94820506D1E}"/>
              </a:ext>
            </a:extLst>
          </p:cNvPr>
          <p:cNvSpPr txBox="1"/>
          <p:nvPr/>
        </p:nvSpPr>
        <p:spPr>
          <a:xfrm>
            <a:off x="12880956" y="2418378"/>
            <a:ext cx="5951783" cy="2769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rgbClr val="FF681C"/>
                </a:solidFill>
              </a:rPr>
              <a:t>Владелец продукта</a:t>
            </a:r>
          </a:p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rgbClr val="FF681C"/>
                </a:solidFill>
              </a:rPr>
              <a:t>Преподаватели курсов</a:t>
            </a:r>
          </a:p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en-US" sz="3600" dirty="0" err="1">
                <a:solidFill>
                  <a:srgbClr val="FF681C"/>
                </a:solidFill>
              </a:rPr>
              <a:t>Naumen</a:t>
            </a:r>
            <a:endParaRPr lang="en-US" sz="3600" dirty="0">
              <a:solidFill>
                <a:srgbClr val="FF681C"/>
              </a:solidFill>
            </a:endParaRPr>
          </a:p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rgbClr val="FF681C"/>
                </a:solidFill>
              </a:rPr>
              <a:t>ВУЗ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A0E561-27FD-40D0-BE60-E23C562D27F3}"/>
              </a:ext>
            </a:extLst>
          </p:cNvPr>
          <p:cNvSpPr txBox="1"/>
          <p:nvPr/>
        </p:nvSpPr>
        <p:spPr>
          <a:xfrm>
            <a:off x="12880956" y="7666138"/>
            <a:ext cx="6512128" cy="1908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rgbClr val="FF681C"/>
                </a:solidFill>
              </a:rPr>
              <a:t>Студенты</a:t>
            </a:r>
          </a:p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rgbClr val="FF681C"/>
                </a:solidFill>
              </a:rPr>
              <a:t>Администратор учебного портала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D8D2A9-36DD-4C07-942B-ACDAC115A798}"/>
              </a:ext>
            </a:extLst>
          </p:cNvPr>
          <p:cNvSpPr txBox="1"/>
          <p:nvPr/>
        </p:nvSpPr>
        <p:spPr>
          <a:xfrm>
            <a:off x="792165" y="7481075"/>
            <a:ext cx="5794382" cy="1908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rgbClr val="FF681C"/>
                </a:solidFill>
              </a:rPr>
              <a:t>Аналогичные платные учебные порталы</a:t>
            </a:r>
          </a:p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 err="1">
                <a:solidFill>
                  <a:srgbClr val="FF681C"/>
                </a:solidFill>
              </a:rPr>
              <a:t>Тех.поддержка</a:t>
            </a:r>
            <a:endParaRPr lang="ru-RU" sz="3600" dirty="0">
              <a:solidFill>
                <a:srgbClr val="FF681C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F5E3F7-2D11-4404-B2F8-F5681ABEB4E4}"/>
              </a:ext>
            </a:extLst>
          </p:cNvPr>
          <p:cNvSpPr txBox="1"/>
          <p:nvPr/>
        </p:nvSpPr>
        <p:spPr>
          <a:xfrm>
            <a:off x="792165" y="3503402"/>
            <a:ext cx="6142267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defTabSz="457200">
              <a:spcBef>
                <a:spcPts val="1200"/>
              </a:spcBef>
              <a:defRPr sz="4000"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3600" dirty="0">
                <a:solidFill>
                  <a:srgbClr val="FF681C"/>
                </a:solidFill>
              </a:rPr>
              <a:t>Аналогичные бесплатные учебные порталы</a:t>
            </a:r>
          </a:p>
        </p:txBody>
      </p:sp>
    </p:spTree>
    <p:extLst>
      <p:ext uri="{BB962C8B-B14F-4D97-AF65-F5344CB8AC3E}">
        <p14:creationId xmlns:p14="http://schemas.microsoft.com/office/powerpoint/2010/main" val="4096332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О чем поговорим?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 lnSpcReduction="10000"/>
          </a:bodyPr>
          <a:lstStyle>
            <a:lvl1pPr marL="0" indent="0" defTabSz="1446643">
              <a:spcBef>
                <a:spcPts val="1500"/>
              </a:spcBef>
              <a:buClrTx/>
              <a:buSzTx/>
              <a:buFontTx/>
              <a:buNone/>
              <a:defRPr sz="4800" spc="-20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dirty="0"/>
              <a:t>О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поговорим</a:t>
            </a:r>
            <a:r>
              <a:rPr dirty="0"/>
              <a:t>?</a:t>
            </a:r>
          </a:p>
        </p:txBody>
      </p:sp>
      <p:sp>
        <p:nvSpPr>
          <p:cNvPr id="182" name="object 2"/>
          <p:cNvSpPr txBox="1"/>
          <p:nvPr/>
        </p:nvSpPr>
        <p:spPr>
          <a:xfrm>
            <a:off x="725820" y="2375498"/>
            <a:ext cx="123391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0</a:t>
            </a:r>
            <a:r>
              <a:rPr spc="0" dirty="0"/>
              <a:t>1</a:t>
            </a:r>
          </a:p>
        </p:txBody>
      </p:sp>
      <p:sp>
        <p:nvSpPr>
          <p:cNvPr id="183" name="object 2"/>
          <p:cNvSpPr txBox="1"/>
          <p:nvPr/>
        </p:nvSpPr>
        <p:spPr>
          <a:xfrm>
            <a:off x="725820" y="3678301"/>
            <a:ext cx="123391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0</a:t>
            </a:r>
            <a:r>
              <a:rPr spc="0" dirty="0"/>
              <a:t>2</a:t>
            </a:r>
          </a:p>
        </p:txBody>
      </p:sp>
      <p:sp>
        <p:nvSpPr>
          <p:cNvPr id="184" name="object 2"/>
          <p:cNvSpPr txBox="1"/>
          <p:nvPr/>
        </p:nvSpPr>
        <p:spPr>
          <a:xfrm>
            <a:off x="725820" y="4981105"/>
            <a:ext cx="123391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dirty="0"/>
              <a:t>0</a:t>
            </a:r>
            <a:r>
              <a:rPr spc="0" dirty="0"/>
              <a:t>3</a:t>
            </a:r>
          </a:p>
        </p:txBody>
      </p:sp>
      <p:sp>
        <p:nvSpPr>
          <p:cNvPr id="185" name="Прямоугольник 22"/>
          <p:cNvSpPr txBox="1"/>
          <p:nvPr/>
        </p:nvSpPr>
        <p:spPr>
          <a:xfrm>
            <a:off x="2246586" y="5147052"/>
            <a:ext cx="12950680" cy="646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Как анализировать свой продукт и конкурентов</a:t>
            </a:r>
            <a:endParaRPr dirty="0"/>
          </a:p>
        </p:txBody>
      </p:sp>
      <p:sp>
        <p:nvSpPr>
          <p:cNvPr id="186" name="Прямоугольник 22"/>
          <p:cNvSpPr txBox="1"/>
          <p:nvPr/>
        </p:nvSpPr>
        <p:spPr>
          <a:xfrm>
            <a:off x="2246586" y="2541445"/>
            <a:ext cx="12950680" cy="646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Как аналитику работать с фичей</a:t>
            </a:r>
            <a:endParaRPr dirty="0"/>
          </a:p>
        </p:txBody>
      </p:sp>
      <p:sp>
        <p:nvSpPr>
          <p:cNvPr id="187" name="Прямоугольник 22"/>
          <p:cNvSpPr txBox="1"/>
          <p:nvPr/>
        </p:nvSpPr>
        <p:spPr>
          <a:xfrm>
            <a:off x="2246586" y="3844248"/>
            <a:ext cx="12950680" cy="64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Кто такие стейкхолдеры</a:t>
            </a:r>
            <a:endParaRPr dirty="0"/>
          </a:p>
        </p:txBody>
      </p:sp>
      <p:sp>
        <p:nvSpPr>
          <p:cNvPr id="188" name="object 2"/>
          <p:cNvSpPr txBox="1"/>
          <p:nvPr/>
        </p:nvSpPr>
        <p:spPr>
          <a:xfrm>
            <a:off x="725820" y="6283908"/>
            <a:ext cx="1233912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t>0</a:t>
            </a:r>
            <a:r>
              <a:rPr spc="0"/>
              <a:t>4</a:t>
            </a:r>
          </a:p>
        </p:txBody>
      </p:sp>
      <p:sp>
        <p:nvSpPr>
          <p:cNvPr id="189" name="Прямоугольник 22"/>
          <p:cNvSpPr txBox="1"/>
          <p:nvPr/>
        </p:nvSpPr>
        <p:spPr>
          <a:xfrm>
            <a:off x="2246586" y="6449855"/>
            <a:ext cx="12950680" cy="646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Как сопровождать разработку и тестирование</a:t>
            </a:r>
            <a:endParaRPr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Рисунок 3" descr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111" y="339074"/>
            <a:ext cx="2959337" cy="611081"/>
          </a:xfrm>
          <a:prstGeom prst="rect">
            <a:avLst/>
          </a:prstGeom>
          <a:ln w="12700">
            <a:miter lim="400000"/>
          </a:ln>
        </p:spPr>
      </p:pic>
      <p:sp>
        <p:nvSpPr>
          <p:cNvPr id="415" name="Группа"/>
          <p:cNvSpPr txBox="1"/>
          <p:nvPr/>
        </p:nvSpPr>
        <p:spPr>
          <a:xfrm>
            <a:off x="5414439" y="2947594"/>
            <a:ext cx="10366807" cy="1529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38" tIns="91438" rIns="91438" bIns="91438">
            <a:spAutoFit/>
          </a:bodyPr>
          <a:lstStyle>
            <a:lvl1pPr defTabSz="1828800">
              <a:defRPr sz="8800" b="1">
                <a:solidFill>
                  <a:srgbClr val="FF671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Стейкхолдеры</a:t>
            </a:r>
          </a:p>
        </p:txBody>
      </p:sp>
      <p:pic>
        <p:nvPicPr>
          <p:cNvPr id="416" name="Линия Линия" descr="Линия Лини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577123">
            <a:off x="4207289" y="6088554"/>
            <a:ext cx="3909034" cy="92557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Линия Линия" descr="Линия Лини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725814">
            <a:off x="12620492" y="6147161"/>
            <a:ext cx="3952078" cy="93576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Персоны"/>
          <p:cNvSpPr txBox="1"/>
          <p:nvPr/>
        </p:nvSpPr>
        <p:spPr>
          <a:xfrm>
            <a:off x="3792433" y="7876645"/>
            <a:ext cx="2794754" cy="916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1" tIns="75351" rIns="75351" bIns="75351">
            <a:normAutofit/>
          </a:bodyPr>
          <a:lstStyle>
            <a:lvl1pPr defTabSz="1506919">
              <a:spcBef>
                <a:spcPts val="1600"/>
              </a:spcBef>
              <a:defRPr sz="3800" b="1" spc="-158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Персоны</a:t>
            </a:r>
          </a:p>
        </p:txBody>
      </p:sp>
      <p:sp>
        <p:nvSpPr>
          <p:cNvPr id="419" name="Роли"/>
          <p:cNvSpPr txBox="1"/>
          <p:nvPr/>
        </p:nvSpPr>
        <p:spPr>
          <a:xfrm>
            <a:off x="14946300" y="7876645"/>
            <a:ext cx="1611710" cy="9166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1" tIns="75351" rIns="75351" bIns="75351">
            <a:normAutofit/>
          </a:bodyPr>
          <a:lstStyle>
            <a:lvl1pPr defTabSz="1506919">
              <a:spcBef>
                <a:spcPts val="1600"/>
              </a:spcBef>
              <a:defRPr sz="3800" b="1" spc="-158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Роли</a:t>
            </a:r>
          </a:p>
        </p:txBody>
      </p:sp>
      <p:sp>
        <p:nvSpPr>
          <p:cNvPr id="420" name="В2С"/>
          <p:cNvSpPr txBox="1"/>
          <p:nvPr/>
        </p:nvSpPr>
        <p:spPr>
          <a:xfrm rot="17578890">
            <a:off x="5122751" y="5676524"/>
            <a:ext cx="1380812" cy="916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1" tIns="75351" rIns="75351" bIns="75351">
            <a:normAutofit/>
          </a:bodyPr>
          <a:lstStyle>
            <a:lvl1pPr defTabSz="1506919">
              <a:spcBef>
                <a:spcPts val="1600"/>
              </a:spcBef>
              <a:defRPr sz="3800" b="1" spc="-158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В2С</a:t>
            </a:r>
          </a:p>
        </p:txBody>
      </p:sp>
      <p:sp>
        <p:nvSpPr>
          <p:cNvPr id="421" name="В2В"/>
          <p:cNvSpPr txBox="1"/>
          <p:nvPr/>
        </p:nvSpPr>
        <p:spPr>
          <a:xfrm rot="3977681">
            <a:off x="14179706" y="5676524"/>
            <a:ext cx="1380813" cy="9166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1" tIns="75351" rIns="75351" bIns="75351">
            <a:normAutofit/>
          </a:bodyPr>
          <a:lstStyle>
            <a:lvl1pPr defTabSz="1506919">
              <a:spcBef>
                <a:spcPts val="1600"/>
              </a:spcBef>
              <a:defRPr sz="3800" b="1" spc="-158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В2В</a:t>
            </a:r>
          </a:p>
        </p:txBody>
      </p:sp>
      <p:sp>
        <p:nvSpPr>
          <p:cNvPr id="11" name="Матрица поддержки и влияния">
            <a:extLst>
              <a:ext uri="{FF2B5EF4-FFF2-40B4-BE49-F238E27FC236}">
                <a16:creationId xmlns:a16="http://schemas.microsoft.com/office/drawing/2014/main" id="{48720779-E076-4C7B-BF4B-A11D933A4C2C}"/>
              </a:ext>
            </a:extLst>
          </p:cNvPr>
          <p:cNvSpPr txBox="1">
            <a:spLocks/>
          </p:cNvSpPr>
          <p:nvPr/>
        </p:nvSpPr>
        <p:spPr>
          <a:xfrm>
            <a:off x="678591" y="717400"/>
            <a:ext cx="14049957" cy="877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1" tIns="75351" rIns="75351" bIns="75351" anchor="t">
            <a:normAutofit/>
          </a:bodyPr>
          <a:lstStyle>
            <a:lvl1pPr marL="0" marR="0" indent="0" algn="l" defTabSz="1506919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-158" baseline="0">
                <a:solidFill>
                  <a:srgbClr val="0D0D0D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7874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2446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7018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1590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6162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30734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5306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9878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ru-RU" sz="4000" dirty="0"/>
              <a:t>Стейкхолдеры в </a:t>
            </a:r>
            <a:r>
              <a:rPr lang="en-US" sz="4000" dirty="0"/>
              <a:t>B2B </a:t>
            </a:r>
            <a:r>
              <a:rPr lang="ru-RU" sz="4000" dirty="0"/>
              <a:t>и </a:t>
            </a:r>
            <a:r>
              <a:rPr lang="en-US" sz="4000" dirty="0"/>
              <a:t>B2C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62112478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Ситуация - тригг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5723459" cy="1225700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Вводная по задаче</a:t>
            </a:r>
            <a:endParaRPr sz="40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35DD2B-FDCF-4477-827B-427829640645}"/>
              </a:ext>
            </a:extLst>
          </p:cNvPr>
          <p:cNvGrpSpPr/>
          <p:nvPr/>
        </p:nvGrpSpPr>
        <p:grpSpPr>
          <a:xfrm>
            <a:off x="678591" y="1983015"/>
            <a:ext cx="17693887" cy="7120731"/>
            <a:chOff x="668695" y="1787292"/>
            <a:chExt cx="17693887" cy="7120731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9D249466-350C-4D70-AE78-C764891D6ABC}"/>
                </a:ext>
              </a:extLst>
            </p:cNvPr>
            <p:cNvSpPr txBox="1"/>
            <p:nvPr/>
          </p:nvSpPr>
          <p:spPr>
            <a:xfrm>
              <a:off x="668695" y="178729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1</a:t>
              </a:r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F6C72A82-2EDD-410B-9BEE-3415B5524A7C}"/>
                </a:ext>
              </a:extLst>
            </p:cNvPr>
            <p:cNvSpPr txBox="1"/>
            <p:nvPr/>
          </p:nvSpPr>
          <p:spPr>
            <a:xfrm>
              <a:off x="668695" y="3330277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2</a:t>
              </a:r>
            </a:p>
          </p:txBody>
        </p:sp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3A865BB2-50F9-4144-9DCC-EF0EE9BD5DB7}"/>
                </a:ext>
              </a:extLst>
            </p:cNvPr>
            <p:cNvSpPr txBox="1"/>
            <p:nvPr/>
          </p:nvSpPr>
          <p:spPr>
            <a:xfrm>
              <a:off x="668695" y="4777916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3</a:t>
              </a:r>
            </a:p>
          </p:txBody>
        </p:sp>
        <p:sp>
          <p:nvSpPr>
            <p:cNvPr id="11" name="object 2">
              <a:extLst>
                <a:ext uri="{FF2B5EF4-FFF2-40B4-BE49-F238E27FC236}">
                  <a16:creationId xmlns:a16="http://schemas.microsoft.com/office/drawing/2014/main" id="{0D7DE96C-246B-4181-BCD7-1ADC28B6A45D}"/>
                </a:ext>
              </a:extLst>
            </p:cNvPr>
            <p:cNvSpPr txBox="1"/>
            <p:nvPr/>
          </p:nvSpPr>
          <p:spPr>
            <a:xfrm>
              <a:off x="668695" y="629770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4</a:t>
              </a:r>
            </a:p>
          </p:txBody>
        </p:sp>
        <p:sp>
          <p:nvSpPr>
            <p:cNvPr id="12" name="Прямоугольник 20">
              <a:extLst>
                <a:ext uri="{FF2B5EF4-FFF2-40B4-BE49-F238E27FC236}">
                  <a16:creationId xmlns:a16="http://schemas.microsoft.com/office/drawing/2014/main" id="{E75B5FC4-A263-4E0B-B8C0-9EE66DAEF8DE}"/>
                </a:ext>
              </a:extLst>
            </p:cNvPr>
            <p:cNvSpPr txBox="1"/>
            <p:nvPr/>
          </p:nvSpPr>
          <p:spPr>
            <a:xfrm>
              <a:off x="2166027" y="1925793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Какую проблему хотим решить?</a:t>
              </a:r>
              <a:endParaRPr sz="3600" dirty="0"/>
            </a:p>
          </p:txBody>
        </p:sp>
        <p:sp>
          <p:nvSpPr>
            <p:cNvPr id="13" name="Прямоугольник 21">
              <a:extLst>
                <a:ext uri="{FF2B5EF4-FFF2-40B4-BE49-F238E27FC236}">
                  <a16:creationId xmlns:a16="http://schemas.microsoft.com/office/drawing/2014/main" id="{F1030C30-30F6-4E65-A211-4DD495822AB5}"/>
                </a:ext>
              </a:extLst>
            </p:cNvPr>
            <p:cNvSpPr txBox="1"/>
            <p:nvPr/>
          </p:nvSpPr>
          <p:spPr>
            <a:xfrm>
              <a:off x="2166026" y="4900215"/>
              <a:ext cx="4839334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Какой срок?</a:t>
              </a:r>
              <a:endParaRPr sz="3600" dirty="0"/>
            </a:p>
          </p:txBody>
        </p:sp>
        <p:sp>
          <p:nvSpPr>
            <p:cNvPr id="14" name="Прямоугольник 22">
              <a:extLst>
                <a:ext uri="{FF2B5EF4-FFF2-40B4-BE49-F238E27FC236}">
                  <a16:creationId xmlns:a16="http://schemas.microsoft.com/office/drawing/2014/main" id="{272A50AA-9B32-45ED-B8BB-4553EE851722}"/>
                </a:ext>
              </a:extLst>
            </p:cNvPr>
            <p:cNvSpPr txBox="1"/>
            <p:nvPr/>
          </p:nvSpPr>
          <p:spPr>
            <a:xfrm>
              <a:off x="2166026" y="6436203"/>
              <a:ext cx="16054522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Есть ли известные ограничения?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5" name="Прямоугольник 23">
              <a:extLst>
                <a:ext uri="{FF2B5EF4-FFF2-40B4-BE49-F238E27FC236}">
                  <a16:creationId xmlns:a16="http://schemas.microsoft.com/office/drawing/2014/main" id="{5C9320EF-9268-4D70-BA71-0B1EF12B03C3}"/>
                </a:ext>
              </a:extLst>
            </p:cNvPr>
            <p:cNvSpPr txBox="1"/>
            <p:nvPr/>
          </p:nvSpPr>
          <p:spPr>
            <a:xfrm>
              <a:off x="2166026" y="8030861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Были ли уже попытки решить эту проблему?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F27A1484-96BE-47C0-9114-117A111A6BEA}"/>
                </a:ext>
              </a:extLst>
            </p:cNvPr>
            <p:cNvSpPr txBox="1"/>
            <p:nvPr/>
          </p:nvSpPr>
          <p:spPr>
            <a:xfrm>
              <a:off x="668695" y="7892360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5</a:t>
              </a:r>
            </a:p>
          </p:txBody>
        </p:sp>
        <p:sp>
          <p:nvSpPr>
            <p:cNvPr id="17" name="Прямоугольник 21">
              <a:extLst>
                <a:ext uri="{FF2B5EF4-FFF2-40B4-BE49-F238E27FC236}">
                  <a16:creationId xmlns:a16="http://schemas.microsoft.com/office/drawing/2014/main" id="{893D801F-5262-459D-B2BC-41371CB3455E}"/>
                </a:ext>
              </a:extLst>
            </p:cNvPr>
            <p:cNvSpPr txBox="1"/>
            <p:nvPr/>
          </p:nvSpPr>
          <p:spPr>
            <a:xfrm>
              <a:off x="2166026" y="3468778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Кто является стейкхолдером?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037312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А теперь назовите все предметы синего цвета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1627112"/>
            <a:ext cx="14049957" cy="1024648"/>
          </a:xfrm>
          <a:prstGeom prst="rect">
            <a:avLst/>
          </a:prstGeom>
        </p:spPr>
        <p:txBody>
          <a:bodyPr lIns="75351" tIns="75351" rIns="75351" bIns="75351" anchor="t">
            <a:noAutofit/>
          </a:bodyPr>
          <a:lstStyle/>
          <a:p>
            <a:pPr marL="0" indent="0" defTabSz="1506919">
              <a:spcBef>
                <a:spcPts val="1600"/>
              </a:spcBef>
              <a:buClrTx/>
              <a:buSzTx/>
              <a:buFontTx/>
              <a:buNone/>
              <a:defRPr sz="4000" spc="-166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b="0" dirty="0"/>
              <a:t>Дедлайн задачи аналитики: 27.05.2025 </a:t>
            </a:r>
            <a:endParaRPr lang="en-US" b="0" dirty="0"/>
          </a:p>
        </p:txBody>
      </p:sp>
      <p:sp>
        <p:nvSpPr>
          <p:cNvPr id="4" name="Ситуация - триггер">
            <a:extLst>
              <a:ext uri="{FF2B5EF4-FFF2-40B4-BE49-F238E27FC236}">
                <a16:creationId xmlns:a16="http://schemas.microsoft.com/office/drawing/2014/main" id="{4873B81A-5403-4F44-88B7-D4D1C8C0EFB1}"/>
              </a:ext>
            </a:extLst>
          </p:cNvPr>
          <p:cNvSpPr txBox="1">
            <a:spLocks/>
          </p:cNvSpPr>
          <p:nvPr/>
        </p:nvSpPr>
        <p:spPr>
          <a:xfrm>
            <a:off x="678591" y="580240"/>
            <a:ext cx="15723459" cy="122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1" tIns="75351" rIns="75351" bIns="75351" anchor="t">
            <a:normAutofit/>
          </a:bodyPr>
          <a:lstStyle>
            <a:lvl1pPr marL="0" marR="0" indent="0" algn="l" defTabSz="1506919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-158" baseline="0">
                <a:solidFill>
                  <a:srgbClr val="0D0D0D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7874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2446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7018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1590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6162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30734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5306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9878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ru-RU" sz="4000" dirty="0"/>
              <a:t>Сроки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C1EF53-CD2D-4D8A-8266-171D51022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8486" y="5453390"/>
            <a:ext cx="9396535" cy="514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60BBAD-28C9-4CAF-B8F9-00ADCA524C90}"/>
              </a:ext>
            </a:extLst>
          </p:cNvPr>
          <p:cNvSpPr txBox="1"/>
          <p:nvPr/>
        </p:nvSpPr>
        <p:spPr>
          <a:xfrm>
            <a:off x="678591" y="4745504"/>
            <a:ext cx="686085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defTabSz="1506919">
              <a:spcBef>
                <a:spcPts val="1600"/>
              </a:spcBef>
              <a:buClrTx/>
              <a:buSzTx/>
              <a:buFontTx/>
              <a:buNone/>
              <a:defRPr sz="4000" spc="-166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b="0" dirty="0"/>
              <a:t>Сдвигать срок нельзя</a:t>
            </a:r>
            <a:endParaRPr lang="ru-RU" sz="1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657311-C8DA-424D-A219-B812F55C8FF2}"/>
              </a:ext>
            </a:extLst>
          </p:cNvPr>
          <p:cNvSpPr txBox="1"/>
          <p:nvPr/>
        </p:nvSpPr>
        <p:spPr>
          <a:xfrm>
            <a:off x="678591" y="3698632"/>
            <a:ext cx="910548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defTabSz="1506919">
              <a:spcBef>
                <a:spcPts val="1600"/>
              </a:spcBef>
              <a:buClrTx/>
              <a:buSzTx/>
              <a:buFontTx/>
              <a:buNone/>
              <a:defRPr sz="4000" spc="-166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/>
              <a:t>Срок обещан 3 клиентам</a:t>
            </a:r>
            <a:endParaRPr lang="en-US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0901B-6D67-47FA-9C25-4520E7C19395}"/>
              </a:ext>
            </a:extLst>
          </p:cNvPr>
          <p:cNvSpPr txBox="1"/>
          <p:nvPr/>
        </p:nvSpPr>
        <p:spPr>
          <a:xfrm>
            <a:off x="678591" y="2651760"/>
            <a:ext cx="10001571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defTabSz="1506919">
              <a:spcBef>
                <a:spcPts val="1600"/>
              </a:spcBef>
              <a:buClrTx/>
              <a:buSzTx/>
              <a:buFontTx/>
              <a:buNone/>
              <a:defRPr sz="4000" spc="-166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b="0" dirty="0"/>
              <a:t>Дедлайн реализации фичи: 30.06.2025</a:t>
            </a:r>
          </a:p>
        </p:txBody>
      </p:sp>
    </p:spTree>
    <p:extLst>
      <p:ext uri="{BB962C8B-B14F-4D97-AF65-F5344CB8AC3E}">
        <p14:creationId xmlns:p14="http://schemas.microsoft.com/office/powerpoint/2010/main" val="330408838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Ситуация - тригг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5723459" cy="1225700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Вводная по задаче</a:t>
            </a:r>
            <a:endParaRPr sz="40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35DD2B-FDCF-4477-827B-427829640645}"/>
              </a:ext>
            </a:extLst>
          </p:cNvPr>
          <p:cNvGrpSpPr/>
          <p:nvPr/>
        </p:nvGrpSpPr>
        <p:grpSpPr>
          <a:xfrm>
            <a:off x="678591" y="1983015"/>
            <a:ext cx="17693887" cy="7120731"/>
            <a:chOff x="668695" y="1787292"/>
            <a:chExt cx="17693887" cy="7120731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9D249466-350C-4D70-AE78-C764891D6ABC}"/>
                </a:ext>
              </a:extLst>
            </p:cNvPr>
            <p:cNvSpPr txBox="1"/>
            <p:nvPr/>
          </p:nvSpPr>
          <p:spPr>
            <a:xfrm>
              <a:off x="668695" y="178729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1</a:t>
              </a:r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F6C72A82-2EDD-410B-9BEE-3415B5524A7C}"/>
                </a:ext>
              </a:extLst>
            </p:cNvPr>
            <p:cNvSpPr txBox="1"/>
            <p:nvPr/>
          </p:nvSpPr>
          <p:spPr>
            <a:xfrm>
              <a:off x="668695" y="3330277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2</a:t>
              </a:r>
            </a:p>
          </p:txBody>
        </p:sp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3A865BB2-50F9-4144-9DCC-EF0EE9BD5DB7}"/>
                </a:ext>
              </a:extLst>
            </p:cNvPr>
            <p:cNvSpPr txBox="1"/>
            <p:nvPr/>
          </p:nvSpPr>
          <p:spPr>
            <a:xfrm>
              <a:off x="668695" y="4777916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3</a:t>
              </a:r>
            </a:p>
          </p:txBody>
        </p:sp>
        <p:sp>
          <p:nvSpPr>
            <p:cNvPr id="11" name="object 2">
              <a:extLst>
                <a:ext uri="{FF2B5EF4-FFF2-40B4-BE49-F238E27FC236}">
                  <a16:creationId xmlns:a16="http://schemas.microsoft.com/office/drawing/2014/main" id="{0D7DE96C-246B-4181-BCD7-1ADC28B6A45D}"/>
                </a:ext>
              </a:extLst>
            </p:cNvPr>
            <p:cNvSpPr txBox="1"/>
            <p:nvPr/>
          </p:nvSpPr>
          <p:spPr>
            <a:xfrm>
              <a:off x="668695" y="629770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4</a:t>
              </a:r>
            </a:p>
          </p:txBody>
        </p:sp>
        <p:sp>
          <p:nvSpPr>
            <p:cNvPr id="12" name="Прямоугольник 20">
              <a:extLst>
                <a:ext uri="{FF2B5EF4-FFF2-40B4-BE49-F238E27FC236}">
                  <a16:creationId xmlns:a16="http://schemas.microsoft.com/office/drawing/2014/main" id="{E75B5FC4-A263-4E0B-B8C0-9EE66DAEF8DE}"/>
                </a:ext>
              </a:extLst>
            </p:cNvPr>
            <p:cNvSpPr txBox="1"/>
            <p:nvPr/>
          </p:nvSpPr>
          <p:spPr>
            <a:xfrm>
              <a:off x="2166027" y="1925793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Какую проблему хотим решить?</a:t>
              </a:r>
              <a:endParaRPr sz="3600" dirty="0"/>
            </a:p>
          </p:txBody>
        </p:sp>
        <p:sp>
          <p:nvSpPr>
            <p:cNvPr id="13" name="Прямоугольник 21">
              <a:extLst>
                <a:ext uri="{FF2B5EF4-FFF2-40B4-BE49-F238E27FC236}">
                  <a16:creationId xmlns:a16="http://schemas.microsoft.com/office/drawing/2014/main" id="{F1030C30-30F6-4E65-A211-4DD495822AB5}"/>
                </a:ext>
              </a:extLst>
            </p:cNvPr>
            <p:cNvSpPr txBox="1"/>
            <p:nvPr/>
          </p:nvSpPr>
          <p:spPr>
            <a:xfrm>
              <a:off x="2166026" y="4900215"/>
              <a:ext cx="4839334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Какой срок?</a:t>
              </a:r>
              <a:endParaRPr sz="3600" dirty="0"/>
            </a:p>
          </p:txBody>
        </p:sp>
        <p:sp>
          <p:nvSpPr>
            <p:cNvPr id="14" name="Прямоугольник 22">
              <a:extLst>
                <a:ext uri="{FF2B5EF4-FFF2-40B4-BE49-F238E27FC236}">
                  <a16:creationId xmlns:a16="http://schemas.microsoft.com/office/drawing/2014/main" id="{272A50AA-9B32-45ED-B8BB-4553EE851722}"/>
                </a:ext>
              </a:extLst>
            </p:cNvPr>
            <p:cNvSpPr txBox="1"/>
            <p:nvPr/>
          </p:nvSpPr>
          <p:spPr>
            <a:xfrm>
              <a:off x="2166026" y="6436203"/>
              <a:ext cx="16054522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Есть ли известные ограничения?</a:t>
              </a:r>
              <a:endParaRPr sz="3600" dirty="0"/>
            </a:p>
          </p:txBody>
        </p:sp>
        <p:sp>
          <p:nvSpPr>
            <p:cNvPr id="15" name="Прямоугольник 23">
              <a:extLst>
                <a:ext uri="{FF2B5EF4-FFF2-40B4-BE49-F238E27FC236}">
                  <a16:creationId xmlns:a16="http://schemas.microsoft.com/office/drawing/2014/main" id="{5C9320EF-9268-4D70-BA71-0B1EF12B03C3}"/>
                </a:ext>
              </a:extLst>
            </p:cNvPr>
            <p:cNvSpPr txBox="1"/>
            <p:nvPr/>
          </p:nvSpPr>
          <p:spPr>
            <a:xfrm>
              <a:off x="2166026" y="8030861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>
                  <a:solidFill>
                    <a:schemeClr val="bg1">
                      <a:lumMod val="85000"/>
                    </a:schemeClr>
                  </a:solidFill>
                </a:rPr>
                <a:t>Были ли уже попытки решить эту проблему?</a:t>
              </a:r>
              <a:endParaRPr sz="36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F27A1484-96BE-47C0-9114-117A111A6BEA}"/>
                </a:ext>
              </a:extLst>
            </p:cNvPr>
            <p:cNvSpPr txBox="1"/>
            <p:nvPr/>
          </p:nvSpPr>
          <p:spPr>
            <a:xfrm>
              <a:off x="668695" y="7892360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5</a:t>
              </a:r>
            </a:p>
          </p:txBody>
        </p:sp>
        <p:sp>
          <p:nvSpPr>
            <p:cNvPr id="17" name="Прямоугольник 21">
              <a:extLst>
                <a:ext uri="{FF2B5EF4-FFF2-40B4-BE49-F238E27FC236}">
                  <a16:creationId xmlns:a16="http://schemas.microsoft.com/office/drawing/2014/main" id="{893D801F-5262-459D-B2BC-41371CB3455E}"/>
                </a:ext>
              </a:extLst>
            </p:cNvPr>
            <p:cNvSpPr txBox="1"/>
            <p:nvPr/>
          </p:nvSpPr>
          <p:spPr>
            <a:xfrm>
              <a:off x="2166026" y="3468778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Кто является стейкхолдером?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67200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Ситуация - тригг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5723459" cy="1225700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Вводная по задаче</a:t>
            </a:r>
            <a:endParaRPr sz="4000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B35DD2B-FDCF-4477-827B-427829640645}"/>
              </a:ext>
            </a:extLst>
          </p:cNvPr>
          <p:cNvGrpSpPr/>
          <p:nvPr/>
        </p:nvGrpSpPr>
        <p:grpSpPr>
          <a:xfrm>
            <a:off x="678591" y="1983015"/>
            <a:ext cx="17693887" cy="7120731"/>
            <a:chOff x="668695" y="1787292"/>
            <a:chExt cx="17693887" cy="7120731"/>
          </a:xfrm>
        </p:grpSpPr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9D249466-350C-4D70-AE78-C764891D6ABC}"/>
                </a:ext>
              </a:extLst>
            </p:cNvPr>
            <p:cNvSpPr txBox="1"/>
            <p:nvPr/>
          </p:nvSpPr>
          <p:spPr>
            <a:xfrm>
              <a:off x="668695" y="178729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1</a:t>
              </a:r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F6C72A82-2EDD-410B-9BEE-3415B5524A7C}"/>
                </a:ext>
              </a:extLst>
            </p:cNvPr>
            <p:cNvSpPr txBox="1"/>
            <p:nvPr/>
          </p:nvSpPr>
          <p:spPr>
            <a:xfrm>
              <a:off x="668695" y="3330277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2</a:t>
              </a:r>
            </a:p>
          </p:txBody>
        </p:sp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3A865BB2-50F9-4144-9DCC-EF0EE9BD5DB7}"/>
                </a:ext>
              </a:extLst>
            </p:cNvPr>
            <p:cNvSpPr txBox="1"/>
            <p:nvPr/>
          </p:nvSpPr>
          <p:spPr>
            <a:xfrm>
              <a:off x="668695" y="4777916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3</a:t>
              </a:r>
            </a:p>
          </p:txBody>
        </p:sp>
        <p:sp>
          <p:nvSpPr>
            <p:cNvPr id="11" name="object 2">
              <a:extLst>
                <a:ext uri="{FF2B5EF4-FFF2-40B4-BE49-F238E27FC236}">
                  <a16:creationId xmlns:a16="http://schemas.microsoft.com/office/drawing/2014/main" id="{0D7DE96C-246B-4181-BCD7-1ADC28B6A45D}"/>
                </a:ext>
              </a:extLst>
            </p:cNvPr>
            <p:cNvSpPr txBox="1"/>
            <p:nvPr/>
          </p:nvSpPr>
          <p:spPr>
            <a:xfrm>
              <a:off x="668695" y="6297702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/>
                <a:t>0</a:t>
              </a:r>
              <a:r>
                <a:rPr sz="6600" spc="0"/>
                <a:t>4</a:t>
              </a:r>
            </a:p>
          </p:txBody>
        </p:sp>
        <p:sp>
          <p:nvSpPr>
            <p:cNvPr id="12" name="Прямоугольник 20">
              <a:extLst>
                <a:ext uri="{FF2B5EF4-FFF2-40B4-BE49-F238E27FC236}">
                  <a16:creationId xmlns:a16="http://schemas.microsoft.com/office/drawing/2014/main" id="{E75B5FC4-A263-4E0B-B8C0-9EE66DAEF8DE}"/>
                </a:ext>
              </a:extLst>
            </p:cNvPr>
            <p:cNvSpPr txBox="1"/>
            <p:nvPr/>
          </p:nvSpPr>
          <p:spPr>
            <a:xfrm>
              <a:off x="2166027" y="1925793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Какую проблему хотим решить?</a:t>
              </a:r>
              <a:endParaRPr sz="3600" dirty="0"/>
            </a:p>
          </p:txBody>
        </p:sp>
        <p:sp>
          <p:nvSpPr>
            <p:cNvPr id="13" name="Прямоугольник 21">
              <a:extLst>
                <a:ext uri="{FF2B5EF4-FFF2-40B4-BE49-F238E27FC236}">
                  <a16:creationId xmlns:a16="http://schemas.microsoft.com/office/drawing/2014/main" id="{F1030C30-30F6-4E65-A211-4DD495822AB5}"/>
                </a:ext>
              </a:extLst>
            </p:cNvPr>
            <p:cNvSpPr txBox="1"/>
            <p:nvPr/>
          </p:nvSpPr>
          <p:spPr>
            <a:xfrm>
              <a:off x="2166026" y="4900215"/>
              <a:ext cx="4839334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Какой срок?</a:t>
              </a:r>
              <a:endParaRPr sz="3600" dirty="0"/>
            </a:p>
          </p:txBody>
        </p:sp>
        <p:sp>
          <p:nvSpPr>
            <p:cNvPr id="14" name="Прямоугольник 22">
              <a:extLst>
                <a:ext uri="{FF2B5EF4-FFF2-40B4-BE49-F238E27FC236}">
                  <a16:creationId xmlns:a16="http://schemas.microsoft.com/office/drawing/2014/main" id="{272A50AA-9B32-45ED-B8BB-4553EE851722}"/>
                </a:ext>
              </a:extLst>
            </p:cNvPr>
            <p:cNvSpPr txBox="1"/>
            <p:nvPr/>
          </p:nvSpPr>
          <p:spPr>
            <a:xfrm>
              <a:off x="2166026" y="6436203"/>
              <a:ext cx="16054522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91438" tIns="91438" rIns="91438" bIns="91438" anchor="ctr"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defTabSz="1828800">
                <a:spcBef>
                  <a:spcPts val="200"/>
                </a:spcBef>
                <a:defRPr sz="36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</a:defRPr>
              </a:lvl1pPr>
            </a:lstStyle>
            <a:p>
              <a:r>
                <a:rPr lang="ru-RU" dirty="0"/>
                <a:t>Есть ли известные ограничения?</a:t>
              </a:r>
              <a:endParaRPr dirty="0"/>
            </a:p>
          </p:txBody>
        </p:sp>
        <p:sp>
          <p:nvSpPr>
            <p:cNvPr id="15" name="Прямоугольник 23">
              <a:extLst>
                <a:ext uri="{FF2B5EF4-FFF2-40B4-BE49-F238E27FC236}">
                  <a16:creationId xmlns:a16="http://schemas.microsoft.com/office/drawing/2014/main" id="{5C9320EF-9268-4D70-BA71-0B1EF12B03C3}"/>
                </a:ext>
              </a:extLst>
            </p:cNvPr>
            <p:cNvSpPr txBox="1"/>
            <p:nvPr/>
          </p:nvSpPr>
          <p:spPr>
            <a:xfrm>
              <a:off x="2166026" y="8030861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Были ли уже попытки решить эту проблему?</a:t>
              </a:r>
              <a:endParaRPr sz="3600" dirty="0"/>
            </a:p>
          </p:txBody>
        </p:sp>
        <p:sp>
          <p:nvSpPr>
            <p:cNvPr id="16" name="object 2">
              <a:extLst>
                <a:ext uri="{FF2B5EF4-FFF2-40B4-BE49-F238E27FC236}">
                  <a16:creationId xmlns:a16="http://schemas.microsoft.com/office/drawing/2014/main" id="{F27A1484-96BE-47C0-9114-117A111A6BEA}"/>
                </a:ext>
              </a:extLst>
            </p:cNvPr>
            <p:cNvSpPr txBox="1"/>
            <p:nvPr/>
          </p:nvSpPr>
          <p:spPr>
            <a:xfrm>
              <a:off x="668695" y="7892360"/>
              <a:ext cx="1497332" cy="101566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spAutoFit/>
            </a:bodyPr>
            <a:lstStyle/>
            <a:p>
              <a:pPr indent="12700" defTabSz="1828800">
                <a:spcBef>
                  <a:spcPts val="200"/>
                </a:spcBef>
                <a:defRPr sz="8000" b="1" spc="9">
                  <a:solidFill>
                    <a:srgbClr val="E8E8E8"/>
                  </a:solidFill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6600" dirty="0"/>
                <a:t>0</a:t>
              </a:r>
              <a:r>
                <a:rPr sz="6600" spc="0" dirty="0"/>
                <a:t>5</a:t>
              </a:r>
            </a:p>
          </p:txBody>
        </p:sp>
        <p:sp>
          <p:nvSpPr>
            <p:cNvPr id="17" name="Прямоугольник 21">
              <a:extLst>
                <a:ext uri="{FF2B5EF4-FFF2-40B4-BE49-F238E27FC236}">
                  <a16:creationId xmlns:a16="http://schemas.microsoft.com/office/drawing/2014/main" id="{893D801F-5262-459D-B2BC-41371CB3455E}"/>
                </a:ext>
              </a:extLst>
            </p:cNvPr>
            <p:cNvSpPr txBox="1"/>
            <p:nvPr/>
          </p:nvSpPr>
          <p:spPr>
            <a:xfrm>
              <a:off x="2166026" y="3468778"/>
              <a:ext cx="16196555" cy="738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91438" tIns="91438" rIns="91438" bIns="91438" anchor="ctr">
              <a:spAutoFit/>
            </a:bodyPr>
            <a:lstStyle>
              <a:lvl1pPr defTabSz="1828800">
                <a:spcBef>
                  <a:spcPts val="200"/>
                </a:spcBef>
                <a:defRPr sz="4000" spc="-12">
                  <a:solidFill>
                    <a:srgbClr val="373737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r>
                <a:rPr lang="ru-RU" sz="3600" dirty="0"/>
                <a:t>Кто является стейкхолдером?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332074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блачко с текстом: овальное 27">
            <a:extLst>
              <a:ext uri="{FF2B5EF4-FFF2-40B4-BE49-F238E27FC236}">
                <a16:creationId xmlns:a16="http://schemas.microsoft.com/office/drawing/2014/main" id="{FAD95B7A-CC9A-47C7-B58A-9FBF8845663B}"/>
              </a:ext>
            </a:extLst>
          </p:cNvPr>
          <p:cNvSpPr/>
          <p:nvPr/>
        </p:nvSpPr>
        <p:spPr>
          <a:xfrm>
            <a:off x="8026400" y="4601008"/>
            <a:ext cx="7605484" cy="2815792"/>
          </a:xfrm>
          <a:prstGeom prst="wedgeEllipseCallout">
            <a:avLst>
              <a:gd name="adj1" fmla="val 36895"/>
              <a:gd name="adj2" fmla="val 61593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7" name="Облачко с текстом: овальное 26">
            <a:extLst>
              <a:ext uri="{FF2B5EF4-FFF2-40B4-BE49-F238E27FC236}">
                <a16:creationId xmlns:a16="http://schemas.microsoft.com/office/drawing/2014/main" id="{1D9E510F-FEA8-4CA3-A07B-A30746CFEA97}"/>
              </a:ext>
            </a:extLst>
          </p:cNvPr>
          <p:cNvSpPr/>
          <p:nvPr/>
        </p:nvSpPr>
        <p:spPr>
          <a:xfrm>
            <a:off x="3846287" y="1903331"/>
            <a:ext cx="7460342" cy="2973469"/>
          </a:xfrm>
          <a:prstGeom prst="wedgeEllipseCallout">
            <a:avLst>
              <a:gd name="adj1" fmla="val -37061"/>
              <a:gd name="adj2" fmla="val 6073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4" name="Ситуация - триггер">
            <a:extLst>
              <a:ext uri="{FF2B5EF4-FFF2-40B4-BE49-F238E27FC236}">
                <a16:creationId xmlns:a16="http://schemas.microsoft.com/office/drawing/2014/main" id="{4873B81A-5403-4F44-88B7-D4D1C8C0EFB1}"/>
              </a:ext>
            </a:extLst>
          </p:cNvPr>
          <p:cNvSpPr txBox="1">
            <a:spLocks/>
          </p:cNvSpPr>
          <p:nvPr/>
        </p:nvSpPr>
        <p:spPr>
          <a:xfrm>
            <a:off x="678591" y="511660"/>
            <a:ext cx="15723459" cy="122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5351" tIns="75351" rIns="75351" bIns="75351" anchor="t">
            <a:normAutofit/>
          </a:bodyPr>
          <a:lstStyle>
            <a:lvl1pPr marL="0" marR="0" indent="0" algn="l" defTabSz="1506919" latinLnBrk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 b="1" i="0" u="none" strike="noStrike" cap="none" spc="-158" baseline="0">
                <a:solidFill>
                  <a:srgbClr val="0D0D0D"/>
                </a:solidFill>
                <a:uFillTx/>
                <a:latin typeface="Verdana"/>
                <a:ea typeface="Verdana"/>
                <a:cs typeface="Verdana"/>
                <a:sym typeface="Verdana"/>
              </a:defRPr>
            </a:lvl1pPr>
            <a:lvl2pPr marL="7874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2pPr>
            <a:lvl3pPr marL="12446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3pPr>
            <a:lvl4pPr marL="17018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4pPr>
            <a:lvl5pPr marL="21590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5pPr>
            <a:lvl6pPr marL="26162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6pPr>
            <a:lvl7pPr marL="30734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7pPr>
            <a:lvl8pPr marL="35306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8pPr>
            <a:lvl9pPr marL="3987800" marR="0" indent="-482600" algn="l" defTabSz="753533" latinLnBrk="0">
              <a:lnSpc>
                <a:spcPct val="100000"/>
              </a:lnSpc>
              <a:spcBef>
                <a:spcPts val="48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"/>
              <a:buChar char="•"/>
              <a:tabLst/>
              <a:defRPr sz="3800" b="1" i="0" u="none" strike="noStrike" cap="none" spc="-158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 Neue"/>
              </a:defRPr>
            </a:lvl9pPr>
          </a:lstStyle>
          <a:p>
            <a:pPr hangingPunct="1"/>
            <a:r>
              <a:rPr lang="ru-RU" sz="4000" dirty="0"/>
              <a:t>Лена уже пыталась решить проблему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4AE9D4-F91D-426B-9467-1FF16A21C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359" y="6795054"/>
            <a:ext cx="3512804" cy="35128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A7FADC-F24A-4FFB-92CC-05E8B1857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98" y="4876800"/>
            <a:ext cx="3191510" cy="31915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7494FD-536B-41D9-AC63-62247ACA9338}"/>
              </a:ext>
            </a:extLst>
          </p:cNvPr>
          <p:cNvSpPr txBox="1"/>
          <p:nvPr/>
        </p:nvSpPr>
        <p:spPr>
          <a:xfrm>
            <a:off x="4613547" y="2718122"/>
            <a:ext cx="5872207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Лена, привет! Говорят, ты 2 года назад делала похожую задачу?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00197A-2F62-4302-984A-FA630DE49284}"/>
              </a:ext>
            </a:extLst>
          </p:cNvPr>
          <p:cNvSpPr txBox="1"/>
          <p:nvPr/>
        </p:nvSpPr>
        <p:spPr>
          <a:xfrm>
            <a:off x="9009152" y="5225398"/>
            <a:ext cx="5872207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Да, мы тогда уперлись в ограничения библиотеки и проблему так и не решили </a:t>
            </a:r>
            <a:endParaRPr kumimoji="0" lang="ru-RU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9827403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О чем поговорим?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46643">
              <a:spcBef>
                <a:spcPts val="1500"/>
              </a:spcBef>
              <a:buClrTx/>
              <a:buSzTx/>
              <a:buFontTx/>
              <a:buNone/>
              <a:defRPr sz="4800" spc="-20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Как вы думаете?</a:t>
            </a:r>
            <a:endParaRPr sz="4000" dirty="0"/>
          </a:p>
        </p:txBody>
      </p:sp>
      <p:sp>
        <p:nvSpPr>
          <p:cNvPr id="186" name="Прямоугольник 22"/>
          <p:cNvSpPr txBox="1"/>
          <p:nvPr/>
        </p:nvSpPr>
        <p:spPr>
          <a:xfrm>
            <a:off x="2246586" y="2682641"/>
            <a:ext cx="12950680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Зачем фиксировать информацию по задаче?</a:t>
            </a:r>
            <a:endParaRPr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0A0D7-8A74-4B06-8295-AC4C95441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6" y="6663690"/>
            <a:ext cx="3556000" cy="3556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B15C8F-9D77-4131-9853-B3E2FF019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43" y="3965489"/>
            <a:ext cx="3326852" cy="332685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0C366141-0405-4BCB-8387-035C62704E1F}"/>
              </a:ext>
            </a:extLst>
          </p:cNvPr>
          <p:cNvSpPr txBox="1"/>
          <p:nvPr/>
        </p:nvSpPr>
        <p:spPr>
          <a:xfrm>
            <a:off x="878220" y="2527898"/>
            <a:ext cx="123391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282943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А теперь назовите все предметы синего цвета"/>
          <p:cNvSpPr txBox="1">
            <a:spLocks noGrp="1"/>
          </p:cNvSpPr>
          <p:nvPr>
            <p:ph type="body" sz="quarter" idx="4294967295"/>
          </p:nvPr>
        </p:nvSpPr>
        <p:spPr>
          <a:xfrm>
            <a:off x="1149553" y="2492889"/>
            <a:ext cx="17558358" cy="1664728"/>
          </a:xfrm>
          <a:prstGeom prst="rect">
            <a:avLst/>
          </a:prstGeom>
        </p:spPr>
        <p:txBody>
          <a:bodyPr lIns="75351" tIns="75351" rIns="75351" bIns="75351" anchor="t">
            <a:noAutofit/>
          </a:bodyPr>
          <a:lstStyle/>
          <a:p>
            <a:pPr marL="0" indent="0" defTabSz="1506919">
              <a:spcBef>
                <a:spcPts val="1600"/>
              </a:spcBef>
              <a:buClrTx/>
              <a:buSzTx/>
              <a:buFontTx/>
              <a:buNone/>
              <a:defRPr sz="4000" spc="-166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sz="4000" dirty="0"/>
              <a:t>Фиксируйте всю полученную информацию и договоренности!</a:t>
            </a:r>
            <a:endParaRPr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6E657D-BF70-48AC-9CD8-8C022B4BD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8090" y="7977747"/>
            <a:ext cx="2463800" cy="24638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9B18E49-5553-4902-9EA9-D988E12CD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1878" y="5722345"/>
            <a:ext cx="1198275" cy="119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ord File Icon PNG Transparent Background, Free Download #4001 -  FreeIconsPNG">
            <a:extLst>
              <a:ext uri="{FF2B5EF4-FFF2-40B4-BE49-F238E27FC236}">
                <a16:creationId xmlns:a16="http://schemas.microsoft.com/office/drawing/2014/main" id="{478182C1-A9D1-43D6-8AAF-A80B47DFA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71" y="7487558"/>
            <a:ext cx="1489821" cy="148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wikipedia&quot; Icon - Download for free – Iconduck">
            <a:extLst>
              <a:ext uri="{FF2B5EF4-FFF2-40B4-BE49-F238E27FC236}">
                <a16:creationId xmlns:a16="http://schemas.microsoft.com/office/drawing/2014/main" id="{59114A6B-01B5-4E26-9E29-49E164BD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490" y="5608134"/>
            <a:ext cx="1280481" cy="128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6" descr="Miro Vector Logo - Download Free SVG Icon | Worldvectorlogo">
            <a:extLst>
              <a:ext uri="{FF2B5EF4-FFF2-40B4-BE49-F238E27FC236}">
                <a16:creationId xmlns:a16="http://schemas.microsoft.com/office/drawing/2014/main" id="{CAEA92B0-9C1F-4B09-8911-670A72CD66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70213" y="3583689"/>
            <a:ext cx="24638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4" name="Picture 18" descr="Miro Logo | SVG | Real Company | Alphabet, Letter M Logo">
            <a:extLst>
              <a:ext uri="{FF2B5EF4-FFF2-40B4-BE49-F238E27FC236}">
                <a16:creationId xmlns:a16="http://schemas.microsoft.com/office/drawing/2014/main" id="{08E5F4D3-C528-4EB9-844C-7176B8B1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533" y="6513579"/>
            <a:ext cx="1935452" cy="193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Google docs - Free logo icons">
            <a:extLst>
              <a:ext uri="{FF2B5EF4-FFF2-40B4-BE49-F238E27FC236}">
                <a16:creationId xmlns:a16="http://schemas.microsoft.com/office/drawing/2014/main" id="{9C4C163C-227B-4B97-93DD-A4CDD53F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30" y="5858482"/>
            <a:ext cx="1062138" cy="106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 descr="Sublime Text icon PNG and SVG Vector Free Download">
            <a:extLst>
              <a:ext uri="{FF2B5EF4-FFF2-40B4-BE49-F238E27FC236}">
                <a16:creationId xmlns:a16="http://schemas.microsoft.com/office/drawing/2014/main" id="{5434F36B-11DF-4C22-A69E-13E0B18AD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10" y="8913060"/>
            <a:ext cx="1295082" cy="12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0" name="Picture 24">
            <a:extLst>
              <a:ext uri="{FF2B5EF4-FFF2-40B4-BE49-F238E27FC236}">
                <a16:creationId xmlns:a16="http://schemas.microsoft.com/office/drawing/2014/main" id="{12CAF1CC-A6F9-4432-BF23-A16A8C57C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043" y="8977379"/>
            <a:ext cx="1759617" cy="17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AD80ACC2-C24E-4FA9-8FCD-B0D0862D3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464" y="8762204"/>
            <a:ext cx="829171" cy="124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8209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2849732"/>
          </a:xfrm>
          <a:prstGeom prst="rect">
            <a:avLst/>
          </a:prstGeom>
        </p:spPr>
        <p:txBody>
          <a:bodyPr/>
          <a:lstStyle>
            <a:lvl1pPr>
              <a:defRPr sz="7800" spc="-325"/>
            </a:lvl1pPr>
          </a:lstStyle>
          <a:p>
            <a:r>
              <a:rPr lang="ru-RU" dirty="0"/>
              <a:t>Шаг 2. Сбор требований и кейсов, проведение интервью</a:t>
            </a:r>
            <a:endParaRPr dirty="0"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Требования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A55CD-34ED-4D5D-8A4F-5AB31C0524FF}"/>
              </a:ext>
            </a:extLst>
          </p:cNvPr>
          <p:cNvSpPr txBox="1"/>
          <p:nvPr/>
        </p:nvSpPr>
        <p:spPr>
          <a:xfrm>
            <a:off x="678591" y="1942625"/>
            <a:ext cx="18693991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Кейс</a:t>
            </a: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 </a:t>
            </a:r>
            <a:r>
              <a:rPr kumimoji="0" lang="ru-RU" sz="4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это пользовательская ситуация, в которой возникает потребность в функциональности, возникает проблема, которую мы решаем.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92910-9946-4FDD-98B8-77CDD7EBBB05}"/>
              </a:ext>
            </a:extLst>
          </p:cNvPr>
          <p:cNvSpPr txBox="1"/>
          <p:nvPr/>
        </p:nvSpPr>
        <p:spPr>
          <a:xfrm>
            <a:off x="678591" y="4513451"/>
            <a:ext cx="18693991" cy="37856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Требование</a:t>
            </a:r>
            <a:r>
              <a:rPr kumimoji="0" lang="ru-RU" sz="4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 </a:t>
            </a:r>
            <a:r>
              <a:rPr lang="ru-RU" sz="4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–</a:t>
            </a:r>
            <a:r>
              <a:rPr kumimoji="0" lang="ru-RU" sz="4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 это пригодное для практического применения представление проблемы, которую нужно решить или возможности, которую нужно использовать. Требования акцентируют внимание на ценности, которую можно получить при их реализации. 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Требование должно отвечать на вопрос: "Что должна делать система?", а не "Как она это будет делать?"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C0C3F9-5B39-4D27-B22B-FD1DF282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7723" y="8625841"/>
            <a:ext cx="2054860" cy="2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4696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О чем поговорим?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46643">
              <a:spcBef>
                <a:spcPts val="1500"/>
              </a:spcBef>
              <a:buClrTx/>
              <a:buSzTx/>
              <a:buFontTx/>
              <a:buNone/>
              <a:defRPr sz="4800" spc="-20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Как вы думаете?</a:t>
            </a:r>
            <a:endParaRPr sz="4000" dirty="0"/>
          </a:p>
        </p:txBody>
      </p:sp>
      <p:sp>
        <p:nvSpPr>
          <p:cNvPr id="186" name="Прямоугольник 22"/>
          <p:cNvSpPr txBox="1"/>
          <p:nvPr/>
        </p:nvSpPr>
        <p:spPr>
          <a:xfrm>
            <a:off x="2371212" y="2682641"/>
            <a:ext cx="12950680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Что такое «фича»?</a:t>
            </a:r>
            <a:endParaRPr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0A0D7-8A74-4B06-8295-AC4C95441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6" y="6663690"/>
            <a:ext cx="3556000" cy="3556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B15C8F-9D77-4131-9853-B3E2FF019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43" y="3965489"/>
            <a:ext cx="3326852" cy="332685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0C366141-0405-4BCB-8387-035C62704E1F}"/>
              </a:ext>
            </a:extLst>
          </p:cNvPr>
          <p:cNvSpPr txBox="1"/>
          <p:nvPr/>
        </p:nvSpPr>
        <p:spPr>
          <a:xfrm>
            <a:off x="878220" y="2527898"/>
            <a:ext cx="123391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10" name="Прямоугольник 22">
            <a:extLst>
              <a:ext uri="{FF2B5EF4-FFF2-40B4-BE49-F238E27FC236}">
                <a16:creationId xmlns:a16="http://schemas.microsoft.com/office/drawing/2014/main" id="{710A90D9-A031-432B-AFEF-72F8E8506696}"/>
              </a:ext>
            </a:extLst>
          </p:cNvPr>
          <p:cNvSpPr txBox="1"/>
          <p:nvPr/>
        </p:nvSpPr>
        <p:spPr>
          <a:xfrm>
            <a:off x="2246586" y="4123615"/>
            <a:ext cx="12950680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3053071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Требования</a:t>
            </a:r>
            <a:endParaRPr dirty="0"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44128F6-AA00-4A55-BB4F-335A3FACA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8201" y="8656319"/>
            <a:ext cx="2024381" cy="2024381"/>
          </a:xfrm>
          <a:prstGeom prst="rect">
            <a:avLst/>
          </a:prstGeom>
        </p:spPr>
      </p:pic>
      <p:grpSp>
        <p:nvGrpSpPr>
          <p:cNvPr id="193" name="Группа 192">
            <a:extLst>
              <a:ext uri="{FF2B5EF4-FFF2-40B4-BE49-F238E27FC236}">
                <a16:creationId xmlns:a16="http://schemas.microsoft.com/office/drawing/2014/main" id="{1CFE7C48-0801-4131-AFF8-3846D4ACD067}"/>
              </a:ext>
            </a:extLst>
          </p:cNvPr>
          <p:cNvGrpSpPr/>
          <p:nvPr/>
        </p:nvGrpSpPr>
        <p:grpSpPr>
          <a:xfrm>
            <a:off x="951685" y="2976818"/>
            <a:ext cx="18200729" cy="3771880"/>
            <a:chOff x="1009292" y="2199578"/>
            <a:chExt cx="18200729" cy="3771880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08D2B980-D8E7-432E-9757-B64CF84296E8}"/>
                </a:ext>
              </a:extLst>
            </p:cNvPr>
            <p:cNvSpPr/>
            <p:nvPr/>
          </p:nvSpPr>
          <p:spPr>
            <a:xfrm>
              <a:off x="1009292" y="4911322"/>
              <a:ext cx="4069080" cy="10556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FF681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Verdana" panose="020B0604030504040204" pitchFamily="34" charset="0"/>
                  <a:ea typeface="Verdana" panose="020B0604030504040204" pitchFamily="34" charset="0"/>
                  <a:sym typeface="Helvetica Neue"/>
                </a:rPr>
                <a:t>Бизнес-</a:t>
              </a:r>
              <a:br>
                <a:rPr kumimoji="0" lang="ru-RU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Verdana" panose="020B0604030504040204" pitchFamily="34" charset="0"/>
                  <a:ea typeface="Verdana" panose="020B0604030504040204" pitchFamily="34" charset="0"/>
                  <a:sym typeface="Helvetica Neue"/>
                </a:rPr>
              </a:br>
              <a:r>
                <a:rPr kumimoji="0" lang="ru-RU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Verdana" panose="020B0604030504040204" pitchFamily="34" charset="0"/>
                  <a:ea typeface="Verdana" panose="020B0604030504040204" pitchFamily="34" charset="0"/>
                  <a:sym typeface="Helvetica Neue"/>
                </a:rPr>
                <a:t>требования</a:t>
              </a:r>
            </a:p>
          </p:txBody>
        </p:sp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E7EDA44E-930F-428E-886A-1EFC8731FCA5}"/>
                </a:ext>
              </a:extLst>
            </p:cNvPr>
            <p:cNvSpPr/>
            <p:nvPr/>
          </p:nvSpPr>
          <p:spPr>
            <a:xfrm>
              <a:off x="7466752" y="2199578"/>
              <a:ext cx="4632960" cy="578877"/>
            </a:xfrm>
            <a:prstGeom prst="roundRect">
              <a:avLst/>
            </a:prstGeom>
            <a:solidFill>
              <a:srgbClr val="FFFFFF"/>
            </a:solidFill>
            <a:ln w="25400" cap="flat">
              <a:solidFill>
                <a:srgbClr val="FF681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Verdana" panose="020B0604030504040204" pitchFamily="34" charset="0"/>
                  <a:ea typeface="Verdana" panose="020B0604030504040204" pitchFamily="34" charset="0"/>
                  <a:sym typeface="Helvetica Neue"/>
                </a:rPr>
                <a:t>Типы требований </a:t>
              </a:r>
              <a:r>
                <a:rPr lang="ru-RU" sz="2800" dirty="0">
                  <a:latin typeface="Verdana" panose="020B0604030504040204" pitchFamily="34" charset="0"/>
                  <a:ea typeface="Verdana" panose="020B0604030504040204" pitchFamily="34" charset="0"/>
                </a:rPr>
                <a:t>к ПО</a:t>
              </a:r>
              <a:endParaRPr kumimoji="0" lang="ru-RU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endParaRP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C1067AF-3F8E-410C-8F58-551D22A41E97}"/>
                </a:ext>
              </a:extLst>
            </p:cNvPr>
            <p:cNvSpPr/>
            <p:nvPr/>
          </p:nvSpPr>
          <p:spPr>
            <a:xfrm>
              <a:off x="10452867" y="4911322"/>
              <a:ext cx="4069080" cy="10556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FF681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Verdana" panose="020B0604030504040204" pitchFamily="34" charset="0"/>
                  <a:ea typeface="Verdana" panose="020B0604030504040204" pitchFamily="34" charset="0"/>
                  <a:sym typeface="Helvetica Neue"/>
                </a:rPr>
                <a:t>Функциональные требования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8CBE7AA8-445F-4A71-B69C-C663195C112C}"/>
                </a:ext>
              </a:extLst>
            </p:cNvPr>
            <p:cNvSpPr/>
            <p:nvPr/>
          </p:nvSpPr>
          <p:spPr>
            <a:xfrm>
              <a:off x="5714152" y="4915854"/>
              <a:ext cx="4069080" cy="10556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FF681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Verdana" panose="020B0604030504040204" pitchFamily="34" charset="0"/>
                  <a:ea typeface="Verdana" panose="020B0604030504040204" pitchFamily="34" charset="0"/>
                  <a:sym typeface="Helvetica Neue"/>
                </a:rPr>
                <a:t>Пользовательские требования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191A394E-F965-4A9A-9263-10F1AA2ADA0A}"/>
                </a:ext>
              </a:extLst>
            </p:cNvPr>
            <p:cNvSpPr/>
            <p:nvPr/>
          </p:nvSpPr>
          <p:spPr>
            <a:xfrm>
              <a:off x="15140941" y="4911322"/>
              <a:ext cx="4069080" cy="105560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 cap="flat">
              <a:solidFill>
                <a:srgbClr val="FF681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ru-RU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Verdana" panose="020B0604030504040204" pitchFamily="34" charset="0"/>
                  <a:ea typeface="Verdana" panose="020B0604030504040204" pitchFamily="34" charset="0"/>
                  <a:sym typeface="Helvetica Neue"/>
                </a:rPr>
                <a:t>Нефункциональные требования</a:t>
              </a:r>
            </a:p>
          </p:txBody>
        </p: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045701BE-E181-4DD6-9BF6-41D59F76CCC5}"/>
                </a:ext>
              </a:extLst>
            </p:cNvPr>
            <p:cNvCxnSpPr>
              <a:stCxn id="3" idx="2"/>
              <a:endCxn id="25" idx="0"/>
            </p:cNvCxnSpPr>
            <p:nvPr/>
          </p:nvCxnSpPr>
          <p:spPr>
            <a:xfrm flipH="1">
              <a:off x="3043832" y="2778455"/>
              <a:ext cx="6739400" cy="2132867"/>
            </a:xfrm>
            <a:prstGeom prst="straightConnector1">
              <a:avLst/>
            </a:prstGeom>
            <a:noFill/>
            <a:ln w="19050" cap="flat">
              <a:solidFill>
                <a:srgbClr val="FF681C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9" name="Прямая со стрелкой 58">
              <a:extLst>
                <a:ext uri="{FF2B5EF4-FFF2-40B4-BE49-F238E27FC236}">
                  <a16:creationId xmlns:a16="http://schemas.microsoft.com/office/drawing/2014/main" id="{21EE91ED-D40C-43A7-934D-A8C2F96640D5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7748692" y="2778455"/>
              <a:ext cx="2034540" cy="2137399"/>
            </a:xfrm>
            <a:prstGeom prst="straightConnector1">
              <a:avLst/>
            </a:prstGeom>
            <a:noFill/>
            <a:ln w="19050" cap="flat">
              <a:solidFill>
                <a:srgbClr val="FF681C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1" name="Прямая со стрелкой 60">
              <a:extLst>
                <a:ext uri="{FF2B5EF4-FFF2-40B4-BE49-F238E27FC236}">
                  <a16:creationId xmlns:a16="http://schemas.microsoft.com/office/drawing/2014/main" id="{65B89EDF-0B1C-48DB-872B-BF0F52B65817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9783232" y="2778455"/>
              <a:ext cx="2704175" cy="2132867"/>
            </a:xfrm>
            <a:prstGeom prst="straightConnector1">
              <a:avLst/>
            </a:prstGeom>
            <a:noFill/>
            <a:ln w="19050" cap="flat">
              <a:solidFill>
                <a:srgbClr val="FF681C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2" name="Прямая со стрелкой 191">
              <a:extLst>
                <a:ext uri="{FF2B5EF4-FFF2-40B4-BE49-F238E27FC236}">
                  <a16:creationId xmlns:a16="http://schemas.microsoft.com/office/drawing/2014/main" id="{66B68EB8-C141-408A-B728-FBFEB7F98361}"/>
                </a:ext>
              </a:extLst>
            </p:cNvPr>
            <p:cNvCxnSpPr>
              <a:stCxn id="3" idx="2"/>
              <a:endCxn id="10" idx="0"/>
            </p:cNvCxnSpPr>
            <p:nvPr/>
          </p:nvCxnSpPr>
          <p:spPr>
            <a:xfrm>
              <a:off x="9783232" y="2778455"/>
              <a:ext cx="7392249" cy="2132867"/>
            </a:xfrm>
            <a:prstGeom prst="straightConnector1">
              <a:avLst/>
            </a:prstGeom>
            <a:noFill/>
            <a:ln w="19050" cap="flat">
              <a:solidFill>
                <a:srgbClr val="FF681C"/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30753315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Пример кейса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A1B97-D98B-497B-BDC8-E8149E4423F7}"/>
              </a:ext>
            </a:extLst>
          </p:cNvPr>
          <p:cNvSpPr txBox="1"/>
          <p:nvPr/>
        </p:nvSpPr>
        <p:spPr>
          <a:xfrm>
            <a:off x="678590" y="1978928"/>
            <a:ext cx="18706689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На учебном портале работают как преподаватели, так и студенты. Студенты пишут комментарии для преподавателей (не приватные).</a:t>
            </a:r>
          </a:p>
          <a:p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Преподаватель может оставлять приватные комментарии, которые могут видеть только другие преподаватели.</a:t>
            </a:r>
          </a:p>
          <a:p>
            <a:endParaRPr lang="ru-RU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Когда переписка по запросу большая, то приватные комментарии преподавателя теряются в общей переписке.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F0F78A-099A-4814-A937-5B04F4702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754" y="8501666"/>
            <a:ext cx="2155316" cy="203174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DF8883-82A5-4328-BADE-660E145AD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984980" y="6859367"/>
            <a:ext cx="2155317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7404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2849732"/>
          </a:xfrm>
          <a:prstGeom prst="rect">
            <a:avLst/>
          </a:prstGeom>
        </p:spPr>
        <p:txBody>
          <a:bodyPr/>
          <a:lstStyle>
            <a:lvl1pPr>
              <a:defRPr sz="7800" spc="-325"/>
            </a:lvl1pPr>
          </a:lstStyle>
          <a:p>
            <a:r>
              <a:rPr lang="ru-RU" dirty="0"/>
              <a:t>Шаг 3. Анализ своего продукта и конкурентов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649403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en-US" dirty="0"/>
              <a:t>AS IS / TO BE</a:t>
            </a:r>
            <a:endParaRPr dirty="0"/>
          </a:p>
        </p:txBody>
      </p:sp>
      <p:pic>
        <p:nvPicPr>
          <p:cNvPr id="6146" name="Picture 2" descr="пример из As в TO BE">
            <a:extLst>
              <a:ext uri="{FF2B5EF4-FFF2-40B4-BE49-F238E27FC236}">
                <a16:creationId xmlns:a16="http://schemas.microsoft.com/office/drawing/2014/main" id="{B06F6245-9191-4B52-AB59-159E478C09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915" y="2137410"/>
            <a:ext cx="14271755" cy="804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51286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Типы конкурентов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19E0AE-32A3-48E1-8D8B-4B3057AB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50" y="8194040"/>
            <a:ext cx="2459990" cy="245999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C618D46C-6381-43F4-8934-907DF209A510}"/>
              </a:ext>
            </a:extLst>
          </p:cNvPr>
          <p:cNvSpPr txBox="1"/>
          <p:nvPr/>
        </p:nvSpPr>
        <p:spPr>
          <a:xfrm>
            <a:off x="678590" y="194262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34272A-D46D-47E3-9C09-AB54974072A1}"/>
              </a:ext>
            </a:extLst>
          </p:cNvPr>
          <p:cNvSpPr txBox="1"/>
          <p:nvPr/>
        </p:nvSpPr>
        <p:spPr>
          <a:xfrm>
            <a:off x="678590" y="3909397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2306002" y="2105744"/>
            <a:ext cx="1632489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Прямые.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Решают ту же самую проблему теми же самыми методами, предлагают те же самые продукты, что и вы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C2947-9537-4B3A-8305-DA4AB9FB155D}"/>
              </a:ext>
            </a:extLst>
          </p:cNvPr>
          <p:cNvSpPr txBox="1"/>
          <p:nvPr/>
        </p:nvSpPr>
        <p:spPr>
          <a:xfrm>
            <a:off x="2306001" y="4063285"/>
            <a:ext cx="1632489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Косвенные.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Решают ту же самую проблему, что и вы, но другими методами</a:t>
            </a:r>
          </a:p>
        </p:txBody>
      </p:sp>
    </p:spTree>
    <p:extLst>
      <p:ext uri="{BB962C8B-B14F-4D97-AF65-F5344CB8AC3E}">
        <p14:creationId xmlns:p14="http://schemas.microsoft.com/office/powerpoint/2010/main" val="174590359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Анализ конкурентов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19E0AE-32A3-48E1-8D8B-4B3057AB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50" y="8194040"/>
            <a:ext cx="2459990" cy="245999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C618D46C-6381-43F4-8934-907DF209A510}"/>
              </a:ext>
            </a:extLst>
          </p:cNvPr>
          <p:cNvSpPr txBox="1"/>
          <p:nvPr/>
        </p:nvSpPr>
        <p:spPr>
          <a:xfrm>
            <a:off x="678590" y="194262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34272A-D46D-47E3-9C09-AB54974072A1}"/>
              </a:ext>
            </a:extLst>
          </p:cNvPr>
          <p:cNvSpPr txBox="1"/>
          <p:nvPr/>
        </p:nvSpPr>
        <p:spPr>
          <a:xfrm>
            <a:off x="678590" y="3909397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2306002" y="1988792"/>
            <a:ext cx="16324897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Google, Яндекс. Например, "Конкуренты для ...", "Продукты для ..."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C2947-9537-4B3A-8305-DA4AB9FB155D}"/>
              </a:ext>
            </a:extLst>
          </p:cNvPr>
          <p:cNvSpPr txBox="1"/>
          <p:nvPr/>
        </p:nvSpPr>
        <p:spPr>
          <a:xfrm>
            <a:off x="2306002" y="4063285"/>
            <a:ext cx="1005268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SimilarWeb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131551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О чем поговорим?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46643">
              <a:spcBef>
                <a:spcPts val="1500"/>
              </a:spcBef>
              <a:buClrTx/>
              <a:buSzTx/>
              <a:buFontTx/>
              <a:buNone/>
              <a:defRPr sz="4800" spc="-20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Как вы думаете?</a:t>
            </a:r>
            <a:endParaRPr sz="4000" dirty="0"/>
          </a:p>
        </p:txBody>
      </p:sp>
      <p:sp>
        <p:nvSpPr>
          <p:cNvPr id="186" name="Прямоугольник 22"/>
          <p:cNvSpPr txBox="1"/>
          <p:nvPr/>
        </p:nvSpPr>
        <p:spPr>
          <a:xfrm>
            <a:off x="2375022" y="2405643"/>
            <a:ext cx="12950680" cy="126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Ок, конкурентов нашли, а что у них смотреть? Где искать информацию?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0A0D7-8A74-4B06-8295-AC4C95441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6" y="6663690"/>
            <a:ext cx="3556000" cy="3556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B15C8F-9D77-4131-9853-B3E2FF019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43" y="3965489"/>
            <a:ext cx="3326852" cy="332685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0C366141-0405-4BCB-8387-035C62704E1F}"/>
              </a:ext>
            </a:extLst>
          </p:cNvPr>
          <p:cNvSpPr txBox="1"/>
          <p:nvPr/>
        </p:nvSpPr>
        <p:spPr>
          <a:xfrm>
            <a:off x="878220" y="2527898"/>
            <a:ext cx="123391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141761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Что смотреть у конкурентов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F19E0AE-32A3-48E1-8D8B-4B3057AB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8150" y="8194040"/>
            <a:ext cx="2459990" cy="2459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B605A-FDA8-4581-A832-718DC1ADA014}"/>
              </a:ext>
            </a:extLst>
          </p:cNvPr>
          <p:cNvSpPr txBox="1"/>
          <p:nvPr/>
        </p:nvSpPr>
        <p:spPr>
          <a:xfrm>
            <a:off x="2193292" y="2230185"/>
            <a:ext cx="1413033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Триал-версия продукта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4A4D2F5-4C54-4558-A4F0-B96EFB401B79}"/>
              </a:ext>
            </a:extLst>
          </p:cNvPr>
          <p:cNvSpPr txBox="1"/>
          <p:nvPr/>
        </p:nvSpPr>
        <p:spPr>
          <a:xfrm>
            <a:off x="678591" y="2077531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9D76F6DB-0A34-49CB-88FB-8987FD81F428}"/>
              </a:ext>
            </a:extLst>
          </p:cNvPr>
          <p:cNvSpPr txBox="1"/>
          <p:nvPr/>
        </p:nvSpPr>
        <p:spPr>
          <a:xfrm>
            <a:off x="678591" y="3369933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2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28E3CCE2-84AF-42D3-A6C6-4DF385722ED0}"/>
              </a:ext>
            </a:extLst>
          </p:cNvPr>
          <p:cNvSpPr txBox="1"/>
          <p:nvPr/>
        </p:nvSpPr>
        <p:spPr>
          <a:xfrm>
            <a:off x="678591" y="4668590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3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E69F162-A830-455F-802E-3F923F6D9B89}"/>
              </a:ext>
            </a:extLst>
          </p:cNvPr>
          <p:cNvSpPr txBox="1"/>
          <p:nvPr/>
        </p:nvSpPr>
        <p:spPr>
          <a:xfrm>
            <a:off x="678591" y="5967247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3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D47EEE31-2C47-4C35-BFDC-8A85124058F7}"/>
              </a:ext>
            </a:extLst>
          </p:cNvPr>
          <p:cNvSpPr txBox="1"/>
          <p:nvPr/>
        </p:nvSpPr>
        <p:spPr>
          <a:xfrm>
            <a:off x="695960" y="7265904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478F5-9B42-4B8F-BC93-C187552DFFCB}"/>
              </a:ext>
            </a:extLst>
          </p:cNvPr>
          <p:cNvSpPr txBox="1"/>
          <p:nvPr/>
        </p:nvSpPr>
        <p:spPr>
          <a:xfrm>
            <a:off x="2193292" y="3522621"/>
            <a:ext cx="1005268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Внешняя документация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61DE18-E7F5-45B9-B691-48DA6A316A7A}"/>
              </a:ext>
            </a:extLst>
          </p:cNvPr>
          <p:cNvSpPr txBox="1"/>
          <p:nvPr/>
        </p:nvSpPr>
        <p:spPr>
          <a:xfrm>
            <a:off x="2175923" y="4828699"/>
            <a:ext cx="1005268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Видеообзоры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B6C6CF-E273-41EB-9B79-5DDE2B08DA6A}"/>
              </a:ext>
            </a:extLst>
          </p:cNvPr>
          <p:cNvSpPr txBox="1"/>
          <p:nvPr/>
        </p:nvSpPr>
        <p:spPr>
          <a:xfrm>
            <a:off x="2175923" y="6121135"/>
            <a:ext cx="1005268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Статьи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0CEE3C-907C-4699-AB3A-FE8EBC417AE5}"/>
              </a:ext>
            </a:extLst>
          </p:cNvPr>
          <p:cNvSpPr txBox="1"/>
          <p:nvPr/>
        </p:nvSpPr>
        <p:spPr>
          <a:xfrm>
            <a:off x="2175923" y="7403921"/>
            <a:ext cx="1005268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Вебинары по продукту</a:t>
            </a:r>
          </a:p>
        </p:txBody>
      </p:sp>
    </p:spTree>
    <p:extLst>
      <p:ext uri="{BB962C8B-B14F-4D97-AF65-F5344CB8AC3E}">
        <p14:creationId xmlns:p14="http://schemas.microsoft.com/office/powerpoint/2010/main" val="212990075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2849732"/>
          </a:xfrm>
          <a:prstGeom prst="rect">
            <a:avLst/>
          </a:prstGeom>
        </p:spPr>
        <p:txBody>
          <a:bodyPr/>
          <a:lstStyle>
            <a:lvl1pPr>
              <a:defRPr sz="7800" spc="-325"/>
            </a:lvl1pPr>
          </a:lstStyle>
          <a:p>
            <a:r>
              <a:rPr lang="ru-RU" dirty="0"/>
              <a:t>Шаг 4. Проработка вариантов решений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198892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Плюсы и минусы решений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678592" y="2092584"/>
            <a:ext cx="1782222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Задать себе вопросы: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чем этот вариант лучше другого? А чем хуже?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AD4858-BC8D-4933-AB5D-A671B2542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410" y="8249948"/>
            <a:ext cx="2288540" cy="22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265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Фича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678591" y="2078420"/>
            <a:ext cx="18478089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Фича (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Feature</a:t>
            </a: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)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– новая полезная функциональность в системе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C2947-9537-4B3A-8305-DA4AB9FB155D}"/>
              </a:ext>
            </a:extLst>
          </p:cNvPr>
          <p:cNvSpPr txBox="1"/>
          <p:nvPr/>
        </p:nvSpPr>
        <p:spPr>
          <a:xfrm>
            <a:off x="678591" y="4120435"/>
            <a:ext cx="18612978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b="1" dirty="0">
                <a:solidFill>
                  <a:srgbClr val="FF681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Киллер фича </a:t>
            </a: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(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Killer Feature</a:t>
            </a:r>
            <a:r>
              <a:rPr kumimoji="0" lang="ru-RU" sz="40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)</a:t>
            </a: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– </a:t>
            </a: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отличительная особенность вашей системы, которая выделяет вас среди конкурентов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B72CE6-0EE7-42CD-BE9C-E3C9F233A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6051" y="8580120"/>
            <a:ext cx="2015518" cy="20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64118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Плюсы и минусы решений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678592" y="2092584"/>
            <a:ext cx="1782222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Задать себе вопросы: </a:t>
            </a: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чем этот вариант лучше другого? А чем хуже?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AD4858-BC8D-4933-AB5D-A671B2542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410" y="8249948"/>
            <a:ext cx="2288540" cy="22885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BC710-9018-4E36-9CBD-6D37B1D0221C}"/>
              </a:ext>
            </a:extLst>
          </p:cNvPr>
          <p:cNvSpPr txBox="1"/>
          <p:nvPr/>
        </p:nvSpPr>
        <p:spPr>
          <a:xfrm>
            <a:off x="678591" y="4617268"/>
            <a:ext cx="9196929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Вариант 1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i="0" u="none" strike="noStrike" kern="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+ Дешевле в реализации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solidFill>
                  <a:srgbClr val="37373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</a:t>
            </a:r>
            <a:r>
              <a:rPr lang="ru-RU" sz="3600" dirty="0" err="1">
                <a:solidFill>
                  <a:srgbClr val="37373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Костыльно</a:t>
            </a:r>
            <a:endParaRPr kumimoji="0" lang="ru-RU" sz="3600" i="0" u="none" strike="noStrike" kern="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  <a:p>
            <a:pPr marR="0" lvl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600" dirty="0">
                <a:solidFill>
                  <a:srgbClr val="37373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Покрывает только часть кейсов</a:t>
            </a:r>
          </a:p>
          <a:p>
            <a:pPr>
              <a:defRPr/>
            </a:pPr>
            <a:r>
              <a:rPr lang="ru-RU" sz="3600" dirty="0">
                <a:solidFill>
                  <a:srgbClr val="37373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Существуют риск ухудшения производительности</a:t>
            </a:r>
            <a:endParaRPr kumimoji="0" lang="ru-RU" sz="3600" i="0" u="none" strike="noStrike" kern="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  <a:p>
            <a:pPr marR="0" lvl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ru-RU" sz="3600" i="0" u="none" strike="noStrike" kern="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8AA292-07F7-4E35-BF32-BBF7AB606670}"/>
              </a:ext>
            </a:extLst>
          </p:cNvPr>
          <p:cNvSpPr txBox="1"/>
          <p:nvPr/>
        </p:nvSpPr>
        <p:spPr>
          <a:xfrm>
            <a:off x="10340751" y="4617268"/>
            <a:ext cx="9196929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>
                <a:ln>
                  <a:noFill/>
                </a:ln>
                <a:solidFill>
                  <a:srgbClr val="FF681C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Вариант 2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i="0" u="none" strike="noStrike" kern="0" cap="none" spc="0" normalizeH="0" baseline="0" noProof="0" dirty="0">
                <a:ln>
                  <a:noFill/>
                </a:ln>
                <a:solidFill>
                  <a:srgbClr val="373737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+ Легче в поддержке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solidFill>
                  <a:srgbClr val="37373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 Покрывает все кейсы</a:t>
            </a:r>
            <a:endParaRPr kumimoji="0" lang="ru-RU" sz="3600" i="0" u="none" strike="noStrike" kern="0" cap="none" spc="0" normalizeH="0" baseline="0" noProof="0" dirty="0">
              <a:ln>
                <a:noFill/>
              </a:ln>
              <a:solidFill>
                <a:srgbClr val="373737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  <a:p>
            <a:pPr marR="0" lvl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3600" dirty="0">
                <a:solidFill>
                  <a:srgbClr val="373737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- Дороже в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54531025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Базовые принципы</a:t>
            </a:r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618D46C-6381-43F4-8934-907DF209A510}"/>
              </a:ext>
            </a:extLst>
          </p:cNvPr>
          <p:cNvSpPr txBox="1"/>
          <p:nvPr/>
        </p:nvSpPr>
        <p:spPr>
          <a:xfrm>
            <a:off x="678590" y="194262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34272A-D46D-47E3-9C09-AB54974072A1}"/>
              </a:ext>
            </a:extLst>
          </p:cNvPr>
          <p:cNvSpPr txBox="1"/>
          <p:nvPr/>
        </p:nvSpPr>
        <p:spPr>
          <a:xfrm>
            <a:off x="678590" y="340156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2175922" y="2092584"/>
            <a:ext cx="1632489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Подобие механизмов при реализации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C2947-9537-4B3A-8305-DA4AB9FB155D}"/>
              </a:ext>
            </a:extLst>
          </p:cNvPr>
          <p:cNvSpPr txBox="1"/>
          <p:nvPr/>
        </p:nvSpPr>
        <p:spPr>
          <a:xfrm>
            <a:off x="2175922" y="3551524"/>
            <a:ext cx="1005268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Прямая экономия при разработке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17DD4-F070-47DE-88F3-2B97392E90C3}"/>
              </a:ext>
            </a:extLst>
          </p:cNvPr>
          <p:cNvSpPr txBox="1"/>
          <p:nvPr/>
        </p:nvSpPr>
        <p:spPr>
          <a:xfrm>
            <a:off x="2175922" y="6473333"/>
            <a:ext cx="1005268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Подобие внутри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AF06E-CEDA-4AA2-A256-DE54ED980A29}"/>
              </a:ext>
            </a:extLst>
          </p:cNvPr>
          <p:cNvSpPr txBox="1"/>
          <p:nvPr/>
        </p:nvSpPr>
        <p:spPr>
          <a:xfrm>
            <a:off x="2175922" y="5010464"/>
            <a:ext cx="10052684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Подобие вне системы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1965DBD-F8FA-41C1-9685-7C67C9C6ACEB}"/>
              </a:ext>
            </a:extLst>
          </p:cNvPr>
          <p:cNvSpPr txBox="1"/>
          <p:nvPr/>
        </p:nvSpPr>
        <p:spPr>
          <a:xfrm>
            <a:off x="678590" y="486050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ru-RU" sz="6600" dirty="0"/>
              <a:t>3</a:t>
            </a:r>
            <a:endParaRPr sz="6600" spc="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2E76CB7-FF85-4714-8F12-2A8349871C09}"/>
              </a:ext>
            </a:extLst>
          </p:cNvPr>
          <p:cNvSpPr txBox="1"/>
          <p:nvPr/>
        </p:nvSpPr>
        <p:spPr>
          <a:xfrm>
            <a:off x="678590" y="631944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ru-RU" sz="6600" dirty="0"/>
              <a:t>4</a:t>
            </a:r>
            <a:endParaRPr sz="6600" spc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AD4858-BC8D-4933-AB5D-A671B2542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410" y="8249948"/>
            <a:ext cx="2288540" cy="22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9327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О чем поговорим?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46643">
              <a:spcBef>
                <a:spcPts val="1500"/>
              </a:spcBef>
              <a:buClrTx/>
              <a:buSzTx/>
              <a:buFontTx/>
              <a:buNone/>
              <a:defRPr sz="4800" spc="-20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Как вы думаете?</a:t>
            </a:r>
            <a:endParaRPr sz="4000" dirty="0"/>
          </a:p>
        </p:txBody>
      </p:sp>
      <p:sp>
        <p:nvSpPr>
          <p:cNvPr id="186" name="Прямоугольник 22"/>
          <p:cNvSpPr txBox="1"/>
          <p:nvPr/>
        </p:nvSpPr>
        <p:spPr>
          <a:xfrm>
            <a:off x="2375022" y="2682641"/>
            <a:ext cx="14781408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Какие варианты решений можем предложить Пете?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0A0D7-8A74-4B06-8295-AC4C95441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6" y="6663690"/>
            <a:ext cx="3556000" cy="3556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B15C8F-9D77-4131-9853-B3E2FF019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43" y="3965489"/>
            <a:ext cx="3326852" cy="332685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0C366141-0405-4BCB-8387-035C62704E1F}"/>
              </a:ext>
            </a:extLst>
          </p:cNvPr>
          <p:cNvSpPr txBox="1"/>
          <p:nvPr/>
        </p:nvSpPr>
        <p:spPr>
          <a:xfrm>
            <a:off x="878220" y="2527898"/>
            <a:ext cx="123391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07962316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Варианты решений для Пети</a:t>
            </a:r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618D46C-6381-43F4-8934-907DF209A510}"/>
              </a:ext>
            </a:extLst>
          </p:cNvPr>
          <p:cNvSpPr txBox="1"/>
          <p:nvPr/>
        </p:nvSpPr>
        <p:spPr>
          <a:xfrm>
            <a:off x="678590" y="194262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34272A-D46D-47E3-9C09-AB54974072A1}"/>
              </a:ext>
            </a:extLst>
          </p:cNvPr>
          <p:cNvSpPr txBox="1"/>
          <p:nvPr/>
        </p:nvSpPr>
        <p:spPr>
          <a:xfrm>
            <a:off x="678592" y="340156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2175922" y="2092584"/>
            <a:ext cx="1632489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Выделять приватные комментарии цветом фона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C2947-9537-4B3A-8305-DA4AB9FB155D}"/>
              </a:ext>
            </a:extLst>
          </p:cNvPr>
          <p:cNvSpPr txBox="1"/>
          <p:nvPr/>
        </p:nvSpPr>
        <p:spPr>
          <a:xfrm>
            <a:off x="2175922" y="3306158"/>
            <a:ext cx="17102678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Сделать 2 отдельных списка комментариев: приватные и неприватные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17DD4-F070-47DE-88F3-2B97392E90C3}"/>
              </a:ext>
            </a:extLst>
          </p:cNvPr>
          <p:cNvSpPr txBox="1"/>
          <p:nvPr/>
        </p:nvSpPr>
        <p:spPr>
          <a:xfrm>
            <a:off x="2175921" y="6498396"/>
            <a:ext cx="1632489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Добавить иконки рядом с приватными комментариями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AF06E-CEDA-4AA2-A256-DE54ED980A29}"/>
              </a:ext>
            </a:extLst>
          </p:cNvPr>
          <p:cNvSpPr txBox="1"/>
          <p:nvPr/>
        </p:nvSpPr>
        <p:spPr>
          <a:xfrm>
            <a:off x="2175922" y="4854790"/>
            <a:ext cx="16675958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Добавить переключатель вида для списка комментариев: с приватных комментариев на все комментарии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1965DBD-F8FA-41C1-9685-7C67C9C6ACEB}"/>
              </a:ext>
            </a:extLst>
          </p:cNvPr>
          <p:cNvSpPr txBox="1"/>
          <p:nvPr/>
        </p:nvSpPr>
        <p:spPr>
          <a:xfrm>
            <a:off x="678592" y="486050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ru-RU" sz="6600" dirty="0"/>
              <a:t>3</a:t>
            </a:r>
            <a:endParaRPr sz="6600" spc="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2E76CB7-FF85-4714-8F12-2A8349871C09}"/>
              </a:ext>
            </a:extLst>
          </p:cNvPr>
          <p:cNvSpPr txBox="1"/>
          <p:nvPr/>
        </p:nvSpPr>
        <p:spPr>
          <a:xfrm>
            <a:off x="678592" y="631944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ru-RU" sz="6600" dirty="0"/>
              <a:t>4</a:t>
            </a:r>
            <a:endParaRPr sz="6600" spc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EF317E-CC60-44CC-B38F-BA82AAE4B4CF}"/>
              </a:ext>
            </a:extLst>
          </p:cNvPr>
          <p:cNvSpPr txBox="1"/>
          <p:nvPr/>
        </p:nvSpPr>
        <p:spPr>
          <a:xfrm>
            <a:off x="2175922" y="7849880"/>
            <a:ext cx="1632489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Вообще отказаться от приватных комментариев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4FEB318-20FB-4BBA-AA0C-96084CF19F13}"/>
              </a:ext>
            </a:extLst>
          </p:cNvPr>
          <p:cNvSpPr txBox="1"/>
          <p:nvPr/>
        </p:nvSpPr>
        <p:spPr>
          <a:xfrm>
            <a:off x="678591" y="7695992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ru-RU" sz="6600" dirty="0"/>
              <a:t>5</a:t>
            </a:r>
            <a:endParaRPr sz="6600" spc="0" dirty="0"/>
          </a:p>
        </p:txBody>
      </p:sp>
    </p:spTree>
    <p:extLst>
      <p:ext uri="{BB962C8B-B14F-4D97-AF65-F5344CB8AC3E}">
        <p14:creationId xmlns:p14="http://schemas.microsoft.com/office/powerpoint/2010/main" val="307917693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2849732"/>
          </a:xfrm>
          <a:prstGeom prst="rect">
            <a:avLst/>
          </a:prstGeom>
        </p:spPr>
        <p:txBody>
          <a:bodyPr/>
          <a:lstStyle>
            <a:lvl1pPr>
              <a:defRPr sz="7800" spc="-325"/>
            </a:lvl1pPr>
          </a:lstStyle>
          <a:p>
            <a:r>
              <a:rPr lang="ru-RU" dirty="0"/>
              <a:t>Шаг 5. Согласования и обсуждения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040091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Согласования</a:t>
            </a:r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618D46C-6381-43F4-8934-907DF209A510}"/>
              </a:ext>
            </a:extLst>
          </p:cNvPr>
          <p:cNvSpPr txBox="1"/>
          <p:nvPr/>
        </p:nvSpPr>
        <p:spPr>
          <a:xfrm>
            <a:off x="678590" y="194262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34272A-D46D-47E3-9C09-AB54974072A1}"/>
              </a:ext>
            </a:extLst>
          </p:cNvPr>
          <p:cNvSpPr txBox="1"/>
          <p:nvPr/>
        </p:nvSpPr>
        <p:spPr>
          <a:xfrm>
            <a:off x="678590" y="340156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2175922" y="2092584"/>
            <a:ext cx="1632489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Получаем предварительную оценку</a:t>
            </a:r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 разработки</a:t>
            </a:r>
            <a:endParaRPr kumimoji="0" lang="ru-RU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C2947-9537-4B3A-8305-DA4AB9FB155D}"/>
              </a:ext>
            </a:extLst>
          </p:cNvPr>
          <p:cNvSpPr txBox="1"/>
          <p:nvPr/>
        </p:nvSpPr>
        <p:spPr>
          <a:xfrm>
            <a:off x="2175922" y="3551524"/>
            <a:ext cx="14566488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Обсуждаем варианты с владельцем продукта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17DD4-F070-47DE-88F3-2B97392E90C3}"/>
              </a:ext>
            </a:extLst>
          </p:cNvPr>
          <p:cNvSpPr txBox="1"/>
          <p:nvPr/>
        </p:nvSpPr>
        <p:spPr>
          <a:xfrm>
            <a:off x="2175922" y="6473333"/>
            <a:ext cx="13883228" cy="13234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Выбираем итоговый вариант с владельцем продукта и стейкхолдерами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EAF06E-CEDA-4AA2-A256-DE54ED980A29}"/>
              </a:ext>
            </a:extLst>
          </p:cNvPr>
          <p:cNvSpPr txBox="1"/>
          <p:nvPr/>
        </p:nvSpPr>
        <p:spPr>
          <a:xfrm>
            <a:off x="2175922" y="5010464"/>
            <a:ext cx="10052684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>
                <a:latin typeface="Verdana" panose="020B0604030504040204" pitchFamily="34" charset="0"/>
                <a:ea typeface="Verdana" panose="020B0604030504040204" pitchFamily="34" charset="0"/>
              </a:rPr>
              <a:t>Подготавливаем макеты</a:t>
            </a:r>
            <a:endParaRPr kumimoji="0" lang="ru-RU" sz="4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1965DBD-F8FA-41C1-9685-7C67C9C6ACEB}"/>
              </a:ext>
            </a:extLst>
          </p:cNvPr>
          <p:cNvSpPr txBox="1"/>
          <p:nvPr/>
        </p:nvSpPr>
        <p:spPr>
          <a:xfrm>
            <a:off x="678590" y="486050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ru-RU" sz="6600" dirty="0"/>
              <a:t>3</a:t>
            </a:r>
            <a:endParaRPr sz="6600" spc="0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2E76CB7-FF85-4714-8F12-2A8349871C09}"/>
              </a:ext>
            </a:extLst>
          </p:cNvPr>
          <p:cNvSpPr txBox="1"/>
          <p:nvPr/>
        </p:nvSpPr>
        <p:spPr>
          <a:xfrm>
            <a:off x="678590" y="631944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ru-RU" sz="6600" dirty="0"/>
              <a:t>4</a:t>
            </a:r>
            <a:endParaRPr sz="6600" spc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AE1185-E60F-4D77-ADBC-3E9E20C79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5250" y="7896871"/>
            <a:ext cx="2627089" cy="262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354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368389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800" spc="-325"/>
            </a:lvl1pPr>
          </a:lstStyle>
          <a:p>
            <a:r>
              <a:rPr lang="ru-RU" dirty="0"/>
              <a:t>Шаг 6. Детализация решения и постановка задачи на разработку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9424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Правила хорошего тона</a:t>
            </a:r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618D46C-6381-43F4-8934-907DF209A510}"/>
              </a:ext>
            </a:extLst>
          </p:cNvPr>
          <p:cNvSpPr txBox="1"/>
          <p:nvPr/>
        </p:nvSpPr>
        <p:spPr>
          <a:xfrm>
            <a:off x="678590" y="194262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34272A-D46D-47E3-9C09-AB54974072A1}"/>
              </a:ext>
            </a:extLst>
          </p:cNvPr>
          <p:cNvSpPr txBox="1"/>
          <p:nvPr/>
        </p:nvSpPr>
        <p:spPr>
          <a:xfrm>
            <a:off x="678590" y="340156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2175922" y="2092584"/>
            <a:ext cx="1632489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AS IS </a:t>
            </a:r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и </a:t>
            </a: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TO BE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C2947-9537-4B3A-8305-DA4AB9FB155D}"/>
              </a:ext>
            </a:extLst>
          </p:cNvPr>
          <p:cNvSpPr txBox="1"/>
          <p:nvPr/>
        </p:nvSpPr>
        <p:spPr>
          <a:xfrm>
            <a:off x="2175922" y="3551524"/>
            <a:ext cx="1456648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>
                <a:latin typeface="Verdana" panose="020B0604030504040204" pitchFamily="34" charset="0"/>
                <a:ea typeface="Verdana" panose="020B0604030504040204" pitchFamily="34" charset="0"/>
              </a:rPr>
              <a:t>User Story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EF34613-9260-4528-958B-87D19143F600}"/>
              </a:ext>
            </a:extLst>
          </p:cNvPr>
          <p:cNvSpPr txBox="1"/>
          <p:nvPr/>
        </p:nvSpPr>
        <p:spPr>
          <a:xfrm>
            <a:off x="678590" y="486050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en-US" sz="6600" dirty="0"/>
              <a:t>3</a:t>
            </a:r>
            <a:endParaRPr sz="6600" spc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D384D-D3FC-4498-83D2-85F20D533794}"/>
              </a:ext>
            </a:extLst>
          </p:cNvPr>
          <p:cNvSpPr txBox="1"/>
          <p:nvPr/>
        </p:nvSpPr>
        <p:spPr>
          <a:xfrm>
            <a:off x="2175922" y="5016311"/>
            <a:ext cx="1456648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Разработчик – не </a:t>
            </a:r>
            <a:r>
              <a:rPr kumimoji="0" lang="ru-RU" sz="3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экстрасен</a:t>
            </a:r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с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B35C0C-62D9-4FF1-A74B-150D879A9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2330" y="7797541"/>
            <a:ext cx="2825750" cy="28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6659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368389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800" spc="-325"/>
            </a:lvl1pPr>
          </a:lstStyle>
          <a:p>
            <a:r>
              <a:rPr lang="ru-RU" dirty="0"/>
              <a:t>Шаг 7. Сопровождение разработки и тестирования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025506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Сопровождение разработки и тестирования</a:t>
            </a:r>
            <a:endParaRPr dirty="0"/>
          </a:p>
        </p:txBody>
      </p:sp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5610C3F-C472-47BD-A0DD-4F891D4DAF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4977439"/>
              </p:ext>
            </p:extLst>
          </p:nvPr>
        </p:nvGraphicFramePr>
        <p:xfrm>
          <a:off x="862647" y="2692400"/>
          <a:ext cx="18378806" cy="405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6FCBF-4A10-4C20-9FC1-E5E83D2926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235" y="8321040"/>
            <a:ext cx="2036433" cy="203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0240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2849732"/>
          </a:xfrm>
          <a:prstGeom prst="rect">
            <a:avLst/>
          </a:prstGeom>
        </p:spPr>
        <p:txBody>
          <a:bodyPr/>
          <a:lstStyle>
            <a:lvl1pPr>
              <a:defRPr sz="7800" spc="-325"/>
            </a:lvl1pPr>
          </a:lstStyle>
          <a:p>
            <a:r>
              <a:rPr lang="ru-RU" dirty="0"/>
              <a:t>Я – аналитик в продукте. </a:t>
            </a:r>
          </a:p>
          <a:p>
            <a:r>
              <a:rPr lang="ru-RU" dirty="0"/>
              <a:t>Что делать?</a:t>
            </a:r>
            <a:endParaRPr dirty="0"/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368389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800" spc="-325"/>
            </a:lvl1pPr>
          </a:lstStyle>
          <a:p>
            <a:r>
              <a:rPr lang="ru-RU" dirty="0"/>
              <a:t>Шаг 8. Документация по фиче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466578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О чем поговорим?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46643">
              <a:spcBef>
                <a:spcPts val="1500"/>
              </a:spcBef>
              <a:buClrTx/>
              <a:buSzTx/>
              <a:buFontTx/>
              <a:buNone/>
              <a:defRPr sz="4800" spc="-20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Как вы думаете?</a:t>
            </a:r>
            <a:endParaRPr sz="4000" dirty="0"/>
          </a:p>
        </p:txBody>
      </p:sp>
      <p:sp>
        <p:nvSpPr>
          <p:cNvPr id="186" name="Прямоугольник 22"/>
          <p:cNvSpPr txBox="1"/>
          <p:nvPr/>
        </p:nvSpPr>
        <p:spPr>
          <a:xfrm>
            <a:off x="2409312" y="2682641"/>
            <a:ext cx="14781408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А зачем вообще писать документацию?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0A0D7-8A74-4B06-8295-AC4C95441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6" y="6663690"/>
            <a:ext cx="3556000" cy="3556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B15C8F-9D77-4131-9853-B3E2FF019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43" y="3965489"/>
            <a:ext cx="3326852" cy="332685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0C366141-0405-4BCB-8387-035C62704E1F}"/>
              </a:ext>
            </a:extLst>
          </p:cNvPr>
          <p:cNvSpPr txBox="1"/>
          <p:nvPr/>
        </p:nvSpPr>
        <p:spPr>
          <a:xfrm>
            <a:off x="878220" y="2527898"/>
            <a:ext cx="123391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4204904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Страдания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Кому нужна документация</a:t>
            </a:r>
            <a:endParaRPr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C618D46C-6381-43F4-8934-907DF209A510}"/>
              </a:ext>
            </a:extLst>
          </p:cNvPr>
          <p:cNvSpPr txBox="1"/>
          <p:nvPr/>
        </p:nvSpPr>
        <p:spPr>
          <a:xfrm>
            <a:off x="678590" y="194262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434272A-D46D-47E3-9C09-AB54974072A1}"/>
              </a:ext>
            </a:extLst>
          </p:cNvPr>
          <p:cNvSpPr txBox="1"/>
          <p:nvPr/>
        </p:nvSpPr>
        <p:spPr>
          <a:xfrm>
            <a:off x="678590" y="340156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A5A7E-D5C3-4CD5-B72F-A883C05E98E9}"/>
              </a:ext>
            </a:extLst>
          </p:cNvPr>
          <p:cNvSpPr txBox="1"/>
          <p:nvPr/>
        </p:nvSpPr>
        <p:spPr>
          <a:xfrm>
            <a:off x="2175922" y="2092584"/>
            <a:ext cx="1632489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Пользователи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C2947-9537-4B3A-8305-DA4AB9FB155D}"/>
              </a:ext>
            </a:extLst>
          </p:cNvPr>
          <p:cNvSpPr txBox="1"/>
          <p:nvPr/>
        </p:nvSpPr>
        <p:spPr>
          <a:xfrm>
            <a:off x="2175922" y="3551524"/>
            <a:ext cx="1456648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/>
            </a:pPr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Тех. поддержка</a:t>
            </a:r>
            <a:endParaRPr kumimoji="0" lang="ru-RU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sym typeface="Helvetica Neue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9EF34613-9260-4528-958B-87D19143F600}"/>
              </a:ext>
            </a:extLst>
          </p:cNvPr>
          <p:cNvSpPr txBox="1"/>
          <p:nvPr/>
        </p:nvSpPr>
        <p:spPr>
          <a:xfrm>
            <a:off x="678590" y="4860505"/>
            <a:ext cx="149733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828800">
              <a:spcBef>
                <a:spcPts val="200"/>
              </a:spcBef>
              <a:defRPr sz="8000" b="1" spc="9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en-US" sz="6600" dirty="0"/>
              <a:t>3</a:t>
            </a:r>
            <a:endParaRPr sz="6600" spc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0D384D-D3FC-4498-83D2-85F20D533794}"/>
              </a:ext>
            </a:extLst>
          </p:cNvPr>
          <p:cNvSpPr txBox="1"/>
          <p:nvPr/>
        </p:nvSpPr>
        <p:spPr>
          <a:xfrm>
            <a:off x="2175922" y="5016311"/>
            <a:ext cx="14566488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/>
            </a:pPr>
            <a:r>
              <a:rPr kumimoji="0" lang="ru-RU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sym typeface="Helvetica Neue"/>
              </a:rPr>
              <a:t>Коллеги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C11A06-9B85-4BAD-A3A6-B9C550DA4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410" y="8018521"/>
            <a:ext cx="2383790" cy="23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15183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368389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7800" spc="-325"/>
            </a:lvl1pPr>
          </a:lstStyle>
          <a:p>
            <a:r>
              <a:rPr lang="ru-RU" dirty="0"/>
              <a:t>Шаг 9. Сбор метрик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2995653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Метрики</a:t>
            </a:r>
            <a:endParaRPr dirty="0"/>
          </a:p>
        </p:txBody>
      </p:sp>
      <p:sp>
        <p:nvSpPr>
          <p:cNvPr id="703" name="Прямоугольник 20"/>
          <p:cNvSpPr txBox="1"/>
          <p:nvPr/>
        </p:nvSpPr>
        <p:spPr>
          <a:xfrm>
            <a:off x="652119" y="2295140"/>
            <a:ext cx="18580959" cy="1383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b="1" dirty="0">
                <a:solidFill>
                  <a:srgbClr val="FF681C"/>
                </a:solidFill>
              </a:rPr>
              <a:t>Метрики продукта</a:t>
            </a:r>
            <a:r>
              <a:rPr lang="ru-RU" dirty="0">
                <a:solidFill>
                  <a:srgbClr val="FF681C"/>
                </a:solidFill>
              </a:rPr>
              <a:t> </a:t>
            </a:r>
            <a:r>
              <a:rPr lang="ru-RU" dirty="0"/>
              <a:t>– это показатели, отражающие взаимодействие пользователей с продуктом</a:t>
            </a:r>
          </a:p>
        </p:txBody>
      </p:sp>
      <p:sp>
        <p:nvSpPr>
          <p:cNvPr id="710" name="Прямоугольник 23"/>
          <p:cNvSpPr txBox="1"/>
          <p:nvPr/>
        </p:nvSpPr>
        <p:spPr>
          <a:xfrm>
            <a:off x="2281642" y="9091759"/>
            <a:ext cx="13601823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endParaRPr sz="3600" dirty="0"/>
          </a:p>
        </p:txBody>
      </p:sp>
      <p:sp>
        <p:nvSpPr>
          <p:cNvPr id="16" name="Облачко с текстом: овальное 15">
            <a:extLst>
              <a:ext uri="{FF2B5EF4-FFF2-40B4-BE49-F238E27FC236}">
                <a16:creationId xmlns:a16="http://schemas.microsoft.com/office/drawing/2014/main" id="{A2AA797F-5A31-4D30-BEB9-5DE442E1FB2A}"/>
              </a:ext>
            </a:extLst>
          </p:cNvPr>
          <p:cNvSpPr/>
          <p:nvPr/>
        </p:nvSpPr>
        <p:spPr>
          <a:xfrm>
            <a:off x="13473417" y="6705600"/>
            <a:ext cx="3765818" cy="2286041"/>
          </a:xfrm>
          <a:prstGeom prst="wedgeEllipseCallout">
            <a:avLst>
              <a:gd name="adj1" fmla="val 48574"/>
              <a:gd name="adj2" fmla="val 56443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24195A-9F64-4B21-8E83-89377CFE2687}"/>
              </a:ext>
            </a:extLst>
          </p:cNvPr>
          <p:cNvSpPr txBox="1"/>
          <p:nvPr/>
        </p:nvSpPr>
        <p:spPr>
          <a:xfrm>
            <a:off x="13818124" y="6879124"/>
            <a:ext cx="3284460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ru-RU" sz="2400" b="1" i="0" dirty="0">
                <a:solidFill>
                  <a:srgbClr val="5F6368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Метрики позволяют узнать успешность фичи</a:t>
            </a:r>
            <a:endParaRPr lang="ru-RU" sz="2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5BEE076-78F8-4411-88EA-82DE9C490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2584" y="8118568"/>
            <a:ext cx="2689647" cy="268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8375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Что в итоге получилось у Пети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E4C395-C295-48EF-84CC-DC1417BA8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2278020"/>
            <a:ext cx="1790700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5827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Что в итоге получилось у Пети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17CCA3-FB56-4E0C-A0CD-39618A63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004" y="1929445"/>
            <a:ext cx="13661996" cy="86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28003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437271" y="3918551"/>
            <a:ext cx="17229558" cy="3465898"/>
          </a:xfrm>
          <a:prstGeom prst="rect">
            <a:avLst/>
          </a:prstGeom>
        </p:spPr>
        <p:txBody>
          <a:bodyPr/>
          <a:lstStyle>
            <a:lvl1pPr algn="ctr">
              <a:defRPr sz="7800" spc="-325"/>
            </a:lvl1pPr>
          </a:lstStyle>
          <a:p>
            <a:r>
              <a:rPr lang="ru-RU" dirty="0"/>
              <a:t>Что должно остаться в голове?</a:t>
            </a:r>
            <a:endParaRPr dirty="0"/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2771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Каждая фича проходит 9 этапов</a:t>
            </a:r>
            <a:endParaRPr dirty="0"/>
          </a:p>
        </p:txBody>
      </p:sp>
      <p:sp>
        <p:nvSpPr>
          <p:cNvPr id="699" name="object 2"/>
          <p:cNvSpPr txBox="1"/>
          <p:nvPr/>
        </p:nvSpPr>
        <p:spPr>
          <a:xfrm>
            <a:off x="582225" y="1947360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</a:t>
            </a:r>
            <a:r>
              <a:rPr spc="0" dirty="0"/>
              <a:t>1</a:t>
            </a:r>
          </a:p>
        </p:txBody>
      </p:sp>
      <p:sp>
        <p:nvSpPr>
          <p:cNvPr id="700" name="object 2"/>
          <p:cNvSpPr txBox="1"/>
          <p:nvPr/>
        </p:nvSpPr>
        <p:spPr>
          <a:xfrm>
            <a:off x="582225" y="3332891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</a:t>
            </a:r>
            <a:r>
              <a:rPr spc="0" dirty="0"/>
              <a:t>2</a:t>
            </a:r>
          </a:p>
        </p:txBody>
      </p:sp>
      <p:sp>
        <p:nvSpPr>
          <p:cNvPr id="701" name="object 2"/>
          <p:cNvSpPr txBox="1"/>
          <p:nvPr/>
        </p:nvSpPr>
        <p:spPr>
          <a:xfrm>
            <a:off x="582225" y="4718422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</a:t>
            </a:r>
            <a:r>
              <a:rPr spc="0" dirty="0"/>
              <a:t>3</a:t>
            </a:r>
          </a:p>
        </p:txBody>
      </p:sp>
      <p:sp>
        <p:nvSpPr>
          <p:cNvPr id="702" name="object 2"/>
          <p:cNvSpPr txBox="1"/>
          <p:nvPr/>
        </p:nvSpPr>
        <p:spPr>
          <a:xfrm>
            <a:off x="582225" y="6103952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</a:t>
            </a:r>
            <a:r>
              <a:rPr spc="0" dirty="0"/>
              <a:t>4</a:t>
            </a:r>
          </a:p>
        </p:txBody>
      </p:sp>
      <p:sp>
        <p:nvSpPr>
          <p:cNvPr id="703" name="Прямоугольник 20"/>
          <p:cNvSpPr txBox="1"/>
          <p:nvPr/>
        </p:nvSpPr>
        <p:spPr>
          <a:xfrm>
            <a:off x="2230874" y="1966467"/>
            <a:ext cx="15999069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Получение вводной по задаче</a:t>
            </a:r>
            <a:endParaRPr sz="3600" dirty="0"/>
          </a:p>
        </p:txBody>
      </p:sp>
      <p:sp>
        <p:nvSpPr>
          <p:cNvPr id="704" name="Прямоугольник 21"/>
          <p:cNvSpPr txBox="1"/>
          <p:nvPr/>
        </p:nvSpPr>
        <p:spPr>
          <a:xfrm>
            <a:off x="2230874" y="3335475"/>
            <a:ext cx="16369215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Сбор кейсов и требований, проведение интервью</a:t>
            </a:r>
            <a:endParaRPr sz="3600" dirty="0"/>
          </a:p>
        </p:txBody>
      </p:sp>
      <p:sp>
        <p:nvSpPr>
          <p:cNvPr id="705" name="Прямоугольник 22"/>
          <p:cNvSpPr txBox="1"/>
          <p:nvPr/>
        </p:nvSpPr>
        <p:spPr>
          <a:xfrm>
            <a:off x="2281642" y="4704483"/>
            <a:ext cx="14334526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Анализ своего продукта и конкурентов</a:t>
            </a:r>
            <a:endParaRPr sz="3600" dirty="0"/>
          </a:p>
        </p:txBody>
      </p:sp>
      <p:sp>
        <p:nvSpPr>
          <p:cNvPr id="706" name="Прямоугольник 23"/>
          <p:cNvSpPr txBox="1"/>
          <p:nvPr/>
        </p:nvSpPr>
        <p:spPr>
          <a:xfrm>
            <a:off x="2230874" y="6073491"/>
            <a:ext cx="13601823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Проработка вариантов решений</a:t>
            </a:r>
            <a:endParaRPr sz="3600" dirty="0"/>
          </a:p>
        </p:txBody>
      </p:sp>
      <p:sp>
        <p:nvSpPr>
          <p:cNvPr id="707" name="object 2"/>
          <p:cNvSpPr txBox="1"/>
          <p:nvPr/>
        </p:nvSpPr>
        <p:spPr>
          <a:xfrm>
            <a:off x="582225" y="7489483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</a:t>
            </a:r>
            <a:r>
              <a:rPr spc="0" dirty="0"/>
              <a:t>5</a:t>
            </a:r>
          </a:p>
        </p:txBody>
      </p:sp>
      <p:sp>
        <p:nvSpPr>
          <p:cNvPr id="708" name="Прямоугольник 23"/>
          <p:cNvSpPr txBox="1"/>
          <p:nvPr/>
        </p:nvSpPr>
        <p:spPr>
          <a:xfrm>
            <a:off x="2281642" y="7480482"/>
            <a:ext cx="16499844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Согласования и обсуждения</a:t>
            </a:r>
            <a:endParaRPr sz="3600" dirty="0"/>
          </a:p>
        </p:txBody>
      </p:sp>
      <p:sp>
        <p:nvSpPr>
          <p:cNvPr id="709" name="object 2"/>
          <p:cNvSpPr txBox="1"/>
          <p:nvPr/>
        </p:nvSpPr>
        <p:spPr>
          <a:xfrm>
            <a:off x="582224" y="8955896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0</a:t>
            </a:r>
            <a:r>
              <a:rPr dirty="0"/>
              <a:t>6</a:t>
            </a:r>
          </a:p>
        </p:txBody>
      </p:sp>
      <p:sp>
        <p:nvSpPr>
          <p:cNvPr id="710" name="Прямоугольник 23"/>
          <p:cNvSpPr txBox="1"/>
          <p:nvPr/>
        </p:nvSpPr>
        <p:spPr>
          <a:xfrm>
            <a:off x="2281642" y="9091759"/>
            <a:ext cx="13601823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endParaRPr sz="3600" dirty="0"/>
          </a:p>
        </p:txBody>
      </p:sp>
      <p:sp>
        <p:nvSpPr>
          <p:cNvPr id="15" name="Прямоугольник 23">
            <a:extLst>
              <a:ext uri="{FF2B5EF4-FFF2-40B4-BE49-F238E27FC236}">
                <a16:creationId xmlns:a16="http://schemas.microsoft.com/office/drawing/2014/main" id="{F0C35CF0-6834-4F43-9A38-BB03F3C7934E}"/>
              </a:ext>
            </a:extLst>
          </p:cNvPr>
          <p:cNvSpPr txBox="1"/>
          <p:nvPr/>
        </p:nvSpPr>
        <p:spPr>
          <a:xfrm>
            <a:off x="2281642" y="9002069"/>
            <a:ext cx="16499844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Детализация итогового решения, постановка задачи на разработку</a:t>
            </a:r>
            <a:endParaRPr sz="3600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Каждая фича проходит 9 этапов</a:t>
            </a:r>
            <a:endParaRPr dirty="0"/>
          </a:p>
        </p:txBody>
      </p:sp>
      <p:sp>
        <p:nvSpPr>
          <p:cNvPr id="699" name="object 2"/>
          <p:cNvSpPr txBox="1"/>
          <p:nvPr/>
        </p:nvSpPr>
        <p:spPr>
          <a:xfrm>
            <a:off x="582225" y="1947360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07</a:t>
            </a:r>
            <a:endParaRPr spc="0" dirty="0"/>
          </a:p>
        </p:txBody>
      </p:sp>
      <p:sp>
        <p:nvSpPr>
          <p:cNvPr id="700" name="object 2"/>
          <p:cNvSpPr txBox="1"/>
          <p:nvPr/>
        </p:nvSpPr>
        <p:spPr>
          <a:xfrm>
            <a:off x="582225" y="3332891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dirty="0"/>
              <a:t>08</a:t>
            </a:r>
            <a:endParaRPr spc="0" dirty="0"/>
          </a:p>
        </p:txBody>
      </p:sp>
      <p:sp>
        <p:nvSpPr>
          <p:cNvPr id="701" name="object 2"/>
          <p:cNvSpPr txBox="1"/>
          <p:nvPr/>
        </p:nvSpPr>
        <p:spPr>
          <a:xfrm>
            <a:off x="582225" y="4718422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09</a:t>
            </a:r>
            <a:endParaRPr spc="0" dirty="0"/>
          </a:p>
        </p:txBody>
      </p:sp>
      <p:sp>
        <p:nvSpPr>
          <p:cNvPr id="703" name="Прямоугольник 20"/>
          <p:cNvSpPr txBox="1"/>
          <p:nvPr/>
        </p:nvSpPr>
        <p:spPr>
          <a:xfrm>
            <a:off x="2230874" y="2056157"/>
            <a:ext cx="15999069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Сопровождение разработки и тестирования</a:t>
            </a:r>
            <a:endParaRPr sz="3600" dirty="0"/>
          </a:p>
        </p:txBody>
      </p:sp>
      <p:sp>
        <p:nvSpPr>
          <p:cNvPr id="704" name="Прямоугольник 21"/>
          <p:cNvSpPr txBox="1"/>
          <p:nvPr/>
        </p:nvSpPr>
        <p:spPr>
          <a:xfrm>
            <a:off x="2230874" y="3425165"/>
            <a:ext cx="16369215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Документация по фиче</a:t>
            </a:r>
            <a:endParaRPr sz="3600" dirty="0"/>
          </a:p>
        </p:txBody>
      </p:sp>
      <p:sp>
        <p:nvSpPr>
          <p:cNvPr id="705" name="Прямоугольник 22"/>
          <p:cNvSpPr txBox="1"/>
          <p:nvPr/>
        </p:nvSpPr>
        <p:spPr>
          <a:xfrm>
            <a:off x="2281642" y="4794173"/>
            <a:ext cx="14334526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Метрики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683155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Ситуация - тригг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Первый рабочий день Пети</a:t>
            </a:r>
            <a:endParaRPr sz="4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33C444-2D4D-4C4E-88D8-5A737C6EE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32" y="3580267"/>
            <a:ext cx="3162301" cy="316230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7D6A45B-5B19-49D4-83CC-21B787A1B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0957" y="3549645"/>
            <a:ext cx="3162301" cy="316230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5E5AA7-E678-4A47-953B-5E3E16B28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13" y="4408892"/>
            <a:ext cx="2154464" cy="2154464"/>
          </a:xfrm>
          <a:prstGeom prst="rect">
            <a:avLst/>
          </a:prstGeom>
        </p:spPr>
      </p:pic>
      <p:sp>
        <p:nvSpPr>
          <p:cNvPr id="26" name="Стрелка 7">
            <a:extLst>
              <a:ext uri="{FF2B5EF4-FFF2-40B4-BE49-F238E27FC236}">
                <a16:creationId xmlns:a16="http://schemas.microsoft.com/office/drawing/2014/main" id="{7206A56F-0E80-42ED-A790-63D609924D23}"/>
              </a:ext>
            </a:extLst>
          </p:cNvPr>
          <p:cNvSpPr/>
          <p:nvPr/>
        </p:nvSpPr>
        <p:spPr>
          <a:xfrm rot="18360245">
            <a:off x="6769392" y="6206590"/>
            <a:ext cx="1328604" cy="202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681C"/>
          </a:solidFill>
          <a:ln w="25400">
            <a:solidFill>
              <a:srgbClr val="FF681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7" name="Стрелка 7">
            <a:extLst>
              <a:ext uri="{FF2B5EF4-FFF2-40B4-BE49-F238E27FC236}">
                <a16:creationId xmlns:a16="http://schemas.microsoft.com/office/drawing/2014/main" id="{8111EBFC-B51E-4587-9813-75E89B1ECADF}"/>
              </a:ext>
            </a:extLst>
          </p:cNvPr>
          <p:cNvSpPr/>
          <p:nvPr/>
        </p:nvSpPr>
        <p:spPr>
          <a:xfrm rot="18158100">
            <a:off x="11877228" y="6326943"/>
            <a:ext cx="1328604" cy="202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681C"/>
          </a:solidFill>
          <a:ln w="25400">
            <a:solidFill>
              <a:srgbClr val="FF681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85193-3849-406A-84A6-C6880979AB4D}"/>
              </a:ext>
            </a:extLst>
          </p:cNvPr>
          <p:cNvSpPr txBox="1"/>
          <p:nvPr/>
        </p:nvSpPr>
        <p:spPr>
          <a:xfrm>
            <a:off x="3812949" y="7047010"/>
            <a:ext cx="222027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Петя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7AC5E-7DE8-4BED-B778-E006C979A963}"/>
              </a:ext>
            </a:extLst>
          </p:cNvPr>
          <p:cNvSpPr txBox="1"/>
          <p:nvPr/>
        </p:nvSpPr>
        <p:spPr>
          <a:xfrm>
            <a:off x="14252349" y="7141364"/>
            <a:ext cx="3050857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200" dirty="0">
                <a:latin typeface="Verdana" panose="020B0604030504040204" pitchFamily="34" charset="0"/>
                <a:ea typeface="Verdana" panose="020B0604030504040204" pitchFamily="34" charset="0"/>
              </a:rPr>
              <a:t>Тимлид Пети</a:t>
            </a:r>
          </a:p>
        </p:txBody>
      </p:sp>
      <p:sp>
        <p:nvSpPr>
          <p:cNvPr id="12" name="Стрелка 7">
            <a:extLst>
              <a:ext uri="{FF2B5EF4-FFF2-40B4-BE49-F238E27FC236}">
                <a16:creationId xmlns:a16="http://schemas.microsoft.com/office/drawing/2014/main" id="{DF4FA7A0-92ED-46FE-8D59-E376C3AE10B0}"/>
              </a:ext>
            </a:extLst>
          </p:cNvPr>
          <p:cNvSpPr/>
          <p:nvPr/>
        </p:nvSpPr>
        <p:spPr>
          <a:xfrm rot="18360245">
            <a:off x="6769391" y="6206591"/>
            <a:ext cx="1328604" cy="202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681C"/>
          </a:solidFill>
          <a:ln w="25400">
            <a:solidFill>
              <a:srgbClr val="FF681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14" name="Стрелка 7">
            <a:extLst>
              <a:ext uri="{FF2B5EF4-FFF2-40B4-BE49-F238E27FC236}">
                <a16:creationId xmlns:a16="http://schemas.microsoft.com/office/drawing/2014/main" id="{973CDA3A-EF63-4A68-B97D-4D3E566E9AE0}"/>
              </a:ext>
            </a:extLst>
          </p:cNvPr>
          <p:cNvSpPr/>
          <p:nvPr/>
        </p:nvSpPr>
        <p:spPr>
          <a:xfrm rot="18158100">
            <a:off x="11877227" y="6326944"/>
            <a:ext cx="1328604" cy="2024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7" y="0"/>
                </a:moveTo>
                <a:lnTo>
                  <a:pt x="0" y="7818"/>
                </a:lnTo>
                <a:lnTo>
                  <a:pt x="4127" y="7818"/>
                </a:lnTo>
                <a:cubicBezTo>
                  <a:pt x="4127" y="7860"/>
                  <a:pt x="4125" y="7904"/>
                  <a:pt x="4125" y="7946"/>
                </a:cubicBezTo>
                <a:cubicBezTo>
                  <a:pt x="4125" y="15487"/>
                  <a:pt x="11948" y="21600"/>
                  <a:pt x="21598" y="21600"/>
                </a:cubicBezTo>
                <a:cubicBezTo>
                  <a:pt x="21598" y="21600"/>
                  <a:pt x="21600" y="21600"/>
                  <a:pt x="21600" y="21600"/>
                </a:cubicBezTo>
                <a:lnTo>
                  <a:pt x="21600" y="16556"/>
                </a:lnTo>
                <a:cubicBezTo>
                  <a:pt x="21600" y="16556"/>
                  <a:pt x="21598" y="16556"/>
                  <a:pt x="21598" y="16556"/>
                </a:cubicBezTo>
                <a:cubicBezTo>
                  <a:pt x="15512" y="16556"/>
                  <a:pt x="10578" y="12702"/>
                  <a:pt x="10578" y="7946"/>
                </a:cubicBezTo>
                <a:cubicBezTo>
                  <a:pt x="10578" y="7903"/>
                  <a:pt x="10582" y="7860"/>
                  <a:pt x="10582" y="7818"/>
                </a:cubicBezTo>
                <a:lnTo>
                  <a:pt x="14736" y="7818"/>
                </a:lnTo>
                <a:lnTo>
                  <a:pt x="7367" y="0"/>
                </a:lnTo>
                <a:close/>
              </a:path>
            </a:pathLst>
          </a:custGeom>
          <a:solidFill>
            <a:srgbClr val="FF681C"/>
          </a:solidFill>
          <a:ln w="25400">
            <a:solidFill>
              <a:srgbClr val="FF681C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4306034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2182859" y="4897966"/>
            <a:ext cx="16269198" cy="2849732"/>
          </a:xfrm>
          <a:prstGeom prst="rect">
            <a:avLst/>
          </a:prstGeom>
        </p:spPr>
        <p:txBody>
          <a:bodyPr/>
          <a:lstStyle>
            <a:lvl1pPr algn="ctr">
              <a:defRPr sz="7800" spc="-325"/>
            </a:lvl1pPr>
          </a:lstStyle>
          <a:p>
            <a:r>
              <a:rPr lang="ru-RU" dirty="0"/>
              <a:t>Вопросы?</a:t>
            </a:r>
            <a:endParaRPr dirty="0"/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2182859" y="4897966"/>
            <a:ext cx="16269198" cy="2849732"/>
          </a:xfrm>
          <a:prstGeom prst="rect">
            <a:avLst/>
          </a:prstGeom>
        </p:spPr>
        <p:txBody>
          <a:bodyPr/>
          <a:lstStyle>
            <a:lvl1pPr algn="ctr">
              <a:defRPr sz="7800" spc="-325"/>
            </a:lvl1pPr>
          </a:lstStyle>
          <a:p>
            <a:r>
              <a:t>Практика!</a:t>
            </a:r>
          </a:p>
        </p:txBody>
      </p:sp>
    </p:spTree>
    <p:extLst>
      <p:ext uri="{BB962C8B-B14F-4D97-AF65-F5344CB8AC3E}">
        <p14:creationId xmlns:p14="http://schemas.microsoft.com/office/powerpoint/2010/main" val="157442806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Практика</a:t>
            </a:r>
            <a:endParaRPr dirty="0"/>
          </a:p>
        </p:txBody>
      </p:sp>
      <p:sp>
        <p:nvSpPr>
          <p:cNvPr id="699" name="object 2"/>
          <p:cNvSpPr txBox="1"/>
          <p:nvPr/>
        </p:nvSpPr>
        <p:spPr>
          <a:xfrm>
            <a:off x="582225" y="1947360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01</a:t>
            </a:r>
            <a:endParaRPr spc="0" dirty="0"/>
          </a:p>
        </p:txBody>
      </p:sp>
      <p:sp>
        <p:nvSpPr>
          <p:cNvPr id="700" name="object 2"/>
          <p:cNvSpPr txBox="1"/>
          <p:nvPr/>
        </p:nvSpPr>
        <p:spPr>
          <a:xfrm>
            <a:off x="582225" y="3332891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dirty="0"/>
              <a:t>02</a:t>
            </a:r>
            <a:endParaRPr spc="0" dirty="0"/>
          </a:p>
        </p:txBody>
      </p:sp>
      <p:sp>
        <p:nvSpPr>
          <p:cNvPr id="701" name="object 2"/>
          <p:cNvSpPr txBox="1"/>
          <p:nvPr/>
        </p:nvSpPr>
        <p:spPr>
          <a:xfrm>
            <a:off x="582225" y="4718422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dirty="0"/>
              <a:t>03</a:t>
            </a:r>
            <a:endParaRPr spc="0" dirty="0"/>
          </a:p>
        </p:txBody>
      </p:sp>
      <p:sp>
        <p:nvSpPr>
          <p:cNvPr id="703" name="Прямоугольник 20"/>
          <p:cNvSpPr txBox="1"/>
          <p:nvPr/>
        </p:nvSpPr>
        <p:spPr>
          <a:xfrm>
            <a:off x="2230874" y="2056157"/>
            <a:ext cx="15999069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Разбиваемся на 6 команд по 9-10 человек в каждой</a:t>
            </a:r>
            <a:endParaRPr sz="3600" dirty="0"/>
          </a:p>
        </p:txBody>
      </p:sp>
      <p:sp>
        <p:nvSpPr>
          <p:cNvPr id="704" name="Прямоугольник 21"/>
          <p:cNvSpPr txBox="1"/>
          <p:nvPr/>
        </p:nvSpPr>
        <p:spPr>
          <a:xfrm>
            <a:off x="2230874" y="3148166"/>
            <a:ext cx="16369215" cy="1260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Каждым </a:t>
            </a:r>
            <a:r>
              <a:rPr lang="ru-RU" sz="3600" b="1" dirty="0"/>
              <a:t>двум</a:t>
            </a:r>
            <a:r>
              <a:rPr lang="ru-RU" sz="3600" dirty="0"/>
              <a:t> командам достается </a:t>
            </a:r>
            <a:r>
              <a:rPr lang="ru-RU" sz="3600" b="1" dirty="0"/>
              <a:t>одна</a:t>
            </a:r>
            <a:r>
              <a:rPr lang="ru-RU" sz="3600" dirty="0"/>
              <a:t> легенда про то, как один аналитик решил сделать крутую фичу, но что-то пошло не так</a:t>
            </a:r>
            <a:endParaRPr sz="3600" dirty="0"/>
          </a:p>
        </p:txBody>
      </p:sp>
      <p:sp>
        <p:nvSpPr>
          <p:cNvPr id="705" name="Прямоугольник 22"/>
          <p:cNvSpPr txBox="1"/>
          <p:nvPr/>
        </p:nvSpPr>
        <p:spPr>
          <a:xfrm>
            <a:off x="2230874" y="4698922"/>
            <a:ext cx="14334526" cy="1272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Команды работают в комнатах независимо друг от друга. </a:t>
            </a:r>
          </a:p>
          <a:p>
            <a:r>
              <a:rPr lang="ru-RU" sz="3600" b="1" dirty="0"/>
              <a:t>Задача: найти ошибки в работе аналитика</a:t>
            </a:r>
            <a:endParaRPr sz="3600" b="1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477663B6-1026-46F0-A07F-7D600CECD4EE}"/>
              </a:ext>
            </a:extLst>
          </p:cNvPr>
          <p:cNvSpPr txBox="1"/>
          <p:nvPr/>
        </p:nvSpPr>
        <p:spPr>
          <a:xfrm>
            <a:off x="582225" y="6249679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04</a:t>
            </a:r>
            <a:endParaRPr spc="0" dirty="0"/>
          </a:p>
        </p:txBody>
      </p:sp>
      <p:sp>
        <p:nvSpPr>
          <p:cNvPr id="11" name="Прямоугольник 22">
            <a:extLst>
              <a:ext uri="{FF2B5EF4-FFF2-40B4-BE49-F238E27FC236}">
                <a16:creationId xmlns:a16="http://schemas.microsoft.com/office/drawing/2014/main" id="{AB758B93-0E97-4527-8A83-15CBD85DF9C5}"/>
              </a:ext>
            </a:extLst>
          </p:cNvPr>
          <p:cNvSpPr txBox="1"/>
          <p:nvPr/>
        </p:nvSpPr>
        <p:spPr>
          <a:xfrm>
            <a:off x="2230874" y="6249679"/>
            <a:ext cx="16937236" cy="23938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На защите (2-3 минуты на команду): </a:t>
            </a:r>
          </a:p>
          <a:p>
            <a:pPr marL="742950" indent="-742950">
              <a:buAutoNum type="arabicPeriod"/>
            </a:pPr>
            <a:r>
              <a:rPr lang="ru-RU" sz="3600" dirty="0"/>
              <a:t>Первая команда кратко рассказывает контекст и перечисляет найденные ошибки</a:t>
            </a:r>
          </a:p>
          <a:p>
            <a:pPr marL="742950" indent="-742950">
              <a:buAutoNum type="arabicPeriod"/>
            </a:pPr>
            <a:r>
              <a:rPr lang="ru-RU" sz="3600" dirty="0"/>
              <a:t>Вторая команда перечисляет свои найденные ошибки</a:t>
            </a:r>
          </a:p>
        </p:txBody>
      </p:sp>
    </p:spTree>
    <p:extLst>
      <p:ext uri="{BB962C8B-B14F-4D97-AF65-F5344CB8AC3E}">
        <p14:creationId xmlns:p14="http://schemas.microsoft.com/office/powerpoint/2010/main" val="2942356062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2182859" y="4897966"/>
            <a:ext cx="16269198" cy="2849732"/>
          </a:xfrm>
          <a:prstGeom prst="rect">
            <a:avLst/>
          </a:prstGeom>
        </p:spPr>
        <p:txBody>
          <a:bodyPr/>
          <a:lstStyle>
            <a:lvl1pPr algn="ctr">
              <a:defRPr sz="7800" spc="-325"/>
            </a:lvl1pPr>
          </a:lstStyle>
          <a:p>
            <a:r>
              <a:rPr lang="ru-RU" dirty="0"/>
              <a:t>Команды 1 и 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948614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Легенда 1. Рейтинг студентов</a:t>
            </a:r>
            <a:endParaRPr dirty="0"/>
          </a:p>
        </p:txBody>
      </p:sp>
      <p:sp>
        <p:nvSpPr>
          <p:cNvPr id="703" name="Прямоугольник 20"/>
          <p:cNvSpPr txBox="1"/>
          <p:nvPr/>
        </p:nvSpPr>
        <p:spPr>
          <a:xfrm>
            <a:off x="678590" y="1678967"/>
            <a:ext cx="18660969" cy="93418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2800" dirty="0"/>
              <a:t>Маше нужно доработать рейтинг студентов. </a:t>
            </a:r>
          </a:p>
          <a:p>
            <a:endParaRPr lang="ru-RU" sz="2800" dirty="0"/>
          </a:p>
          <a:p>
            <a:r>
              <a:rPr lang="ru-RU" sz="2800" b="1" dirty="0"/>
              <a:t>Проблема: </a:t>
            </a:r>
            <a:r>
              <a:rPr lang="ru-RU" sz="2800" dirty="0"/>
              <a:t>расчет рейтинга на основе посещаемости не отображает реальную картину знаний студентов.</a:t>
            </a:r>
          </a:p>
          <a:p>
            <a:endParaRPr lang="ru-RU" sz="2800" dirty="0"/>
          </a:p>
          <a:p>
            <a:r>
              <a:rPr lang="ru-RU" sz="2800" dirty="0"/>
              <a:t>Маша получила вводную от владельца продукта, пообщалась со стейкхолдерами. Стейкхолдеры рассказали Маше, что помимо неправильного расчета рейтинга их еще беспокоит место отображения рейтинга на карточке студента – он занимает слишком много места в шапке страницы. Маша проанализировала свой продукт и посмотрела решения от конкурентов, накидала пару вариантов решений и вместе с владельцем продукта и стейкхолдерами выбрала идеальное решение.</a:t>
            </a:r>
          </a:p>
          <a:p>
            <a:endParaRPr lang="ru-RU" sz="2800" dirty="0"/>
          </a:p>
          <a:p>
            <a:r>
              <a:rPr lang="ru-RU" sz="2800" dirty="0"/>
              <a:t>В постановке Маша подробно описала требования к отображению рейтинга на карточке студента: теперь рейтинг будет отображаться не в шапке страницы, а на вкладке "Личная информация".</a:t>
            </a:r>
          </a:p>
          <a:p>
            <a:r>
              <a:rPr lang="ru-RU" sz="2800" dirty="0"/>
              <a:t>Разработчик все сделал, тестировщик проверил – все </a:t>
            </a:r>
            <a:r>
              <a:rPr lang="ru-RU" sz="2800" dirty="0" err="1"/>
              <a:t>ок</a:t>
            </a:r>
            <a:r>
              <a:rPr lang="ru-RU" sz="2800" dirty="0"/>
              <a:t>. На этом Маша задачу закрыла.</a:t>
            </a:r>
          </a:p>
          <a:p>
            <a:endParaRPr lang="ru-RU" sz="2800" dirty="0"/>
          </a:p>
          <a:p>
            <a:r>
              <a:rPr lang="ru-RU" sz="2800" dirty="0"/>
              <a:t>А когда фичу выкатили на </a:t>
            </a:r>
            <a:r>
              <a:rPr lang="ru-RU" sz="2800" dirty="0" err="1"/>
              <a:t>прод</a:t>
            </a:r>
            <a:r>
              <a:rPr lang="ru-RU" sz="2800" dirty="0"/>
              <a:t> большинство пользователей не смогли найти рейтинг, а те, кто нашел, не поняли, почему он никак не изменился, хотя должна была поменяться формула расчета.</a:t>
            </a:r>
          </a:p>
          <a:p>
            <a:endParaRPr lang="ru-RU" sz="2800" dirty="0"/>
          </a:p>
          <a:p>
            <a:r>
              <a:rPr lang="ru-RU" sz="2800" dirty="0"/>
              <a:t>Метрики показали, что взаимодействие пользователей с учебным порталом ухудшилось.</a:t>
            </a:r>
          </a:p>
        </p:txBody>
      </p:sp>
    </p:spTree>
    <p:extLst>
      <p:ext uri="{BB962C8B-B14F-4D97-AF65-F5344CB8AC3E}">
        <p14:creationId xmlns:p14="http://schemas.microsoft.com/office/powerpoint/2010/main" val="2851807790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Легенда 1. Рейтинг студентов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1EC411-7EB6-4118-BFFD-57852C2B2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9722" y="7674439"/>
            <a:ext cx="2640038" cy="2640038"/>
          </a:xfrm>
          <a:prstGeom prst="rect">
            <a:avLst/>
          </a:prstGeom>
        </p:spPr>
      </p:pic>
      <p:sp>
        <p:nvSpPr>
          <p:cNvPr id="5" name="Прямоугольник 20">
            <a:extLst>
              <a:ext uri="{FF2B5EF4-FFF2-40B4-BE49-F238E27FC236}">
                <a16:creationId xmlns:a16="http://schemas.microsoft.com/office/drawing/2014/main" id="{7DAF24EA-423C-4C63-8C3B-2EDBFC3CDFD5}"/>
              </a:ext>
            </a:extLst>
          </p:cNvPr>
          <p:cNvSpPr txBox="1"/>
          <p:nvPr/>
        </p:nvSpPr>
        <p:spPr>
          <a:xfrm>
            <a:off x="678591" y="2058498"/>
            <a:ext cx="18215199" cy="4635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200" b="1" dirty="0">
                <a:solidFill>
                  <a:srgbClr val="FF681C"/>
                </a:solidFill>
              </a:rPr>
              <a:t>Ошибки:</a:t>
            </a:r>
          </a:p>
          <a:p>
            <a:pPr marL="742950" indent="-742950">
              <a:buAutoNum type="arabicPeriod"/>
            </a:pPr>
            <a:r>
              <a:rPr lang="ru-RU" sz="3200" dirty="0"/>
              <a:t>Не написала в постановке, что меняется формула расчета рейтинга. Разработчик это не сделал, т.к. он не экстрасенс, поэтому рейтинг студентов никак не изменился</a:t>
            </a:r>
          </a:p>
          <a:p>
            <a:pPr marL="742950" indent="-742950">
              <a:buAutoNum type="arabicPeriod"/>
            </a:pPr>
            <a:r>
              <a:rPr lang="ru-RU" sz="3200" dirty="0"/>
              <a:t>Не описала изменение расположения рейтинга в документации. Пользователям пришлось самим искать новое расположение рейтинга и справились с этим не все</a:t>
            </a:r>
          </a:p>
          <a:p>
            <a:pPr marL="742950" indent="-742950">
              <a:buAutoNum type="arabicPeriod"/>
            </a:pPr>
            <a:r>
              <a:rPr lang="ru-RU" sz="3200" dirty="0"/>
              <a:t>…</a:t>
            </a:r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725122020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2182859" y="4897966"/>
            <a:ext cx="16269198" cy="2849732"/>
          </a:xfrm>
          <a:prstGeom prst="rect">
            <a:avLst/>
          </a:prstGeom>
        </p:spPr>
        <p:txBody>
          <a:bodyPr/>
          <a:lstStyle>
            <a:lvl1pPr algn="ctr">
              <a:defRPr sz="7800" spc="-325"/>
            </a:lvl1pPr>
          </a:lstStyle>
          <a:p>
            <a:r>
              <a:rPr lang="ru-RU" dirty="0"/>
              <a:t>Команды 3 и 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2087502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Легенда 2. Тестирование по лекции</a:t>
            </a:r>
            <a:endParaRPr dirty="0"/>
          </a:p>
        </p:txBody>
      </p:sp>
      <p:sp>
        <p:nvSpPr>
          <p:cNvPr id="703" name="Прямоугольник 20"/>
          <p:cNvSpPr txBox="1"/>
          <p:nvPr/>
        </p:nvSpPr>
        <p:spPr>
          <a:xfrm>
            <a:off x="678590" y="1678967"/>
            <a:ext cx="18660969" cy="8036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2800" dirty="0"/>
              <a:t>Вите нужно доработать тестирование по лекции.</a:t>
            </a:r>
          </a:p>
          <a:p>
            <a:endParaRPr lang="ru-RU" sz="2800" dirty="0"/>
          </a:p>
          <a:p>
            <a:r>
              <a:rPr lang="ru-RU" sz="2800" b="1" dirty="0"/>
              <a:t>Проблема: </a:t>
            </a:r>
            <a:r>
              <a:rPr lang="ru-RU" sz="2800" dirty="0"/>
              <a:t>после прохождения тестирования студенты не знают какие ответы оказались неправильными и не могут провести работу над ошибками.</a:t>
            </a:r>
          </a:p>
          <a:p>
            <a:endParaRPr lang="ru-RU" sz="2800" dirty="0"/>
          </a:p>
          <a:p>
            <a:r>
              <a:rPr lang="ru-RU" sz="2800" dirty="0"/>
              <a:t>После получения вводной по задаче Витя сразу отправился смотреть конкурентов и вдохновился у них парочкой вариантов решений. Эти варианты понравились владельцу продукта и они с Витей вдвоем выбрали среди них итоговое решение.</a:t>
            </a:r>
          </a:p>
          <a:p>
            <a:endParaRPr lang="ru-RU" sz="2800" dirty="0"/>
          </a:p>
          <a:p>
            <a:r>
              <a:rPr lang="ru-RU" sz="2800" dirty="0"/>
              <a:t>Постановка написана: теперь студенты сразу при сохранении формы тестирования узнают какой ответ правильный, а какой – нет. Разработчик все сделал, тестировщик проверил – все </a:t>
            </a:r>
            <a:r>
              <a:rPr lang="ru-RU" sz="2800" dirty="0" err="1"/>
              <a:t>ок</a:t>
            </a:r>
            <a:r>
              <a:rPr lang="ru-RU" sz="2800" dirty="0"/>
              <a:t>. Витя принял задачу и описал изменения в документации.</a:t>
            </a:r>
          </a:p>
          <a:p>
            <a:endParaRPr lang="ru-RU" sz="2800" dirty="0"/>
          </a:p>
          <a:p>
            <a:r>
              <a:rPr lang="ru-RU" sz="2800" dirty="0"/>
              <a:t>Когда фичу выкатили на </a:t>
            </a:r>
            <a:r>
              <a:rPr lang="ru-RU" sz="2800" dirty="0" err="1"/>
              <a:t>прод</a:t>
            </a:r>
            <a:r>
              <a:rPr lang="ru-RU" sz="2800" dirty="0"/>
              <a:t> оказалось, что сделали вообще не то, что нужно, и только добавили проблем пользователям – преподаватели остались недовольны тем, что студенты сразу видят ответы и передают их своим сокурсникам.</a:t>
            </a:r>
          </a:p>
          <a:p>
            <a:endParaRPr lang="ru-RU" sz="2800" dirty="0"/>
          </a:p>
          <a:p>
            <a:r>
              <a:rPr lang="ru-RU" sz="2800" dirty="0"/>
              <a:t>Метрики показали, что взаимодействие пользователей с учебным порталом ухудшилось.</a:t>
            </a:r>
          </a:p>
        </p:txBody>
      </p:sp>
    </p:spTree>
    <p:extLst>
      <p:ext uri="{BB962C8B-B14F-4D97-AF65-F5344CB8AC3E}">
        <p14:creationId xmlns:p14="http://schemas.microsoft.com/office/powerpoint/2010/main" val="4027844487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Легенда 2. Тестирование по лекции</a:t>
            </a:r>
            <a:endParaRPr dirty="0"/>
          </a:p>
        </p:txBody>
      </p:sp>
      <p:sp>
        <p:nvSpPr>
          <p:cNvPr id="5" name="Прямоугольник 20">
            <a:extLst>
              <a:ext uri="{FF2B5EF4-FFF2-40B4-BE49-F238E27FC236}">
                <a16:creationId xmlns:a16="http://schemas.microsoft.com/office/drawing/2014/main" id="{7DAF24EA-423C-4C63-8C3B-2EDBFC3CDFD5}"/>
              </a:ext>
            </a:extLst>
          </p:cNvPr>
          <p:cNvSpPr txBox="1"/>
          <p:nvPr/>
        </p:nvSpPr>
        <p:spPr>
          <a:xfrm>
            <a:off x="678591" y="2058498"/>
            <a:ext cx="18215199" cy="413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200" b="1" dirty="0">
                <a:solidFill>
                  <a:srgbClr val="FF681C"/>
                </a:solidFill>
              </a:rPr>
              <a:t>Ошибки:</a:t>
            </a:r>
          </a:p>
          <a:p>
            <a:pPr marL="742950" indent="-742950">
              <a:buAutoNum type="arabicPeriod"/>
            </a:pPr>
            <a:r>
              <a:rPr lang="ru-RU" sz="3200" dirty="0"/>
              <a:t>Пропустил этап поиска требований и проведения интервью. Не собрал кейсы и требования со стейкхолдеров.</a:t>
            </a:r>
          </a:p>
          <a:p>
            <a:pPr marL="742950" indent="-742950">
              <a:buAutoNum type="arabicPeriod"/>
            </a:pPr>
            <a:r>
              <a:rPr lang="ru-RU" sz="3200" dirty="0"/>
              <a:t>Пропустил этап согласований. По итогу получилось, что студенты сразу по завершении теста узнавали какие ответы правильные и шарили их между собой. А преподавателям нужно было сделать так, чтобы результаты тестирования становились доступными только через 30 минут после окончания занятия.</a:t>
            </a:r>
          </a:p>
          <a:p>
            <a:pPr marL="742950" indent="-742950">
              <a:buAutoNum type="arabicPeriod"/>
            </a:pPr>
            <a:r>
              <a:rPr lang="ru-RU" sz="3200" dirty="0"/>
              <a:t>…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25A020-D5A8-4B41-A970-53F367E3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090" y="7737012"/>
            <a:ext cx="2697480" cy="26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9362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2182859" y="4897966"/>
            <a:ext cx="16269198" cy="2849732"/>
          </a:xfrm>
          <a:prstGeom prst="rect">
            <a:avLst/>
          </a:prstGeom>
        </p:spPr>
        <p:txBody>
          <a:bodyPr/>
          <a:lstStyle>
            <a:lvl1pPr algn="ctr">
              <a:defRPr sz="7800" spc="-325"/>
            </a:lvl1pPr>
          </a:lstStyle>
          <a:p>
            <a:r>
              <a:rPr lang="ru-RU" dirty="0"/>
              <a:t>Команды 5 и 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76081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лачко с текстом: овальное 7">
            <a:extLst>
              <a:ext uri="{FF2B5EF4-FFF2-40B4-BE49-F238E27FC236}">
                <a16:creationId xmlns:a16="http://schemas.microsoft.com/office/drawing/2014/main" id="{E917E9AD-61F9-4AF6-A023-8F152C15950C}"/>
              </a:ext>
            </a:extLst>
          </p:cNvPr>
          <p:cNvSpPr/>
          <p:nvPr/>
        </p:nvSpPr>
        <p:spPr>
          <a:xfrm>
            <a:off x="4746172" y="1847850"/>
            <a:ext cx="9506856" cy="3532414"/>
          </a:xfrm>
          <a:prstGeom prst="wedgeEllipseCallout">
            <a:avLst>
              <a:gd name="adj1" fmla="val -37061"/>
              <a:gd name="adj2" fmla="val 60737"/>
            </a:avLst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 Neue"/>
            </a:endParaRPr>
          </a:p>
        </p:txBody>
      </p:sp>
      <p:sp>
        <p:nvSpPr>
          <p:cNvPr id="200" name="Ситуация - триггер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64882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Первый рабочий день Пети</a:t>
            </a:r>
            <a:endParaRPr sz="4000" dirty="0"/>
          </a:p>
        </p:txBody>
      </p:sp>
      <p:pic>
        <p:nvPicPr>
          <p:cNvPr id="1026" name="Picture 2" descr="Led лампы Electrokot Plasma 5000K HB3 — KIA K3, 1,6 л, 2018 года |  аксессуары | DRIVE2">
            <a:extLst>
              <a:ext uri="{FF2B5EF4-FFF2-40B4-BE49-F238E27FC236}">
                <a16:creationId xmlns:a16="http://schemas.microsoft.com/office/drawing/2014/main" id="{386BC89E-A5A2-49D8-9467-EA1DDC11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273" y="6081364"/>
            <a:ext cx="7461567" cy="461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92C39A-5C19-43AE-A24B-A1EFB83C9A76}"/>
              </a:ext>
            </a:extLst>
          </p:cNvPr>
          <p:cNvSpPr txBox="1"/>
          <p:nvPr/>
        </p:nvSpPr>
        <p:spPr>
          <a:xfrm>
            <a:off x="5666126" y="2845953"/>
            <a:ext cx="816598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Что делать с этой задачей? </a:t>
            </a:r>
          </a:p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Как оформлять решение задачи? </a:t>
            </a:r>
          </a:p>
          <a:p>
            <a:r>
              <a:rPr lang="ru-RU" sz="3600" dirty="0">
                <a:latin typeface="Verdana" panose="020B0604030504040204" pitchFamily="34" charset="0"/>
                <a:ea typeface="Verdana" panose="020B0604030504040204" pitchFamily="34" charset="0"/>
              </a:rPr>
              <a:t>Какие шаги предпринять?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ACEDF6-978D-48BD-A1F7-416E59C8FF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190" y="5270664"/>
            <a:ext cx="3803650" cy="38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364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Легенда 3. Сбор обратной связи</a:t>
            </a:r>
            <a:endParaRPr dirty="0"/>
          </a:p>
        </p:txBody>
      </p:sp>
      <p:sp>
        <p:nvSpPr>
          <p:cNvPr id="703" name="Прямоугольник 20"/>
          <p:cNvSpPr txBox="1"/>
          <p:nvPr/>
        </p:nvSpPr>
        <p:spPr>
          <a:xfrm>
            <a:off x="678590" y="1678967"/>
            <a:ext cx="18660969" cy="8480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2800" dirty="0"/>
              <a:t>Насте нужно доработать сбор обратной связи по лекции от студентов.</a:t>
            </a:r>
          </a:p>
          <a:p>
            <a:endParaRPr lang="ru-RU" sz="2800" dirty="0"/>
          </a:p>
          <a:p>
            <a:r>
              <a:rPr lang="ru-RU" sz="2800" b="1" dirty="0"/>
              <a:t>Проблема: </a:t>
            </a:r>
            <a:r>
              <a:rPr lang="ru-RU" sz="2800" dirty="0"/>
              <a:t>сейчас его нет вообще и преподавателям не понятно, понравилась ли студентам лекция и была ли она полезна</a:t>
            </a:r>
          </a:p>
          <a:p>
            <a:endParaRPr lang="ru-RU" sz="2800" dirty="0"/>
          </a:p>
          <a:p>
            <a:r>
              <a:rPr lang="ru-RU" sz="2800" dirty="0"/>
              <a:t>Настя получила вводную по задаче от владельца продукта и отправилась собирать кейсы и требования со стейкхолдеров. После этого она проанализировала конкурентов, проработала несколько вариантов решений и совместно с владельцем продукта и стейкхолдерами выбрала лучшее. </a:t>
            </a:r>
          </a:p>
          <a:p>
            <a:endParaRPr lang="ru-RU" sz="2800" dirty="0"/>
          </a:p>
          <a:p>
            <a:r>
              <a:rPr lang="ru-RU" sz="2800" dirty="0"/>
              <a:t>В задачу на разработку Настя добавила </a:t>
            </a:r>
            <a:r>
              <a:rPr lang="ru-RU" sz="2800" dirty="0" err="1"/>
              <a:t>верхнеуровневое</a:t>
            </a:r>
            <a:r>
              <a:rPr lang="ru-RU" sz="2800" dirty="0"/>
              <a:t> описание того, что нужно сделать.</a:t>
            </a:r>
          </a:p>
          <a:p>
            <a:r>
              <a:rPr lang="ru-RU" sz="2800" dirty="0"/>
              <a:t>Начался этап разработки, разработчики приходили к Насте с вопросами, но она их проигнорировала и разработчики сделали задачу так, как поняли. Настя фиктивно приняла задачу и описала изменения в документации.</a:t>
            </a:r>
          </a:p>
          <a:p>
            <a:endParaRPr lang="ru-RU" sz="2800" dirty="0"/>
          </a:p>
          <a:p>
            <a:r>
              <a:rPr lang="ru-RU" sz="2800" dirty="0"/>
              <a:t>Когда фичу выкатили на </a:t>
            </a:r>
            <a:r>
              <a:rPr lang="ru-RU" sz="2800" dirty="0" err="1"/>
              <a:t>прод</a:t>
            </a:r>
            <a:r>
              <a:rPr lang="ru-RU" sz="2800" dirty="0"/>
              <a:t> оказалось, что разработчики сделали вообще не то, что изначально задумала Настя.</a:t>
            </a:r>
          </a:p>
          <a:p>
            <a:endParaRPr lang="ru-RU" sz="2800" dirty="0"/>
          </a:p>
          <a:p>
            <a:r>
              <a:rPr lang="ru-RU" sz="2800" dirty="0"/>
              <a:t>Метрики показали, что взаимодействие пользователей с учебным порталом ухудшилось.</a:t>
            </a:r>
          </a:p>
        </p:txBody>
      </p:sp>
    </p:spTree>
    <p:extLst>
      <p:ext uri="{BB962C8B-B14F-4D97-AF65-F5344CB8AC3E}">
        <p14:creationId xmlns:p14="http://schemas.microsoft.com/office/powerpoint/2010/main" val="1542237193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Легенда 3. Сбор обратной связи</a:t>
            </a:r>
            <a:endParaRPr dirty="0"/>
          </a:p>
        </p:txBody>
      </p:sp>
      <p:sp>
        <p:nvSpPr>
          <p:cNvPr id="5" name="Прямоугольник 20">
            <a:extLst>
              <a:ext uri="{FF2B5EF4-FFF2-40B4-BE49-F238E27FC236}">
                <a16:creationId xmlns:a16="http://schemas.microsoft.com/office/drawing/2014/main" id="{7DAF24EA-423C-4C63-8C3B-2EDBFC3CDFD5}"/>
              </a:ext>
            </a:extLst>
          </p:cNvPr>
          <p:cNvSpPr txBox="1"/>
          <p:nvPr/>
        </p:nvSpPr>
        <p:spPr>
          <a:xfrm>
            <a:off x="678591" y="2058498"/>
            <a:ext cx="18215199" cy="41301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200" b="1" dirty="0">
                <a:solidFill>
                  <a:srgbClr val="FF681C"/>
                </a:solidFill>
              </a:rPr>
              <a:t>Ошибки:</a:t>
            </a:r>
          </a:p>
          <a:p>
            <a:pPr marL="742950" indent="-742950">
              <a:buAutoNum type="arabicPeriod"/>
            </a:pPr>
            <a:r>
              <a:rPr lang="ru-RU" sz="3200" dirty="0"/>
              <a:t>Не детализировала итоговое решение, а предоставила разработчикам </a:t>
            </a:r>
            <a:r>
              <a:rPr lang="ru-RU" sz="3200" dirty="0" err="1"/>
              <a:t>верхнеуровневое</a:t>
            </a:r>
            <a:r>
              <a:rPr lang="ru-RU" sz="3200" dirty="0"/>
              <a:t> описание. Разработчики не умеют читать мысли</a:t>
            </a:r>
          </a:p>
          <a:p>
            <a:pPr marL="742950" indent="-742950">
              <a:buAutoNum type="arabicPeriod"/>
            </a:pPr>
            <a:r>
              <a:rPr lang="ru-RU" sz="3200" dirty="0"/>
              <a:t>Не сопровождала разработку. Если бы Настя отвечала на вопросы разработчиков, то у нее был бы шанс исправить ситуацию – уточнить постановку. И если бы она проводила приемку задачи по-настоящему, а не фиктивно, то сразу бы обнаружила, что сделали не то.</a:t>
            </a:r>
          </a:p>
          <a:p>
            <a:pPr marL="742950" indent="-742950">
              <a:buAutoNum type="arabicPeriod"/>
            </a:pPr>
            <a:r>
              <a:rPr lang="ru-RU" sz="3200" dirty="0"/>
              <a:t>…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79CF41-9192-489F-9937-BCDCFB98F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430" y="7888777"/>
            <a:ext cx="2711450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09213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2182859" y="4897966"/>
            <a:ext cx="16269198" cy="2849732"/>
          </a:xfrm>
          <a:prstGeom prst="rect">
            <a:avLst/>
          </a:prstGeom>
        </p:spPr>
        <p:txBody>
          <a:bodyPr/>
          <a:lstStyle>
            <a:lvl1pPr algn="ctr">
              <a:defRPr sz="7800" spc="-325"/>
            </a:lvl1pPr>
          </a:lstStyle>
          <a:p>
            <a:r>
              <a:rPr lang="ru-RU" dirty="0"/>
              <a:t>Домашка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2547712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Что запомнить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506919">
              <a:spcBef>
                <a:spcPts val="1600"/>
              </a:spcBef>
              <a:buClrTx/>
              <a:buSzTx/>
              <a:buFontTx/>
              <a:buNone/>
              <a:defRPr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Домашка</a:t>
            </a:r>
            <a:endParaRPr dirty="0"/>
          </a:p>
        </p:txBody>
      </p:sp>
      <p:sp>
        <p:nvSpPr>
          <p:cNvPr id="699" name="object 2"/>
          <p:cNvSpPr txBox="1"/>
          <p:nvPr/>
        </p:nvSpPr>
        <p:spPr>
          <a:xfrm>
            <a:off x="582225" y="1947360"/>
            <a:ext cx="1233911" cy="97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defTabSz="1507066">
              <a:spcBef>
                <a:spcPts val="100"/>
              </a:spcBef>
              <a:defRPr sz="6400" b="1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>
              <a:defRPr spc="8"/>
            </a:pPr>
            <a:r>
              <a:rPr lang="ru-RU" spc="0" dirty="0"/>
              <a:t>01</a:t>
            </a:r>
            <a:endParaRPr spc="0" dirty="0"/>
          </a:p>
        </p:txBody>
      </p:sp>
      <p:sp>
        <p:nvSpPr>
          <p:cNvPr id="703" name="Прямоугольник 20"/>
          <p:cNvSpPr txBox="1"/>
          <p:nvPr/>
        </p:nvSpPr>
        <p:spPr>
          <a:xfrm>
            <a:off x="2230874" y="2056157"/>
            <a:ext cx="15999069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5353" tIns="75353" rIns="75353" bIns="75353">
            <a:spAutoFit/>
          </a:bodyPr>
          <a:lstStyle>
            <a:lvl1pPr defTabSz="1507066">
              <a:spcBef>
                <a:spcPts val="100"/>
              </a:spcBef>
              <a:defRPr sz="4000" spc="-12">
                <a:solidFill>
                  <a:srgbClr val="373737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Посмотреть вводную лекцию Екатерины Сазоновой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721383129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Рисунок 1" descr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97271" y="-282495"/>
            <a:ext cx="20596433" cy="1158549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object 4"/>
          <p:cNvSpPr/>
          <p:nvPr/>
        </p:nvSpPr>
        <p:spPr>
          <a:xfrm>
            <a:off x="924247" y="909261"/>
            <a:ext cx="11845544" cy="10393738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175">
            <a:miter lim="400000"/>
          </a:ln>
        </p:spPr>
        <p:txBody>
          <a:bodyPr lIns="75353" tIns="75353" rIns="75353" bIns="75353"/>
          <a:lstStyle/>
          <a:p>
            <a:pPr defTabSz="1507066">
              <a:spcBef>
                <a:spcPts val="100"/>
              </a:spcBef>
              <a:defRPr sz="2800" b="1" spc="-116">
                <a:solidFill>
                  <a:srgbClr val="EA7035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8" name="object 7"/>
          <p:cNvSpPr txBox="1"/>
          <p:nvPr/>
        </p:nvSpPr>
        <p:spPr>
          <a:xfrm>
            <a:off x="4143881" y="8158319"/>
            <a:ext cx="5902680" cy="92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1507066">
              <a:lnSpc>
                <a:spcPct val="120000"/>
              </a:lnSpc>
              <a:spcBef>
                <a:spcPts val="100"/>
              </a:spcBef>
              <a:defRPr sz="2600" spc="-108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/>
              <a:t>Елизавета </a:t>
            </a:r>
            <a:r>
              <a:rPr lang="ru-RU" dirty="0" err="1"/>
              <a:t>Малянова</a:t>
            </a:r>
            <a:endParaRPr dirty="0"/>
          </a:p>
          <a:p>
            <a:pPr defTabSz="1507066">
              <a:lnSpc>
                <a:spcPct val="120000"/>
              </a:lnSpc>
              <a:spcBef>
                <a:spcPts val="100"/>
              </a:spcBef>
              <a:defRPr sz="2600" spc="-108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lang="ru-RU" dirty="0"/>
              <a:t>Системный аналитик</a:t>
            </a:r>
            <a:r>
              <a:rPr dirty="0"/>
              <a:t> </a:t>
            </a:r>
            <a:r>
              <a:rPr dirty="0" err="1"/>
              <a:t>Naumen</a:t>
            </a:r>
            <a:r>
              <a:rPr dirty="0"/>
              <a:t> SMP</a:t>
            </a:r>
          </a:p>
        </p:txBody>
      </p:sp>
      <p:sp>
        <p:nvSpPr>
          <p:cNvPr id="169" name="object 8"/>
          <p:cNvSpPr txBox="1">
            <a:spLocks noGrp="1"/>
          </p:cNvSpPr>
          <p:nvPr>
            <p:ph type="title"/>
          </p:nvPr>
        </p:nvSpPr>
        <p:spPr>
          <a:xfrm>
            <a:off x="1806818" y="3167882"/>
            <a:ext cx="9622312" cy="2455993"/>
          </a:xfrm>
          <a:prstGeom prst="rect">
            <a:avLst/>
          </a:prstGeom>
        </p:spPr>
        <p:txBody>
          <a:bodyPr anchor="b"/>
          <a:lstStyle>
            <a:lvl1pPr marR="8372" indent="12700">
              <a:defRPr sz="7800" spc="-325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dirty="0"/>
              <a:t>Жизнь фичи: от идеи до </a:t>
            </a:r>
            <a:r>
              <a:rPr lang="ru-RU" dirty="0" err="1"/>
              <a:t>прода</a:t>
            </a:r>
            <a:endParaRPr dirty="0"/>
          </a:p>
        </p:txBody>
      </p:sp>
      <p:sp>
        <p:nvSpPr>
          <p:cNvPr id="170" name="object 7"/>
          <p:cNvSpPr txBox="1"/>
          <p:nvPr/>
        </p:nvSpPr>
        <p:spPr>
          <a:xfrm>
            <a:off x="1832359" y="5917991"/>
            <a:ext cx="891188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1507066">
              <a:lnSpc>
                <a:spcPct val="120000"/>
              </a:lnSpc>
              <a:spcBef>
                <a:spcPts val="100"/>
              </a:spcBef>
              <a:defRPr sz="2600" spc="-108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t>Профессия «Аналитик в ИТ»</a:t>
            </a:r>
          </a:p>
        </p:txBody>
      </p:sp>
      <p:pic>
        <p:nvPicPr>
          <p:cNvPr id="171" name="Рисунок 8" descr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143" y="1566811"/>
            <a:ext cx="3154746" cy="653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C04E5BF-4981-D85D-A5C4-F87C29238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00" y="6966000"/>
            <a:ext cx="2614857" cy="27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99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Текст 14"/>
          <p:cNvSpPr txBox="1">
            <a:spLocks noGrp="1"/>
          </p:cNvSpPr>
          <p:nvPr>
            <p:ph type="body" sz="half" idx="1"/>
          </p:nvPr>
        </p:nvSpPr>
        <p:spPr>
          <a:xfrm>
            <a:off x="1652043" y="4705365"/>
            <a:ext cx="16800014" cy="2849732"/>
          </a:xfrm>
          <a:prstGeom prst="rect">
            <a:avLst/>
          </a:prstGeom>
        </p:spPr>
        <p:txBody>
          <a:bodyPr/>
          <a:lstStyle>
            <a:lvl1pPr>
              <a:defRPr sz="7800" spc="-325"/>
            </a:lvl1pPr>
          </a:lstStyle>
          <a:p>
            <a:r>
              <a:rPr lang="ru-RU" b="1" dirty="0"/>
              <a:t>Шаг 1. Получение вводной информации по задаче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39537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О чем поговорим?"/>
          <p:cNvSpPr txBox="1">
            <a:spLocks noGrp="1"/>
          </p:cNvSpPr>
          <p:nvPr>
            <p:ph type="body" sz="quarter" idx="4294967295"/>
          </p:nvPr>
        </p:nvSpPr>
        <p:spPr>
          <a:xfrm>
            <a:off x="678591" y="717400"/>
            <a:ext cx="14049957" cy="877355"/>
          </a:xfrm>
          <a:prstGeom prst="rect">
            <a:avLst/>
          </a:prstGeom>
        </p:spPr>
        <p:txBody>
          <a:bodyPr lIns="75351" tIns="75351" rIns="75351" bIns="75351" anchor="t">
            <a:normAutofit/>
          </a:bodyPr>
          <a:lstStyle>
            <a:lvl1pPr marL="0" indent="0" defTabSz="1446643">
              <a:spcBef>
                <a:spcPts val="1500"/>
              </a:spcBef>
              <a:buClrTx/>
              <a:buSzTx/>
              <a:buFontTx/>
              <a:buNone/>
              <a:defRPr sz="4800" spc="-200">
                <a:solidFill>
                  <a:srgbClr val="0D0D0D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4000" dirty="0"/>
              <a:t>Как вы думаете?</a:t>
            </a:r>
            <a:endParaRPr sz="4000" dirty="0"/>
          </a:p>
        </p:txBody>
      </p:sp>
      <p:sp>
        <p:nvSpPr>
          <p:cNvPr id="182" name="object 2"/>
          <p:cNvSpPr txBox="1"/>
          <p:nvPr/>
        </p:nvSpPr>
        <p:spPr>
          <a:xfrm>
            <a:off x="878220" y="3968872"/>
            <a:ext cx="123391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lang="ru-RU" sz="6600" dirty="0"/>
              <a:t>2</a:t>
            </a:r>
            <a:endParaRPr sz="6600" spc="0" dirty="0"/>
          </a:p>
        </p:txBody>
      </p:sp>
      <p:sp>
        <p:nvSpPr>
          <p:cNvPr id="186" name="Прямоугольник 22"/>
          <p:cNvSpPr txBox="1"/>
          <p:nvPr/>
        </p:nvSpPr>
        <p:spPr>
          <a:xfrm>
            <a:off x="2249292" y="2702559"/>
            <a:ext cx="12950680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Что является вводной по задаче?</a:t>
            </a:r>
            <a:endParaRPr sz="36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F0A0D7-8A74-4B06-8295-AC4C95441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9266" y="6663690"/>
            <a:ext cx="3556000" cy="3556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B15C8F-9D77-4131-9853-B3E2FF019F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4343" y="3965489"/>
            <a:ext cx="3326852" cy="3326852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0C366141-0405-4BCB-8387-035C62704E1F}"/>
              </a:ext>
            </a:extLst>
          </p:cNvPr>
          <p:cNvSpPr txBox="1"/>
          <p:nvPr/>
        </p:nvSpPr>
        <p:spPr>
          <a:xfrm>
            <a:off x="878220" y="2527898"/>
            <a:ext cx="1233912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indent="12700" defTabSz="1507066">
              <a:spcBef>
                <a:spcPts val="100"/>
              </a:spcBef>
              <a:defRPr sz="6400" b="1" spc="8">
                <a:solidFill>
                  <a:srgbClr val="E8E8E8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6600" dirty="0"/>
              <a:t>0</a:t>
            </a:r>
            <a:r>
              <a:rPr sz="6600" spc="0" dirty="0"/>
              <a:t>1</a:t>
            </a:r>
          </a:p>
        </p:txBody>
      </p:sp>
      <p:sp>
        <p:nvSpPr>
          <p:cNvPr id="10" name="Прямоугольник 22">
            <a:extLst>
              <a:ext uri="{FF2B5EF4-FFF2-40B4-BE49-F238E27FC236}">
                <a16:creationId xmlns:a16="http://schemas.microsoft.com/office/drawing/2014/main" id="{710A90D9-A031-432B-AFEF-72F8E8506696}"/>
              </a:ext>
            </a:extLst>
          </p:cNvPr>
          <p:cNvSpPr txBox="1"/>
          <p:nvPr/>
        </p:nvSpPr>
        <p:spPr>
          <a:xfrm>
            <a:off x="2249292" y="4143534"/>
            <a:ext cx="12950680" cy="706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5353" tIns="75353" rIns="75353" bIns="75353" anchor="ctr">
            <a:spAutoFit/>
          </a:bodyPr>
          <a:lstStyle>
            <a:lvl1pPr defTabSz="1507066">
              <a:spcBef>
                <a:spcPts val="100"/>
              </a:spcBef>
              <a:defRPr sz="3200" b="1" spc="-10">
                <a:solidFill>
                  <a:srgbClr val="FF6720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r>
              <a:rPr lang="ru-RU" sz="3600" dirty="0"/>
              <a:t>У кого можно получить вводную?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9078448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3460</TotalTime>
  <Words>2044</Words>
  <Application>Microsoft Office PowerPoint</Application>
  <PresentationFormat>Произвольный</PresentationFormat>
  <Paragraphs>391</Paragraphs>
  <Slides>74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1" baseType="lpstr">
      <vt:lpstr>Arial</vt:lpstr>
      <vt:lpstr>Calibri</vt:lpstr>
      <vt:lpstr>Helvetica</vt:lpstr>
      <vt:lpstr>Helvetica Neue</vt:lpstr>
      <vt:lpstr>Trebuchet MS</vt:lpstr>
      <vt:lpstr>Verdana</vt:lpstr>
      <vt:lpstr>Office Theme</vt:lpstr>
      <vt:lpstr>Жизнь фичи: от идеи до прода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Жизнь фичи: от идеи до прода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Поиск идей продукта</dc:title>
  <dc:creator>emalyanova</dc:creator>
  <cp:lastModifiedBy>emalyanova</cp:lastModifiedBy>
  <cp:revision>111</cp:revision>
  <dcterms:modified xsi:type="dcterms:W3CDTF">2025-02-11T10:36:05Z</dcterms:modified>
</cp:coreProperties>
</file>