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910" r:id="rId2"/>
    <p:sldId id="912" r:id="rId3"/>
    <p:sldId id="913" r:id="rId4"/>
    <p:sldId id="914" r:id="rId5"/>
    <p:sldId id="915" r:id="rId6"/>
    <p:sldId id="916" r:id="rId7"/>
    <p:sldId id="917" r:id="rId8"/>
    <p:sldId id="918" r:id="rId9"/>
    <p:sldId id="91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36E26-59FF-D746-86D1-8857BC4F6F6F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7CAFE-757B-D944-9B2D-661389FF2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0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1491995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113381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56599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262032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38352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130817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46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1" name="Shape 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 b="1"/>
            </a:pPr>
            <a:r>
              <a:t>Монетизация: что же это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Монетизация, это способ получения и увеличения денежных средств за счет использования различных финансовых моделей. Вон как завернул, начитавшись википедии. Чтобы проще было запомнить, предлагаю посмотреть на рисунок ниже.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Запомните эту картинку с поросятами. Она всегда поможет вам вспомнить о двух основных вопросах, которые закрывает монетизация:</a:t>
            </a:r>
          </a:p>
          <a:p>
            <a:pPr defTabSz="457200">
              <a:lnSpc>
                <a:spcPct val="117999"/>
              </a:lnSpc>
              <a:defRPr sz="2200"/>
            </a:pPr>
            <a:endParaRPr/>
          </a:p>
          <a:p>
            <a:pPr defTabSz="457200">
              <a:lnSpc>
                <a:spcPct val="117999"/>
              </a:lnSpc>
              <a:defRPr sz="2200"/>
            </a:pPr>
            <a:r>
              <a:t>— как заработать</a:t>
            </a:r>
          </a:p>
          <a:p>
            <a:pPr defTabSz="457200">
              <a:lnSpc>
                <a:spcPct val="117999"/>
              </a:lnSpc>
              <a:defRPr sz="2200"/>
            </a:pPr>
            <a:r>
              <a:t>— как увеличить заработок</a:t>
            </a:r>
          </a:p>
        </p:txBody>
      </p:sp>
    </p:spTree>
    <p:extLst>
      <p:ext uri="{BB962C8B-B14F-4D97-AF65-F5344CB8AC3E}">
        <p14:creationId xmlns:p14="http://schemas.microsoft.com/office/powerpoint/2010/main" val="227892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90EC1-9710-0D4D-0364-F48BF829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808BA-B199-E858-775B-F0B8E02D6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54FC8-679F-9450-A622-23861CB8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C654A3-F2BB-DB01-FAA9-CDA024F7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5B3BA1-C098-EF11-A584-E8893E41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9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ACABD-8478-58E6-792D-856AD79C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982612-F3F7-67FB-B339-6C70195C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02087-9C0F-B4F7-370A-63B09087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C7024-8BA7-7A8C-46F5-F36A4983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E55CF-9246-A515-2E6E-543EA021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8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DBE70A-4C08-C829-C726-98A1AFA49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2AE8B-6623-2C93-659A-2C37D252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425D0-EB6D-F2B2-2257-BE40ED1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82597-2B96-BAA7-9518-FDA48833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BCEE5-BC8D-D7DD-BD8F-07E293D2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8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D78F0-B3FF-A1E2-7503-7F27F970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C2AF6-84E6-1BB0-ABA7-619D735E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9A8F3-80FE-BFFB-FC04-74EC17D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2F869-F7FB-0E20-FEA4-8B820E63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C3EE5F-77C2-5200-3DC1-48B961B6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4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BE3DB-FF1E-CDB7-1625-FA10E44E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FE55A-1C8C-E0BF-78D9-6863A53C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604B5D-DF63-4A94-A87A-B52DEE3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572FD-7078-A85B-2EAC-E0E049CDE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7F017-7EF0-D324-8E27-81E25BF9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9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9ADAA-BD3A-F443-5614-31F0FE4C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AA27F1-F5CD-8EA0-CF8D-55ACADBD3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1325DD-D398-9D04-7D4D-3F8EE769D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DA74E7-B9D7-689A-6893-26D3303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EAACD7-B5C6-6A9A-DD46-D220FD25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C51653-B9F1-18D5-972E-E4409808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16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D53F3-BAF5-C506-AE19-DBE8C4DA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3A562-1749-2078-2211-42D98E15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3CB0AF-D18B-01B4-8237-0C7CBD0D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635755-CED8-8D98-7D96-CAE00268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D6652F-77BC-B5B4-1CB9-32B8DB24E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4FEDED-FDE9-0F30-6235-D7A577BC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51289-E32E-8320-A949-5615AE92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75963A-4272-775A-66EE-E6A351F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8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FFFA-F77E-0D23-CCAC-7A221E6C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0A76A8-F1C7-B314-3405-49B4590E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A76EA-229E-9510-8071-148C9365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765620-C050-5B83-CAD4-FF186E8A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72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CD6E68-A8B8-A113-58D2-CB6EFFDF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124A19-BAE3-9F5E-3BF5-755131F3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930BD-260D-AF8D-FB78-4F607D91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26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E7AF-6F99-4189-62D7-E1A35419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E3A89-B882-56F9-50ED-F100E115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57FB2-3CDD-D881-74B0-9C151F20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922DD1-BB14-58B6-76E2-5519183F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7FF069-A1FE-103A-ADF8-7E51BE2F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B541E0-A616-1951-A9EE-CEB72199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6F9BC-C464-A09D-8642-075A51DC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9C9009-D879-02A6-4695-8179C2AC3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103E2-63E6-736F-9DAA-F77B8D92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555D67-0F07-5AC5-29BA-01E3F545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C01FEE-3A02-EA7A-844D-C264995E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E831F-96C2-2326-0374-62475E18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1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37B53-AB11-1E7B-B13F-E264B998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DEA9F4-31C5-1704-CCBC-B1658432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0AA1A-5D85-BEA3-A80D-90E707704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798F0-420B-7547-92B3-1F4E993A18BE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3290F-61C7-12D4-0052-8F1C37B01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21CFC-0E63-7CF3-1269-06887F4E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72BF-703B-EA44-B18C-DB0894EFF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tudy.naumen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375D0C-8681-2C58-2F79-2CAB6DF5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758"/>
            <a:ext cx="12192000" cy="78425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76E1AF-7E99-43BB-8335-957F075B2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669084">
            <a:off x="-3480457" y="-4314675"/>
            <a:ext cx="10084906" cy="10442951"/>
          </a:xfrm>
          <a:prstGeom prst="rect">
            <a:avLst/>
          </a:prstGeom>
        </p:spPr>
      </p:pic>
      <p:sp>
        <p:nvSpPr>
          <p:cNvPr id="4" name="Текст 5">
            <a:extLst>
              <a:ext uri="{FF2B5EF4-FFF2-40B4-BE49-F238E27FC236}">
                <a16:creationId xmlns:a16="http://schemas.microsoft.com/office/drawing/2014/main" id="{FAF09F5C-5C50-4AE2-BF52-864CE00DB059}"/>
              </a:ext>
            </a:extLst>
          </p:cNvPr>
          <p:cNvSpPr txBox="1">
            <a:spLocks/>
          </p:cNvSpPr>
          <p:nvPr/>
        </p:nvSpPr>
        <p:spPr>
          <a:xfrm>
            <a:off x="1285186" y="1444792"/>
            <a:ext cx="8516540" cy="2243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5400" b="1" dirty="0">
                <a:solidFill>
                  <a:schemeClr val="bg1"/>
                </a:solidFill>
                <a:latin typeface="Geometria" panose="020B0503020204020204" pitchFamily="34" charset="-52"/>
              </a:rPr>
              <a:t>Знакомство</a:t>
            </a:r>
            <a:br>
              <a:rPr lang="ru-RU" sz="5400" b="1" dirty="0">
                <a:solidFill>
                  <a:schemeClr val="bg1"/>
                </a:solidFill>
                <a:latin typeface="Geometria" panose="020B0503020204020204" pitchFamily="34" charset="-52"/>
              </a:rPr>
            </a:br>
            <a:r>
              <a:rPr lang="ru-RU" sz="5400" b="1" dirty="0">
                <a:solidFill>
                  <a:schemeClr val="bg1"/>
                </a:solidFill>
                <a:latin typeface="Geometria" panose="020B0503020204020204" pitchFamily="34" charset="-52"/>
              </a:rPr>
              <a:t>с курсом</a:t>
            </a:r>
          </a:p>
          <a:p>
            <a:pPr>
              <a:lnSpc>
                <a:spcPct val="90000"/>
              </a:lnSpc>
            </a:pPr>
            <a:endParaRPr lang="ru-RU" sz="5400" b="1" dirty="0">
              <a:solidFill>
                <a:schemeClr val="bg1"/>
              </a:solidFill>
              <a:latin typeface="Geometria" panose="020B0503020204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5750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45A845-BD55-0B95-7C13-7C0AA7293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97" y="-230290"/>
            <a:ext cx="12543194" cy="764698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Одна пара в неделю</a:t>
            </a:r>
          </a:p>
        </p:txBody>
      </p:sp>
      <p:sp>
        <p:nvSpPr>
          <p:cNvPr id="2" name="Прямоугольник 20">
            <a:extLst>
              <a:ext uri="{FF2B5EF4-FFF2-40B4-BE49-F238E27FC236}">
                <a16:creationId xmlns:a16="http://schemas.microsoft.com/office/drawing/2014/main" id="{7F78879F-1D9C-557C-35CC-9FE39519A648}"/>
              </a:ext>
            </a:extLst>
          </p:cNvPr>
          <p:cNvSpPr txBox="1"/>
          <p:nvPr/>
        </p:nvSpPr>
        <p:spPr>
          <a:xfrm>
            <a:off x="1117800" y="2144551"/>
            <a:ext cx="9880400" cy="199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Вторник 18:00 - 20:00 (Екатеринбург)</a:t>
            </a:r>
            <a:b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</a:b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Классический формат (2 часа с перерывом)</a:t>
            </a: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GEOMETRIA-LIGHT" panose="020B0403020204020204" pitchFamily="34" charset="0"/>
            </a:endParaRP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Первый час: пятиминутка, теория и разбор кейсов</a:t>
            </a: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Второй час: 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974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A69DE-CFB8-AA25-C1A6-3F7395D7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97" y="-230290"/>
            <a:ext cx="12543194" cy="764698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Пятиминутка</a:t>
            </a:r>
          </a:p>
        </p:txBody>
      </p:sp>
      <p:sp>
        <p:nvSpPr>
          <p:cNvPr id="2" name="Прямоугольник 20">
            <a:extLst>
              <a:ext uri="{FF2B5EF4-FFF2-40B4-BE49-F238E27FC236}">
                <a16:creationId xmlns:a16="http://schemas.microsoft.com/office/drawing/2014/main" id="{7F78879F-1D9C-557C-35CC-9FE39519A648}"/>
              </a:ext>
            </a:extLst>
          </p:cNvPr>
          <p:cNvSpPr txBox="1"/>
          <p:nvPr/>
        </p:nvSpPr>
        <p:spPr>
          <a:xfrm>
            <a:off x="1117800" y="2144551"/>
            <a:ext cx="9880400" cy="295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Цель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ru-RU" sz="2000" b="1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Для нас: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посмотреть, что осталось в голове через неделю</a:t>
            </a: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Для вас: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погрузиться в контекст для старта новой теории</a:t>
            </a:r>
            <a:b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</a:b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GEOMETRIA-LIGHT" panose="020B04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А как это проходит?</a:t>
            </a: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ru-RU" sz="2000" b="1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В начале каждого занятия открываем форму с тестом</a:t>
            </a: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-LIGHT" panose="020B0403020204020204" pitchFamily="34" charset="0"/>
              </a:rPr>
              <a:t>У вас 5 вопросов на выбор ответов и 5 минут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8892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Как успешно пройти курс?</a:t>
            </a:r>
          </a:p>
        </p:txBody>
      </p:sp>
      <p:sp>
        <p:nvSpPr>
          <p:cNvPr id="3" name="Прямоугольник 20">
            <a:extLst>
              <a:ext uri="{FF2B5EF4-FFF2-40B4-BE49-F238E27FC236}">
                <a16:creationId xmlns:a16="http://schemas.microsoft.com/office/drawing/2014/main" id="{0A86DF03-6608-EB1F-FF1D-60408CAFDC67}"/>
              </a:ext>
            </a:extLst>
          </p:cNvPr>
          <p:cNvSpPr txBox="1"/>
          <p:nvPr/>
        </p:nvSpPr>
        <p:spPr>
          <a:xfrm>
            <a:off x="1163966" y="2128440"/>
            <a:ext cx="10795001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latin typeface="Geometria" panose="020B0503020204020204" pitchFamily="34" charset="0"/>
              </a:rPr>
              <a:t>Для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зачета</a:t>
            </a:r>
            <a:endParaRPr sz="2200" dirty="0">
              <a:latin typeface="Geometria" panose="020B0503020204020204" pitchFamily="34" charset="0"/>
            </a:endParaRPr>
          </a:p>
          <a:p>
            <a:pPr marL="342900" indent="-342900">
              <a:spcBef>
                <a:spcPts val="100"/>
              </a:spcBef>
              <a:buClr>
                <a:srgbClr val="FF6611"/>
              </a:buClr>
              <a:buFont typeface="Arial" panose="020B0604020202020204" pitchFamily="34" charset="0"/>
              <a:buChar char="•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latin typeface="Geometria" panose="020B0503020204020204" pitchFamily="34" charset="0"/>
              </a:rPr>
              <a:t>Посещать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пары</a:t>
            </a:r>
            <a:endParaRPr sz="2200" dirty="0">
              <a:latin typeface="Geometria" panose="020B0503020204020204" pitchFamily="34" charset="0"/>
            </a:endParaRPr>
          </a:p>
          <a:p>
            <a:pPr marL="342900" indent="-342900">
              <a:spcBef>
                <a:spcPts val="100"/>
              </a:spcBef>
              <a:buClr>
                <a:srgbClr val="FF6611"/>
              </a:buClr>
              <a:buFont typeface="Arial" panose="020B0604020202020204" pitchFamily="34" charset="0"/>
              <a:buChar char="•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latin typeface="Geometria" panose="020B0503020204020204" pitchFamily="34" charset="0"/>
              </a:rPr>
              <a:t>Быть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вовлеченным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на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парах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и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при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работе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над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проектом</a:t>
            </a:r>
            <a:endParaRPr sz="2200" dirty="0">
              <a:latin typeface="Geometria" panose="020B0503020204020204" pitchFamily="34" charset="0"/>
            </a:endParaRPr>
          </a:p>
          <a:p>
            <a:pPr marL="342900" indent="-342900">
              <a:spcBef>
                <a:spcPts val="100"/>
              </a:spcBef>
              <a:buClr>
                <a:srgbClr val="FF6611"/>
              </a:buClr>
              <a:buFont typeface="Arial" panose="020B0604020202020204" pitchFamily="34" charset="0"/>
              <a:buChar char="•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latin typeface="Geometria" panose="020B0503020204020204" pitchFamily="34" charset="0"/>
              </a:rPr>
              <a:t>Успешно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защитить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командный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проект</a:t>
            </a:r>
            <a:endParaRPr sz="2200" dirty="0"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latin typeface="Geometria" panose="020B0503020204020204" pitchFamily="34" charset="0"/>
              </a:rPr>
              <a:t>А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если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много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баллов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надо</a:t>
            </a:r>
            <a:r>
              <a:rPr sz="2200" dirty="0">
                <a:latin typeface="Geometria" panose="020B0503020204020204" pitchFamily="34" charset="0"/>
              </a:rPr>
              <a:t>?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latin typeface="Geometria" panose="020B0503020204020204" pitchFamily="34" charset="0"/>
              </a:rPr>
              <a:t>Писать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пятиминутки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хорошо</a:t>
            </a:r>
            <a:br>
              <a:rPr sz="2200" dirty="0">
                <a:latin typeface="Geometria" panose="020B0503020204020204" pitchFamily="34" charset="0"/>
              </a:rPr>
            </a:br>
            <a:br>
              <a:rPr sz="2200" dirty="0">
                <a:latin typeface="Geometria" panose="020B0503020204020204" pitchFamily="34" charset="0"/>
              </a:rPr>
            </a:br>
            <a:br>
              <a:rPr sz="2200" dirty="0">
                <a:latin typeface="Geometria" panose="020B0503020204020204" pitchFamily="34" charset="0"/>
              </a:rPr>
            </a:br>
            <a:r>
              <a:rPr sz="2200" dirty="0" err="1">
                <a:latin typeface="Geometria" panose="020B0503020204020204" pitchFamily="34" charset="0"/>
              </a:rPr>
              <a:t>Формула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успеха</a:t>
            </a:r>
            <a:r>
              <a:rPr sz="2200" dirty="0">
                <a:latin typeface="Geometria" panose="020B0503020204020204" pitchFamily="34" charset="0"/>
              </a:rPr>
              <a:t> = </a:t>
            </a:r>
            <a:r>
              <a:rPr sz="2200" b="1" dirty="0">
                <a:solidFill>
                  <a:srgbClr val="FF6611"/>
                </a:solidFill>
                <a:latin typeface="Geometria" panose="020B0503020204020204" pitchFamily="34" charset="0"/>
              </a:rPr>
              <a:t>0.1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Посещения</a:t>
            </a:r>
            <a:r>
              <a:rPr sz="2200" dirty="0">
                <a:latin typeface="Geometria" panose="020B0503020204020204" pitchFamily="34" charset="0"/>
              </a:rPr>
              <a:t> + </a:t>
            </a:r>
            <a:r>
              <a:rPr sz="2200" b="1" dirty="0">
                <a:solidFill>
                  <a:srgbClr val="FF6611"/>
                </a:solidFill>
                <a:latin typeface="Geometria" panose="020B0503020204020204" pitchFamily="34" charset="0"/>
              </a:rPr>
              <a:t>0.25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Пятиминутки</a:t>
            </a:r>
            <a:r>
              <a:rPr sz="2200" dirty="0">
                <a:latin typeface="Geometria" panose="020B0503020204020204" pitchFamily="34" charset="0"/>
              </a:rPr>
              <a:t> + </a:t>
            </a:r>
            <a:r>
              <a:rPr sz="2200" b="1" dirty="0">
                <a:solidFill>
                  <a:srgbClr val="FF6611"/>
                </a:solidFill>
                <a:latin typeface="Geometria" panose="020B0503020204020204" pitchFamily="34" charset="0"/>
              </a:rPr>
              <a:t>0.65</a:t>
            </a:r>
            <a:r>
              <a:rPr sz="2200" dirty="0">
                <a:latin typeface="Geometria" panose="020B0503020204020204" pitchFamily="34" charset="0"/>
              </a:rPr>
              <a:t> </a:t>
            </a:r>
            <a:r>
              <a:rPr sz="2200" dirty="0" err="1">
                <a:latin typeface="Geometria" panose="020B0503020204020204" pitchFamily="34" charset="0"/>
              </a:rPr>
              <a:t>Проект</a:t>
            </a:r>
            <a:endParaRPr sz="2200" dirty="0"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370DCB-2F67-DE41-ACE6-6058E88A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97" y="-220130"/>
            <a:ext cx="12543194" cy="764698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Проектная работа</a:t>
            </a:r>
          </a:p>
        </p:txBody>
      </p:sp>
      <p:sp>
        <p:nvSpPr>
          <p:cNvPr id="3" name="Прямоугольник 20">
            <a:extLst>
              <a:ext uri="{FF2B5EF4-FFF2-40B4-BE49-F238E27FC236}">
                <a16:creationId xmlns:a16="http://schemas.microsoft.com/office/drawing/2014/main" id="{0A86DF03-6608-EB1F-FF1D-60408CAFDC67}"/>
              </a:ext>
            </a:extLst>
          </p:cNvPr>
          <p:cNvSpPr txBox="1"/>
          <p:nvPr/>
        </p:nvSpPr>
        <p:spPr>
          <a:xfrm>
            <a:off x="1163966" y="2128440"/>
            <a:ext cx="10795001" cy="183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Задача каждой команды</a:t>
            </a: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  <a:p>
            <a:pPr marL="342900" indent="-342900">
              <a:spcBef>
                <a:spcPts val="100"/>
              </a:spcBef>
              <a:buClr>
                <a:srgbClr val="FF6611"/>
              </a:buClr>
              <a:buFont typeface="Arial" panose="020B0604020202020204" pitchFamily="34" charset="0"/>
              <a:buChar char="•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Научиться работать в незнакомой команде</a:t>
            </a:r>
          </a:p>
          <a:p>
            <a:pPr marL="342900" indent="-342900">
              <a:spcBef>
                <a:spcPts val="100"/>
              </a:spcBef>
              <a:buClr>
                <a:srgbClr val="FF6611"/>
              </a:buClr>
              <a:buFont typeface="Arial" panose="020B0604020202020204" pitchFamily="34" charset="0"/>
              <a:buChar char="•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Разработать проект фичи существующем продукте</a:t>
            </a:r>
          </a:p>
          <a:p>
            <a:pPr marL="342900" indent="-342900">
              <a:spcBef>
                <a:spcPts val="100"/>
              </a:spcBef>
              <a:buClr>
                <a:srgbClr val="FF6611"/>
              </a:buClr>
              <a:buFont typeface="Arial" panose="020B0604020202020204" pitchFamily="34" charset="0"/>
              <a:buChar char="•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Защитить идею перед экспертами </a:t>
            </a:r>
            <a:r>
              <a:rPr lang="e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NAUMEN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5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Куратор</a:t>
            </a:r>
          </a:p>
        </p:txBody>
      </p:sp>
      <p:sp>
        <p:nvSpPr>
          <p:cNvPr id="2" name="Прямоугольник 20">
            <a:extLst>
              <a:ext uri="{FF2B5EF4-FFF2-40B4-BE49-F238E27FC236}">
                <a16:creationId xmlns:a16="http://schemas.microsoft.com/office/drawing/2014/main" id="{86090E35-9343-81BD-25E6-7F1F2A876F63}"/>
              </a:ext>
            </a:extLst>
          </p:cNvPr>
          <p:cNvSpPr txBox="1"/>
          <p:nvPr/>
        </p:nvSpPr>
        <p:spPr>
          <a:xfrm>
            <a:off x="1163967" y="2255762"/>
            <a:ext cx="9507892" cy="3554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Эксперт</a:t>
            </a:r>
            <a:r>
              <a:rPr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от</a:t>
            </a:r>
            <a:r>
              <a:rPr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NAUMEN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,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который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выделен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конкретно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вашу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команду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Куратор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будет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Помогать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вам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двигаться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по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проекту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b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</a:b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(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консультировать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и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направлять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)</a:t>
            </a: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Проверять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работы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по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каждому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этапу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проекта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и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давать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фидбек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У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вас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есть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1 </a:t>
            </a:r>
            <a:r>
              <a:rPr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час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в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неделю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очные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консультации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с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ним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в</a:t>
            </a:r>
            <a:r>
              <a: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Geometria" panose="020B0503020204020204" pitchFamily="34" charset="0"/>
              </a:rPr>
              <a:t> Zoom</a:t>
            </a:r>
          </a:p>
        </p:txBody>
      </p:sp>
    </p:spTree>
    <p:extLst>
      <p:ext uri="{BB962C8B-B14F-4D97-AF65-F5344CB8AC3E}">
        <p14:creationId xmlns:p14="http://schemas.microsoft.com/office/powerpoint/2010/main" val="263267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Закрытие этапов</a:t>
            </a:r>
          </a:p>
        </p:txBody>
      </p:sp>
      <p:sp>
        <p:nvSpPr>
          <p:cNvPr id="2" name="Прямоугольник 20">
            <a:extLst>
              <a:ext uri="{FF2B5EF4-FFF2-40B4-BE49-F238E27FC236}">
                <a16:creationId xmlns:a16="http://schemas.microsoft.com/office/drawing/2014/main" id="{86090E35-9343-81BD-25E6-7F1F2A876F63}"/>
              </a:ext>
            </a:extLst>
          </p:cNvPr>
          <p:cNvSpPr txBox="1"/>
          <p:nvPr/>
        </p:nvSpPr>
        <p:spPr>
          <a:xfrm>
            <a:off x="1163967" y="2255762"/>
            <a:ext cx="5329430" cy="3164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45720" bIns="45720">
            <a:spAutoFit/>
          </a:bodyPr>
          <a:lstStyle/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latin typeface="Geometria" panose="020B0503020204020204" pitchFamily="34" charset="0"/>
              </a:rPr>
              <a:t>Работа над проектом разбита на 6 этапов</a:t>
            </a:r>
            <a:br>
              <a:rPr lang="ru-RU" sz="2200" dirty="0">
                <a:latin typeface="Geometria" panose="020B0503020204020204" pitchFamily="34" charset="0"/>
              </a:rPr>
            </a:br>
            <a:br>
              <a:rPr lang="ru-RU" sz="2200" dirty="0">
                <a:latin typeface="Geometria" panose="020B0503020204020204" pitchFamily="34" charset="0"/>
              </a:rPr>
            </a:br>
            <a:r>
              <a:rPr lang="ru-RU" sz="2200" dirty="0">
                <a:latin typeface="Geometria" panose="020B0503020204020204" pitchFamily="34" charset="0"/>
              </a:rPr>
              <a:t>Каждый этап:</a:t>
            </a:r>
            <a:br>
              <a:rPr lang="ru-RU" sz="2200" dirty="0">
                <a:latin typeface="Geometria" panose="020B0503020204020204" pitchFamily="34" charset="0"/>
              </a:rPr>
            </a:br>
            <a:r>
              <a:rPr lang="ru-RU" sz="2200" dirty="0">
                <a:latin typeface="Geometria" panose="020B0503020204020204" pitchFamily="34" charset="0"/>
              </a:rPr>
              <a:t>    — основан на темах, пройденных на курсе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latin typeface="Geometria" panose="020B0503020204020204" pitchFamily="34" charset="0"/>
              </a:rPr>
              <a:t>    — имеет дедлайн для сдачи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latin typeface="Geometria" panose="020B0503020204020204" pitchFamily="34" charset="0"/>
              </a:rPr>
              <a:t>    — требует от вас проведения </a:t>
            </a:r>
            <a:br>
              <a:rPr lang="ru-RU" sz="2200" dirty="0">
                <a:latin typeface="Geometria" panose="020B0503020204020204" pitchFamily="34" charset="0"/>
              </a:rPr>
            </a:br>
            <a:r>
              <a:rPr lang="ru-RU" sz="2200" dirty="0">
                <a:latin typeface="Geometria" panose="020B0503020204020204" pitchFamily="34" charset="0"/>
              </a:rPr>
              <a:t>        самостоятельной работы и фиксации </a:t>
            </a:r>
            <a:br>
              <a:rPr lang="ru-RU" sz="2200" dirty="0">
                <a:latin typeface="Geometria" panose="020B0503020204020204" pitchFamily="34" charset="0"/>
              </a:rPr>
            </a:br>
            <a:r>
              <a:rPr lang="ru-RU" sz="2200" dirty="0">
                <a:latin typeface="Geometria" panose="020B0503020204020204" pitchFamily="34" charset="0"/>
              </a:rPr>
              <a:t>        полученных результатов</a:t>
            </a:r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C3216980-3977-4993-B7D6-3C9797BD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2085"/>
              </p:ext>
            </p:extLst>
          </p:nvPr>
        </p:nvGraphicFramePr>
        <p:xfrm>
          <a:off x="6761285" y="2255762"/>
          <a:ext cx="5170640" cy="28231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131">
                  <a:extLst>
                    <a:ext uri="{9D8B030D-6E8A-4147-A177-3AD203B41FA5}">
                      <a16:colId xmlns:a16="http://schemas.microsoft.com/office/drawing/2014/main" val="1675752416"/>
                    </a:ext>
                  </a:extLst>
                </a:gridCol>
                <a:gridCol w="3288036">
                  <a:extLst>
                    <a:ext uri="{9D8B030D-6E8A-4147-A177-3AD203B41FA5}">
                      <a16:colId xmlns:a16="http://schemas.microsoft.com/office/drawing/2014/main" val="2250324912"/>
                    </a:ext>
                  </a:extLst>
                </a:gridCol>
                <a:gridCol w="1144473">
                  <a:extLst>
                    <a:ext uri="{9D8B030D-6E8A-4147-A177-3AD203B41FA5}">
                      <a16:colId xmlns:a16="http://schemas.microsoft.com/office/drawing/2014/main" val="515818139"/>
                    </a:ext>
                  </a:extLst>
                </a:gridCol>
              </a:tblGrid>
              <a:tr h="2188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№ этапа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этапа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Дедлайн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9082352"/>
                  </a:ext>
                </a:extLst>
              </a:tr>
              <a:tr h="290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Ценность и краткое описание фичи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15421723"/>
                  </a:ext>
                </a:extLst>
              </a:tr>
              <a:tr h="290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Результаты интервью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80820318"/>
                  </a:ext>
                </a:extLst>
              </a:tr>
              <a:tr h="290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 </a:t>
                      </a:r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фичи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46831097"/>
                  </a:ext>
                </a:extLst>
              </a:tr>
              <a:tr h="290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Прототипы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90424084"/>
                  </a:ext>
                </a:extLst>
              </a:tr>
              <a:tr h="290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Постановка задачи на разработку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21.04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34271295"/>
                  </a:ext>
                </a:extLst>
              </a:tr>
              <a:tr h="2907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Метрики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43434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28.04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0597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4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Защита перед экспертами</a:t>
            </a:r>
          </a:p>
        </p:txBody>
      </p:sp>
      <p:sp>
        <p:nvSpPr>
          <p:cNvPr id="3" name="Прямоугольник 20">
            <a:extLst>
              <a:ext uri="{FF2B5EF4-FFF2-40B4-BE49-F238E27FC236}">
                <a16:creationId xmlns:a16="http://schemas.microsoft.com/office/drawing/2014/main" id="{AD1BD4E3-2CAD-0CEF-DEC5-C8E9B635A838}"/>
              </a:ext>
            </a:extLst>
          </p:cNvPr>
          <p:cNvSpPr txBox="1"/>
          <p:nvPr/>
        </p:nvSpPr>
        <p:spPr>
          <a:xfrm>
            <a:off x="1163966" y="2155287"/>
            <a:ext cx="10795001" cy="393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Рассказ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презентацией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5-7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минут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,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состоящий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из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блоков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: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Краткое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описание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фичи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+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ценность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Целевая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аудитория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(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базе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персон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)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и ее проблема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Прототипы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(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сверстанные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,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кликабельные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,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записанные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видео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)</a:t>
            </a: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Сформулированное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MVP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или обоснование полноценной реализации фичи в первой версии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 marL="851958" lvl="1" indent="-407458">
              <a:spcBef>
                <a:spcPts val="100"/>
              </a:spcBef>
              <a:buClr>
                <a:srgbClr val="FF6611"/>
              </a:buClr>
              <a:buSzPct val="100000"/>
              <a:buAutoNum type="arabicPeriod"/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Список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ключевых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метрик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(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стадии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запуска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в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будущем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)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i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Все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подробно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разберем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курсе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.</a:t>
            </a:r>
          </a:p>
          <a:p>
            <a:pPr>
              <a:spcBef>
                <a:spcPts val="100"/>
              </a:spcBef>
              <a:defRPr sz="4400" i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Будут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предзащиты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36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CDBF53-92DC-C461-8551-D446759E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597" y="-230290"/>
            <a:ext cx="12543194" cy="764698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0E7FCE3-D627-D9AD-EEEA-E5A9ED229018}"/>
              </a:ext>
            </a:extLst>
          </p:cNvPr>
          <p:cNvSpPr txBox="1"/>
          <p:nvPr/>
        </p:nvSpPr>
        <p:spPr>
          <a:xfrm>
            <a:off x="1163966" y="1256008"/>
            <a:ext cx="86260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-52"/>
                <a:ea typeface="Verdana" panose="020B0604030504040204" pitchFamily="34" charset="0"/>
              </a:rPr>
              <a:t>Взаимодействие на курсе</a:t>
            </a:r>
          </a:p>
        </p:txBody>
      </p:sp>
      <p:sp>
        <p:nvSpPr>
          <p:cNvPr id="2" name="Прямоугольник 20">
            <a:extLst>
              <a:ext uri="{FF2B5EF4-FFF2-40B4-BE49-F238E27FC236}">
                <a16:creationId xmlns:a16="http://schemas.microsoft.com/office/drawing/2014/main" id="{6E4E4711-A398-8DB6-09E8-39337691F727}"/>
              </a:ext>
            </a:extLst>
          </p:cNvPr>
          <p:cNvSpPr txBox="1"/>
          <p:nvPr/>
        </p:nvSpPr>
        <p:spPr>
          <a:xfrm>
            <a:off x="1094516" y="2163165"/>
            <a:ext cx="10795001" cy="4283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/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Система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образовательных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программ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— </a:t>
            </a:r>
            <a:r>
              <a:rPr lang="en-US" sz="2200" u="sng" dirty="0">
                <a:solidFill>
                  <a:srgbClr val="FF6611"/>
                </a:solidFill>
                <a:latin typeface="Geometria" panose="020B0503020204020204" pitchFamily="34" charset="0"/>
              </a:rPr>
              <a:t>naustudy.ru</a:t>
            </a:r>
            <a:endParaRPr sz="2200" u="sng" dirty="0">
              <a:solidFill>
                <a:srgbClr val="FF6611"/>
              </a:solidFill>
              <a:latin typeface="Geometria" panose="020B0503020204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Сдача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работ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по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этапам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проекта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Записи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с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лекций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,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презентации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,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рекомендации</a:t>
            </a:r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Бонусы и баллы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Telegram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Общий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канал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анонсами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занятий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новостями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Чат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команды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куратора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для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работы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над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проектом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  <a:p>
            <a:pPr>
              <a:spcBef>
                <a:spcPts val="100"/>
              </a:spcBef>
              <a:defRPr sz="4400" b="1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Zoom</a:t>
            </a:r>
          </a:p>
          <a:p>
            <a:pPr>
              <a:spcBef>
                <a:spcPts val="100"/>
              </a:spcBef>
              <a:defRPr sz="4400" spc="-13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Занятия</a:t>
            </a:r>
            <a:b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</a:b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—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Консультации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с</a:t>
            </a:r>
            <a:r>
              <a:rPr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 </a:t>
            </a:r>
            <a:r>
              <a:rPr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eometria" panose="020B0503020204020204" pitchFamily="34" charset="0"/>
              </a:rPr>
              <a:t>куратором</a:t>
            </a:r>
            <a:endParaRPr sz="2200" dirty="0">
              <a:solidFill>
                <a:schemeClr val="tx1">
                  <a:lumMod val="65000"/>
                  <a:lumOff val="35000"/>
                </a:schemeClr>
              </a:solidFill>
              <a:latin typeface="Geometria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42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926</Words>
  <Application>Microsoft Office PowerPoint</Application>
  <PresentationFormat>Широкоэкранный</PresentationFormat>
  <Paragraphs>150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Geometria</vt:lpstr>
      <vt:lpstr>GEOMETRIA-LIGHT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b203</dc:creator>
  <cp:lastModifiedBy>emalyanova</cp:lastModifiedBy>
  <cp:revision>9</cp:revision>
  <dcterms:created xsi:type="dcterms:W3CDTF">2024-09-09T10:57:00Z</dcterms:created>
  <dcterms:modified xsi:type="dcterms:W3CDTF">2025-02-11T10:52:25Z</dcterms:modified>
</cp:coreProperties>
</file>