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721F5-C875-47F2-B8DF-B47FD377F498}"/>
              </a:ext>
            </a:extLst>
          </p:cNvPr>
          <p:cNvSpPr>
            <a:spLocks noGrp="1"/>
          </p:cNvSpPr>
          <p:nvPr>
            <p:ph type="ctrTitle"/>
          </p:nvPr>
        </p:nvSpPr>
        <p:spPr/>
        <p:txBody>
          <a:bodyPr/>
          <a:lstStyle/>
          <a:p>
            <a:r>
              <a:rPr lang="en-GB" dirty="0"/>
              <a:t>Inductive Strength</a:t>
            </a:r>
          </a:p>
        </p:txBody>
      </p:sp>
      <p:sp>
        <p:nvSpPr>
          <p:cNvPr id="3" name="Subtitle 2">
            <a:extLst>
              <a:ext uri="{FF2B5EF4-FFF2-40B4-BE49-F238E27FC236}">
                <a16:creationId xmlns:a16="http://schemas.microsoft.com/office/drawing/2014/main" id="{6F1D3A46-33C6-4F5E-998D-4ECAA34FAAF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91040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8889-C51B-4D9C-B7BE-C23A47D1F34A}"/>
              </a:ext>
            </a:extLst>
          </p:cNvPr>
          <p:cNvSpPr>
            <a:spLocks noGrp="1"/>
          </p:cNvSpPr>
          <p:nvPr>
            <p:ph type="title"/>
          </p:nvPr>
        </p:nvSpPr>
        <p:spPr/>
        <p:txBody>
          <a:bodyPr/>
          <a:lstStyle/>
          <a:p>
            <a:r>
              <a:rPr lang="en-GB" dirty="0"/>
              <a:t>Strong yet still a bad argument</a:t>
            </a:r>
          </a:p>
        </p:txBody>
      </p:sp>
      <p:sp>
        <p:nvSpPr>
          <p:cNvPr id="3" name="Content Placeholder 2">
            <a:extLst>
              <a:ext uri="{FF2B5EF4-FFF2-40B4-BE49-F238E27FC236}">
                <a16:creationId xmlns:a16="http://schemas.microsoft.com/office/drawing/2014/main" id="{F43D8425-5A6C-4FAA-9427-7EBF5E25B71F}"/>
              </a:ext>
            </a:extLst>
          </p:cNvPr>
          <p:cNvSpPr>
            <a:spLocks noGrp="1"/>
          </p:cNvSpPr>
          <p:nvPr>
            <p:ph idx="1"/>
          </p:nvPr>
        </p:nvSpPr>
        <p:spPr/>
        <p:txBody>
          <a:bodyPr>
            <a:normAutofit lnSpcReduction="10000"/>
          </a:bodyPr>
          <a:lstStyle/>
          <a:p>
            <a:pPr algn="just"/>
            <a:r>
              <a:rPr lang="en-GB" dirty="0"/>
              <a:t>Finally, keep in mind that an inductive argument can be strong and yet still be a bad argument. For example: </a:t>
            </a:r>
          </a:p>
          <a:p>
            <a:pPr algn="just"/>
            <a:r>
              <a:rPr lang="en-GB" b="1" dirty="0"/>
              <a:t>All previous U.S. presidents have worn togas. Therefore, probably the next U.S. president will wear a toga. </a:t>
            </a:r>
          </a:p>
          <a:p>
            <a:pPr algn="just"/>
            <a:r>
              <a:rPr lang="en-GB" dirty="0"/>
              <a:t>Although this argument is inductively strong, it is a poor argument because the premise is obviously false. </a:t>
            </a:r>
          </a:p>
          <a:p>
            <a:pPr algn="just"/>
            <a:r>
              <a:rPr lang="en-GB" dirty="0"/>
              <a:t>A good inductive argument must both be strong (i.e., inductively well reasoned) and have all true premises. </a:t>
            </a:r>
          </a:p>
          <a:p>
            <a:pPr algn="just"/>
            <a:r>
              <a:rPr lang="en-GB" dirty="0"/>
              <a:t>If an argument both is inductively strong and has all true premises, it is said to be a </a:t>
            </a:r>
            <a:r>
              <a:rPr lang="en-GB" b="1" dirty="0"/>
              <a:t>cogent argument</a:t>
            </a:r>
            <a:r>
              <a:rPr lang="en-GB" dirty="0"/>
              <a:t>. </a:t>
            </a:r>
          </a:p>
          <a:p>
            <a:pPr algn="just"/>
            <a:r>
              <a:rPr lang="en-GB" dirty="0"/>
              <a:t>If an inductive argument either is weak or has at least one false premise, it is an </a:t>
            </a:r>
            <a:r>
              <a:rPr lang="en-GB" b="1" dirty="0" err="1"/>
              <a:t>uncogent</a:t>
            </a:r>
            <a:r>
              <a:rPr lang="en-GB" b="1" dirty="0"/>
              <a:t> argument</a:t>
            </a:r>
            <a:r>
              <a:rPr lang="en-GB" dirty="0"/>
              <a:t>. </a:t>
            </a:r>
          </a:p>
        </p:txBody>
      </p:sp>
    </p:spTree>
    <p:extLst>
      <p:ext uri="{BB962C8B-B14F-4D97-AF65-F5344CB8AC3E}">
        <p14:creationId xmlns:p14="http://schemas.microsoft.com/office/powerpoint/2010/main" val="41528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479A-251D-4437-BECB-57E5B647D496}"/>
              </a:ext>
            </a:extLst>
          </p:cNvPr>
          <p:cNvSpPr>
            <a:spLocks noGrp="1"/>
          </p:cNvSpPr>
          <p:nvPr>
            <p:ph type="title"/>
          </p:nvPr>
        </p:nvSpPr>
        <p:spPr/>
        <p:txBody>
          <a:bodyPr/>
          <a:lstStyle/>
          <a:p>
            <a:r>
              <a:rPr lang="en-GB" dirty="0"/>
              <a:t>Cogent and </a:t>
            </a:r>
            <a:r>
              <a:rPr lang="en-GB" dirty="0" err="1"/>
              <a:t>uncogent</a:t>
            </a:r>
            <a:r>
              <a:rPr lang="en-GB" dirty="0"/>
              <a:t> arguments</a:t>
            </a:r>
          </a:p>
        </p:txBody>
      </p:sp>
      <p:sp>
        <p:nvSpPr>
          <p:cNvPr id="3" name="Content Placeholder 2">
            <a:extLst>
              <a:ext uri="{FF2B5EF4-FFF2-40B4-BE49-F238E27FC236}">
                <a16:creationId xmlns:a16="http://schemas.microsoft.com/office/drawing/2014/main" id="{0A2BDA80-6F8B-452F-AAD8-BFAC8C0EB597}"/>
              </a:ext>
            </a:extLst>
          </p:cNvPr>
          <p:cNvSpPr>
            <a:spLocks noGrp="1"/>
          </p:cNvSpPr>
          <p:nvPr>
            <p:ph idx="1"/>
          </p:nvPr>
        </p:nvSpPr>
        <p:spPr/>
        <p:txBody>
          <a:bodyPr>
            <a:normAutofit fontScale="92500" lnSpcReduction="20000"/>
          </a:bodyPr>
          <a:lstStyle/>
          <a:p>
            <a:pPr algn="just"/>
            <a:r>
              <a:rPr lang="en-GB" dirty="0"/>
              <a:t>Consider these examples: </a:t>
            </a:r>
          </a:p>
          <a:p>
            <a:pPr algn="just"/>
            <a:r>
              <a:rPr lang="en-GB" b="1" dirty="0"/>
              <a:t>No U.S. president has been a U.S. skateboarding champ. Therefore, probably the next U.S. president will not be a U.S. skateboarding champ. </a:t>
            </a:r>
          </a:p>
          <a:p>
            <a:pPr algn="just"/>
            <a:r>
              <a:rPr lang="en-GB" b="1" dirty="0"/>
              <a:t>All previous U.S. presidents have been Democrats. Therefore, probably the next U.S. president will be a Democrat. </a:t>
            </a:r>
          </a:p>
          <a:p>
            <a:pPr algn="just"/>
            <a:r>
              <a:rPr lang="en-GB" b="1" dirty="0"/>
              <a:t>All previous U.S. presidents have been professional football players. Therefore, probably the next U.S. president will be an astronaut. </a:t>
            </a:r>
          </a:p>
          <a:p>
            <a:pPr algn="just">
              <a:buFont typeface="+mj-lt"/>
              <a:buAutoNum type="arabicPeriod"/>
            </a:pPr>
            <a:r>
              <a:rPr lang="en-GB" dirty="0"/>
              <a:t>The first argument is cogent because it meets both conditions of a cogent argument: Its premise is true and the argument is strong. </a:t>
            </a:r>
          </a:p>
          <a:p>
            <a:pPr algn="just">
              <a:buFont typeface="+mj-lt"/>
              <a:buAutoNum type="arabicPeriod"/>
            </a:pPr>
            <a:r>
              <a:rPr lang="en-GB" dirty="0"/>
              <a:t>The second argument is </a:t>
            </a:r>
            <a:r>
              <a:rPr lang="en-GB" dirty="0" err="1"/>
              <a:t>uncogent</a:t>
            </a:r>
            <a:r>
              <a:rPr lang="en-GB" dirty="0"/>
              <a:t> because it fails one of the conditions of a cogent argument: Its premise is false. </a:t>
            </a:r>
          </a:p>
          <a:p>
            <a:pPr algn="just">
              <a:buFont typeface="+mj-lt"/>
              <a:buAutoNum type="arabicPeriod"/>
            </a:pPr>
            <a:r>
              <a:rPr lang="en-GB" dirty="0"/>
              <a:t>The third argument is </a:t>
            </a:r>
            <a:r>
              <a:rPr lang="en-GB" dirty="0" err="1"/>
              <a:t>uncogent</a:t>
            </a:r>
            <a:r>
              <a:rPr lang="en-GB" dirty="0"/>
              <a:t> because it fails both conditions of a cogent argument: Its premise is false and the argument is weak. </a:t>
            </a:r>
          </a:p>
        </p:txBody>
      </p:sp>
    </p:spTree>
    <p:extLst>
      <p:ext uri="{BB962C8B-B14F-4D97-AF65-F5344CB8AC3E}">
        <p14:creationId xmlns:p14="http://schemas.microsoft.com/office/powerpoint/2010/main" val="3280827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DB87-DCF2-4F0E-BBA8-2BA4B13416F8}"/>
              </a:ext>
            </a:extLst>
          </p:cNvPr>
          <p:cNvSpPr>
            <a:spLocks noGrp="1"/>
          </p:cNvSpPr>
          <p:nvPr>
            <p:ph type="title"/>
          </p:nvPr>
        </p:nvSpPr>
        <p:spPr/>
        <p:txBody>
          <a:bodyPr/>
          <a:lstStyle/>
          <a:p>
            <a:r>
              <a:rPr lang="en-GB" dirty="0"/>
              <a:t>Diagrams of definitions</a:t>
            </a:r>
          </a:p>
        </p:txBody>
      </p:sp>
      <p:sp>
        <p:nvSpPr>
          <p:cNvPr id="3" name="Content Placeholder 2">
            <a:extLst>
              <a:ext uri="{FF2B5EF4-FFF2-40B4-BE49-F238E27FC236}">
                <a16:creationId xmlns:a16="http://schemas.microsoft.com/office/drawing/2014/main" id="{0955C2A3-5D28-44E9-B68F-CF449F2DE358}"/>
              </a:ext>
            </a:extLst>
          </p:cNvPr>
          <p:cNvSpPr>
            <a:spLocks noGrp="1"/>
          </p:cNvSpPr>
          <p:nvPr>
            <p:ph idx="1"/>
          </p:nvPr>
        </p:nvSpPr>
        <p:spPr/>
        <p:txBody>
          <a:bodyPr/>
          <a:lstStyle/>
          <a:p>
            <a:pPr algn="just"/>
            <a:r>
              <a:rPr lang="en-GB" dirty="0"/>
              <a:t>In light of the preceding definitions, arguments may be diagrammed as follows: </a:t>
            </a:r>
          </a:p>
          <a:p>
            <a:pPr algn="just"/>
            <a:endParaRPr lang="en-GB" dirty="0"/>
          </a:p>
        </p:txBody>
      </p:sp>
      <p:pic>
        <p:nvPicPr>
          <p:cNvPr id="4" name="Picture 3">
            <a:extLst>
              <a:ext uri="{FF2B5EF4-FFF2-40B4-BE49-F238E27FC236}">
                <a16:creationId xmlns:a16="http://schemas.microsoft.com/office/drawing/2014/main" id="{0FCE160E-F375-4C50-8EF6-892BA88A89B2}"/>
              </a:ext>
            </a:extLst>
          </p:cNvPr>
          <p:cNvPicPr>
            <a:picLocks noChangeAspect="1"/>
          </p:cNvPicPr>
          <p:nvPr/>
        </p:nvPicPr>
        <p:blipFill>
          <a:blip r:embed="rId2"/>
          <a:stretch>
            <a:fillRect/>
          </a:stretch>
        </p:blipFill>
        <p:spPr>
          <a:xfrm>
            <a:off x="2129207" y="3189487"/>
            <a:ext cx="5695653" cy="2376812"/>
          </a:xfrm>
          <a:prstGeom prst="rect">
            <a:avLst/>
          </a:prstGeom>
        </p:spPr>
      </p:pic>
    </p:spTree>
    <p:extLst>
      <p:ext uri="{BB962C8B-B14F-4D97-AF65-F5344CB8AC3E}">
        <p14:creationId xmlns:p14="http://schemas.microsoft.com/office/powerpoint/2010/main" val="473162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047139-3ADF-4226-A6C8-F2D2A259E822}"/>
              </a:ext>
            </a:extLst>
          </p:cNvPr>
          <p:cNvPicPr>
            <a:picLocks noGrp="1" noChangeAspect="1"/>
          </p:cNvPicPr>
          <p:nvPr>
            <p:ph idx="1"/>
          </p:nvPr>
        </p:nvPicPr>
        <p:blipFill>
          <a:blip r:embed="rId2"/>
          <a:stretch>
            <a:fillRect/>
          </a:stretch>
        </p:blipFill>
        <p:spPr>
          <a:xfrm>
            <a:off x="923106" y="620874"/>
            <a:ext cx="7745077" cy="5616251"/>
          </a:xfrm>
          <a:prstGeom prst="rect">
            <a:avLst/>
          </a:prstGeom>
        </p:spPr>
      </p:pic>
    </p:spTree>
    <p:extLst>
      <p:ext uri="{BB962C8B-B14F-4D97-AF65-F5344CB8AC3E}">
        <p14:creationId xmlns:p14="http://schemas.microsoft.com/office/powerpoint/2010/main" val="424687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656F-00DA-4121-9E97-BFFECC7D4496}"/>
              </a:ext>
            </a:extLst>
          </p:cNvPr>
          <p:cNvSpPr>
            <a:spLocks noGrp="1"/>
          </p:cNvSpPr>
          <p:nvPr>
            <p:ph type="title"/>
          </p:nvPr>
        </p:nvSpPr>
        <p:spPr/>
        <p:txBody>
          <a:bodyPr/>
          <a:lstStyle/>
          <a:p>
            <a:r>
              <a:rPr lang="en-GB"/>
              <a:t>Lecture exercise</a:t>
            </a:r>
          </a:p>
        </p:txBody>
      </p:sp>
      <p:sp>
        <p:nvSpPr>
          <p:cNvPr id="3" name="Content Placeholder 2">
            <a:extLst>
              <a:ext uri="{FF2B5EF4-FFF2-40B4-BE49-F238E27FC236}">
                <a16:creationId xmlns:a16="http://schemas.microsoft.com/office/drawing/2014/main" id="{4F04F7AA-BF77-4AB2-8DCF-D78DBD8E0226}"/>
              </a:ext>
            </a:extLst>
          </p:cNvPr>
          <p:cNvSpPr>
            <a:spLocks noGrp="1"/>
          </p:cNvSpPr>
          <p:nvPr>
            <p:ph idx="1"/>
          </p:nvPr>
        </p:nvSpPr>
        <p:spPr/>
        <p:txBody>
          <a:bodyPr/>
          <a:lstStyle/>
          <a:p>
            <a:pPr marL="0" indent="0" algn="ctr">
              <a:buNone/>
            </a:pPr>
            <a:r>
              <a:rPr lang="en-GB" b="1" i="1" dirty="0"/>
              <a:t>Exercise 3.5, page 81.</a:t>
            </a:r>
          </a:p>
        </p:txBody>
      </p:sp>
    </p:spTree>
    <p:extLst>
      <p:ext uri="{BB962C8B-B14F-4D97-AF65-F5344CB8AC3E}">
        <p14:creationId xmlns:p14="http://schemas.microsoft.com/office/powerpoint/2010/main" val="377955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D593B-AA2E-4B65-9602-3C113920D305}"/>
              </a:ext>
            </a:extLst>
          </p:cNvPr>
          <p:cNvSpPr>
            <a:spLocks noGrp="1"/>
          </p:cNvSpPr>
          <p:nvPr>
            <p:ph type="title"/>
          </p:nvPr>
        </p:nvSpPr>
        <p:spPr/>
        <p:txBody>
          <a:bodyPr/>
          <a:lstStyle/>
          <a:p>
            <a:r>
              <a:rPr lang="en-GB" dirty="0"/>
              <a:t>Conditions for a strong inductive argument</a:t>
            </a:r>
          </a:p>
        </p:txBody>
      </p:sp>
      <p:sp>
        <p:nvSpPr>
          <p:cNvPr id="3" name="Content Placeholder 2">
            <a:extLst>
              <a:ext uri="{FF2B5EF4-FFF2-40B4-BE49-F238E27FC236}">
                <a16:creationId xmlns:a16="http://schemas.microsoft.com/office/drawing/2014/main" id="{C8AB3700-467C-4D8F-AD3A-2D4844DC253C}"/>
              </a:ext>
            </a:extLst>
          </p:cNvPr>
          <p:cNvSpPr>
            <a:spLocks noGrp="1"/>
          </p:cNvSpPr>
          <p:nvPr>
            <p:ph idx="1"/>
          </p:nvPr>
        </p:nvSpPr>
        <p:spPr/>
        <p:txBody>
          <a:bodyPr/>
          <a:lstStyle/>
          <a:p>
            <a:pPr algn="just"/>
            <a:r>
              <a:rPr lang="en-GB" dirty="0"/>
              <a:t>Inductive arguments, like deductive arguments, can be well reasoned or poorly reasoned. </a:t>
            </a:r>
          </a:p>
          <a:p>
            <a:pPr algn="just"/>
            <a:r>
              <a:rPr lang="en-GB" dirty="0"/>
              <a:t>A well-reasoned inductive argument is called a strong inductive argument. </a:t>
            </a:r>
          </a:p>
          <a:p>
            <a:pPr algn="just"/>
            <a:r>
              <a:rPr lang="en-GB" dirty="0"/>
              <a:t>More precisely, in a strong inductive argument, the conclusion follows probably from the premises. </a:t>
            </a:r>
          </a:p>
          <a:p>
            <a:pPr algn="just"/>
            <a:r>
              <a:rPr lang="en-GB" dirty="0"/>
              <a:t>Put otherwise, a strong inductive argument is an argument in which the following conditions apply: </a:t>
            </a:r>
          </a:p>
          <a:p>
            <a:pPr algn="just"/>
            <a:r>
              <a:rPr lang="en-GB" b="1" dirty="0"/>
              <a:t>If the premises are true, the conclusion is probably true. The premises provide probable, but not logically conclusive, grounds for the truth of the conclusion. The premises, if true, make the conclusion likely. </a:t>
            </a:r>
          </a:p>
        </p:txBody>
      </p:sp>
    </p:spTree>
    <p:extLst>
      <p:ext uri="{BB962C8B-B14F-4D97-AF65-F5344CB8AC3E}">
        <p14:creationId xmlns:p14="http://schemas.microsoft.com/office/powerpoint/2010/main" val="382748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3734-01DF-4D76-B3D6-45F09F88540B}"/>
              </a:ext>
            </a:extLst>
          </p:cNvPr>
          <p:cNvSpPr>
            <a:spLocks noGrp="1"/>
          </p:cNvSpPr>
          <p:nvPr>
            <p:ph type="title"/>
          </p:nvPr>
        </p:nvSpPr>
        <p:spPr/>
        <p:txBody>
          <a:bodyPr/>
          <a:lstStyle/>
          <a:p>
            <a:r>
              <a:rPr lang="en-GB" dirty="0"/>
              <a:t>Examples of strong inductive arguments</a:t>
            </a:r>
          </a:p>
        </p:txBody>
      </p:sp>
      <p:sp>
        <p:nvSpPr>
          <p:cNvPr id="3" name="Content Placeholder 2">
            <a:extLst>
              <a:ext uri="{FF2B5EF4-FFF2-40B4-BE49-F238E27FC236}">
                <a16:creationId xmlns:a16="http://schemas.microsoft.com/office/drawing/2014/main" id="{246320CB-4679-4475-98A3-E61D2F995829}"/>
              </a:ext>
            </a:extLst>
          </p:cNvPr>
          <p:cNvSpPr>
            <a:spLocks noGrp="1"/>
          </p:cNvSpPr>
          <p:nvPr>
            <p:ph idx="1"/>
          </p:nvPr>
        </p:nvSpPr>
        <p:spPr/>
        <p:txBody>
          <a:bodyPr/>
          <a:lstStyle/>
          <a:p>
            <a:pPr algn="just"/>
            <a:r>
              <a:rPr lang="en-GB" dirty="0"/>
              <a:t>Here are two examples of strong inductive arguments: </a:t>
            </a:r>
          </a:p>
          <a:p>
            <a:pPr algn="just"/>
            <a:r>
              <a:rPr lang="en-GB" b="1" dirty="0"/>
              <a:t>Most college students own MP3 players. Andy is a college student. So, Andy probably owns an MP3 player. </a:t>
            </a:r>
          </a:p>
          <a:p>
            <a:pPr algn="just"/>
            <a:r>
              <a:rPr lang="en-GB" b="1" dirty="0"/>
              <a:t>All recent U.S. presidents have been college graduates. Thus, it is likely that the next U.S. president will be a college graduate. </a:t>
            </a:r>
          </a:p>
          <a:p>
            <a:pPr algn="just"/>
            <a:r>
              <a:rPr lang="en-GB" dirty="0"/>
              <a:t>An inductive argument that is not strong is said to be weak. In a weak inductive argument, the conclusion does not follow probably from the premises. </a:t>
            </a:r>
          </a:p>
          <a:p>
            <a:pPr algn="just"/>
            <a:r>
              <a:rPr lang="en-GB" dirty="0"/>
              <a:t>In other words, a weak argument is an inductive argument in which the premises, even if they are assumed to be true, do not make the conclusion probable.</a:t>
            </a:r>
          </a:p>
        </p:txBody>
      </p:sp>
    </p:spTree>
    <p:extLst>
      <p:ext uri="{BB962C8B-B14F-4D97-AF65-F5344CB8AC3E}">
        <p14:creationId xmlns:p14="http://schemas.microsoft.com/office/powerpoint/2010/main" val="151505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8353-DB60-42CF-9F3C-D3974FC2E2B8}"/>
              </a:ext>
            </a:extLst>
          </p:cNvPr>
          <p:cNvSpPr>
            <a:spLocks noGrp="1"/>
          </p:cNvSpPr>
          <p:nvPr>
            <p:ph type="title"/>
          </p:nvPr>
        </p:nvSpPr>
        <p:spPr/>
        <p:txBody>
          <a:bodyPr/>
          <a:lstStyle/>
          <a:p>
            <a:r>
              <a:rPr lang="en-GB" dirty="0"/>
              <a:t>Examples of inductively weak arguments</a:t>
            </a:r>
          </a:p>
        </p:txBody>
      </p:sp>
      <p:sp>
        <p:nvSpPr>
          <p:cNvPr id="3" name="Content Placeholder 2">
            <a:extLst>
              <a:ext uri="{FF2B5EF4-FFF2-40B4-BE49-F238E27FC236}">
                <a16:creationId xmlns:a16="http://schemas.microsoft.com/office/drawing/2014/main" id="{44304100-4A42-41F4-83E0-80559935CAA2}"/>
              </a:ext>
            </a:extLst>
          </p:cNvPr>
          <p:cNvSpPr>
            <a:spLocks noGrp="1"/>
          </p:cNvSpPr>
          <p:nvPr>
            <p:ph idx="1"/>
          </p:nvPr>
        </p:nvSpPr>
        <p:spPr/>
        <p:txBody>
          <a:bodyPr/>
          <a:lstStyle/>
          <a:p>
            <a:pPr algn="just"/>
            <a:r>
              <a:rPr lang="en-GB" dirty="0"/>
              <a:t>Here are two examples of inductively weak arguments: </a:t>
            </a:r>
          </a:p>
          <a:p>
            <a:pPr algn="just"/>
            <a:r>
              <a:rPr lang="en-GB" b="1" dirty="0"/>
              <a:t>All previous popes have been men. Therefore, probably the next pope will be a woman. </a:t>
            </a:r>
          </a:p>
          <a:p>
            <a:pPr algn="just"/>
            <a:r>
              <a:rPr lang="en-GB" b="1" dirty="0"/>
              <a:t>Fifty-five percent of students at East Laredo State University are Hispanic. Li Fang Wang, owner of Wang’s Chinese Restaurant, is a student at East Laredo State University. Therefore, Li Fang Wang is probably Hispanic. </a:t>
            </a:r>
          </a:p>
          <a:p>
            <a:pPr algn="just"/>
            <a:r>
              <a:rPr lang="en-GB" dirty="0"/>
              <a:t>Because the conclusions of these arguments are not probably true even if we assume that the premises are true, the arguments are weak. </a:t>
            </a:r>
          </a:p>
        </p:txBody>
      </p:sp>
    </p:spTree>
    <p:extLst>
      <p:ext uri="{BB962C8B-B14F-4D97-AF65-F5344CB8AC3E}">
        <p14:creationId xmlns:p14="http://schemas.microsoft.com/office/powerpoint/2010/main" val="170603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1F9A-1021-4D59-831B-D52DF33AB46B}"/>
              </a:ext>
            </a:extLst>
          </p:cNvPr>
          <p:cNvSpPr>
            <a:spLocks noGrp="1"/>
          </p:cNvSpPr>
          <p:nvPr>
            <p:ph type="title"/>
          </p:nvPr>
        </p:nvSpPr>
        <p:spPr/>
        <p:txBody>
          <a:bodyPr/>
          <a:lstStyle/>
          <a:p>
            <a:r>
              <a:rPr lang="en-GB" dirty="0"/>
              <a:t>A combination of truth and falsity</a:t>
            </a:r>
          </a:p>
        </p:txBody>
      </p:sp>
      <p:sp>
        <p:nvSpPr>
          <p:cNvPr id="3" name="Content Placeholder 2">
            <a:extLst>
              <a:ext uri="{FF2B5EF4-FFF2-40B4-BE49-F238E27FC236}">
                <a16:creationId xmlns:a16="http://schemas.microsoft.com/office/drawing/2014/main" id="{6FD83CA3-8444-4A40-8B71-5DC3C4902F7C}"/>
              </a:ext>
            </a:extLst>
          </p:cNvPr>
          <p:cNvSpPr>
            <a:spLocks noGrp="1"/>
          </p:cNvSpPr>
          <p:nvPr>
            <p:ph idx="1"/>
          </p:nvPr>
        </p:nvSpPr>
        <p:spPr>
          <a:xfrm>
            <a:off x="677334" y="2160589"/>
            <a:ext cx="8596668" cy="4577562"/>
          </a:xfrm>
        </p:spPr>
        <p:txBody>
          <a:bodyPr>
            <a:normAutofit lnSpcReduction="10000"/>
          </a:bodyPr>
          <a:lstStyle/>
          <a:p>
            <a:pPr algn="just"/>
            <a:r>
              <a:rPr lang="en-GB" dirty="0"/>
              <a:t>Like deductively valid arguments, inductively strong arguments can have various combinations of truth or falsity in the premises and conclusion. </a:t>
            </a:r>
          </a:p>
          <a:p>
            <a:pPr algn="just"/>
            <a:r>
              <a:rPr lang="en-GB" dirty="0"/>
              <a:t>Some strong arguments have false premises and a probably false conclusion. For example: </a:t>
            </a:r>
          </a:p>
          <a:p>
            <a:pPr algn="just"/>
            <a:r>
              <a:rPr lang="en-GB" b="1" dirty="0"/>
              <a:t>All previous U.S. vice presidents have been women. Therefore, it is likely that the next U.S. vice president will be a woman. </a:t>
            </a:r>
          </a:p>
          <a:p>
            <a:pPr algn="just"/>
            <a:r>
              <a:rPr lang="en-GB" dirty="0"/>
              <a:t>Some inductively strong arguments have false premises and a probably true conclusion. For example: </a:t>
            </a:r>
          </a:p>
          <a:p>
            <a:pPr algn="just"/>
            <a:r>
              <a:rPr lang="en-GB" b="1" dirty="0"/>
              <a:t>Every previous U.S. president has been clean-shaven. So, the next U.S. president probably will be clean-shaven. </a:t>
            </a:r>
          </a:p>
          <a:p>
            <a:pPr algn="just"/>
            <a:r>
              <a:rPr lang="en-GB" dirty="0"/>
              <a:t>And some inductively strong arguments have true premises and a probably true conclusion. For example: </a:t>
            </a:r>
          </a:p>
          <a:p>
            <a:pPr algn="just"/>
            <a:r>
              <a:rPr lang="en-GB" b="1" dirty="0"/>
              <a:t>No previous U.S. president has been a native Alaskan. So, the next U.S. president probably will not be a native Alaskan. </a:t>
            </a:r>
          </a:p>
        </p:txBody>
      </p:sp>
    </p:spTree>
    <p:extLst>
      <p:ext uri="{BB962C8B-B14F-4D97-AF65-F5344CB8AC3E}">
        <p14:creationId xmlns:p14="http://schemas.microsoft.com/office/powerpoint/2010/main" val="127224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EA59-6E54-40CA-925D-C4EC715D7F45}"/>
              </a:ext>
            </a:extLst>
          </p:cNvPr>
          <p:cNvSpPr>
            <a:spLocks noGrp="1"/>
          </p:cNvSpPr>
          <p:nvPr>
            <p:ph type="title"/>
          </p:nvPr>
        </p:nvSpPr>
        <p:spPr/>
        <p:txBody>
          <a:bodyPr/>
          <a:lstStyle/>
          <a:p>
            <a:r>
              <a:rPr lang="en-GB" dirty="0"/>
              <a:t>What strong inductive arguments cannot have</a:t>
            </a:r>
          </a:p>
        </p:txBody>
      </p:sp>
      <p:sp>
        <p:nvSpPr>
          <p:cNvPr id="3" name="Content Placeholder 2">
            <a:extLst>
              <a:ext uri="{FF2B5EF4-FFF2-40B4-BE49-F238E27FC236}">
                <a16:creationId xmlns:a16="http://schemas.microsoft.com/office/drawing/2014/main" id="{5FE7B566-784C-4F62-AF8D-04E33139BFC1}"/>
              </a:ext>
            </a:extLst>
          </p:cNvPr>
          <p:cNvSpPr>
            <a:spLocks noGrp="1"/>
          </p:cNvSpPr>
          <p:nvPr>
            <p:ph idx="1"/>
          </p:nvPr>
        </p:nvSpPr>
        <p:spPr>
          <a:xfrm>
            <a:off x="677334" y="2160589"/>
            <a:ext cx="8596668" cy="4444397"/>
          </a:xfrm>
        </p:spPr>
        <p:txBody>
          <a:bodyPr>
            <a:normAutofit lnSpcReduction="10000"/>
          </a:bodyPr>
          <a:lstStyle/>
          <a:p>
            <a:pPr algn="just"/>
            <a:r>
              <a:rPr lang="en-GB" dirty="0"/>
              <a:t>As with valid deductive arguments, however, there is one combination of truth or falsity no strong inductive argument can ever have. </a:t>
            </a:r>
          </a:p>
          <a:p>
            <a:pPr algn="just"/>
            <a:r>
              <a:rPr lang="en-GB" dirty="0"/>
              <a:t>Because, by definition, a strong inductive argument is an argument in which the conclusion follows probably from the premises, no strong inductive argument can have true premises and a probably false conclusion.</a:t>
            </a:r>
          </a:p>
          <a:p>
            <a:pPr algn="just"/>
            <a:r>
              <a:rPr lang="en-GB" dirty="0"/>
              <a:t>Weak inductive arguments, on the other hand, like invalid deductive arguments, can have any combination of truth or falsity in the premises and conclusion. Here are some examples:</a:t>
            </a:r>
          </a:p>
          <a:p>
            <a:pPr algn="just"/>
            <a:r>
              <a:rPr lang="en-GB" b="1" dirty="0"/>
              <a:t>Most U.S. presidents have been married. Therefore, probably the next U.S. president will be a man. </a:t>
            </a:r>
          </a:p>
          <a:p>
            <a:pPr algn="just"/>
            <a:r>
              <a:rPr lang="en-GB" b="1" dirty="0"/>
              <a:t>Most U.S. presidents have been over fifty years old. Therefore, probably the next U.S. president will be single. </a:t>
            </a:r>
          </a:p>
          <a:p>
            <a:pPr algn="just"/>
            <a:r>
              <a:rPr lang="en-GB" b="1" dirty="0"/>
              <a:t>Most U.S. presidents have been women. Therefore, probably the next U.S. president will be married. </a:t>
            </a:r>
          </a:p>
        </p:txBody>
      </p:sp>
    </p:spTree>
    <p:extLst>
      <p:ext uri="{BB962C8B-B14F-4D97-AF65-F5344CB8AC3E}">
        <p14:creationId xmlns:p14="http://schemas.microsoft.com/office/powerpoint/2010/main" val="331080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5F44-832B-41FD-A5E6-C35E159582CE}"/>
              </a:ext>
            </a:extLst>
          </p:cNvPr>
          <p:cNvSpPr>
            <a:spLocks noGrp="1"/>
          </p:cNvSpPr>
          <p:nvPr>
            <p:ph type="title"/>
          </p:nvPr>
        </p:nvSpPr>
        <p:spPr/>
        <p:txBody>
          <a:bodyPr/>
          <a:lstStyle/>
          <a:p>
            <a:r>
              <a:rPr lang="en-GB" dirty="0"/>
              <a:t>What strong inductive arguments cannot have (cont.)</a:t>
            </a:r>
          </a:p>
        </p:txBody>
      </p:sp>
      <p:sp>
        <p:nvSpPr>
          <p:cNvPr id="3" name="Content Placeholder 2">
            <a:extLst>
              <a:ext uri="{FF2B5EF4-FFF2-40B4-BE49-F238E27FC236}">
                <a16:creationId xmlns:a16="http://schemas.microsoft.com/office/drawing/2014/main" id="{7FF4DE1E-63DC-4885-A918-F94424174419}"/>
              </a:ext>
            </a:extLst>
          </p:cNvPr>
          <p:cNvSpPr>
            <a:spLocks noGrp="1"/>
          </p:cNvSpPr>
          <p:nvPr>
            <p:ph idx="1"/>
          </p:nvPr>
        </p:nvSpPr>
        <p:spPr/>
        <p:txBody>
          <a:bodyPr/>
          <a:lstStyle/>
          <a:p>
            <a:pPr algn="just"/>
            <a:r>
              <a:rPr lang="en-GB" dirty="0"/>
              <a:t>Each of these inductive arguments is weak. </a:t>
            </a:r>
          </a:p>
          <a:p>
            <a:pPr algn="just"/>
            <a:r>
              <a:rPr lang="en-GB" dirty="0"/>
              <a:t>That is, each has a conclusion that does not follow probably from the premise, even if we assume that the premise is true. </a:t>
            </a:r>
          </a:p>
          <a:p>
            <a:pPr algn="just"/>
            <a:r>
              <a:rPr lang="en-GB" dirty="0"/>
              <a:t>The first argument has a true premise and a probably true conclusion. </a:t>
            </a:r>
          </a:p>
          <a:p>
            <a:pPr algn="just"/>
            <a:r>
              <a:rPr lang="en-GB" dirty="0"/>
              <a:t>The second argument has a true premise and a probably false conclusion. </a:t>
            </a:r>
          </a:p>
          <a:p>
            <a:pPr algn="just"/>
            <a:r>
              <a:rPr lang="en-GB" dirty="0"/>
              <a:t>The third argument has a false premise and a probably true conclusion. </a:t>
            </a:r>
          </a:p>
        </p:txBody>
      </p:sp>
    </p:spTree>
    <p:extLst>
      <p:ext uri="{BB962C8B-B14F-4D97-AF65-F5344CB8AC3E}">
        <p14:creationId xmlns:p14="http://schemas.microsoft.com/office/powerpoint/2010/main" val="305709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563C-9789-4ED1-9A28-E2C63D288057}"/>
              </a:ext>
            </a:extLst>
          </p:cNvPr>
          <p:cNvSpPr>
            <a:spLocks noGrp="1"/>
          </p:cNvSpPr>
          <p:nvPr>
            <p:ph type="title"/>
          </p:nvPr>
        </p:nvSpPr>
        <p:spPr/>
        <p:txBody>
          <a:bodyPr/>
          <a:lstStyle/>
          <a:p>
            <a:r>
              <a:rPr lang="en-GB" dirty="0"/>
              <a:t>What to ask yourself</a:t>
            </a:r>
          </a:p>
        </p:txBody>
      </p:sp>
      <p:sp>
        <p:nvSpPr>
          <p:cNvPr id="3" name="Content Placeholder 2">
            <a:extLst>
              <a:ext uri="{FF2B5EF4-FFF2-40B4-BE49-F238E27FC236}">
                <a16:creationId xmlns:a16="http://schemas.microsoft.com/office/drawing/2014/main" id="{D00C1A5E-BB38-4841-883F-E91653069C4A}"/>
              </a:ext>
            </a:extLst>
          </p:cNvPr>
          <p:cNvSpPr>
            <a:spLocks noGrp="1"/>
          </p:cNvSpPr>
          <p:nvPr>
            <p:ph idx="1"/>
          </p:nvPr>
        </p:nvSpPr>
        <p:spPr/>
        <p:txBody>
          <a:bodyPr/>
          <a:lstStyle/>
          <a:p>
            <a:pPr algn="just"/>
            <a:r>
              <a:rPr lang="en-GB" dirty="0"/>
              <a:t>As these examples make clear, whether an inductive argument is strong or weak generally does not depend on the actual truth or falsity of the premises and the conclusion. </a:t>
            </a:r>
          </a:p>
          <a:p>
            <a:pPr algn="just"/>
            <a:r>
              <a:rPr lang="en-GB" dirty="0"/>
              <a:t>Rather, it depends on whether the conclusion would probably be true if the premises were true. </a:t>
            </a:r>
          </a:p>
          <a:p>
            <a:pPr algn="just"/>
            <a:r>
              <a:rPr lang="en-GB" dirty="0"/>
              <a:t>Thus, the key question we ask about inductive strength is this: If the argument’s premises were true, would the conclusion probably be true? </a:t>
            </a:r>
          </a:p>
          <a:p>
            <a:pPr algn="just"/>
            <a:r>
              <a:rPr lang="en-GB" dirty="0"/>
              <a:t>If the answer is yes, the argument is strong. If the answer is no, the argument is weak. </a:t>
            </a:r>
          </a:p>
        </p:txBody>
      </p:sp>
    </p:spTree>
    <p:extLst>
      <p:ext uri="{BB962C8B-B14F-4D97-AF65-F5344CB8AC3E}">
        <p14:creationId xmlns:p14="http://schemas.microsoft.com/office/powerpoint/2010/main" val="295964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BBC9-5146-41F1-BA1C-BFB2BFA7E922}"/>
              </a:ext>
            </a:extLst>
          </p:cNvPr>
          <p:cNvSpPr>
            <a:spLocks noGrp="1"/>
          </p:cNvSpPr>
          <p:nvPr>
            <p:ph type="title"/>
          </p:nvPr>
        </p:nvSpPr>
        <p:spPr/>
        <p:txBody>
          <a:bodyPr/>
          <a:lstStyle/>
          <a:p>
            <a:r>
              <a:rPr lang="en-GB" dirty="0"/>
              <a:t>Strength which comes in degrees</a:t>
            </a:r>
          </a:p>
        </p:txBody>
      </p:sp>
      <p:sp>
        <p:nvSpPr>
          <p:cNvPr id="3" name="Content Placeholder 2">
            <a:extLst>
              <a:ext uri="{FF2B5EF4-FFF2-40B4-BE49-F238E27FC236}">
                <a16:creationId xmlns:a16="http://schemas.microsoft.com/office/drawing/2014/main" id="{E13B5D0C-2EC6-4ED4-813E-2DA9873BE67D}"/>
              </a:ext>
            </a:extLst>
          </p:cNvPr>
          <p:cNvSpPr>
            <a:spLocks noGrp="1"/>
          </p:cNvSpPr>
          <p:nvPr>
            <p:ph idx="1"/>
          </p:nvPr>
        </p:nvSpPr>
        <p:spPr/>
        <p:txBody>
          <a:bodyPr/>
          <a:lstStyle/>
          <a:p>
            <a:r>
              <a:rPr lang="en-GB" dirty="0"/>
              <a:t>The concept of inductive strength is similar in many ways to the concept of deductive validity, but there is one important difference: </a:t>
            </a:r>
          </a:p>
          <a:p>
            <a:r>
              <a:rPr lang="en-GB" dirty="0"/>
              <a:t>Inductive strength, unlike deductive validity, does come in degrees. </a:t>
            </a:r>
          </a:p>
          <a:p>
            <a:r>
              <a:rPr lang="en-GB" dirty="0"/>
              <a:t>Deductive arguments, as we have seen, are either 100 percent valid or 100 percent invalid. </a:t>
            </a:r>
          </a:p>
          <a:p>
            <a:r>
              <a:rPr lang="en-GB" dirty="0"/>
              <a:t>Inductive arguments, in contrast, can be more or less strong or weak.</a:t>
            </a:r>
          </a:p>
        </p:txBody>
      </p:sp>
    </p:spTree>
    <p:extLst>
      <p:ext uri="{BB962C8B-B14F-4D97-AF65-F5344CB8AC3E}">
        <p14:creationId xmlns:p14="http://schemas.microsoft.com/office/powerpoint/2010/main" val="6915152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26</TotalTime>
  <Words>1265</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Inductive Strength</vt:lpstr>
      <vt:lpstr>Conditions for a strong inductive argument</vt:lpstr>
      <vt:lpstr>Examples of strong inductive arguments</vt:lpstr>
      <vt:lpstr>Examples of inductively weak arguments</vt:lpstr>
      <vt:lpstr>A combination of truth and falsity</vt:lpstr>
      <vt:lpstr>What strong inductive arguments cannot have</vt:lpstr>
      <vt:lpstr>What strong inductive arguments cannot have (cont.)</vt:lpstr>
      <vt:lpstr>What to ask yourself</vt:lpstr>
      <vt:lpstr>Strength which comes in degrees</vt:lpstr>
      <vt:lpstr>Strong yet still a bad argument</vt:lpstr>
      <vt:lpstr>Cogent and uncogent arguments</vt:lpstr>
      <vt:lpstr>Diagrams of definitions</vt:lpstr>
      <vt:lpstr>PowerPoint Presentation</vt:lpstr>
      <vt:lpstr>Lecture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Inductive Strength</dc:title>
  <dc:creator>Warren J. Borg Ebejer</dc:creator>
  <cp:lastModifiedBy>Warren J. Borg Ebejer</cp:lastModifiedBy>
  <cp:revision>5</cp:revision>
  <dcterms:created xsi:type="dcterms:W3CDTF">2018-12-17T13:47:11Z</dcterms:created>
  <dcterms:modified xsi:type="dcterms:W3CDTF">2018-12-17T16:54:42Z</dcterms:modified>
</cp:coreProperties>
</file>