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2/16/2020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2/16/2020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2/16/2020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E6B34-36F3-47F8-ADE8-B4A43B0091E1}"/>
              </a:ext>
            </a:extLst>
          </p:cNvPr>
          <p:cNvSpPr>
            <a:spLocks noGrp="1"/>
          </p:cNvSpPr>
          <p:nvPr>
            <p:ph type="ctrTitle"/>
          </p:nvPr>
        </p:nvSpPr>
        <p:spPr/>
        <p:txBody>
          <a:bodyPr/>
          <a:lstStyle/>
          <a:p>
            <a:r>
              <a:rPr lang="en-GB" dirty="0"/>
              <a:t>What is not an argument?</a:t>
            </a:r>
            <a:endParaRPr lang="en-MT" dirty="0"/>
          </a:p>
        </p:txBody>
      </p:sp>
      <p:sp>
        <p:nvSpPr>
          <p:cNvPr id="3" name="Subtitle 2">
            <a:extLst>
              <a:ext uri="{FF2B5EF4-FFF2-40B4-BE49-F238E27FC236}">
                <a16:creationId xmlns:a16="http://schemas.microsoft.com/office/drawing/2014/main" id="{DAC88F51-F65E-4425-B6DD-280A9FFFEB70}"/>
              </a:ext>
            </a:extLst>
          </p:cNvPr>
          <p:cNvSpPr>
            <a:spLocks noGrp="1"/>
          </p:cNvSpPr>
          <p:nvPr>
            <p:ph type="subTitle" idx="1"/>
          </p:nvPr>
        </p:nvSpPr>
        <p:spPr/>
        <p:txBody>
          <a:bodyPr/>
          <a:lstStyle/>
          <a:p>
            <a:endParaRPr lang="en-MT"/>
          </a:p>
        </p:txBody>
      </p:sp>
    </p:spTree>
    <p:extLst>
      <p:ext uri="{BB962C8B-B14F-4D97-AF65-F5344CB8AC3E}">
        <p14:creationId xmlns:p14="http://schemas.microsoft.com/office/powerpoint/2010/main" val="156194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7D238-20F6-4CEF-89F4-7A5BB6EFE129}"/>
              </a:ext>
            </a:extLst>
          </p:cNvPr>
          <p:cNvSpPr>
            <a:spLocks noGrp="1"/>
          </p:cNvSpPr>
          <p:nvPr>
            <p:ph type="title"/>
          </p:nvPr>
        </p:nvSpPr>
        <p:spPr/>
        <p:txBody>
          <a:bodyPr/>
          <a:lstStyle/>
          <a:p>
            <a:pPr algn="just"/>
            <a:r>
              <a:rPr lang="en-GB" dirty="0"/>
              <a:t>Conditional Statements</a:t>
            </a:r>
            <a:endParaRPr lang="en-MT" dirty="0"/>
          </a:p>
        </p:txBody>
      </p:sp>
      <p:sp>
        <p:nvSpPr>
          <p:cNvPr id="3" name="Content Placeholder 2">
            <a:extLst>
              <a:ext uri="{FF2B5EF4-FFF2-40B4-BE49-F238E27FC236}">
                <a16:creationId xmlns:a16="http://schemas.microsoft.com/office/drawing/2014/main" id="{BCE2F4F1-4DA2-4BD2-9AE4-53AD8E436ACD}"/>
              </a:ext>
            </a:extLst>
          </p:cNvPr>
          <p:cNvSpPr>
            <a:spLocks noGrp="1"/>
          </p:cNvSpPr>
          <p:nvPr>
            <p:ph idx="1"/>
          </p:nvPr>
        </p:nvSpPr>
        <p:spPr/>
        <p:txBody>
          <a:bodyPr/>
          <a:lstStyle/>
          <a:p>
            <a:pPr algn="just"/>
            <a:r>
              <a:rPr lang="en-GB" dirty="0"/>
              <a:t>A conditional statement is an </a:t>
            </a:r>
            <a:r>
              <a:rPr lang="en-GB" b="1" i="1" dirty="0"/>
              <a:t>if-then </a:t>
            </a:r>
            <a:r>
              <a:rPr lang="en-GB" dirty="0"/>
              <a:t>statement. Here are several examples:</a:t>
            </a:r>
          </a:p>
          <a:p>
            <a:pPr algn="just"/>
            <a:endParaRPr lang="en-GB" dirty="0"/>
          </a:p>
          <a:p>
            <a:pPr algn="just"/>
            <a:endParaRPr lang="en-GB" dirty="0"/>
          </a:p>
          <a:p>
            <a:pPr algn="just"/>
            <a:endParaRPr lang="en-GB" dirty="0"/>
          </a:p>
          <a:p>
            <a:pPr algn="just"/>
            <a:endParaRPr lang="en-GB" dirty="0"/>
          </a:p>
          <a:p>
            <a:pPr algn="just"/>
            <a:r>
              <a:rPr lang="en-GB" dirty="0"/>
              <a:t>Conditional statements are made up of two basic parts.</a:t>
            </a:r>
          </a:p>
          <a:p>
            <a:pPr algn="just"/>
            <a:r>
              <a:rPr lang="en-GB" dirty="0"/>
              <a:t>The first part, the statement(s) following the word</a:t>
            </a:r>
            <a:r>
              <a:rPr lang="en-GB" b="1" i="1" dirty="0"/>
              <a:t> if</a:t>
            </a:r>
            <a:r>
              <a:rPr lang="en-GB" dirty="0"/>
              <a:t>, is called the antecedent. The second part, the statement(s) following the word </a:t>
            </a:r>
            <a:r>
              <a:rPr lang="en-GB" b="1" i="1" dirty="0"/>
              <a:t>then</a:t>
            </a:r>
            <a:r>
              <a:rPr lang="en-GB" dirty="0"/>
              <a:t>, is called the </a:t>
            </a:r>
            <a:r>
              <a:rPr lang="en-GB" b="1" dirty="0"/>
              <a:t>consequent</a:t>
            </a:r>
            <a:r>
              <a:rPr lang="en-GB" dirty="0"/>
              <a:t>.</a:t>
            </a:r>
          </a:p>
          <a:p>
            <a:pPr marL="0" indent="0" algn="just">
              <a:buNone/>
            </a:pPr>
            <a:endParaRPr lang="en-MT" dirty="0"/>
          </a:p>
        </p:txBody>
      </p:sp>
      <p:pic>
        <p:nvPicPr>
          <p:cNvPr id="4" name="Picture 3">
            <a:extLst>
              <a:ext uri="{FF2B5EF4-FFF2-40B4-BE49-F238E27FC236}">
                <a16:creationId xmlns:a16="http://schemas.microsoft.com/office/drawing/2014/main" id="{767C2614-BF1D-4271-BF33-77CE2D01CCE0}"/>
              </a:ext>
            </a:extLst>
          </p:cNvPr>
          <p:cNvPicPr>
            <a:picLocks noChangeAspect="1"/>
          </p:cNvPicPr>
          <p:nvPr/>
        </p:nvPicPr>
        <p:blipFill>
          <a:blip r:embed="rId2"/>
          <a:stretch>
            <a:fillRect/>
          </a:stretch>
        </p:blipFill>
        <p:spPr>
          <a:xfrm>
            <a:off x="1518068" y="2667156"/>
            <a:ext cx="6915199" cy="1523687"/>
          </a:xfrm>
          <a:prstGeom prst="rect">
            <a:avLst/>
          </a:prstGeom>
        </p:spPr>
      </p:pic>
    </p:spTree>
    <p:extLst>
      <p:ext uri="{BB962C8B-B14F-4D97-AF65-F5344CB8AC3E}">
        <p14:creationId xmlns:p14="http://schemas.microsoft.com/office/powerpoint/2010/main" val="555880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688EA-037A-454B-907D-85124AE1C870}"/>
              </a:ext>
            </a:extLst>
          </p:cNvPr>
          <p:cNvSpPr>
            <a:spLocks noGrp="1"/>
          </p:cNvSpPr>
          <p:nvPr>
            <p:ph type="title"/>
          </p:nvPr>
        </p:nvSpPr>
        <p:spPr/>
        <p:txBody>
          <a:bodyPr/>
          <a:lstStyle/>
          <a:p>
            <a:endParaRPr lang="en-MT"/>
          </a:p>
        </p:txBody>
      </p:sp>
      <p:sp>
        <p:nvSpPr>
          <p:cNvPr id="3" name="Content Placeholder 2">
            <a:extLst>
              <a:ext uri="{FF2B5EF4-FFF2-40B4-BE49-F238E27FC236}">
                <a16:creationId xmlns:a16="http://schemas.microsoft.com/office/drawing/2014/main" id="{E0649FEE-92FC-419B-9898-32F099C1BD5C}"/>
              </a:ext>
            </a:extLst>
          </p:cNvPr>
          <p:cNvSpPr>
            <a:spLocks noGrp="1"/>
          </p:cNvSpPr>
          <p:nvPr>
            <p:ph idx="1"/>
          </p:nvPr>
        </p:nvSpPr>
        <p:spPr/>
        <p:txBody>
          <a:bodyPr/>
          <a:lstStyle/>
          <a:p>
            <a:pPr algn="just"/>
            <a:r>
              <a:rPr lang="en-GB" dirty="0"/>
              <a:t>Conditional statements are not arguments, because there is no claim that any statement </a:t>
            </a:r>
            <a:r>
              <a:rPr lang="en-GB" i="1" dirty="0"/>
              <a:t>follows </a:t>
            </a:r>
            <a:r>
              <a:rPr lang="en-GB" dirty="0"/>
              <a:t>from any part of a conditional statement. </a:t>
            </a:r>
          </a:p>
          <a:p>
            <a:pPr algn="just"/>
            <a:r>
              <a:rPr lang="en-GB" dirty="0"/>
              <a:t>Thus, if I say, “</a:t>
            </a:r>
            <a:r>
              <a:rPr lang="en-GB" b="1" dirty="0"/>
              <a:t>If it rains, the picnic will be cancelled</a:t>
            </a:r>
            <a:r>
              <a:rPr lang="en-GB" dirty="0"/>
              <a:t>,” I’m not asserting either that it will rain or that the picnic will be cancelled. </a:t>
            </a:r>
          </a:p>
          <a:p>
            <a:pPr algn="just"/>
            <a:r>
              <a:rPr lang="en-GB" dirty="0"/>
              <a:t>I’m only asserting that </a:t>
            </a:r>
            <a:r>
              <a:rPr lang="en-GB" b="1" i="1" dirty="0"/>
              <a:t>if</a:t>
            </a:r>
            <a:r>
              <a:rPr lang="en-GB" i="1" dirty="0"/>
              <a:t> </a:t>
            </a:r>
            <a:r>
              <a:rPr lang="en-GB" dirty="0"/>
              <a:t>the first statement is true, the second statement will also be true. </a:t>
            </a:r>
          </a:p>
          <a:p>
            <a:pPr algn="just"/>
            <a:r>
              <a:rPr lang="en-GB" dirty="0"/>
              <a:t>Because there is no claim that any statement follows from, or supports, this conditional statement, no argument has been given.</a:t>
            </a:r>
            <a:endParaRPr lang="en-MT" dirty="0"/>
          </a:p>
        </p:txBody>
      </p:sp>
    </p:spTree>
    <p:extLst>
      <p:ext uri="{BB962C8B-B14F-4D97-AF65-F5344CB8AC3E}">
        <p14:creationId xmlns:p14="http://schemas.microsoft.com/office/powerpoint/2010/main" val="1317219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56303-537B-43B8-A9DE-D73485191DCB}"/>
              </a:ext>
            </a:extLst>
          </p:cNvPr>
          <p:cNvSpPr>
            <a:spLocks noGrp="1"/>
          </p:cNvSpPr>
          <p:nvPr>
            <p:ph type="title"/>
          </p:nvPr>
        </p:nvSpPr>
        <p:spPr/>
        <p:txBody>
          <a:bodyPr/>
          <a:lstStyle/>
          <a:p>
            <a:endParaRPr lang="en-MT"/>
          </a:p>
        </p:txBody>
      </p:sp>
      <p:sp>
        <p:nvSpPr>
          <p:cNvPr id="3" name="Content Placeholder 2">
            <a:extLst>
              <a:ext uri="{FF2B5EF4-FFF2-40B4-BE49-F238E27FC236}">
                <a16:creationId xmlns:a16="http://schemas.microsoft.com/office/drawing/2014/main" id="{5CF321E6-2235-4FD6-98C8-A117292220B5}"/>
              </a:ext>
            </a:extLst>
          </p:cNvPr>
          <p:cNvSpPr>
            <a:spLocks noGrp="1"/>
          </p:cNvSpPr>
          <p:nvPr>
            <p:ph idx="1"/>
          </p:nvPr>
        </p:nvSpPr>
        <p:spPr>
          <a:xfrm>
            <a:off x="677334" y="2160589"/>
            <a:ext cx="8596668" cy="4411661"/>
          </a:xfrm>
        </p:spPr>
        <p:txBody>
          <a:bodyPr>
            <a:normAutofit/>
          </a:bodyPr>
          <a:lstStyle/>
          <a:p>
            <a:pPr algn="just"/>
            <a:r>
              <a:rPr lang="en-GB" dirty="0"/>
              <a:t>Although conditional statements are not arguments, some conditional statements do involve a process of reasoning. </a:t>
            </a:r>
          </a:p>
          <a:p>
            <a:pPr algn="just"/>
            <a:r>
              <a:rPr lang="en-GB" dirty="0"/>
              <a:t>Thus, if I say, for example, </a:t>
            </a:r>
          </a:p>
          <a:p>
            <a:pPr algn="just"/>
            <a:endParaRPr lang="en-GB" dirty="0"/>
          </a:p>
          <a:p>
            <a:pPr algn="just"/>
            <a:endParaRPr lang="en-GB" dirty="0"/>
          </a:p>
          <a:p>
            <a:pPr algn="just"/>
            <a:endParaRPr lang="en-GB" dirty="0"/>
          </a:p>
          <a:p>
            <a:pPr algn="just"/>
            <a:r>
              <a:rPr lang="en-GB" dirty="0"/>
              <a:t>it may appear that I have reasoned to a conclusion, and thus offered an argument.</a:t>
            </a:r>
          </a:p>
          <a:p>
            <a:pPr algn="just"/>
            <a:r>
              <a:rPr lang="en-GB" dirty="0"/>
              <a:t>In fact, however, no argument has been given. All I have asserted is that </a:t>
            </a:r>
            <a:r>
              <a:rPr lang="en-GB" i="1" dirty="0"/>
              <a:t>if </a:t>
            </a:r>
            <a:r>
              <a:rPr lang="en-GB" dirty="0"/>
              <a:t>the first two statements are true, then the third statement must also be true. </a:t>
            </a:r>
          </a:p>
          <a:p>
            <a:pPr algn="just"/>
            <a:r>
              <a:rPr lang="en-GB" dirty="0"/>
              <a:t>I have not claimed that any of these statements </a:t>
            </a:r>
            <a:r>
              <a:rPr lang="en-GB" i="1" dirty="0"/>
              <a:t>are </a:t>
            </a:r>
            <a:r>
              <a:rPr lang="en-GB" dirty="0"/>
              <a:t>true. Thus, I have not put forward any premises or reasoned to any conclusion. </a:t>
            </a:r>
            <a:endParaRPr lang="en-MT" dirty="0"/>
          </a:p>
        </p:txBody>
      </p:sp>
      <p:pic>
        <p:nvPicPr>
          <p:cNvPr id="4" name="Picture 3">
            <a:extLst>
              <a:ext uri="{FF2B5EF4-FFF2-40B4-BE49-F238E27FC236}">
                <a16:creationId xmlns:a16="http://schemas.microsoft.com/office/drawing/2014/main" id="{14F2C012-A37A-46FC-8595-63C5B953D83E}"/>
              </a:ext>
            </a:extLst>
          </p:cNvPr>
          <p:cNvPicPr>
            <a:picLocks noChangeAspect="1"/>
          </p:cNvPicPr>
          <p:nvPr/>
        </p:nvPicPr>
        <p:blipFill>
          <a:blip r:embed="rId2"/>
          <a:stretch>
            <a:fillRect/>
          </a:stretch>
        </p:blipFill>
        <p:spPr>
          <a:xfrm>
            <a:off x="677334" y="3429000"/>
            <a:ext cx="8629355" cy="812981"/>
          </a:xfrm>
          <a:prstGeom prst="rect">
            <a:avLst/>
          </a:prstGeom>
        </p:spPr>
      </p:pic>
    </p:spTree>
    <p:extLst>
      <p:ext uri="{BB962C8B-B14F-4D97-AF65-F5344CB8AC3E}">
        <p14:creationId xmlns:p14="http://schemas.microsoft.com/office/powerpoint/2010/main" val="3413618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1BDAE-910F-4B32-AB37-1FBD2CBB3E10}"/>
              </a:ext>
            </a:extLst>
          </p:cNvPr>
          <p:cNvSpPr>
            <a:spLocks noGrp="1"/>
          </p:cNvSpPr>
          <p:nvPr>
            <p:ph type="title"/>
          </p:nvPr>
        </p:nvSpPr>
        <p:spPr/>
        <p:txBody>
          <a:bodyPr/>
          <a:lstStyle/>
          <a:p>
            <a:endParaRPr lang="en-MT"/>
          </a:p>
        </p:txBody>
      </p:sp>
      <p:sp>
        <p:nvSpPr>
          <p:cNvPr id="3" name="Content Placeholder 2">
            <a:extLst>
              <a:ext uri="{FF2B5EF4-FFF2-40B4-BE49-F238E27FC236}">
                <a16:creationId xmlns:a16="http://schemas.microsoft.com/office/drawing/2014/main" id="{B26B01CD-471A-4E16-AD2D-F7975555B1F1}"/>
              </a:ext>
            </a:extLst>
          </p:cNvPr>
          <p:cNvSpPr>
            <a:spLocks noGrp="1"/>
          </p:cNvSpPr>
          <p:nvPr>
            <p:ph idx="1"/>
          </p:nvPr>
        </p:nvSpPr>
        <p:spPr/>
        <p:txBody>
          <a:bodyPr/>
          <a:lstStyle/>
          <a:p>
            <a:pPr algn="just"/>
            <a:r>
              <a:rPr lang="en-GB" dirty="0"/>
              <a:t>In fact, I have asserted only a single claim: that one statement is true </a:t>
            </a:r>
            <a:r>
              <a:rPr lang="en-GB" i="1" dirty="0"/>
              <a:t>on the condition </a:t>
            </a:r>
            <a:r>
              <a:rPr lang="en-GB" dirty="0"/>
              <a:t>that two other statements are true. </a:t>
            </a:r>
          </a:p>
          <a:p>
            <a:pPr algn="just"/>
            <a:r>
              <a:rPr lang="en-GB" dirty="0"/>
              <a:t>Certainly, this claim was arrived at by a process of reasoning, but that does not mean that it is an argument. </a:t>
            </a:r>
          </a:p>
          <a:p>
            <a:pPr algn="just"/>
            <a:r>
              <a:rPr lang="en-GB" dirty="0"/>
              <a:t>As we have seen, no single claim by itself is ever an argument.</a:t>
            </a:r>
            <a:endParaRPr lang="en-MT" dirty="0"/>
          </a:p>
        </p:txBody>
      </p:sp>
    </p:spTree>
    <p:extLst>
      <p:ext uri="{BB962C8B-B14F-4D97-AF65-F5344CB8AC3E}">
        <p14:creationId xmlns:p14="http://schemas.microsoft.com/office/powerpoint/2010/main" val="191831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0F42A-93B4-40AB-9D79-E457DFA859E2}"/>
              </a:ext>
            </a:extLst>
          </p:cNvPr>
          <p:cNvSpPr>
            <a:spLocks noGrp="1"/>
          </p:cNvSpPr>
          <p:nvPr>
            <p:ph type="title"/>
          </p:nvPr>
        </p:nvSpPr>
        <p:spPr/>
        <p:txBody>
          <a:bodyPr/>
          <a:lstStyle/>
          <a:p>
            <a:r>
              <a:rPr lang="en-GB" dirty="0"/>
              <a:t>Chain arguments</a:t>
            </a:r>
            <a:endParaRPr lang="en-MT" dirty="0"/>
          </a:p>
        </p:txBody>
      </p:sp>
      <p:sp>
        <p:nvSpPr>
          <p:cNvPr id="3" name="Content Placeholder 2">
            <a:extLst>
              <a:ext uri="{FF2B5EF4-FFF2-40B4-BE49-F238E27FC236}">
                <a16:creationId xmlns:a16="http://schemas.microsoft.com/office/drawing/2014/main" id="{2F5AED58-D96B-4569-ACC7-22CF50E8B1FD}"/>
              </a:ext>
            </a:extLst>
          </p:cNvPr>
          <p:cNvSpPr>
            <a:spLocks noGrp="1"/>
          </p:cNvSpPr>
          <p:nvPr>
            <p:ph idx="1"/>
          </p:nvPr>
        </p:nvSpPr>
        <p:spPr>
          <a:xfrm>
            <a:off x="677334" y="1719431"/>
            <a:ext cx="8596668" cy="4528969"/>
          </a:xfrm>
        </p:spPr>
        <p:txBody>
          <a:bodyPr>
            <a:normAutofit lnSpcReduction="10000"/>
          </a:bodyPr>
          <a:lstStyle/>
          <a:p>
            <a:pPr algn="just"/>
            <a:r>
              <a:rPr lang="en-GB" dirty="0"/>
              <a:t>Conditional statements, accordingly, are not arguments. They can, however, be </a:t>
            </a:r>
            <a:r>
              <a:rPr lang="en-GB" i="1" dirty="0"/>
              <a:t>parts </a:t>
            </a:r>
            <a:r>
              <a:rPr lang="en-GB" dirty="0"/>
              <a:t>of arguments. For example:</a:t>
            </a:r>
          </a:p>
          <a:p>
            <a:pPr marL="0" indent="0" algn="just">
              <a:buNone/>
            </a:pPr>
            <a:endParaRPr lang="en-GB" dirty="0"/>
          </a:p>
          <a:p>
            <a:pPr marL="0" indent="0" algn="just">
              <a:buNone/>
            </a:pPr>
            <a:endParaRPr lang="en-GB" dirty="0"/>
          </a:p>
          <a:p>
            <a:pPr algn="just"/>
            <a:endParaRPr lang="en-GB" dirty="0"/>
          </a:p>
          <a:p>
            <a:pPr algn="just"/>
            <a:r>
              <a:rPr lang="en-GB" dirty="0"/>
              <a:t>In fact, arguments can be composed entirely of conditional statements:</a:t>
            </a:r>
          </a:p>
          <a:p>
            <a:pPr marL="0" indent="0" algn="just">
              <a:buNone/>
            </a:pPr>
            <a:endParaRPr lang="en-GB" dirty="0"/>
          </a:p>
          <a:p>
            <a:pPr marL="0" indent="0" algn="just">
              <a:buNone/>
            </a:pPr>
            <a:endParaRPr lang="en-GB" dirty="0"/>
          </a:p>
          <a:p>
            <a:pPr algn="just"/>
            <a:endParaRPr lang="en-GB" dirty="0"/>
          </a:p>
          <a:p>
            <a:pPr algn="just"/>
            <a:r>
              <a:rPr lang="en-GB" dirty="0"/>
              <a:t>Such arguments are sometimes called </a:t>
            </a:r>
            <a:r>
              <a:rPr lang="en-GB" b="1" dirty="0"/>
              <a:t>chain arguments </a:t>
            </a:r>
            <a:r>
              <a:rPr lang="en-GB" dirty="0"/>
              <a:t>because the antecedent </a:t>
            </a:r>
            <a:r>
              <a:rPr lang="en-GB" b="1" dirty="0"/>
              <a:t>(the </a:t>
            </a:r>
            <a:r>
              <a:rPr lang="en-GB" b="1" i="1" dirty="0"/>
              <a:t>if </a:t>
            </a:r>
            <a:r>
              <a:rPr lang="en-GB" b="1" dirty="0"/>
              <a:t>part) </a:t>
            </a:r>
            <a:r>
              <a:rPr lang="en-GB" dirty="0"/>
              <a:t>of the first statement is linked to the consequent (the </a:t>
            </a:r>
            <a:r>
              <a:rPr lang="en-GB" i="1" dirty="0"/>
              <a:t>then </a:t>
            </a:r>
            <a:r>
              <a:rPr lang="en-GB" dirty="0"/>
              <a:t>part) of the last statement by a chain of intervening conditional statements.</a:t>
            </a:r>
            <a:endParaRPr lang="en-MT" dirty="0"/>
          </a:p>
        </p:txBody>
      </p:sp>
      <p:pic>
        <p:nvPicPr>
          <p:cNvPr id="4" name="Picture 3">
            <a:extLst>
              <a:ext uri="{FF2B5EF4-FFF2-40B4-BE49-F238E27FC236}">
                <a16:creationId xmlns:a16="http://schemas.microsoft.com/office/drawing/2014/main" id="{23D4CA5B-4A27-4E77-B672-DD58BF9FC718}"/>
              </a:ext>
            </a:extLst>
          </p:cNvPr>
          <p:cNvPicPr>
            <a:picLocks noChangeAspect="1"/>
          </p:cNvPicPr>
          <p:nvPr/>
        </p:nvPicPr>
        <p:blipFill>
          <a:blip r:embed="rId2"/>
          <a:stretch>
            <a:fillRect/>
          </a:stretch>
        </p:blipFill>
        <p:spPr>
          <a:xfrm>
            <a:off x="2155793" y="2506683"/>
            <a:ext cx="5639749" cy="916967"/>
          </a:xfrm>
          <a:prstGeom prst="rect">
            <a:avLst/>
          </a:prstGeom>
        </p:spPr>
      </p:pic>
      <p:pic>
        <p:nvPicPr>
          <p:cNvPr id="5" name="Picture 4">
            <a:extLst>
              <a:ext uri="{FF2B5EF4-FFF2-40B4-BE49-F238E27FC236}">
                <a16:creationId xmlns:a16="http://schemas.microsoft.com/office/drawing/2014/main" id="{5F2A21F8-AB8C-4021-8DC7-3615C92F58DE}"/>
              </a:ext>
            </a:extLst>
          </p:cNvPr>
          <p:cNvPicPr>
            <a:picLocks noChangeAspect="1"/>
          </p:cNvPicPr>
          <p:nvPr/>
        </p:nvPicPr>
        <p:blipFill>
          <a:blip r:embed="rId3"/>
          <a:stretch>
            <a:fillRect/>
          </a:stretch>
        </p:blipFill>
        <p:spPr>
          <a:xfrm>
            <a:off x="2155793" y="3983915"/>
            <a:ext cx="5367192" cy="916966"/>
          </a:xfrm>
          <a:prstGeom prst="rect">
            <a:avLst/>
          </a:prstGeom>
        </p:spPr>
      </p:pic>
    </p:spTree>
    <p:extLst>
      <p:ext uri="{BB962C8B-B14F-4D97-AF65-F5344CB8AC3E}">
        <p14:creationId xmlns:p14="http://schemas.microsoft.com/office/powerpoint/2010/main" val="67936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5F2DD-D98A-448C-B3B4-F4EA1B6CCF18}"/>
              </a:ext>
            </a:extLst>
          </p:cNvPr>
          <p:cNvSpPr>
            <a:spLocks noGrp="1"/>
          </p:cNvSpPr>
          <p:nvPr>
            <p:ph type="title"/>
          </p:nvPr>
        </p:nvSpPr>
        <p:spPr/>
        <p:txBody>
          <a:bodyPr/>
          <a:lstStyle/>
          <a:p>
            <a:r>
              <a:rPr lang="en-GB" dirty="0"/>
              <a:t>Introduction</a:t>
            </a:r>
            <a:endParaRPr lang="en-MT" dirty="0"/>
          </a:p>
        </p:txBody>
      </p:sp>
      <p:sp>
        <p:nvSpPr>
          <p:cNvPr id="3" name="Content Placeholder 2">
            <a:extLst>
              <a:ext uri="{FF2B5EF4-FFF2-40B4-BE49-F238E27FC236}">
                <a16:creationId xmlns:a16="http://schemas.microsoft.com/office/drawing/2014/main" id="{932E5088-E5A9-411E-BA02-671BB0059E86}"/>
              </a:ext>
            </a:extLst>
          </p:cNvPr>
          <p:cNvSpPr>
            <a:spLocks noGrp="1"/>
          </p:cNvSpPr>
          <p:nvPr>
            <p:ph idx="1"/>
          </p:nvPr>
        </p:nvSpPr>
        <p:spPr/>
        <p:txBody>
          <a:bodyPr/>
          <a:lstStyle/>
          <a:p>
            <a:pPr algn="just"/>
            <a:r>
              <a:rPr lang="en-GB" dirty="0"/>
              <a:t>We encounter arguments everywhere in daily life—at school, at work, in magazine ads, in newspaper editorials, in political discussions, in television documentaries, and on radio talk shows. </a:t>
            </a:r>
          </a:p>
          <a:p>
            <a:pPr algn="just"/>
            <a:r>
              <a:rPr lang="en-GB" dirty="0"/>
              <a:t>Of course, people don’t use language only to offer arguments: they also use it to tell jokes, sing songs, recite poetry, express feelings, report events, ask questions, offer explanations, say prayers, give orders, and exchange wedding vows. </a:t>
            </a:r>
          </a:p>
          <a:p>
            <a:pPr algn="just"/>
            <a:r>
              <a:rPr lang="en-GB" dirty="0"/>
              <a:t>How, then, can we distinguish arguments from nonarguments?</a:t>
            </a:r>
            <a:endParaRPr lang="en-MT" dirty="0"/>
          </a:p>
        </p:txBody>
      </p:sp>
    </p:spTree>
    <p:extLst>
      <p:ext uri="{BB962C8B-B14F-4D97-AF65-F5344CB8AC3E}">
        <p14:creationId xmlns:p14="http://schemas.microsoft.com/office/powerpoint/2010/main" val="1970629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4A894-0CAF-4101-A142-37633215897F}"/>
              </a:ext>
            </a:extLst>
          </p:cNvPr>
          <p:cNvSpPr>
            <a:spLocks noGrp="1"/>
          </p:cNvSpPr>
          <p:nvPr>
            <p:ph type="title"/>
          </p:nvPr>
        </p:nvSpPr>
        <p:spPr/>
        <p:txBody>
          <a:bodyPr/>
          <a:lstStyle/>
          <a:p>
            <a:endParaRPr lang="en-MT"/>
          </a:p>
        </p:txBody>
      </p:sp>
      <p:sp>
        <p:nvSpPr>
          <p:cNvPr id="3" name="Content Placeholder 2">
            <a:extLst>
              <a:ext uri="{FF2B5EF4-FFF2-40B4-BE49-F238E27FC236}">
                <a16:creationId xmlns:a16="http://schemas.microsoft.com/office/drawing/2014/main" id="{66831EA9-92D6-4D09-9E08-F4C9820A7289}"/>
              </a:ext>
            </a:extLst>
          </p:cNvPr>
          <p:cNvSpPr>
            <a:spLocks noGrp="1"/>
          </p:cNvSpPr>
          <p:nvPr>
            <p:ph idx="1"/>
          </p:nvPr>
        </p:nvSpPr>
        <p:spPr/>
        <p:txBody>
          <a:bodyPr/>
          <a:lstStyle/>
          <a:p>
            <a:pPr marL="0" indent="0" algn="just">
              <a:buNone/>
            </a:pPr>
            <a:r>
              <a:rPr lang="en-GB" dirty="0"/>
              <a:t>The basic test is quite simple. Something counts as an argument when</a:t>
            </a:r>
          </a:p>
          <a:p>
            <a:pPr algn="just">
              <a:buFont typeface="+mj-lt"/>
              <a:buAutoNum type="arabicPeriod"/>
            </a:pPr>
            <a:r>
              <a:rPr lang="en-GB" b="1" dirty="0"/>
              <a:t>it is a group of two or more statements, and </a:t>
            </a:r>
          </a:p>
          <a:p>
            <a:pPr algn="just">
              <a:buFont typeface="+mj-lt"/>
              <a:buAutoNum type="arabicPeriod"/>
            </a:pPr>
            <a:r>
              <a:rPr lang="en-GB" b="1" dirty="0"/>
              <a:t>one of those statements (the conclusion) is claimed or intended to be supported by the others (the premises). </a:t>
            </a:r>
          </a:p>
          <a:p>
            <a:pPr marL="0" indent="0" algn="just">
              <a:buNone/>
            </a:pPr>
            <a:r>
              <a:rPr lang="en-GB" dirty="0"/>
              <a:t>By applying this simple test, we can usually tell whether a given passage is or is not an argument. </a:t>
            </a:r>
          </a:p>
          <a:p>
            <a:pPr marL="0" indent="0" algn="just">
              <a:buNone/>
            </a:pPr>
            <a:r>
              <a:rPr lang="en-GB" dirty="0"/>
              <a:t>Look at these five types of non-argumentative discourse that are sometimes confused with arguments:</a:t>
            </a:r>
            <a:endParaRPr lang="en-MT" dirty="0"/>
          </a:p>
        </p:txBody>
      </p:sp>
    </p:spTree>
    <p:extLst>
      <p:ext uri="{BB962C8B-B14F-4D97-AF65-F5344CB8AC3E}">
        <p14:creationId xmlns:p14="http://schemas.microsoft.com/office/powerpoint/2010/main" val="2494956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9D2A5-337B-48F1-B386-89BA43C6FBAB}"/>
              </a:ext>
            </a:extLst>
          </p:cNvPr>
          <p:cNvSpPr>
            <a:spLocks noGrp="1"/>
          </p:cNvSpPr>
          <p:nvPr>
            <p:ph type="title"/>
          </p:nvPr>
        </p:nvSpPr>
        <p:spPr/>
        <p:txBody>
          <a:bodyPr/>
          <a:lstStyle/>
          <a:p>
            <a:r>
              <a:rPr lang="en-GB" dirty="0"/>
              <a:t>5 types of non-argumentative discourse</a:t>
            </a:r>
            <a:endParaRPr lang="en-MT" dirty="0"/>
          </a:p>
        </p:txBody>
      </p:sp>
      <p:pic>
        <p:nvPicPr>
          <p:cNvPr id="4" name="Content Placeholder 3">
            <a:extLst>
              <a:ext uri="{FF2B5EF4-FFF2-40B4-BE49-F238E27FC236}">
                <a16:creationId xmlns:a16="http://schemas.microsoft.com/office/drawing/2014/main" id="{73BA143B-CE48-411C-B3FF-5A33D4F57620}"/>
              </a:ext>
            </a:extLst>
          </p:cNvPr>
          <p:cNvPicPr>
            <a:picLocks noGrp="1" noChangeAspect="1"/>
          </p:cNvPicPr>
          <p:nvPr>
            <p:ph idx="1"/>
          </p:nvPr>
        </p:nvPicPr>
        <p:blipFill>
          <a:blip r:embed="rId2"/>
          <a:stretch>
            <a:fillRect/>
          </a:stretch>
        </p:blipFill>
        <p:spPr>
          <a:xfrm>
            <a:off x="677334" y="1930400"/>
            <a:ext cx="5714209" cy="3538825"/>
          </a:xfrm>
          <a:prstGeom prst="rect">
            <a:avLst/>
          </a:prstGeom>
        </p:spPr>
      </p:pic>
    </p:spTree>
    <p:extLst>
      <p:ext uri="{BB962C8B-B14F-4D97-AF65-F5344CB8AC3E}">
        <p14:creationId xmlns:p14="http://schemas.microsoft.com/office/powerpoint/2010/main" val="1934723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9DA0B-39FF-4516-90AF-EB79F67BF5D3}"/>
              </a:ext>
            </a:extLst>
          </p:cNvPr>
          <p:cNvSpPr>
            <a:spLocks noGrp="1"/>
          </p:cNvSpPr>
          <p:nvPr>
            <p:ph type="title"/>
          </p:nvPr>
        </p:nvSpPr>
        <p:spPr/>
        <p:txBody>
          <a:bodyPr/>
          <a:lstStyle/>
          <a:p>
            <a:r>
              <a:rPr lang="en-GB" dirty="0"/>
              <a:t>Reports</a:t>
            </a:r>
            <a:endParaRPr lang="en-MT" dirty="0"/>
          </a:p>
        </p:txBody>
      </p:sp>
      <p:sp>
        <p:nvSpPr>
          <p:cNvPr id="3" name="Content Placeholder 2">
            <a:extLst>
              <a:ext uri="{FF2B5EF4-FFF2-40B4-BE49-F238E27FC236}">
                <a16:creationId xmlns:a16="http://schemas.microsoft.com/office/drawing/2014/main" id="{F29B6A68-27D0-4102-9F03-FF4719DE2452}"/>
              </a:ext>
            </a:extLst>
          </p:cNvPr>
          <p:cNvSpPr>
            <a:spLocks noGrp="1"/>
          </p:cNvSpPr>
          <p:nvPr>
            <p:ph idx="1"/>
          </p:nvPr>
        </p:nvSpPr>
        <p:spPr/>
        <p:txBody>
          <a:bodyPr/>
          <a:lstStyle/>
          <a:p>
            <a:r>
              <a:rPr lang="en-GB" dirty="0"/>
              <a:t>The purpose of a report is simply to convey information about a subject. Here is an example of a report:</a:t>
            </a:r>
            <a:endParaRPr lang="en-MT" dirty="0"/>
          </a:p>
        </p:txBody>
      </p:sp>
      <p:grpSp>
        <p:nvGrpSpPr>
          <p:cNvPr id="6" name="Group 5">
            <a:extLst>
              <a:ext uri="{FF2B5EF4-FFF2-40B4-BE49-F238E27FC236}">
                <a16:creationId xmlns:a16="http://schemas.microsoft.com/office/drawing/2014/main" id="{35F316B3-86CA-4527-B1C4-FDCE809EB2FE}"/>
              </a:ext>
            </a:extLst>
          </p:cNvPr>
          <p:cNvGrpSpPr/>
          <p:nvPr/>
        </p:nvGrpSpPr>
        <p:grpSpPr>
          <a:xfrm>
            <a:off x="1056660" y="3154183"/>
            <a:ext cx="7838016" cy="2360792"/>
            <a:chOff x="677334" y="3049408"/>
            <a:chExt cx="5766096" cy="1512955"/>
          </a:xfrm>
        </p:grpSpPr>
        <p:pic>
          <p:nvPicPr>
            <p:cNvPr id="4" name="Picture 3">
              <a:extLst>
                <a:ext uri="{FF2B5EF4-FFF2-40B4-BE49-F238E27FC236}">
                  <a16:creationId xmlns:a16="http://schemas.microsoft.com/office/drawing/2014/main" id="{7618AF35-4147-4334-B420-31F008F0BD5C}"/>
                </a:ext>
              </a:extLst>
            </p:cNvPr>
            <p:cNvPicPr>
              <a:picLocks noChangeAspect="1"/>
            </p:cNvPicPr>
            <p:nvPr/>
          </p:nvPicPr>
          <p:blipFill>
            <a:blip r:embed="rId2"/>
            <a:stretch>
              <a:fillRect/>
            </a:stretch>
          </p:blipFill>
          <p:spPr>
            <a:xfrm>
              <a:off x="677334" y="3049408"/>
              <a:ext cx="5734345" cy="419122"/>
            </a:xfrm>
            <a:prstGeom prst="rect">
              <a:avLst/>
            </a:prstGeom>
          </p:spPr>
        </p:pic>
        <p:pic>
          <p:nvPicPr>
            <p:cNvPr id="5" name="Picture 4">
              <a:extLst>
                <a:ext uri="{FF2B5EF4-FFF2-40B4-BE49-F238E27FC236}">
                  <a16:creationId xmlns:a16="http://schemas.microsoft.com/office/drawing/2014/main" id="{E044D5EE-D081-45CE-A5E3-B55B25815AC8}"/>
                </a:ext>
              </a:extLst>
            </p:cNvPr>
            <p:cNvPicPr>
              <a:picLocks noChangeAspect="1"/>
            </p:cNvPicPr>
            <p:nvPr/>
          </p:nvPicPr>
          <p:blipFill>
            <a:blip r:embed="rId3"/>
            <a:stretch>
              <a:fillRect/>
            </a:stretch>
          </p:blipFill>
          <p:spPr>
            <a:xfrm>
              <a:off x="677334" y="3489158"/>
              <a:ext cx="5766096" cy="1073205"/>
            </a:xfrm>
            <a:prstGeom prst="rect">
              <a:avLst/>
            </a:prstGeom>
          </p:spPr>
        </p:pic>
      </p:grpSp>
    </p:spTree>
    <p:extLst>
      <p:ext uri="{BB962C8B-B14F-4D97-AF65-F5344CB8AC3E}">
        <p14:creationId xmlns:p14="http://schemas.microsoft.com/office/powerpoint/2010/main" val="1173321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5AA0E-37CF-438D-BAAB-820079231C82}"/>
              </a:ext>
            </a:extLst>
          </p:cNvPr>
          <p:cNvSpPr>
            <a:spLocks noGrp="1"/>
          </p:cNvSpPr>
          <p:nvPr>
            <p:ph type="title"/>
          </p:nvPr>
        </p:nvSpPr>
        <p:spPr/>
        <p:txBody>
          <a:bodyPr/>
          <a:lstStyle/>
          <a:p>
            <a:endParaRPr lang="en-MT"/>
          </a:p>
        </p:txBody>
      </p:sp>
      <p:sp>
        <p:nvSpPr>
          <p:cNvPr id="3" name="Content Placeholder 2">
            <a:extLst>
              <a:ext uri="{FF2B5EF4-FFF2-40B4-BE49-F238E27FC236}">
                <a16:creationId xmlns:a16="http://schemas.microsoft.com/office/drawing/2014/main" id="{ABE50F3F-B086-4E83-AC3A-23E861DD4B2B}"/>
              </a:ext>
            </a:extLst>
          </p:cNvPr>
          <p:cNvSpPr>
            <a:spLocks noGrp="1"/>
          </p:cNvSpPr>
          <p:nvPr>
            <p:ph idx="1"/>
          </p:nvPr>
        </p:nvSpPr>
        <p:spPr/>
        <p:txBody>
          <a:bodyPr/>
          <a:lstStyle/>
          <a:p>
            <a:pPr algn="just"/>
            <a:r>
              <a:rPr lang="en-GB" dirty="0"/>
              <a:t>In this passage, the authors are simply reporting a series of events; their aim is to narrate and inform, not to offer reasons why one statement should be accepted on the basis of others.</a:t>
            </a:r>
          </a:p>
          <a:p>
            <a:pPr algn="just"/>
            <a:r>
              <a:rPr lang="en-GB" dirty="0"/>
              <a:t>Caution is needed, however, with reports </a:t>
            </a:r>
            <a:r>
              <a:rPr lang="en-GB" i="1" dirty="0"/>
              <a:t>about </a:t>
            </a:r>
            <a:r>
              <a:rPr lang="en-GB" dirty="0"/>
              <a:t>arguments. Here is an example of such a passage:</a:t>
            </a:r>
          </a:p>
          <a:p>
            <a:pPr marL="0" indent="0" algn="just">
              <a:buNone/>
            </a:pPr>
            <a:endParaRPr lang="en-MT" dirty="0"/>
          </a:p>
        </p:txBody>
      </p:sp>
    </p:spTree>
    <p:extLst>
      <p:ext uri="{BB962C8B-B14F-4D97-AF65-F5344CB8AC3E}">
        <p14:creationId xmlns:p14="http://schemas.microsoft.com/office/powerpoint/2010/main" val="2912761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8358E-325F-4D89-A77E-EA2F584CF8E9}"/>
              </a:ext>
            </a:extLst>
          </p:cNvPr>
          <p:cNvSpPr>
            <a:spLocks noGrp="1"/>
          </p:cNvSpPr>
          <p:nvPr>
            <p:ph type="title"/>
          </p:nvPr>
        </p:nvSpPr>
        <p:spPr/>
        <p:txBody>
          <a:bodyPr/>
          <a:lstStyle/>
          <a:p>
            <a:endParaRPr lang="en-MT"/>
          </a:p>
        </p:txBody>
      </p:sp>
      <p:sp>
        <p:nvSpPr>
          <p:cNvPr id="3" name="Content Placeholder 2">
            <a:extLst>
              <a:ext uri="{FF2B5EF4-FFF2-40B4-BE49-F238E27FC236}">
                <a16:creationId xmlns:a16="http://schemas.microsoft.com/office/drawing/2014/main" id="{7B6A7AE1-000F-49C2-8476-CC102CC040C7}"/>
              </a:ext>
            </a:extLst>
          </p:cNvPr>
          <p:cNvSpPr>
            <a:spLocks noGrp="1"/>
          </p:cNvSpPr>
          <p:nvPr>
            <p:ph idx="1"/>
          </p:nvPr>
        </p:nvSpPr>
        <p:spPr/>
        <p:txBody>
          <a:bodyPr/>
          <a:lstStyle/>
          <a:p>
            <a:pPr marL="0" indent="0" algn="just">
              <a:buNone/>
            </a:pPr>
            <a:endParaRPr lang="en-GB" dirty="0"/>
          </a:p>
          <a:p>
            <a:pPr marL="0" indent="0" algn="just">
              <a:buNone/>
            </a:pPr>
            <a:endParaRPr lang="en-GB" dirty="0"/>
          </a:p>
          <a:p>
            <a:pPr marL="0" indent="0" algn="just">
              <a:buNone/>
            </a:pPr>
            <a:endParaRPr lang="en-GB" dirty="0"/>
          </a:p>
          <a:p>
            <a:pPr marL="0" indent="0" algn="just">
              <a:buNone/>
            </a:pPr>
            <a:endParaRPr lang="en-GB" dirty="0"/>
          </a:p>
          <a:p>
            <a:pPr marL="0" indent="0" algn="just">
              <a:buNone/>
            </a:pPr>
            <a:endParaRPr lang="en-GB" dirty="0"/>
          </a:p>
          <a:p>
            <a:pPr marL="0" indent="0" algn="just">
              <a:buNone/>
            </a:pPr>
            <a:endParaRPr lang="en-GB" dirty="0"/>
          </a:p>
          <a:p>
            <a:pPr marL="0" indent="0" algn="just">
              <a:buNone/>
            </a:pPr>
            <a:r>
              <a:rPr lang="en-GB" dirty="0"/>
              <a:t>This is not an argument, because the author is merely reporting another person’s argument, not endorsing it or putting it forward as his own.</a:t>
            </a:r>
            <a:endParaRPr lang="en-MT" dirty="0"/>
          </a:p>
        </p:txBody>
      </p:sp>
      <p:pic>
        <p:nvPicPr>
          <p:cNvPr id="4" name="Picture 3">
            <a:extLst>
              <a:ext uri="{FF2B5EF4-FFF2-40B4-BE49-F238E27FC236}">
                <a16:creationId xmlns:a16="http://schemas.microsoft.com/office/drawing/2014/main" id="{F2949BA8-8A5B-4B50-85D2-74FE56B656FB}"/>
              </a:ext>
            </a:extLst>
          </p:cNvPr>
          <p:cNvPicPr>
            <a:picLocks noChangeAspect="1"/>
          </p:cNvPicPr>
          <p:nvPr/>
        </p:nvPicPr>
        <p:blipFill>
          <a:blip r:embed="rId2"/>
          <a:stretch>
            <a:fillRect/>
          </a:stretch>
        </p:blipFill>
        <p:spPr>
          <a:xfrm>
            <a:off x="677333" y="2296828"/>
            <a:ext cx="8689203" cy="1938288"/>
          </a:xfrm>
          <a:prstGeom prst="rect">
            <a:avLst/>
          </a:prstGeom>
        </p:spPr>
      </p:pic>
    </p:spTree>
    <p:extLst>
      <p:ext uri="{BB962C8B-B14F-4D97-AF65-F5344CB8AC3E}">
        <p14:creationId xmlns:p14="http://schemas.microsoft.com/office/powerpoint/2010/main" val="4290699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1B53F-4EFC-4B99-8D70-BB6458F04C6C}"/>
              </a:ext>
            </a:extLst>
          </p:cNvPr>
          <p:cNvSpPr>
            <a:spLocks noGrp="1"/>
          </p:cNvSpPr>
          <p:nvPr>
            <p:ph type="title"/>
          </p:nvPr>
        </p:nvSpPr>
        <p:spPr/>
        <p:txBody>
          <a:bodyPr/>
          <a:lstStyle/>
          <a:p>
            <a:r>
              <a:rPr lang="en-GB" dirty="0"/>
              <a:t>Unsupported Assertions</a:t>
            </a:r>
            <a:endParaRPr lang="en-MT" dirty="0"/>
          </a:p>
        </p:txBody>
      </p:sp>
      <p:sp>
        <p:nvSpPr>
          <p:cNvPr id="3" name="Content Placeholder 2">
            <a:extLst>
              <a:ext uri="{FF2B5EF4-FFF2-40B4-BE49-F238E27FC236}">
                <a16:creationId xmlns:a16="http://schemas.microsoft.com/office/drawing/2014/main" id="{6C125BA6-B2CD-43EF-908F-87DA6072E0F0}"/>
              </a:ext>
            </a:extLst>
          </p:cNvPr>
          <p:cNvSpPr>
            <a:spLocks noGrp="1"/>
          </p:cNvSpPr>
          <p:nvPr>
            <p:ph idx="1"/>
          </p:nvPr>
        </p:nvSpPr>
        <p:spPr/>
        <p:txBody>
          <a:bodyPr/>
          <a:lstStyle/>
          <a:p>
            <a:pPr algn="just"/>
            <a:r>
              <a:rPr lang="en-GB" b="1" dirty="0"/>
              <a:t>Unsupported assertions </a:t>
            </a:r>
            <a:r>
              <a:rPr lang="en-GB" dirty="0"/>
              <a:t>are statements about what a speaker or writer happens to believe. </a:t>
            </a:r>
          </a:p>
          <a:p>
            <a:pPr algn="just"/>
            <a:r>
              <a:rPr lang="en-GB" dirty="0"/>
              <a:t>Such statements can be true or false, rational or irrational, but they are parts of arguments only if the speaker or writer claims that they follow from, or support, other claims. </a:t>
            </a:r>
          </a:p>
          <a:p>
            <a:pPr algn="just"/>
            <a:r>
              <a:rPr lang="en-GB" dirty="0"/>
              <a:t>Here is an example of a series of unsupported assertions:</a:t>
            </a:r>
            <a:endParaRPr lang="en-MT" dirty="0"/>
          </a:p>
        </p:txBody>
      </p:sp>
    </p:spTree>
    <p:extLst>
      <p:ext uri="{BB962C8B-B14F-4D97-AF65-F5344CB8AC3E}">
        <p14:creationId xmlns:p14="http://schemas.microsoft.com/office/powerpoint/2010/main" val="3281924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AF218-91D9-4ED1-8195-0F1E2424D7C4}"/>
              </a:ext>
            </a:extLst>
          </p:cNvPr>
          <p:cNvSpPr>
            <a:spLocks noGrp="1"/>
          </p:cNvSpPr>
          <p:nvPr>
            <p:ph type="title"/>
          </p:nvPr>
        </p:nvSpPr>
        <p:spPr/>
        <p:txBody>
          <a:bodyPr/>
          <a:lstStyle/>
          <a:p>
            <a:endParaRPr lang="en-MT"/>
          </a:p>
        </p:txBody>
      </p:sp>
      <p:sp>
        <p:nvSpPr>
          <p:cNvPr id="3" name="Content Placeholder 2">
            <a:extLst>
              <a:ext uri="{FF2B5EF4-FFF2-40B4-BE49-F238E27FC236}">
                <a16:creationId xmlns:a16="http://schemas.microsoft.com/office/drawing/2014/main" id="{F9B8915D-84AB-408B-B9E3-8E8258D11B87}"/>
              </a:ext>
            </a:extLst>
          </p:cNvPr>
          <p:cNvSpPr>
            <a:spLocks noGrp="1"/>
          </p:cNvSpPr>
          <p:nvPr>
            <p:ph idx="1"/>
          </p:nvPr>
        </p:nvSpPr>
        <p:spPr/>
        <p:txBody>
          <a:bodyPr/>
          <a:lstStyle/>
          <a:p>
            <a:endParaRPr lang="en-GB" dirty="0"/>
          </a:p>
          <a:p>
            <a:endParaRPr lang="en-GB" dirty="0"/>
          </a:p>
          <a:p>
            <a:endParaRPr lang="en-GB" dirty="0"/>
          </a:p>
          <a:p>
            <a:endParaRPr lang="en-GB" dirty="0"/>
          </a:p>
          <a:p>
            <a:endParaRPr lang="en-GB" dirty="0"/>
          </a:p>
          <a:p>
            <a:endParaRPr lang="en-GB" dirty="0"/>
          </a:p>
          <a:p>
            <a:r>
              <a:rPr lang="en-GB" dirty="0"/>
              <a:t>Because there is no claim that any of these statements follow from, or imply, any other statements, this is not an argument.</a:t>
            </a:r>
            <a:endParaRPr lang="en-MT" dirty="0"/>
          </a:p>
        </p:txBody>
      </p:sp>
      <p:pic>
        <p:nvPicPr>
          <p:cNvPr id="4" name="Picture 3">
            <a:extLst>
              <a:ext uri="{FF2B5EF4-FFF2-40B4-BE49-F238E27FC236}">
                <a16:creationId xmlns:a16="http://schemas.microsoft.com/office/drawing/2014/main" id="{C41197C2-2B7A-4C5E-8DAC-4124D6D7D3B6}"/>
              </a:ext>
            </a:extLst>
          </p:cNvPr>
          <p:cNvPicPr>
            <a:picLocks noChangeAspect="1"/>
          </p:cNvPicPr>
          <p:nvPr/>
        </p:nvPicPr>
        <p:blipFill>
          <a:blip r:embed="rId2"/>
          <a:stretch>
            <a:fillRect/>
          </a:stretch>
        </p:blipFill>
        <p:spPr>
          <a:xfrm>
            <a:off x="849062" y="2799670"/>
            <a:ext cx="8253211" cy="1258660"/>
          </a:xfrm>
          <a:prstGeom prst="rect">
            <a:avLst/>
          </a:prstGeom>
        </p:spPr>
      </p:pic>
    </p:spTree>
    <p:extLst>
      <p:ext uri="{BB962C8B-B14F-4D97-AF65-F5344CB8AC3E}">
        <p14:creationId xmlns:p14="http://schemas.microsoft.com/office/powerpoint/2010/main" val="171911521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28</TotalTime>
  <Words>795</Words>
  <Application>Microsoft Office PowerPoint</Application>
  <PresentationFormat>Widescreen</PresentationFormat>
  <Paragraphs>66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Trebuchet MS</vt:lpstr>
      <vt:lpstr>Wingdings 3</vt:lpstr>
      <vt:lpstr>Facet</vt:lpstr>
      <vt:lpstr>What is not an argument?</vt:lpstr>
      <vt:lpstr>Introduction</vt:lpstr>
      <vt:lpstr>PowerPoint Presentation</vt:lpstr>
      <vt:lpstr>5 types of non-argumentative discourse</vt:lpstr>
      <vt:lpstr>Reports</vt:lpstr>
      <vt:lpstr>PowerPoint Presentation</vt:lpstr>
      <vt:lpstr>PowerPoint Presentation</vt:lpstr>
      <vt:lpstr>Unsupported Assertions</vt:lpstr>
      <vt:lpstr>PowerPoint Presentation</vt:lpstr>
      <vt:lpstr>Conditional Statements</vt:lpstr>
      <vt:lpstr>PowerPoint Presentation</vt:lpstr>
      <vt:lpstr>PowerPoint Presentation</vt:lpstr>
      <vt:lpstr>PowerPoint Presentation</vt:lpstr>
      <vt:lpstr>Chain arguments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not an argument?</dc:title>
  <dc:creator>Warren J. Borg Ebejer</dc:creator>
  <cp:lastModifiedBy>Warren J. Borg Ebejer</cp:lastModifiedBy>
  <cp:revision>4</cp:revision>
  <dcterms:created xsi:type="dcterms:W3CDTF">2020-01-03T11:29:51Z</dcterms:created>
  <dcterms:modified xsi:type="dcterms:W3CDTF">2020-02-16T17:56:37Z</dcterms:modified>
</cp:coreProperties>
</file>