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Am0lShah/SIH_202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youtu.be/1unG_kV5Ls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b1-WUuZc-xk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neuraldesigner.com/blog/electricity_demand_forecasting/" TargetMode="External"/><Relationship Id="rId7" Type="http://schemas.openxmlformats.org/officeDocument/2006/relationships/hyperlink" Target="https://www.kaggle.com/datasets/stucom/solar-energy-power-generation-dataset?resource=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389711" TargetMode="External"/><Relationship Id="rId5" Type="http://schemas.openxmlformats.org/officeDocument/2006/relationships/hyperlink" Target="https://www.ijset.in/iot-based-energy-monitoring-management-system-real-time-appliances/" TargetMode="External"/><Relationship Id="rId4" Type="http://schemas.openxmlformats.org/officeDocument/2006/relationships/hyperlink" Target="https://www.mdpi.com/1424-8220/25/5/14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585180"/>
            <a:ext cx="6286620" cy="616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sz="2400" dirty="0"/>
              <a:t>25051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 </a:t>
            </a:r>
            <a:r>
              <a:rPr lang="en-IN" sz="2400" dirty="0"/>
              <a:t>Renewable Energy Monitoring System for Microgrids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sz="2400" dirty="0"/>
              <a:t>Renewable / Sustainable Energy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2400" dirty="0"/>
              <a:t>65089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-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Eco_Innovators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1054376"/>
            <a:ext cx="434199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9939" y="244461"/>
            <a:ext cx="181365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Eco Innovators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34C884-648E-B631-8752-DEF7DBA656DB}"/>
              </a:ext>
            </a:extLst>
          </p:cNvPr>
          <p:cNvSpPr txBox="1"/>
          <p:nvPr/>
        </p:nvSpPr>
        <p:spPr>
          <a:xfrm>
            <a:off x="319939" y="2035552"/>
            <a:ext cx="6198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defTabSz="914400" eaLnBrk="0" hangingPunct="0"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Arial" panose="020B0604020202020204" pitchFamily="34" charset="0"/>
              </a:rPr>
              <a:t>The system integrates </a:t>
            </a:r>
            <a:r>
              <a:rPr lang="en-US" altLang="en-US" sz="1400" b="1" dirty="0">
                <a:latin typeface="Arial" panose="020B0604020202020204" pitchFamily="34" charset="0"/>
              </a:rPr>
              <a:t>low-cost sensors</a:t>
            </a:r>
            <a:r>
              <a:rPr lang="en-US" altLang="en-US" sz="1400" dirty="0">
                <a:latin typeface="Arial" panose="020B0604020202020204" pitchFamily="34" charset="0"/>
              </a:rPr>
              <a:t> (current, voltage, power, battery state-of-charge) with </a:t>
            </a:r>
            <a:r>
              <a:rPr lang="en-US" altLang="en-US" sz="1400" b="1" dirty="0">
                <a:latin typeface="Arial" panose="020B0604020202020204" pitchFamily="34" charset="0"/>
              </a:rPr>
              <a:t>Raspberry Pi </a:t>
            </a:r>
            <a:r>
              <a:rPr lang="en-US" altLang="en-US" sz="1400" dirty="0">
                <a:latin typeface="Arial" panose="020B0604020202020204" pitchFamily="34" charset="0"/>
              </a:rPr>
              <a:t>as the central data hub.</a:t>
            </a:r>
          </a:p>
          <a:p>
            <a:pPr marL="285750" lvl="0" indent="-285750" algn="just" defTabSz="914400" eaLnBrk="0" hangingPunct="0"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Arial" panose="020B0604020202020204" pitchFamily="34" charset="0"/>
              </a:rPr>
              <a:t>Data on </a:t>
            </a:r>
            <a:r>
              <a:rPr lang="en-US" altLang="en-US" sz="1400" b="1" dirty="0">
                <a:latin typeface="Arial" panose="020B0604020202020204" pitchFamily="34" charset="0"/>
              </a:rPr>
              <a:t>generation, storage, and consumption</a:t>
            </a:r>
            <a:r>
              <a:rPr lang="en-US" altLang="en-US" sz="1400" dirty="0">
                <a:latin typeface="Arial" panose="020B0604020202020204" pitchFamily="34" charset="0"/>
              </a:rPr>
              <a:t> is transmitted via </a:t>
            </a:r>
            <a:r>
              <a:rPr lang="en-US" altLang="en-US" sz="1400" b="1" dirty="0">
                <a:latin typeface="Arial" panose="020B0604020202020204" pitchFamily="34" charset="0"/>
              </a:rPr>
              <a:t>MQTT to the cloud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marL="285750" lvl="0" indent="-285750" algn="just" defTabSz="914400" eaLnBrk="0" hangingPunct="0"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Arial" panose="020B0604020202020204" pitchFamily="34" charset="0"/>
              </a:rPr>
              <a:t>A </a:t>
            </a:r>
            <a:r>
              <a:rPr lang="en-US" altLang="en-US" sz="1400" b="1" dirty="0">
                <a:latin typeface="Arial" panose="020B0604020202020204" pitchFamily="34" charset="0"/>
              </a:rPr>
              <a:t>mobile app and web dashboard</a:t>
            </a:r>
            <a:r>
              <a:rPr lang="en-US" altLang="en-US" sz="1400" dirty="0">
                <a:latin typeface="Arial" panose="020B0604020202020204" pitchFamily="34" charset="0"/>
              </a:rPr>
              <a:t> visualize real-time performance and provide predictive insights for community operators.</a:t>
            </a:r>
          </a:p>
          <a:p>
            <a:pPr marL="285750" lvl="0" indent="-285750" algn="just" defTabSz="914400" eaLnBrk="0" hangingPunct="0"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Arial" panose="020B0604020202020204" pitchFamily="34" charset="0"/>
              </a:rPr>
              <a:t>AI/ML models predict future load demand, allowing proactive adjustments in energy generation or storage allocation.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D8B89C97-2A12-D6D5-C6A5-AFE6D04C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95" y="4402358"/>
            <a:ext cx="485182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Tackles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shortages and blackouts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rural areas by ensuring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transparent monitoring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utilization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highlighting inefficiencies (e.g., low solar panel output due to dust).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decision-making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when to store, use, or conserve energy.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communities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manage their energy microgrids with minimal technical expertise.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9F5AA909-7802-10C8-EE95-3D9C4892D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53" y="4402358"/>
            <a:ext cx="493825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renewable monitoring + predictive demand forecasting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affordable prototype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Community-level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interface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non-technical operators.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low-cost open-source hardware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(Arduino, Raspberry Pi) instead of expensive industrial controllers.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maintenance alerts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turbine bearing wear, battery health issues).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879C7-05DD-F46E-4C8A-1B17F2DE238E}"/>
              </a:ext>
            </a:extLst>
          </p:cNvPr>
          <p:cNvSpPr txBox="1"/>
          <p:nvPr/>
        </p:nvSpPr>
        <p:spPr>
          <a:xfrm>
            <a:off x="319939" y="1663790"/>
            <a:ext cx="516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Detailed explanation of the proposed solution</a:t>
            </a:r>
            <a:endParaRPr lang="en-IN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5561EC-4CE4-9EF1-1409-5AC158E1CC1B}"/>
              </a:ext>
            </a:extLst>
          </p:cNvPr>
          <p:cNvSpPr txBox="1"/>
          <p:nvPr/>
        </p:nvSpPr>
        <p:spPr>
          <a:xfrm>
            <a:off x="182998" y="4136341"/>
            <a:ext cx="516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How it addresses the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E8ACDE-0B94-E9DE-C5A5-3CE2D2D4C8B0}"/>
              </a:ext>
            </a:extLst>
          </p:cNvPr>
          <p:cNvSpPr txBox="1"/>
          <p:nvPr/>
        </p:nvSpPr>
        <p:spPr>
          <a:xfrm>
            <a:off x="6760642" y="4136341"/>
            <a:ext cx="4735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Innovation and uniqueness of the solution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31E1-B72F-3821-80BB-9A55B5583968}"/>
              </a:ext>
            </a:extLst>
          </p:cNvPr>
          <p:cNvCxnSpPr>
            <a:cxnSpLocks/>
          </p:cNvCxnSpPr>
          <p:nvPr/>
        </p:nvCxnSpPr>
        <p:spPr>
          <a:xfrm>
            <a:off x="428095" y="4066877"/>
            <a:ext cx="61557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942640-F7ED-5D69-842F-1A347CC57316}"/>
              </a:ext>
            </a:extLst>
          </p:cNvPr>
          <p:cNvCxnSpPr>
            <a:cxnSpLocks/>
          </p:cNvCxnSpPr>
          <p:nvPr/>
        </p:nvCxnSpPr>
        <p:spPr>
          <a:xfrm>
            <a:off x="428095" y="1665028"/>
            <a:ext cx="61557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7024CA-5CCC-D83C-E47C-C2618743DA64}"/>
              </a:ext>
            </a:extLst>
          </p:cNvPr>
          <p:cNvSpPr txBox="1"/>
          <p:nvPr/>
        </p:nvSpPr>
        <p:spPr>
          <a:xfrm>
            <a:off x="8454979" y="3636091"/>
            <a:ext cx="1887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Fig. Dashboard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EC5AB-6B37-F721-EE42-D21C24B58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294" y="1203085"/>
            <a:ext cx="5445404" cy="2383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EAFDD6-672E-C913-0C05-11D1DECEA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04" y="1473145"/>
            <a:ext cx="518756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(backend + data processing), JavaScript (mobile app/React Native).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Frameworks/Tools: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Node.js, Express.js, MQTT protocol, Firebase for real-time storage.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Raspberry Pi, Current/Voltage sensors (INA219, ACS712, PZEM-004T), Wind turbine RPM sensor, Battery SOC meter.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&amp; Analytics: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HiveMQ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(MQTT broker), TensorFlow Lite for demand prediction.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17D95-E61A-D645-84AD-9D65B1051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05" y="3978484"/>
            <a:ext cx="485713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Sensors measure PV, wind, battery, and load.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Processing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Raspberry Pi preprocesses data and pushes via MQTT.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Storage &amp; Analytics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Real-time DB + AI for prediction.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Mobile/Web Dashboard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Displays generation, consumption, net energy, and alerts.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Operators adjust usage or generation.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E2A28-5AD7-E040-3926-4DBEFF538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26" y="1244837"/>
            <a:ext cx="6906073" cy="4577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73D433-9AA0-1156-44A4-7E269C55C5FF}"/>
              </a:ext>
            </a:extLst>
          </p:cNvPr>
          <p:cNvSpPr txBox="1"/>
          <p:nvPr/>
        </p:nvSpPr>
        <p:spPr>
          <a:xfrm>
            <a:off x="136804" y="1063631"/>
            <a:ext cx="516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/>
              <a:t>Technologies to be used</a:t>
            </a:r>
            <a:endParaRPr lang="en-US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061C5-DF0D-497E-EF0E-52551F8AD9F8}"/>
              </a:ext>
            </a:extLst>
          </p:cNvPr>
          <p:cNvSpPr txBox="1"/>
          <p:nvPr/>
        </p:nvSpPr>
        <p:spPr>
          <a:xfrm>
            <a:off x="149619" y="3677626"/>
            <a:ext cx="516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Methodology and Process for 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69097-B1AE-2EDE-70AB-5B61F8970EE9}"/>
              </a:ext>
            </a:extLst>
          </p:cNvPr>
          <p:cNvSpPr txBox="1"/>
          <p:nvPr/>
        </p:nvSpPr>
        <p:spPr>
          <a:xfrm>
            <a:off x="7593488" y="5337003"/>
            <a:ext cx="18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Fig. Flow Charts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0B7093-8E8B-5463-B76B-B1D5A137D79C}"/>
              </a:ext>
            </a:extLst>
          </p:cNvPr>
          <p:cNvCxnSpPr>
            <a:cxnSpLocks/>
          </p:cNvCxnSpPr>
          <p:nvPr/>
        </p:nvCxnSpPr>
        <p:spPr>
          <a:xfrm>
            <a:off x="149619" y="3677626"/>
            <a:ext cx="49967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 descr="Your startup LOGO">
            <a:extLst>
              <a:ext uri="{FF2B5EF4-FFF2-40B4-BE49-F238E27FC236}">
                <a16:creationId xmlns:a16="http://schemas.microsoft.com/office/drawing/2014/main" id="{1C28377D-430A-1E84-8A42-B456962B3D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9939" y="244461"/>
            <a:ext cx="181365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Eco Innovators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B8575-574C-4BE1-E6CF-9D0D6390442A}"/>
              </a:ext>
            </a:extLst>
          </p:cNvPr>
          <p:cNvSpPr txBox="1"/>
          <p:nvPr/>
        </p:nvSpPr>
        <p:spPr>
          <a:xfrm>
            <a:off x="7852200" y="943897"/>
            <a:ext cx="11148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MQTT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D67976-CC6E-BAD2-BC85-947F37E5709C}"/>
              </a:ext>
            </a:extLst>
          </p:cNvPr>
          <p:cNvGrpSpPr/>
          <p:nvPr/>
        </p:nvGrpSpPr>
        <p:grpSpPr>
          <a:xfrm>
            <a:off x="6405795" y="5843218"/>
            <a:ext cx="6007100" cy="457200"/>
            <a:chOff x="5410200" y="5832808"/>
            <a:chExt cx="6007100" cy="457200"/>
          </a:xfrm>
        </p:grpSpPr>
        <p:pic>
          <p:nvPicPr>
            <p:cNvPr id="16" name="Graphic 15" descr="Link with solid fill">
              <a:extLst>
                <a:ext uri="{FF2B5EF4-FFF2-40B4-BE49-F238E27FC236}">
                  <a16:creationId xmlns:a16="http://schemas.microsoft.com/office/drawing/2014/main" id="{DBF3B0F2-1841-D41B-962C-BEED0028C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0200" y="5832808"/>
              <a:ext cx="457200" cy="4572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34C449-E3C8-3705-A4E9-A67FA700B01E}"/>
                </a:ext>
              </a:extLst>
            </p:cNvPr>
            <p:cNvSpPr txBox="1"/>
            <p:nvPr/>
          </p:nvSpPr>
          <p:spPr>
            <a:xfrm>
              <a:off x="5867400" y="5883608"/>
              <a:ext cx="554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PROTOTYPE LINK : </a:t>
              </a:r>
              <a:r>
                <a:rPr lang="en-US" sz="1600" dirty="0">
                  <a:hlinkClick r:id="rId7"/>
                </a:rPr>
                <a:t>https://github.com/Am0lShah/SIH_2025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E3AA6A-0BF0-56A7-4892-02000937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343" y="1537455"/>
            <a:ext cx="479814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Unreliable internet connectivity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rural areas.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maintenance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(dust, heat, battery wear).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adoption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operators are not tech-savvy.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consumption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IoT devices in low-resource environments.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168AC-D8CA-9D25-F2C4-7FDFC73A7E6A}"/>
              </a:ext>
            </a:extLst>
          </p:cNvPr>
          <p:cNvSpPr txBox="1"/>
          <p:nvPr/>
        </p:nvSpPr>
        <p:spPr>
          <a:xfrm>
            <a:off x="7252343" y="3360778"/>
            <a:ext cx="479814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offline-first mobile app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with periodic data sync.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Employ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solar-powered Raspberry Pi setups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for continuous operation.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training &amp; user-friendly UI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for community operators.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redundant sensors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and rugged enclosures to withstand harsh environments.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19275-7BFB-950E-4EEE-7125F851CB98}"/>
              </a:ext>
            </a:extLst>
          </p:cNvPr>
          <p:cNvSpPr txBox="1"/>
          <p:nvPr/>
        </p:nvSpPr>
        <p:spPr>
          <a:xfrm>
            <a:off x="6922430" y="1222035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/>
              <a:t>Potential challenges and risks</a:t>
            </a:r>
            <a:endParaRPr lang="en-US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2409C-4B3A-9ED0-00DA-7D3D36280851}"/>
              </a:ext>
            </a:extLst>
          </p:cNvPr>
          <p:cNvSpPr txBox="1"/>
          <p:nvPr/>
        </p:nvSpPr>
        <p:spPr>
          <a:xfrm>
            <a:off x="6922430" y="2919808"/>
            <a:ext cx="456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Strategies for overcoming these challenges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E194A368-BB15-1F46-3F00-F7FDA0ACC6E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9939" y="244461"/>
            <a:ext cx="181365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Eco Innovators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C381E-3189-717A-1F3A-9CDB5E9D17DC}"/>
              </a:ext>
            </a:extLst>
          </p:cNvPr>
          <p:cNvSpPr txBox="1"/>
          <p:nvPr/>
        </p:nvSpPr>
        <p:spPr>
          <a:xfrm>
            <a:off x="992541" y="1289818"/>
            <a:ext cx="5821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affordable and widely available components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(Raspberry Pi, Arduino, low-cost sensors).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Open-source software frameworks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(Python, Node.js, React Native) reduce cost and complexity.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Compatible with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existing solar/wind microgrids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– no need for major infrastructure changes.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offline-first mode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for rural areas with poor internet.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3C61B-ABBD-4823-DBB3-4FE43D781704}"/>
              </a:ext>
            </a:extLst>
          </p:cNvPr>
          <p:cNvSpPr txBox="1"/>
          <p:nvPr/>
        </p:nvSpPr>
        <p:spPr>
          <a:xfrm>
            <a:off x="707403" y="1018129"/>
            <a:ext cx="328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/>
              <a:t>Technical Feasibility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C3E35-6AA6-7DAC-69B6-570A1BBAE9C3}"/>
              </a:ext>
            </a:extLst>
          </p:cNvPr>
          <p:cNvSpPr txBox="1"/>
          <p:nvPr/>
        </p:nvSpPr>
        <p:spPr>
          <a:xfrm>
            <a:off x="707402" y="2913295"/>
            <a:ext cx="328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/>
              <a:t>Operational Feasibility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A23CBA-5241-8099-8450-6F00AB45CBEB}"/>
              </a:ext>
            </a:extLst>
          </p:cNvPr>
          <p:cNvSpPr txBox="1"/>
          <p:nvPr/>
        </p:nvSpPr>
        <p:spPr>
          <a:xfrm>
            <a:off x="992541" y="3192076"/>
            <a:ext cx="59298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dashboard &amp; mobile app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local operators with minimal training.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Community adoption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made easier with simple, color-coded alerts and reports.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Modular design → can scale from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 single household to a village microgrid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Local technicians can maintain hardware with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basic training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00367B-2CDB-CD10-7578-5F9BB74ADC65}"/>
              </a:ext>
            </a:extLst>
          </p:cNvPr>
          <p:cNvSpPr txBox="1"/>
          <p:nvPr/>
        </p:nvSpPr>
        <p:spPr>
          <a:xfrm>
            <a:off x="3466404" y="4972584"/>
            <a:ext cx="378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/>
              <a:t>Environmental &amp; Social Viability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804211-2AC1-B426-8DE6-725BD33630C6}"/>
              </a:ext>
            </a:extLst>
          </p:cNvPr>
          <p:cNvSpPr txBox="1"/>
          <p:nvPr/>
        </p:nvSpPr>
        <p:spPr>
          <a:xfrm>
            <a:off x="2351321" y="5276476"/>
            <a:ext cx="8119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Encourages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renewable energy adoption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rural areas.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carbon emissions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by minimizing diesel generator usage.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energy transparency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empowering communities to manage their own power supply.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sustainable development goals (SDGs)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like clean energy access and climate action.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2B0967-5935-2BA0-36C8-9AA3B17813B8}"/>
              </a:ext>
            </a:extLst>
          </p:cNvPr>
          <p:cNvCxnSpPr>
            <a:cxnSpLocks/>
          </p:cNvCxnSpPr>
          <p:nvPr/>
        </p:nvCxnSpPr>
        <p:spPr>
          <a:xfrm>
            <a:off x="786580" y="2913295"/>
            <a:ext cx="5712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7C4A34-B0F5-84EB-E74C-02C67308B742}"/>
              </a:ext>
            </a:extLst>
          </p:cNvPr>
          <p:cNvCxnSpPr>
            <a:cxnSpLocks/>
          </p:cNvCxnSpPr>
          <p:nvPr/>
        </p:nvCxnSpPr>
        <p:spPr>
          <a:xfrm>
            <a:off x="7293598" y="2818180"/>
            <a:ext cx="46329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790126-BE46-BBD7-3AE9-EB854CA6EF5D}"/>
              </a:ext>
            </a:extLst>
          </p:cNvPr>
          <p:cNvCxnSpPr>
            <a:cxnSpLocks/>
          </p:cNvCxnSpPr>
          <p:nvPr/>
        </p:nvCxnSpPr>
        <p:spPr>
          <a:xfrm>
            <a:off x="1096641" y="4957538"/>
            <a:ext cx="95320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36345F50-5FE1-F23B-7366-C3825DE939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9939" y="244461"/>
            <a:ext cx="181365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Eco Innovators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32AAE-CE7E-65E8-EAAA-28E3A2CED5F9}"/>
              </a:ext>
            </a:extLst>
          </p:cNvPr>
          <p:cNvSpPr txBox="1"/>
          <p:nvPr/>
        </p:nvSpPr>
        <p:spPr>
          <a:xfrm>
            <a:off x="509013" y="1262514"/>
            <a:ext cx="19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/>
              <a:t>Social Benefits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85D04-63F1-B40D-C8B1-9B2FA2B295F5}"/>
              </a:ext>
            </a:extLst>
          </p:cNvPr>
          <p:cNvSpPr txBox="1"/>
          <p:nvPr/>
        </p:nvSpPr>
        <p:spPr>
          <a:xfrm>
            <a:off x="769569" y="1603197"/>
            <a:ext cx="53782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reliable electricity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rural households, reducing outages that affect millions.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Encourages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ownership and skills development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so communities can manage their own energy systems.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practical alternative where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traditional power grids are costly or ineffective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7F141-B44B-4520-83A9-E7ED72439B57}"/>
              </a:ext>
            </a:extLst>
          </p:cNvPr>
          <p:cNvSpPr txBox="1"/>
          <p:nvPr/>
        </p:nvSpPr>
        <p:spPr>
          <a:xfrm>
            <a:off x="509013" y="3662806"/>
            <a:ext cx="29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/>
              <a:t>Economic Benefits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D6F54-646D-4995-C838-61990DF91CDB}"/>
              </a:ext>
            </a:extLst>
          </p:cNvPr>
          <p:cNvSpPr txBox="1"/>
          <p:nvPr/>
        </p:nvSpPr>
        <p:spPr>
          <a:xfrm>
            <a:off x="6690462" y="1219810"/>
            <a:ext cx="29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/>
              <a:t>Environmental Benefits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69E7F7-8F6F-C652-3047-F4347088965E}"/>
              </a:ext>
            </a:extLst>
          </p:cNvPr>
          <p:cNvSpPr txBox="1"/>
          <p:nvPr/>
        </p:nvSpPr>
        <p:spPr>
          <a:xfrm>
            <a:off x="6690462" y="3665300"/>
            <a:ext cx="24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/>
              <a:t>Operational Benefits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9954A-9DE9-EAD5-F30E-7B4C5E17872C}"/>
              </a:ext>
            </a:extLst>
          </p:cNvPr>
          <p:cNvSpPr txBox="1"/>
          <p:nvPr/>
        </p:nvSpPr>
        <p:spPr>
          <a:xfrm>
            <a:off x="717752" y="4032138"/>
            <a:ext cx="5378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Saves money by </a:t>
            </a:r>
            <a:r>
              <a:rPr lang="en-US" sz="1600" b="1" dirty="0"/>
              <a:t>reducing wastage and hidden losses</a:t>
            </a:r>
            <a:r>
              <a:rPr lang="en-US" sz="1600" dirty="0"/>
              <a:t> (dust on panels, battery damage, overflow).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Supports </a:t>
            </a:r>
            <a:r>
              <a:rPr lang="en-US" sz="1600" b="1" dirty="0"/>
              <a:t>India’s last-mile electrification goals</a:t>
            </a:r>
            <a:r>
              <a:rPr lang="en-US" sz="1600" dirty="0"/>
              <a:t> and boosts rural productivity.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Enables better use of energy for </a:t>
            </a:r>
            <a:r>
              <a:rPr lang="en-US" sz="1600" b="1" dirty="0"/>
              <a:t>irrigation, schools, and small businesses</a:t>
            </a:r>
            <a:r>
              <a:rPr lang="en-US" sz="1600" dirty="0"/>
              <a:t>, driving rural growth.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D50CD15-5B31-CE92-2291-AC0A141E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481" y="1598140"/>
            <a:ext cx="44899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renewable adoption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aligns with Odisha’s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10.95 GW renewable target by 2030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Cuts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diesel generator dependency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lowering carbon emissions.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rural infrastructure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future generations. 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05A1569-DF73-2010-9085-B6002032D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099" y="4034632"/>
            <a:ext cx="55499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microgrid efficiency by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 to 20%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smart monitoring and predictive maintenance.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frequent system breakdowns (common failure rates up to 60%).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 and equipment life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microgrids more cost-effective and scalable.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systems remain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 and policy-compliant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long run.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19D064-063F-150E-A9FC-F8792EF32920}"/>
              </a:ext>
            </a:extLst>
          </p:cNvPr>
          <p:cNvCxnSpPr>
            <a:cxnSpLocks/>
          </p:cNvCxnSpPr>
          <p:nvPr/>
        </p:nvCxnSpPr>
        <p:spPr>
          <a:xfrm flipV="1">
            <a:off x="796031" y="3478659"/>
            <a:ext cx="10703570" cy="13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8C05ED-38AE-EE58-5CF9-30255C1CE0E4}"/>
              </a:ext>
            </a:extLst>
          </p:cNvPr>
          <p:cNvCxnSpPr>
            <a:cxnSpLocks/>
          </p:cNvCxnSpPr>
          <p:nvPr/>
        </p:nvCxnSpPr>
        <p:spPr>
          <a:xfrm flipV="1">
            <a:off x="6438646" y="968836"/>
            <a:ext cx="0" cy="5047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B4160C-5DA3-F8DA-B11C-5BCB4B757050}"/>
              </a:ext>
            </a:extLst>
          </p:cNvPr>
          <p:cNvGrpSpPr/>
          <p:nvPr/>
        </p:nvGrpSpPr>
        <p:grpSpPr>
          <a:xfrm>
            <a:off x="846716" y="5822745"/>
            <a:ext cx="5843746" cy="523220"/>
            <a:chOff x="1879733" y="5912552"/>
            <a:chExt cx="5843746" cy="523220"/>
          </a:xfrm>
        </p:grpSpPr>
        <p:pic>
          <p:nvPicPr>
            <p:cNvPr id="15" name="Graphic 14" descr="Presentation with media with solid fill">
              <a:extLst>
                <a:ext uri="{FF2B5EF4-FFF2-40B4-BE49-F238E27FC236}">
                  <a16:creationId xmlns:a16="http://schemas.microsoft.com/office/drawing/2014/main" id="{E2F06588-B737-8E47-4B5E-FD1E2255A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733" y="5942532"/>
              <a:ext cx="457200" cy="457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0C63FF-447F-DCB9-889C-082749C69119}"/>
                </a:ext>
              </a:extLst>
            </p:cNvPr>
            <p:cNvSpPr txBox="1"/>
            <p:nvPr/>
          </p:nvSpPr>
          <p:spPr>
            <a:xfrm>
              <a:off x="2173579" y="5971468"/>
              <a:ext cx="5549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>
                  <a:hlinkClick r:id="rId6"/>
                </a:rPr>
                <a:t>: </a:t>
              </a:r>
              <a:r>
                <a:rPr lang="en-US" sz="1600" dirty="0">
                  <a:hlinkClick r:id="rId6"/>
                </a:rPr>
                <a:t>https://youtu.be/b1-WUuZc-xk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91F15E-67E1-E2F6-EF20-AFBD23FE1EE8}"/>
                </a:ext>
              </a:extLst>
            </p:cNvPr>
            <p:cNvSpPr txBox="1"/>
            <p:nvPr/>
          </p:nvSpPr>
          <p:spPr>
            <a:xfrm>
              <a:off x="2405929" y="5912552"/>
              <a:ext cx="13044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Explanation Video</a:t>
              </a:r>
            </a:p>
          </p:txBody>
        </p:sp>
      </p:grpSp>
      <p:pic>
        <p:nvPicPr>
          <p:cNvPr id="16" name="Graphic 15" descr="Presentation with media with solid fill">
            <a:extLst>
              <a:ext uri="{FF2B5EF4-FFF2-40B4-BE49-F238E27FC236}">
                <a16:creationId xmlns:a16="http://schemas.microsoft.com/office/drawing/2014/main" id="{2BD435EC-4C96-BF49-B036-3E20E6693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0145" y="5870215"/>
            <a:ext cx="457200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677CBA-A197-2341-55DE-1C82E9F6828C}"/>
              </a:ext>
            </a:extLst>
          </p:cNvPr>
          <p:cNvSpPr txBox="1"/>
          <p:nvPr/>
        </p:nvSpPr>
        <p:spPr>
          <a:xfrm>
            <a:off x="7333991" y="5899151"/>
            <a:ext cx="554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hlinkClick r:id="rId6"/>
              </a:rPr>
              <a:t>: </a:t>
            </a:r>
            <a:r>
              <a:rPr lang="en-US" sz="1600" dirty="0">
                <a:hlinkClick r:id="rId7"/>
              </a:rPr>
              <a:t>https://youtu.be/1unG_kV5LsM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B2E92-6F4D-1D95-415E-50617A44FD4E}"/>
              </a:ext>
            </a:extLst>
          </p:cNvPr>
          <p:cNvSpPr txBox="1"/>
          <p:nvPr/>
        </p:nvSpPr>
        <p:spPr>
          <a:xfrm>
            <a:off x="7566341" y="5840235"/>
            <a:ext cx="1304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PROTOTYPE Video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5701" y="1200097"/>
            <a:ext cx="953531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sz="1600" dirty="0">
              <a:hlinkClick r:id="rId3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1600" b="1" dirty="0"/>
              <a:t>1. Sensors journal article (open access):</a:t>
            </a:r>
            <a:br>
              <a:rPr lang="en-IN" sz="1600" dirty="0"/>
            </a:br>
            <a:r>
              <a:rPr lang="en-IN" sz="1600" dirty="0">
                <a:hlinkClick r:id="rId4"/>
              </a:rPr>
              <a:t>F. </a:t>
            </a:r>
            <a:r>
              <a:rPr lang="en-IN" sz="1600" dirty="0" err="1">
                <a:hlinkClick r:id="rId4"/>
              </a:rPr>
              <a:t>Bonavolontà</a:t>
            </a:r>
            <a:r>
              <a:rPr lang="en-IN" sz="1600" dirty="0">
                <a:hlinkClick r:id="rId4"/>
              </a:rPr>
              <a:t>, A. Liccardo, F. Mottola, and D. Proto, “Real-time monitoring of energy contributions in renewable energy communities through an IoT measurement system,” </a:t>
            </a:r>
            <a:r>
              <a:rPr lang="en-IN" sz="1600" i="1" dirty="0">
                <a:hlinkClick r:id="rId4"/>
              </a:rPr>
              <a:t>Sensors</a:t>
            </a:r>
            <a:r>
              <a:rPr lang="en-IN" sz="1600" dirty="0">
                <a:hlinkClick r:id="rId4"/>
              </a:rPr>
              <a:t>, vol. 25, no. 5, p. 1402, Feb. 2025. DOI: 10.3390/s25051402</a:t>
            </a:r>
            <a:r>
              <a:rPr lang="en-IN" sz="16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IN" sz="1600" dirty="0">
              <a:hlinkClick r:id="rId3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2.Conference/article (IoT Based Energy Monitoring):</a:t>
            </a:r>
            <a:br>
              <a:rPr lang="en-IN" sz="1600" dirty="0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IN" sz="1600" dirty="0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 Shanthala, Ashwini, A. S. </a:t>
            </a:r>
            <a:r>
              <a:rPr lang="en-IN" sz="1600" dirty="0" err="1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Ambilkar</a:t>
            </a:r>
            <a:r>
              <a:rPr lang="en-IN" sz="1600" dirty="0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M. P. S., and D. K. Gowda, “IoT based energy monitoring and management system for real-time appliances,” Apr. 2025.</a:t>
            </a:r>
            <a:endParaRPr lang="en-IN" sz="1600" dirty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sz="16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IN" sz="1600" b="1" dirty="0"/>
              <a:t>3. IEEE conference paper (solar energy monitoring system):</a:t>
            </a:r>
            <a:br>
              <a:rPr lang="en-IN" sz="1600" dirty="0"/>
            </a:br>
            <a:r>
              <a:rPr lang="en-IN" sz="1600" dirty="0">
                <a:hlinkClick r:id="rId6"/>
              </a:rPr>
              <a:t>S. M. Patil, M. </a:t>
            </a:r>
            <a:r>
              <a:rPr lang="en-IN" sz="1600" dirty="0" err="1">
                <a:hlinkClick r:id="rId6"/>
              </a:rPr>
              <a:t>Vijayalashmi</a:t>
            </a:r>
            <a:r>
              <a:rPr lang="en-IN" sz="1600" dirty="0">
                <a:hlinkClick r:id="rId6"/>
              </a:rPr>
              <a:t>, and R. </a:t>
            </a:r>
            <a:r>
              <a:rPr lang="en-IN" sz="1600" dirty="0" err="1">
                <a:hlinkClick r:id="rId6"/>
              </a:rPr>
              <a:t>Tapaskar</a:t>
            </a:r>
            <a:r>
              <a:rPr lang="en-IN" sz="1600" dirty="0">
                <a:hlinkClick r:id="rId6"/>
              </a:rPr>
              <a:t>, “IoT based solar energy monitoring system,” in </a:t>
            </a:r>
            <a:r>
              <a:rPr lang="en-IN" sz="1600" i="1" dirty="0">
                <a:hlinkClick r:id="rId6"/>
              </a:rPr>
              <a:t>Proc. 2017 Int. Conf. on Energy, Communication, Data Analytics and Soft Computing (ICECDS)</a:t>
            </a:r>
            <a:r>
              <a:rPr lang="en-IN" sz="1600" dirty="0">
                <a:hlinkClick r:id="rId6"/>
              </a:rPr>
              <a:t>, Chennai, India, Aug. 2017. DOI: 10.1109/ICECDS.2017.8389711.</a:t>
            </a:r>
            <a:endParaRPr lang="en-IN" sz="1600" dirty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4.Dataset for prediction model</a:t>
            </a:r>
          </a:p>
          <a:p>
            <a:pPr lvl="1">
              <a:defRPr/>
            </a:pPr>
            <a:r>
              <a:rPr lang="en-US" sz="16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Forecast electricity demand using machine learning</a:t>
            </a:r>
            <a:endParaRPr lang="en-US" sz="1600" dirty="0"/>
          </a:p>
          <a:p>
            <a:pPr lvl="1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7"/>
              </a:rPr>
              <a:t>Solar power energy generation dataset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6D15223C-B7DC-3C50-56CE-27A5C14A35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9939" y="244461"/>
            <a:ext cx="181365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Eco Innovators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7788</TotalTime>
  <Words>1126</Words>
  <Application>Microsoft Office PowerPoint</Application>
  <PresentationFormat>Widescreen</PresentationFormat>
  <Paragraphs>121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Courier New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Samsung</cp:lastModifiedBy>
  <cp:revision>167</cp:revision>
  <dcterms:created xsi:type="dcterms:W3CDTF">2013-12-12T18:46:50Z</dcterms:created>
  <dcterms:modified xsi:type="dcterms:W3CDTF">2025-09-29T17:11:32Z</dcterms:modified>
  <cp:category/>
</cp:coreProperties>
</file>