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1"/>
  </p:sldMasterIdLst>
  <p:notesMasterIdLst>
    <p:notesMasterId r:id="rId13"/>
  </p:notesMasterIdLst>
  <p:handoutMasterIdLst>
    <p:handoutMasterId r:id="rId14"/>
  </p:handoutMasterIdLst>
  <p:sldIdLst>
    <p:sldId id="1549" r:id="rId2"/>
    <p:sldId id="1550" r:id="rId3"/>
    <p:sldId id="1551" r:id="rId4"/>
    <p:sldId id="1552" r:id="rId5"/>
    <p:sldId id="1563" r:id="rId6"/>
    <p:sldId id="1564" r:id="rId7"/>
    <p:sldId id="1565" r:id="rId8"/>
    <p:sldId id="1566" r:id="rId9"/>
    <p:sldId id="1567" r:id="rId10"/>
    <p:sldId id="1568" r:id="rId11"/>
    <p:sldId id="1569" r:id="rId12"/>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CC"/>
    <a:srgbClr val="CC9900"/>
    <a:srgbClr val="BCCA02"/>
    <a:srgbClr val="DEEE12"/>
    <a:srgbClr val="F6FC04"/>
    <a:srgbClr val="C0C0C0"/>
    <a:srgbClr val="990099"/>
    <a:srgbClr val="CC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4" d="100"/>
          <a:sy n="74" d="100"/>
        </p:scale>
        <p:origin x="1642" y="58"/>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0"/>
    </p:cViewPr>
  </p:sorterViewPr>
  <p:notesViewPr>
    <p:cSldViewPr snapToGrid="0">
      <p:cViewPr varScale="1">
        <p:scale>
          <a:sx n="79" d="100"/>
          <a:sy n="79" d="100"/>
        </p:scale>
        <p:origin x="-1998"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w="9525">
            <a:noFill/>
            <a:miter lim="800000"/>
            <a:headEnd/>
            <a:tailEnd/>
          </a:ln>
          <a:effec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41FDBD97-8885-4BB9-B2AC-5EA1929BA257}" type="slidenum">
              <a:rPr lang="en-US"/>
              <a:pPr/>
              <a:t>‹#›</a:t>
            </a:fld>
            <a:endParaRPr lang="en-US"/>
          </a:p>
        </p:txBody>
      </p:sp>
    </p:spTree>
    <p:extLst>
      <p:ext uri="{BB962C8B-B14F-4D97-AF65-F5344CB8AC3E}">
        <p14:creationId xmlns:p14="http://schemas.microsoft.com/office/powerpoint/2010/main" val="26111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03313" y="693738"/>
            <a:ext cx="4652962" cy="3489325"/>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w="9525">
            <a:noFill/>
            <a:miter lim="800000"/>
            <a:headEnd/>
            <a:tailEnd/>
          </a:ln>
          <a:effectLst/>
        </p:spPr>
        <p:txBody>
          <a:bodyPr vert="horz" wrap="square" lIns="92237" tIns="46119" rIns="92237" bIns="461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w="9525">
            <a:noFill/>
            <a:miter lim="800000"/>
            <a:headEnd/>
            <a:tailEnd/>
          </a:ln>
          <a:effec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51666048-687B-4C24-AC24-FB4D15B824EA}" type="slidenum">
              <a:rPr lang="en-US"/>
              <a:pPr/>
              <a:t>‹#›</a:t>
            </a:fld>
            <a:endParaRPr lang="en-US"/>
          </a:p>
        </p:txBody>
      </p:sp>
    </p:spTree>
    <p:extLst>
      <p:ext uri="{BB962C8B-B14F-4D97-AF65-F5344CB8AC3E}">
        <p14:creationId xmlns:p14="http://schemas.microsoft.com/office/powerpoint/2010/main" val="318586500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lvl1pPr>
              <a:buClrTx/>
              <a:defRPr baseline="0">
                <a:solidFill>
                  <a:schemeClr val="tx1"/>
                </a:solidFill>
              </a:defRPr>
            </a:lvl1pPr>
            <a:lvl2pPr>
              <a:buClrTx/>
              <a:defRPr baseline="0">
                <a:solidFill>
                  <a:schemeClr val="tx1"/>
                </a:solidFill>
              </a:defRPr>
            </a:lvl2pPr>
            <a:lvl3pPr>
              <a:buClrTx/>
              <a:defRPr baseline="0">
                <a:solidFill>
                  <a:schemeClr val="tx1"/>
                </a:solidFill>
              </a:defRPr>
            </a:lvl3pPr>
            <a:lvl4pPr>
              <a:buClrTx/>
              <a:defRPr baseline="0">
                <a:solidFill>
                  <a:schemeClr val="tx1"/>
                </a:solidFill>
              </a:defRPr>
            </a:lvl4pPr>
            <a:lvl5pPr>
              <a:buClrTx/>
              <a:defRPr baseline="0">
                <a:solidFill>
                  <a:schemeClr val="tx1"/>
                </a:solidFill>
              </a:defRPr>
            </a:lvl5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19" name="Title 18"/>
          <p:cNvSpPr>
            <a:spLocks noGrp="1"/>
          </p:cNvSpPr>
          <p:nvPr>
            <p:ph type="title"/>
          </p:nvPr>
        </p:nvSpPr>
        <p:spPr/>
        <p:txBody>
          <a:bodyPr/>
          <a:lstStyle>
            <a:lvl1pPr algn="ctr">
              <a:defRPr b="1" cap="none" spc="0" baseline="0">
                <a:ln w="12700">
                  <a:noFill/>
                  <a:prstDash val="solid"/>
                </a:ln>
                <a:solidFill>
                  <a:schemeClr val="tx1"/>
                </a:solidFill>
                <a:effectLst>
                  <a:outerShdw blurRad="41275" dist="20320" dir="1800000" algn="tl" rotWithShape="0">
                    <a:srgbClr val="000000">
                      <a:alpha val="40000"/>
                    </a:srgbClr>
                  </a:outerShdw>
                </a:effectLst>
              </a:defRPr>
            </a:lvl1pPr>
          </a:lstStyle>
          <a:p>
            <a:r>
              <a:rPr lang="tr-TR" dirty="0"/>
              <a:t>Asıl başlık stili için tıklatın</a:t>
            </a:r>
            <a:endParaRPr lang="en-US" dirty="0"/>
          </a:p>
        </p:txBody>
      </p:sp>
      <p:sp>
        <p:nvSpPr>
          <p:cNvPr id="4" name="3 Slayt Numarası Yer Tutucusu"/>
          <p:cNvSpPr>
            <a:spLocks noGrp="1"/>
          </p:cNvSpPr>
          <p:nvPr>
            <p:ph type="sldNum" sz="quarter" idx="10"/>
          </p:nvPr>
        </p:nvSpPr>
        <p:spPr/>
        <p:txBody>
          <a:bodyPr/>
          <a:lstStyle>
            <a:lvl1pPr algn="r">
              <a:defRPr>
                <a:solidFill>
                  <a:srgbClr val="000099"/>
                </a:solidFill>
              </a:defRPr>
            </a:lvl1pPr>
          </a:lstStyle>
          <a:p>
            <a:fld id="{2EE441BB-0CDF-4AB9-A680-2F13248262E0}" type="slidenum">
              <a:rPr lang="en-US" smtClean="0"/>
              <a:pPr/>
              <a:t>‹#›</a:t>
            </a:fld>
            <a:endParaRPr lang="en-US" dirty="0"/>
          </a:p>
        </p:txBody>
      </p:sp>
      <p:sp>
        <p:nvSpPr>
          <p:cNvPr id="5" name="TextBox 4"/>
          <p:cNvSpPr txBox="1"/>
          <p:nvPr userDrawn="1"/>
        </p:nvSpPr>
        <p:spPr>
          <a:xfrm>
            <a:off x="0" y="6563871"/>
            <a:ext cx="5226495" cy="276999"/>
          </a:xfrm>
          <a:prstGeom prst="rect">
            <a:avLst/>
          </a:prstGeom>
          <a:noFill/>
        </p:spPr>
        <p:txBody>
          <a:bodyPr wrap="none" rtlCol="0">
            <a:spAutoFit/>
          </a:bodyPr>
          <a:lstStyle/>
          <a:p>
            <a:r>
              <a:rPr lang="en-US" sz="1200" i="0" dirty="0"/>
              <a:t>Digital System Design with FPGA: Implementation using Verilog and VHDL</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6" name="Slide Number Placeholder 5"/>
          <p:cNvSpPr>
            <a:spLocks noGrp="1"/>
          </p:cNvSpPr>
          <p:nvPr>
            <p:ph type="sldNum" sz="quarter" idx="4"/>
          </p:nvPr>
        </p:nvSpPr>
        <p:spPr>
          <a:xfrm>
            <a:off x="6896559" y="6382983"/>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pPr algn="r"/>
            <a:fld id="{2EE441BB-0CDF-4AB9-A680-2F13248262E0}" type="slidenum">
              <a:rPr lang="en-US" smtClean="0"/>
              <a:pPr algn="r"/>
              <a:t>‹#›</a:t>
            </a:fld>
            <a:endParaRPr lang="en-US" dirty="0"/>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tr-TR" dirty="0"/>
              <a:t>Asıl başlık stili için tıklatın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ctr" defTabSz="914400" rtl="0" eaLnBrk="1" latinLnBrk="0" hangingPunct="1">
        <a:spcBef>
          <a:spcPct val="0"/>
        </a:spcBef>
        <a:buNone/>
        <a:defRPr sz="4400" b="1" kern="1200" cap="none" spc="0" baseline="0">
          <a:ln w="12700">
            <a:noFill/>
            <a:prstDash val="solid"/>
          </a:ln>
          <a:solidFill>
            <a:schemeClr val="tx1"/>
          </a:solidFill>
          <a:effectLst>
            <a:outerShdw blurRad="41275" dist="20320" dir="1800000" algn="tl" rotWithShape="0">
              <a:srgbClr val="000000">
                <a:alpha val="40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539087" y="2431576"/>
            <a:ext cx="8229600" cy="1143000"/>
          </a:xfrm>
        </p:spPr>
        <p:txBody>
          <a:bodyPr>
            <a:normAutofit fontScale="90000"/>
          </a:bodyPr>
          <a:lstStyle/>
          <a:p>
            <a:r>
              <a:rPr lang="en-US" dirty="0"/>
              <a:t>Chapter 3</a:t>
            </a:r>
            <a:br>
              <a:rPr lang="en-US" dirty="0"/>
            </a:br>
            <a:r>
              <a:rPr lang="en-US" dirty="0"/>
              <a:t>Basys3 and Arty FPGA Boards</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The Arty Board</a:t>
            </a:r>
          </a:p>
        </p:txBody>
      </p:sp>
      <p:sp>
        <p:nvSpPr>
          <p:cNvPr id="8" name="Rectangle 3"/>
          <p:cNvSpPr>
            <a:spLocks noGrp="1" noChangeArrowheads="1"/>
          </p:cNvSpPr>
          <p:nvPr>
            <p:ph idx="1"/>
          </p:nvPr>
        </p:nvSpPr>
        <p:spPr>
          <a:xfrm>
            <a:off x="457200" y="1705325"/>
            <a:ext cx="8229600" cy="751971"/>
          </a:xfrm>
        </p:spPr>
        <p:txBody>
          <a:bodyPr>
            <a:normAutofit fontScale="70000" lnSpcReduction="20000"/>
          </a:bodyPr>
          <a:lstStyle/>
          <a:p>
            <a:pPr marL="0" indent="0">
              <a:buNone/>
            </a:pPr>
            <a:endParaRPr lang="en-US" dirty="0"/>
          </a:p>
          <a:p>
            <a:pPr marL="0" indent="0">
              <a:buNone/>
            </a:pPr>
            <a:r>
              <a:rPr lang="en-US" dirty="0"/>
              <a:t>Configuring the FPGA on the Arty board is similar to Basys3.</a:t>
            </a:r>
          </a:p>
        </p:txBody>
      </p:sp>
      <p:sp>
        <p:nvSpPr>
          <p:cNvPr id="9" name="8 Metin kutusu"/>
          <p:cNvSpPr txBox="1"/>
          <p:nvPr/>
        </p:nvSpPr>
        <p:spPr>
          <a:xfrm>
            <a:off x="457200" y="1499616"/>
            <a:ext cx="3230372" cy="430887"/>
          </a:xfrm>
          <a:prstGeom prst="rect">
            <a:avLst/>
          </a:prstGeom>
          <a:noFill/>
        </p:spPr>
        <p:txBody>
          <a:bodyPr wrap="none" rtlCol="0">
            <a:spAutoFit/>
          </a:bodyPr>
          <a:lstStyle/>
          <a:p>
            <a:r>
              <a:rPr lang="en-US" sz="2200" b="1" dirty="0"/>
              <a:t>Configuring the FPGA</a:t>
            </a:r>
          </a:p>
        </p:txBody>
      </p:sp>
      <p:sp>
        <p:nvSpPr>
          <p:cNvPr id="11" name="Rectangle 3">
            <a:extLst>
              <a:ext uri="{FF2B5EF4-FFF2-40B4-BE49-F238E27FC236}">
                <a16:creationId xmlns:a16="http://schemas.microsoft.com/office/drawing/2014/main" id="{C4858B3B-606B-4CB2-8B30-345CE48786A2}"/>
              </a:ext>
            </a:extLst>
          </p:cNvPr>
          <p:cNvSpPr txBox="1">
            <a:spLocks noChangeArrowheads="1"/>
          </p:cNvSpPr>
          <p:nvPr/>
        </p:nvSpPr>
        <p:spPr>
          <a:xfrm>
            <a:off x="457200" y="2457296"/>
            <a:ext cx="8229600" cy="14943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Wingdings 2" pitchFamily="18" charset="2"/>
              <a:buNone/>
            </a:pPr>
            <a:endParaRPr lang="en-US" dirty="0"/>
          </a:p>
          <a:p>
            <a:pPr marL="457200" lvl="1" indent="0" fontAlgn="auto">
              <a:spcAft>
                <a:spcPts val="0"/>
              </a:spcAft>
              <a:buNone/>
            </a:pPr>
            <a:endParaRPr lang="en-US" dirty="0"/>
          </a:p>
          <a:p>
            <a:pPr marL="0" indent="0">
              <a:buNone/>
            </a:pPr>
            <a:r>
              <a:rPr lang="en-US" dirty="0"/>
              <a:t>There are advanced connectors on the Arty board. These are the shared UART/JTAG USB port, ethernet connector, and Arduino/</a:t>
            </a:r>
            <a:r>
              <a:rPr lang="en-US" dirty="0" err="1"/>
              <a:t>chipKIT</a:t>
            </a:r>
            <a:r>
              <a:rPr lang="en-US" dirty="0"/>
              <a:t> compatible SPI header.</a:t>
            </a:r>
          </a:p>
        </p:txBody>
      </p:sp>
      <p:sp>
        <p:nvSpPr>
          <p:cNvPr id="12" name="8 Metin kutusu">
            <a:extLst>
              <a:ext uri="{FF2B5EF4-FFF2-40B4-BE49-F238E27FC236}">
                <a16:creationId xmlns:a16="http://schemas.microsoft.com/office/drawing/2014/main" id="{FE456B28-B6DD-4E86-AA15-4EC52BE89D3F}"/>
              </a:ext>
            </a:extLst>
          </p:cNvPr>
          <p:cNvSpPr txBox="1"/>
          <p:nvPr/>
        </p:nvSpPr>
        <p:spPr>
          <a:xfrm>
            <a:off x="457200" y="2467128"/>
            <a:ext cx="3230372" cy="430887"/>
          </a:xfrm>
          <a:prstGeom prst="rect">
            <a:avLst/>
          </a:prstGeom>
          <a:noFill/>
        </p:spPr>
        <p:txBody>
          <a:bodyPr wrap="none" rtlCol="0">
            <a:spAutoFit/>
          </a:bodyPr>
          <a:lstStyle/>
          <a:p>
            <a:r>
              <a:rPr lang="en-US" sz="2200" b="1" dirty="0"/>
              <a:t>Advanced Connectors</a:t>
            </a:r>
          </a:p>
        </p:txBody>
      </p:sp>
      <p:sp>
        <p:nvSpPr>
          <p:cNvPr id="7" name="Rectangle 3">
            <a:extLst>
              <a:ext uri="{FF2B5EF4-FFF2-40B4-BE49-F238E27FC236}">
                <a16:creationId xmlns:a16="http://schemas.microsoft.com/office/drawing/2014/main" id="{4AE7E5C1-71AC-4F94-8419-79D1B72367FA}"/>
              </a:ext>
            </a:extLst>
          </p:cNvPr>
          <p:cNvSpPr txBox="1">
            <a:spLocks noChangeArrowheads="1"/>
          </p:cNvSpPr>
          <p:nvPr/>
        </p:nvSpPr>
        <p:spPr>
          <a:xfrm>
            <a:off x="457200" y="3982889"/>
            <a:ext cx="8229600" cy="220160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Wingdings 2" pitchFamily="18" charset="2"/>
              <a:buNone/>
            </a:pPr>
            <a:endParaRPr lang="en-US" dirty="0"/>
          </a:p>
          <a:p>
            <a:pPr marL="0" indent="0" fontAlgn="auto">
              <a:spcAft>
                <a:spcPts val="0"/>
              </a:spcAft>
              <a:buFont typeface="Wingdings 2" pitchFamily="18" charset="2"/>
              <a:buNone/>
            </a:pPr>
            <a:endParaRPr lang="en-US" dirty="0"/>
          </a:p>
          <a:p>
            <a:pPr fontAlgn="auto">
              <a:spcAft>
                <a:spcPts val="0"/>
              </a:spcAft>
            </a:pPr>
            <a:r>
              <a:rPr lang="en-US" dirty="0"/>
              <a:t>Arty has two different external memory blocks. </a:t>
            </a:r>
          </a:p>
          <a:p>
            <a:pPr lvl="1" fontAlgn="auto">
              <a:spcAft>
                <a:spcPts val="0"/>
              </a:spcAft>
            </a:pPr>
            <a:r>
              <a:rPr lang="en-US" dirty="0"/>
              <a:t>The first one is a 128Mbit nonvolatile serial flash memory. This device is connected to Artix-7 FPGA through a dedicated SPI bus. FPGA configuration files can be saved in this flash memory. </a:t>
            </a:r>
          </a:p>
          <a:p>
            <a:pPr lvl="1" fontAlgn="auto">
              <a:spcAft>
                <a:spcPts val="0"/>
              </a:spcAft>
            </a:pPr>
            <a:r>
              <a:rPr lang="en-US" dirty="0"/>
              <a:t>The second memory block on the Arty board is a 256MB DDR3L SDRAM. </a:t>
            </a:r>
          </a:p>
        </p:txBody>
      </p:sp>
      <p:sp>
        <p:nvSpPr>
          <p:cNvPr id="10" name="8 Metin kutusu">
            <a:extLst>
              <a:ext uri="{FF2B5EF4-FFF2-40B4-BE49-F238E27FC236}">
                <a16:creationId xmlns:a16="http://schemas.microsoft.com/office/drawing/2014/main" id="{07B65C1B-6EE6-4265-A307-E8336AF540D1}"/>
              </a:ext>
            </a:extLst>
          </p:cNvPr>
          <p:cNvSpPr txBox="1"/>
          <p:nvPr/>
        </p:nvSpPr>
        <p:spPr>
          <a:xfrm>
            <a:off x="457200" y="3992720"/>
            <a:ext cx="2600392" cy="430887"/>
          </a:xfrm>
          <a:prstGeom prst="rect">
            <a:avLst/>
          </a:prstGeom>
          <a:noFill/>
        </p:spPr>
        <p:txBody>
          <a:bodyPr wrap="none" rtlCol="0">
            <a:spAutoFit/>
          </a:bodyPr>
          <a:lstStyle/>
          <a:p>
            <a:r>
              <a:rPr lang="en-US" sz="2200" b="1" dirty="0"/>
              <a:t>External Memory</a:t>
            </a:r>
          </a:p>
        </p:txBody>
      </p:sp>
    </p:spTree>
    <p:extLst>
      <p:ext uri="{BB962C8B-B14F-4D97-AF65-F5344CB8AC3E}">
        <p14:creationId xmlns:p14="http://schemas.microsoft.com/office/powerpoint/2010/main" val="2424589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The Arty Board</a:t>
            </a:r>
          </a:p>
        </p:txBody>
      </p:sp>
      <p:sp>
        <p:nvSpPr>
          <p:cNvPr id="7" name="Rectangle 3">
            <a:extLst>
              <a:ext uri="{FF2B5EF4-FFF2-40B4-BE49-F238E27FC236}">
                <a16:creationId xmlns:a16="http://schemas.microsoft.com/office/drawing/2014/main" id="{5202D046-96DB-4828-870F-51A786BCD33E}"/>
              </a:ext>
            </a:extLst>
          </p:cNvPr>
          <p:cNvSpPr txBox="1">
            <a:spLocks noChangeArrowheads="1"/>
          </p:cNvSpPr>
          <p:nvPr/>
        </p:nvSpPr>
        <p:spPr>
          <a:xfrm>
            <a:off x="496529" y="1474839"/>
            <a:ext cx="8229600" cy="2113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spcAft>
                <a:spcPts val="0"/>
              </a:spcAft>
              <a:buFont typeface="Wingdings 2" pitchFamily="18" charset="2"/>
              <a:buNone/>
            </a:pPr>
            <a:endParaRPr lang="en-US" dirty="0"/>
          </a:p>
          <a:p>
            <a:pPr marL="0" indent="0" algn="just" fontAlgn="auto">
              <a:spcAft>
                <a:spcPts val="0"/>
              </a:spcAft>
              <a:buFont typeface="Wingdings 2" pitchFamily="18" charset="2"/>
              <a:buNone/>
            </a:pPr>
            <a:endParaRPr lang="en-US" dirty="0"/>
          </a:p>
          <a:p>
            <a:pPr marL="0" indent="0" fontAlgn="auto">
              <a:spcAft>
                <a:spcPts val="0"/>
              </a:spcAft>
              <a:buNone/>
            </a:pPr>
            <a:r>
              <a:rPr lang="en-US" dirty="0"/>
              <a:t>The Arty board has an onboard oscillator/clock circuitry working at 100 </a:t>
            </a:r>
            <a:r>
              <a:rPr lang="en-US" dirty="0" err="1"/>
              <a:t>MHz.</a:t>
            </a:r>
            <a:r>
              <a:rPr lang="en-US" dirty="0"/>
              <a:t> </a:t>
            </a:r>
          </a:p>
          <a:p>
            <a:pPr marL="0" indent="0" fontAlgn="auto">
              <a:spcAft>
                <a:spcPts val="0"/>
              </a:spcAft>
              <a:buNone/>
            </a:pPr>
            <a:r>
              <a:rPr lang="en-US" dirty="0"/>
              <a:t>Clock signal generated by the oscillator is fed to the Artix-7 FPGA through its pins. Therefore, this onboard oscillator allows user to </a:t>
            </a:r>
            <a:r>
              <a:rPr lang="en-US"/>
              <a:t>generate a required </a:t>
            </a:r>
            <a:r>
              <a:rPr lang="en-US" dirty="0"/>
              <a:t>clock (within limits) in the design.</a:t>
            </a:r>
          </a:p>
        </p:txBody>
      </p:sp>
      <p:sp>
        <p:nvSpPr>
          <p:cNvPr id="10" name="8 Metin kutusu">
            <a:extLst>
              <a:ext uri="{FF2B5EF4-FFF2-40B4-BE49-F238E27FC236}">
                <a16:creationId xmlns:a16="http://schemas.microsoft.com/office/drawing/2014/main" id="{E6E7398C-92A4-4841-9C4F-F28076CD70D3}"/>
              </a:ext>
            </a:extLst>
          </p:cNvPr>
          <p:cNvSpPr txBox="1"/>
          <p:nvPr/>
        </p:nvSpPr>
        <p:spPr>
          <a:xfrm>
            <a:off x="496529" y="1484671"/>
            <a:ext cx="2464136" cy="430887"/>
          </a:xfrm>
          <a:prstGeom prst="rect">
            <a:avLst/>
          </a:prstGeom>
          <a:noFill/>
        </p:spPr>
        <p:txBody>
          <a:bodyPr wrap="none" rtlCol="0">
            <a:spAutoFit/>
          </a:bodyPr>
          <a:lstStyle/>
          <a:p>
            <a:r>
              <a:rPr lang="en-US" sz="2200" b="1" dirty="0"/>
              <a:t>Oscillator/Clock</a:t>
            </a:r>
          </a:p>
        </p:txBody>
      </p:sp>
    </p:spTree>
    <p:extLst>
      <p:ext uri="{BB962C8B-B14F-4D97-AF65-F5344CB8AC3E}">
        <p14:creationId xmlns:p14="http://schemas.microsoft.com/office/powerpoint/2010/main" val="320131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idx="1"/>
          </p:nvPr>
        </p:nvSpPr>
        <p:spPr>
          <a:xfrm>
            <a:off x="457200" y="1499616"/>
            <a:ext cx="8229600" cy="5037662"/>
          </a:xfrm>
        </p:spPr>
        <p:txBody>
          <a:bodyPr>
            <a:normAutofit fontScale="70000" lnSpcReduction="20000"/>
          </a:bodyPr>
          <a:lstStyle/>
          <a:p>
            <a:r>
              <a:rPr lang="en-US" dirty="0"/>
              <a:t>Introduction</a:t>
            </a:r>
          </a:p>
          <a:p>
            <a:r>
              <a:rPr lang="en-US" dirty="0"/>
              <a:t>The Basys3 Board</a:t>
            </a:r>
          </a:p>
          <a:p>
            <a:pPr lvl="1"/>
            <a:r>
              <a:rPr lang="en-US" dirty="0"/>
              <a:t>Powering the Board</a:t>
            </a:r>
          </a:p>
          <a:p>
            <a:pPr lvl="1"/>
            <a:r>
              <a:rPr lang="en-US" dirty="0" err="1"/>
              <a:t>Input/Output</a:t>
            </a:r>
            <a:endParaRPr lang="en-US" dirty="0"/>
          </a:p>
          <a:p>
            <a:pPr lvl="1"/>
            <a:r>
              <a:rPr lang="en-US" dirty="0"/>
              <a:t>Configuring the FPGA</a:t>
            </a:r>
          </a:p>
          <a:p>
            <a:pPr lvl="1"/>
            <a:r>
              <a:rPr lang="en-US" dirty="0"/>
              <a:t>Advanced Connectors</a:t>
            </a:r>
          </a:p>
          <a:p>
            <a:pPr lvl="1"/>
            <a:r>
              <a:rPr lang="en-US" dirty="0"/>
              <a:t>External Memory</a:t>
            </a:r>
          </a:p>
          <a:p>
            <a:pPr lvl="1"/>
            <a:r>
              <a:rPr lang="en-US" dirty="0"/>
              <a:t>Oscillator/Clock</a:t>
            </a:r>
          </a:p>
          <a:p>
            <a:r>
              <a:rPr lang="en-US" dirty="0"/>
              <a:t>The Arty Board</a:t>
            </a:r>
          </a:p>
          <a:p>
            <a:pPr lvl="1"/>
            <a:r>
              <a:rPr lang="en-US" dirty="0"/>
              <a:t>Powering the Board</a:t>
            </a:r>
          </a:p>
          <a:p>
            <a:pPr lvl="1"/>
            <a:r>
              <a:rPr lang="en-US" dirty="0" err="1"/>
              <a:t>Input/Output</a:t>
            </a:r>
            <a:endParaRPr lang="en-US" dirty="0"/>
          </a:p>
          <a:p>
            <a:pPr lvl="1"/>
            <a:r>
              <a:rPr lang="en-US" dirty="0"/>
              <a:t>Configuring the FPGA</a:t>
            </a:r>
          </a:p>
          <a:p>
            <a:pPr lvl="1"/>
            <a:r>
              <a:rPr lang="en-US" dirty="0"/>
              <a:t>Advanced Connectors</a:t>
            </a:r>
          </a:p>
          <a:p>
            <a:pPr lvl="1"/>
            <a:r>
              <a:rPr lang="en-US" dirty="0"/>
              <a:t>External Memory</a:t>
            </a:r>
          </a:p>
          <a:p>
            <a:pPr lvl="1"/>
            <a:r>
              <a:rPr lang="en-US" dirty="0"/>
              <a:t>Oscillator/Clock</a:t>
            </a:r>
          </a:p>
          <a:p>
            <a:endParaRPr lang="en-US" dirty="0"/>
          </a:p>
          <a:p>
            <a:endParaRPr lang="en-US" dirty="0"/>
          </a:p>
        </p:txBody>
      </p:sp>
      <p:sp>
        <p:nvSpPr>
          <p:cNvPr id="31749" name="Rectangle 2"/>
          <p:cNvSpPr>
            <a:spLocks noGrp="1" noChangeArrowheads="1"/>
          </p:cNvSpPr>
          <p:nvPr>
            <p:ph type="title"/>
          </p:nvPr>
        </p:nvSpPr>
        <p:spPr/>
        <p:txBody>
          <a:bodyPr/>
          <a:lstStyle/>
          <a:p>
            <a:r>
              <a:rPr lang="en-US"/>
              <a:t>Outline</a:t>
            </a:r>
            <a:endParaRPr lang="en-US" dirty="0"/>
          </a:p>
        </p:txBody>
      </p:sp>
    </p:spTree>
    <p:extLst>
      <p:ext uri="{BB962C8B-B14F-4D97-AF65-F5344CB8AC3E}">
        <p14:creationId xmlns:p14="http://schemas.microsoft.com/office/powerpoint/2010/main" val="353294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idx="1"/>
          </p:nvPr>
        </p:nvSpPr>
        <p:spPr>
          <a:xfrm>
            <a:off x="443552" y="1253956"/>
            <a:ext cx="8229600" cy="5037662"/>
          </a:xfrm>
        </p:spPr>
        <p:txBody>
          <a:bodyPr>
            <a:normAutofit/>
          </a:bodyPr>
          <a:lstStyle/>
          <a:p>
            <a:pPr>
              <a:buNone/>
            </a:pPr>
            <a:r>
              <a:rPr lang="en-US" dirty="0"/>
              <a:t>We will use two different FPGA boards as Basys3 and Arty. </a:t>
            </a:r>
          </a:p>
          <a:p>
            <a:pPr>
              <a:buNone/>
            </a:pPr>
            <a:r>
              <a:rPr lang="en-US" dirty="0"/>
              <a:t>Both boards have Xilinx Artix-7 FPGA on them. </a:t>
            </a:r>
          </a:p>
          <a:p>
            <a:pPr>
              <a:buNone/>
            </a:pPr>
            <a:r>
              <a:rPr lang="en-US" dirty="0"/>
              <a:t>Basys3 is more suitable for education purposes since it has several input/output connections. </a:t>
            </a:r>
          </a:p>
          <a:p>
            <a:pPr>
              <a:buNone/>
            </a:pPr>
            <a:r>
              <a:rPr lang="en-US" dirty="0"/>
              <a:t>Arty is primarily developed for soft-core microcontrollers. Moreover, it has Arduino compatible pins. Hence, shields available for Arduino can be used with Arty.</a:t>
            </a:r>
          </a:p>
          <a:p>
            <a:endParaRPr lang="en-US" dirty="0"/>
          </a:p>
          <a:p>
            <a:endParaRPr lang="en-US" dirty="0"/>
          </a:p>
        </p:txBody>
      </p:sp>
      <p:sp>
        <p:nvSpPr>
          <p:cNvPr id="31749" name="Rectangle 2"/>
          <p:cNvSpPr>
            <a:spLocks noGrp="1" noChangeArrowheads="1"/>
          </p:cNvSpPr>
          <p:nvPr>
            <p:ph type="title"/>
          </p:nvPr>
        </p:nvSpPr>
        <p:spPr/>
        <p:txBody>
          <a:bodyPr/>
          <a:lstStyle/>
          <a:p>
            <a:r>
              <a:rPr lang="en-US" dirty="0"/>
              <a:t>Introduction</a:t>
            </a:r>
          </a:p>
        </p:txBody>
      </p:sp>
    </p:spTree>
    <p:extLst>
      <p:ext uri="{BB962C8B-B14F-4D97-AF65-F5344CB8AC3E}">
        <p14:creationId xmlns:p14="http://schemas.microsoft.com/office/powerpoint/2010/main" val="72168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The Basys3 Board</a:t>
            </a:r>
          </a:p>
        </p:txBody>
      </p:sp>
      <p:pic>
        <p:nvPicPr>
          <p:cNvPr id="6" name="Picture 5">
            <a:extLst>
              <a:ext uri="{FF2B5EF4-FFF2-40B4-BE49-F238E27FC236}">
                <a16:creationId xmlns:a16="http://schemas.microsoft.com/office/drawing/2014/main" id="{414B46AD-4E15-48FC-B24D-F9711EED3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29" y="2062316"/>
            <a:ext cx="5332488" cy="3156194"/>
          </a:xfrm>
          <a:prstGeom prst="rect">
            <a:avLst/>
          </a:prstGeom>
        </p:spPr>
      </p:pic>
      <p:sp>
        <p:nvSpPr>
          <p:cNvPr id="10" name="Rectangle 3">
            <a:extLst>
              <a:ext uri="{FF2B5EF4-FFF2-40B4-BE49-F238E27FC236}">
                <a16:creationId xmlns:a16="http://schemas.microsoft.com/office/drawing/2014/main" id="{D6AA0E9D-CDC3-4C00-9455-F0142D46BD8A}"/>
              </a:ext>
            </a:extLst>
          </p:cNvPr>
          <p:cNvSpPr>
            <a:spLocks noGrp="1" noChangeArrowheads="1"/>
          </p:cNvSpPr>
          <p:nvPr>
            <p:ph idx="1"/>
          </p:nvPr>
        </p:nvSpPr>
        <p:spPr>
          <a:xfrm>
            <a:off x="5692594" y="1052052"/>
            <a:ext cx="3451406" cy="5805948"/>
          </a:xfrm>
        </p:spPr>
        <p:txBody>
          <a:bodyPr>
            <a:normAutofit fontScale="47500" lnSpcReduction="20000"/>
          </a:bodyPr>
          <a:lstStyle/>
          <a:p>
            <a:pPr marL="0" indent="0">
              <a:buNone/>
            </a:pPr>
            <a:endParaRPr lang="en-US" dirty="0"/>
          </a:p>
          <a:p>
            <a:pPr marL="0" indent="0">
              <a:buNone/>
            </a:pPr>
            <a:r>
              <a:rPr lang="en-US" b="1" dirty="0"/>
              <a:t>Label Explanation</a:t>
            </a:r>
          </a:p>
          <a:p>
            <a:pPr marL="0" indent="0">
              <a:buNone/>
            </a:pPr>
            <a:r>
              <a:rPr lang="en-US" b="1" dirty="0"/>
              <a:t>1</a:t>
            </a:r>
            <a:r>
              <a:rPr lang="en-US" dirty="0"/>
              <a:t> Power LED</a:t>
            </a:r>
          </a:p>
          <a:p>
            <a:pPr marL="0" indent="0">
              <a:buNone/>
            </a:pPr>
            <a:r>
              <a:rPr lang="en-US" b="1" dirty="0"/>
              <a:t>2</a:t>
            </a:r>
            <a:r>
              <a:rPr lang="en-US" dirty="0"/>
              <a:t> Three </a:t>
            </a:r>
            <a:r>
              <a:rPr lang="en-US" dirty="0" err="1"/>
              <a:t>Pmod</a:t>
            </a:r>
            <a:r>
              <a:rPr lang="en-US" dirty="0"/>
              <a:t> connectors</a:t>
            </a:r>
          </a:p>
          <a:p>
            <a:pPr marL="0" indent="0">
              <a:buNone/>
            </a:pPr>
            <a:r>
              <a:rPr lang="en-US" b="1" dirty="0"/>
              <a:t>3</a:t>
            </a:r>
            <a:r>
              <a:rPr lang="en-US" dirty="0"/>
              <a:t> Analog signal </a:t>
            </a:r>
            <a:r>
              <a:rPr lang="en-US" dirty="0" err="1"/>
              <a:t>Pmod</a:t>
            </a:r>
            <a:r>
              <a:rPr lang="en-US" dirty="0"/>
              <a:t> connector</a:t>
            </a:r>
          </a:p>
          <a:p>
            <a:pPr marL="0" indent="0">
              <a:buNone/>
            </a:pPr>
            <a:r>
              <a:rPr lang="en-US" b="1" dirty="0"/>
              <a:t>4</a:t>
            </a:r>
            <a:r>
              <a:rPr lang="en-US" dirty="0"/>
              <a:t> Four-digit seven-segment display</a:t>
            </a:r>
          </a:p>
          <a:p>
            <a:pPr marL="0" indent="0">
              <a:buNone/>
            </a:pPr>
            <a:r>
              <a:rPr lang="en-US" b="1" dirty="0"/>
              <a:t>5</a:t>
            </a:r>
            <a:r>
              <a:rPr lang="en-US" dirty="0"/>
              <a:t> Sixteen slide switches</a:t>
            </a:r>
          </a:p>
          <a:p>
            <a:pPr marL="0" indent="0">
              <a:buNone/>
            </a:pPr>
            <a:r>
              <a:rPr lang="en-US" b="1" dirty="0"/>
              <a:t>6</a:t>
            </a:r>
            <a:r>
              <a:rPr lang="en-US" dirty="0"/>
              <a:t> Sixteen LEDs</a:t>
            </a:r>
          </a:p>
          <a:p>
            <a:pPr marL="0" indent="0">
              <a:buNone/>
            </a:pPr>
            <a:r>
              <a:rPr lang="en-US" b="1" dirty="0"/>
              <a:t>7</a:t>
            </a:r>
            <a:r>
              <a:rPr lang="en-US" dirty="0"/>
              <a:t> Five push buttons</a:t>
            </a:r>
          </a:p>
          <a:p>
            <a:pPr marL="0" indent="0">
              <a:buNone/>
            </a:pPr>
            <a:r>
              <a:rPr lang="en-US" b="1" dirty="0"/>
              <a:t>8</a:t>
            </a:r>
            <a:r>
              <a:rPr lang="en-US" dirty="0"/>
              <a:t> FPGA programming done LED</a:t>
            </a:r>
          </a:p>
          <a:p>
            <a:pPr marL="0" indent="0">
              <a:buNone/>
            </a:pPr>
            <a:r>
              <a:rPr lang="en-US" b="1" dirty="0"/>
              <a:t>9</a:t>
            </a:r>
            <a:r>
              <a:rPr lang="en-US" dirty="0"/>
              <a:t> FPGA configuration reset button</a:t>
            </a:r>
          </a:p>
          <a:p>
            <a:pPr marL="0" indent="0">
              <a:buNone/>
            </a:pPr>
            <a:r>
              <a:rPr lang="en-US" b="1" dirty="0"/>
              <a:t>10</a:t>
            </a:r>
            <a:r>
              <a:rPr lang="en-US" dirty="0"/>
              <a:t> </a:t>
            </a:r>
            <a:r>
              <a:rPr lang="en-US" dirty="0" err="1"/>
              <a:t>Programmingmode</a:t>
            </a:r>
            <a:r>
              <a:rPr lang="en-US" dirty="0"/>
              <a:t> jumper</a:t>
            </a:r>
          </a:p>
          <a:p>
            <a:pPr marL="0" indent="0">
              <a:buNone/>
            </a:pPr>
            <a:r>
              <a:rPr lang="en-US" b="1" dirty="0"/>
              <a:t>11</a:t>
            </a:r>
            <a:r>
              <a:rPr lang="en-US" dirty="0"/>
              <a:t> USB host connector</a:t>
            </a:r>
          </a:p>
          <a:p>
            <a:pPr marL="0" indent="0">
              <a:buNone/>
            </a:pPr>
            <a:r>
              <a:rPr lang="en-US" b="1" dirty="0"/>
              <a:t>12</a:t>
            </a:r>
            <a:r>
              <a:rPr lang="en-US" dirty="0"/>
              <a:t> VGA connector</a:t>
            </a:r>
          </a:p>
          <a:p>
            <a:pPr marL="0" indent="0">
              <a:buNone/>
            </a:pPr>
            <a:r>
              <a:rPr lang="en-US" b="1" dirty="0"/>
              <a:t>13</a:t>
            </a:r>
            <a:r>
              <a:rPr lang="en-US" dirty="0"/>
              <a:t> Shared UART/JTAG USB port</a:t>
            </a:r>
          </a:p>
          <a:p>
            <a:pPr marL="0" indent="0">
              <a:buNone/>
            </a:pPr>
            <a:r>
              <a:rPr lang="en-US" b="1" dirty="0"/>
              <a:t>14</a:t>
            </a:r>
            <a:r>
              <a:rPr lang="en-US" dirty="0"/>
              <a:t> External power connector</a:t>
            </a:r>
          </a:p>
          <a:p>
            <a:pPr marL="0" indent="0">
              <a:buNone/>
            </a:pPr>
            <a:r>
              <a:rPr lang="en-US" b="1" dirty="0"/>
              <a:t>15</a:t>
            </a:r>
            <a:r>
              <a:rPr lang="en-US" dirty="0"/>
              <a:t> Power switch</a:t>
            </a:r>
          </a:p>
          <a:p>
            <a:pPr marL="0" indent="0">
              <a:buNone/>
            </a:pPr>
            <a:r>
              <a:rPr lang="en-US" b="1" dirty="0"/>
              <a:t>16</a:t>
            </a:r>
            <a:r>
              <a:rPr lang="en-US" dirty="0"/>
              <a:t> Power source select jumper</a:t>
            </a:r>
          </a:p>
          <a:p>
            <a:pPr marL="0" indent="0">
              <a:buNone/>
            </a:pPr>
            <a:r>
              <a:rPr lang="en-US" b="1" dirty="0"/>
              <a:t>17</a:t>
            </a:r>
            <a:r>
              <a:rPr lang="en-US" dirty="0"/>
              <a:t> Artix-7 FPGA</a:t>
            </a:r>
          </a:p>
          <a:p>
            <a:pPr marL="0" indent="0">
              <a:buNone/>
            </a:pPr>
            <a:r>
              <a:rPr lang="en-US" b="1" dirty="0"/>
              <a:t>18</a:t>
            </a:r>
            <a:r>
              <a:rPr lang="en-US" dirty="0"/>
              <a:t> USB-UART bridge</a:t>
            </a:r>
          </a:p>
          <a:p>
            <a:pPr marL="0" indent="0">
              <a:buNone/>
            </a:pPr>
            <a:r>
              <a:rPr lang="en-US" b="1" dirty="0"/>
              <a:t>19</a:t>
            </a:r>
            <a:r>
              <a:rPr lang="en-US" dirty="0"/>
              <a:t> Auxiliary function microcontroller</a:t>
            </a:r>
          </a:p>
          <a:p>
            <a:pPr marL="0" indent="0">
              <a:buNone/>
            </a:pPr>
            <a:r>
              <a:rPr lang="en-US" b="1" dirty="0"/>
              <a:t>B1</a:t>
            </a:r>
            <a:r>
              <a:rPr lang="en-US" dirty="0"/>
              <a:t> SPI flash</a:t>
            </a:r>
          </a:p>
          <a:p>
            <a:pPr marL="0" indent="0">
              <a:buNone/>
            </a:pPr>
            <a:r>
              <a:rPr lang="en-US" b="1" dirty="0"/>
              <a:t>B2</a:t>
            </a:r>
            <a:r>
              <a:rPr lang="en-US" dirty="0"/>
              <a:t> Power supply regulator</a:t>
            </a:r>
          </a:p>
          <a:p>
            <a:pPr marL="0" indent="0">
              <a:buNone/>
            </a:pPr>
            <a:r>
              <a:rPr lang="en-US" b="1" dirty="0"/>
              <a:t>B3</a:t>
            </a:r>
            <a:r>
              <a:rPr lang="en-US" dirty="0"/>
              <a:t> Oscillator/clock</a:t>
            </a:r>
          </a:p>
        </p:txBody>
      </p:sp>
    </p:spTree>
    <p:extLst>
      <p:ext uri="{BB962C8B-B14F-4D97-AF65-F5344CB8AC3E}">
        <p14:creationId xmlns:p14="http://schemas.microsoft.com/office/powerpoint/2010/main" val="35884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The Basys3 Board</a:t>
            </a:r>
          </a:p>
        </p:txBody>
      </p:sp>
      <p:sp>
        <p:nvSpPr>
          <p:cNvPr id="8" name="Rectangle 3"/>
          <p:cNvSpPr>
            <a:spLocks noGrp="1" noChangeArrowheads="1"/>
          </p:cNvSpPr>
          <p:nvPr>
            <p:ph idx="1"/>
          </p:nvPr>
        </p:nvSpPr>
        <p:spPr>
          <a:xfrm>
            <a:off x="457200" y="1489784"/>
            <a:ext cx="8229600" cy="1853184"/>
          </a:xfrm>
        </p:spPr>
        <p:txBody>
          <a:bodyPr>
            <a:normAutofit fontScale="62500" lnSpcReduction="20000"/>
          </a:bodyPr>
          <a:lstStyle/>
          <a:p>
            <a:pPr marL="0" indent="0">
              <a:buNone/>
            </a:pPr>
            <a:endParaRPr lang="en-US" dirty="0"/>
          </a:p>
          <a:p>
            <a:pPr marL="0" indent="0">
              <a:buNone/>
            </a:pPr>
            <a:endParaRPr lang="en-US" dirty="0"/>
          </a:p>
          <a:p>
            <a:pPr marL="0" indent="0">
              <a:buNone/>
            </a:pPr>
            <a:r>
              <a:rPr lang="en-US" dirty="0"/>
              <a:t>The Basys3 board can be powered either from the USB port or from an external power supply which should be connected to the external power connector. If an external power supply is used, it should be able to deliver a DC voltage between 4.5 V to 5.5 V with at least 1 A current.</a:t>
            </a:r>
          </a:p>
        </p:txBody>
      </p:sp>
      <p:sp>
        <p:nvSpPr>
          <p:cNvPr id="9" name="8 Metin kutusu"/>
          <p:cNvSpPr txBox="1"/>
          <p:nvPr/>
        </p:nvSpPr>
        <p:spPr>
          <a:xfrm>
            <a:off x="457200" y="1499616"/>
            <a:ext cx="3001143" cy="430887"/>
          </a:xfrm>
          <a:prstGeom prst="rect">
            <a:avLst/>
          </a:prstGeom>
          <a:noFill/>
        </p:spPr>
        <p:txBody>
          <a:bodyPr wrap="none" rtlCol="0">
            <a:spAutoFit/>
          </a:bodyPr>
          <a:lstStyle/>
          <a:p>
            <a:r>
              <a:rPr lang="en-US" sz="2200" b="1" dirty="0"/>
              <a:t>Powering the Board</a:t>
            </a:r>
          </a:p>
        </p:txBody>
      </p:sp>
      <p:sp>
        <p:nvSpPr>
          <p:cNvPr id="5" name="Rectangle 3">
            <a:extLst>
              <a:ext uri="{FF2B5EF4-FFF2-40B4-BE49-F238E27FC236}">
                <a16:creationId xmlns:a16="http://schemas.microsoft.com/office/drawing/2014/main" id="{9E9047E5-B2BD-4D32-9336-AD65A8AFB824}"/>
              </a:ext>
            </a:extLst>
          </p:cNvPr>
          <p:cNvSpPr txBox="1">
            <a:spLocks noChangeArrowheads="1"/>
          </p:cNvSpPr>
          <p:nvPr/>
        </p:nvSpPr>
        <p:spPr>
          <a:xfrm>
            <a:off x="457200" y="3342968"/>
            <a:ext cx="8229600" cy="1853184"/>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Wingdings 2" pitchFamily="18" charset="2"/>
              <a:buNone/>
            </a:pPr>
            <a:endParaRPr lang="en-US" dirty="0"/>
          </a:p>
          <a:p>
            <a:pPr marL="0" indent="0" fontAlgn="auto">
              <a:spcAft>
                <a:spcPts val="0"/>
              </a:spcAft>
              <a:buFont typeface="Wingdings 2" pitchFamily="18" charset="2"/>
              <a:buNone/>
            </a:pPr>
            <a:endParaRPr lang="en-US" dirty="0"/>
          </a:p>
          <a:p>
            <a:pPr marL="0" indent="0" fontAlgn="auto">
              <a:spcAft>
                <a:spcPts val="0"/>
              </a:spcAft>
              <a:buNone/>
            </a:pPr>
            <a:r>
              <a:rPr lang="en-US" dirty="0"/>
              <a:t>There are several digital input/output connections on the Basys3 board. These</a:t>
            </a:r>
          </a:p>
          <a:p>
            <a:pPr marL="0" indent="0" fontAlgn="auto">
              <a:spcAft>
                <a:spcPts val="0"/>
              </a:spcAft>
              <a:buNone/>
            </a:pPr>
            <a:r>
              <a:rPr lang="en-US" dirty="0"/>
              <a:t>can be summarized as peripheral module (</a:t>
            </a:r>
            <a:r>
              <a:rPr lang="en-US" dirty="0" err="1"/>
              <a:t>Pmod</a:t>
            </a:r>
            <a:r>
              <a:rPr lang="en-US" dirty="0"/>
              <a:t>) connectors, four-digit</a:t>
            </a:r>
          </a:p>
          <a:p>
            <a:pPr marL="0" indent="0" fontAlgn="auto">
              <a:spcAft>
                <a:spcPts val="0"/>
              </a:spcAft>
              <a:buNone/>
            </a:pPr>
            <a:r>
              <a:rPr lang="en-US" dirty="0"/>
              <a:t>seven-segment display, 16 slide switches, 16 LEDs, and five push buttons.</a:t>
            </a:r>
          </a:p>
        </p:txBody>
      </p:sp>
      <p:sp>
        <p:nvSpPr>
          <p:cNvPr id="6" name="8 Metin kutusu">
            <a:extLst>
              <a:ext uri="{FF2B5EF4-FFF2-40B4-BE49-F238E27FC236}">
                <a16:creationId xmlns:a16="http://schemas.microsoft.com/office/drawing/2014/main" id="{B429C1AC-FA46-48DC-A424-F7E08768957C}"/>
              </a:ext>
            </a:extLst>
          </p:cNvPr>
          <p:cNvSpPr txBox="1"/>
          <p:nvPr/>
        </p:nvSpPr>
        <p:spPr>
          <a:xfrm>
            <a:off x="457200" y="3352800"/>
            <a:ext cx="2133918" cy="430887"/>
          </a:xfrm>
          <a:prstGeom prst="rect">
            <a:avLst/>
          </a:prstGeom>
          <a:noFill/>
        </p:spPr>
        <p:txBody>
          <a:bodyPr wrap="none" rtlCol="0">
            <a:spAutoFit/>
          </a:bodyPr>
          <a:lstStyle/>
          <a:p>
            <a:r>
              <a:rPr lang="en-US" sz="2200" b="1" dirty="0" err="1"/>
              <a:t>Input/Output</a:t>
            </a:r>
            <a:endParaRPr lang="en-US" sz="2200" b="1" dirty="0"/>
          </a:p>
        </p:txBody>
      </p:sp>
      <p:pic>
        <p:nvPicPr>
          <p:cNvPr id="4" name="Picture 3">
            <a:extLst>
              <a:ext uri="{FF2B5EF4-FFF2-40B4-BE49-F238E27FC236}">
                <a16:creationId xmlns:a16="http://schemas.microsoft.com/office/drawing/2014/main" id="{997BF05F-0886-4800-98ED-4CEA8FD6A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196152"/>
            <a:ext cx="2905125" cy="885825"/>
          </a:xfrm>
          <a:prstGeom prst="rect">
            <a:avLst/>
          </a:prstGeom>
        </p:spPr>
      </p:pic>
      <p:sp>
        <p:nvSpPr>
          <p:cNvPr id="10" name="Rectangle 3">
            <a:extLst>
              <a:ext uri="{FF2B5EF4-FFF2-40B4-BE49-F238E27FC236}">
                <a16:creationId xmlns:a16="http://schemas.microsoft.com/office/drawing/2014/main" id="{F891AE2D-8B1F-4A0D-A42B-D3EDDD59D18D}"/>
              </a:ext>
            </a:extLst>
          </p:cNvPr>
          <p:cNvSpPr txBox="1">
            <a:spLocks noChangeArrowheads="1"/>
          </p:cNvSpPr>
          <p:nvPr/>
        </p:nvSpPr>
        <p:spPr>
          <a:xfrm>
            <a:off x="3458343" y="5228748"/>
            <a:ext cx="4788309" cy="820631"/>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Wingdings 2" pitchFamily="18" charset="2"/>
              <a:buNone/>
            </a:pPr>
            <a:endParaRPr lang="en-US" dirty="0"/>
          </a:p>
          <a:p>
            <a:pPr marL="0" indent="0" fontAlgn="auto">
              <a:spcAft>
                <a:spcPts val="0"/>
              </a:spcAft>
              <a:buNone/>
            </a:pPr>
            <a:r>
              <a:rPr lang="en-US" dirty="0"/>
              <a:t>The Basys3 board </a:t>
            </a:r>
            <a:r>
              <a:rPr lang="en-US" dirty="0" err="1"/>
              <a:t>Pmod</a:t>
            </a:r>
            <a:r>
              <a:rPr lang="en-US" dirty="0"/>
              <a:t> connector pin layout.</a:t>
            </a:r>
          </a:p>
        </p:txBody>
      </p:sp>
    </p:spTree>
    <p:extLst>
      <p:ext uri="{BB962C8B-B14F-4D97-AF65-F5344CB8AC3E}">
        <p14:creationId xmlns:p14="http://schemas.microsoft.com/office/powerpoint/2010/main" val="90755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The Basys3 Board</a:t>
            </a:r>
          </a:p>
        </p:txBody>
      </p:sp>
      <p:sp>
        <p:nvSpPr>
          <p:cNvPr id="8" name="Rectangle 3"/>
          <p:cNvSpPr>
            <a:spLocks noGrp="1" noChangeArrowheads="1"/>
          </p:cNvSpPr>
          <p:nvPr>
            <p:ph idx="1"/>
          </p:nvPr>
        </p:nvSpPr>
        <p:spPr>
          <a:xfrm>
            <a:off x="457200" y="1489784"/>
            <a:ext cx="8229600" cy="3544332"/>
          </a:xfrm>
        </p:spPr>
        <p:txBody>
          <a:bodyPr>
            <a:normAutofit fontScale="62500" lnSpcReduction="20000"/>
          </a:bodyPr>
          <a:lstStyle/>
          <a:p>
            <a:pPr marL="0" indent="0">
              <a:buNone/>
            </a:pPr>
            <a:endParaRPr lang="en-US" dirty="0"/>
          </a:p>
          <a:p>
            <a:pPr marL="0" indent="0">
              <a:buNone/>
            </a:pPr>
            <a:endParaRPr lang="en-US" dirty="0"/>
          </a:p>
          <a:p>
            <a:r>
              <a:rPr lang="en-US" dirty="0"/>
              <a:t>The FPGA should be configured (programmed) in order to operate. </a:t>
            </a:r>
          </a:p>
          <a:p>
            <a:r>
              <a:rPr lang="en-US" dirty="0"/>
              <a:t>The configuration file will be generated by </a:t>
            </a:r>
            <a:r>
              <a:rPr lang="en-US" dirty="0" err="1"/>
              <a:t>Vivado</a:t>
            </a:r>
            <a:r>
              <a:rPr lang="en-US" dirty="0"/>
              <a:t> design suite. </a:t>
            </a:r>
          </a:p>
          <a:p>
            <a:r>
              <a:rPr lang="en-US" dirty="0"/>
              <a:t>The generated file can be fed to the FPGA in three ways. </a:t>
            </a:r>
          </a:p>
          <a:p>
            <a:pPr lvl="1"/>
            <a:r>
              <a:rPr lang="en-US" dirty="0"/>
              <a:t>The first method is using the shared UART/JTAG USB port. We will use this method while configuring the FPGA through </a:t>
            </a:r>
            <a:r>
              <a:rPr lang="en-US" dirty="0" err="1"/>
              <a:t>Vivado</a:t>
            </a:r>
            <a:r>
              <a:rPr lang="en-US" dirty="0"/>
              <a:t>. </a:t>
            </a:r>
          </a:p>
          <a:p>
            <a:pPr lvl="1"/>
            <a:r>
              <a:rPr lang="en-US" dirty="0"/>
              <a:t>The second method is using the SPI flash. To do so, the configuration file should have been stored in flash beforehand. </a:t>
            </a:r>
          </a:p>
          <a:p>
            <a:pPr lvl="1"/>
            <a:r>
              <a:rPr lang="en-US" dirty="0"/>
              <a:t>The third method is storing the configuration file in a USB stick and using it through the USB host connector. By the help of an auxiliary function microcontroller, programming can be done.</a:t>
            </a:r>
          </a:p>
        </p:txBody>
      </p:sp>
      <p:sp>
        <p:nvSpPr>
          <p:cNvPr id="9" name="8 Metin kutusu"/>
          <p:cNvSpPr txBox="1"/>
          <p:nvPr/>
        </p:nvSpPr>
        <p:spPr>
          <a:xfrm>
            <a:off x="457200" y="1499616"/>
            <a:ext cx="3230372" cy="430887"/>
          </a:xfrm>
          <a:prstGeom prst="rect">
            <a:avLst/>
          </a:prstGeom>
          <a:noFill/>
        </p:spPr>
        <p:txBody>
          <a:bodyPr wrap="none" rtlCol="0">
            <a:spAutoFit/>
          </a:bodyPr>
          <a:lstStyle/>
          <a:p>
            <a:r>
              <a:rPr lang="en-US" sz="2200" b="1" dirty="0"/>
              <a:t>Configuring the FPGA</a:t>
            </a:r>
          </a:p>
        </p:txBody>
      </p:sp>
      <p:sp>
        <p:nvSpPr>
          <p:cNvPr id="11" name="Rectangle 3">
            <a:extLst>
              <a:ext uri="{FF2B5EF4-FFF2-40B4-BE49-F238E27FC236}">
                <a16:creationId xmlns:a16="http://schemas.microsoft.com/office/drawing/2014/main" id="{C4858B3B-606B-4CB2-8B30-345CE48786A2}"/>
              </a:ext>
            </a:extLst>
          </p:cNvPr>
          <p:cNvSpPr txBox="1">
            <a:spLocks noChangeArrowheads="1"/>
          </p:cNvSpPr>
          <p:nvPr/>
        </p:nvSpPr>
        <p:spPr>
          <a:xfrm>
            <a:off x="457200" y="4837667"/>
            <a:ext cx="8229600" cy="14943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Wingdings 2" pitchFamily="18" charset="2"/>
              <a:buNone/>
            </a:pPr>
            <a:endParaRPr lang="en-US" dirty="0"/>
          </a:p>
          <a:p>
            <a:pPr marL="457200" lvl="1" indent="0" fontAlgn="auto">
              <a:spcAft>
                <a:spcPts val="0"/>
              </a:spcAft>
              <a:buNone/>
            </a:pPr>
            <a:endParaRPr lang="en-US" dirty="0"/>
          </a:p>
          <a:p>
            <a:pPr marL="57150" indent="0" fontAlgn="auto">
              <a:spcAft>
                <a:spcPts val="0"/>
              </a:spcAft>
              <a:buNone/>
            </a:pPr>
            <a:r>
              <a:rPr lang="en-US" dirty="0"/>
              <a:t>There are advanced connectors on the Basys3 board. These are the USB host connector, VGA connector, and shared UART/JTAG USB port.</a:t>
            </a:r>
          </a:p>
        </p:txBody>
      </p:sp>
      <p:sp>
        <p:nvSpPr>
          <p:cNvPr id="12" name="8 Metin kutusu">
            <a:extLst>
              <a:ext uri="{FF2B5EF4-FFF2-40B4-BE49-F238E27FC236}">
                <a16:creationId xmlns:a16="http://schemas.microsoft.com/office/drawing/2014/main" id="{FE456B28-B6DD-4E86-AA15-4EC52BE89D3F}"/>
              </a:ext>
            </a:extLst>
          </p:cNvPr>
          <p:cNvSpPr txBox="1"/>
          <p:nvPr/>
        </p:nvSpPr>
        <p:spPr>
          <a:xfrm>
            <a:off x="457200" y="4847499"/>
            <a:ext cx="3230372" cy="430887"/>
          </a:xfrm>
          <a:prstGeom prst="rect">
            <a:avLst/>
          </a:prstGeom>
          <a:noFill/>
        </p:spPr>
        <p:txBody>
          <a:bodyPr wrap="none" rtlCol="0">
            <a:spAutoFit/>
          </a:bodyPr>
          <a:lstStyle/>
          <a:p>
            <a:r>
              <a:rPr lang="en-US" sz="2200" b="1" dirty="0"/>
              <a:t>Advanced Connectors</a:t>
            </a:r>
          </a:p>
        </p:txBody>
      </p:sp>
    </p:spTree>
    <p:extLst>
      <p:ext uri="{BB962C8B-B14F-4D97-AF65-F5344CB8AC3E}">
        <p14:creationId xmlns:p14="http://schemas.microsoft.com/office/powerpoint/2010/main" val="405895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The Basys3 Board</a:t>
            </a:r>
          </a:p>
        </p:txBody>
      </p:sp>
      <p:sp>
        <p:nvSpPr>
          <p:cNvPr id="8" name="Rectangle 3"/>
          <p:cNvSpPr>
            <a:spLocks noGrp="1" noChangeArrowheads="1"/>
          </p:cNvSpPr>
          <p:nvPr>
            <p:ph idx="1"/>
          </p:nvPr>
        </p:nvSpPr>
        <p:spPr>
          <a:xfrm>
            <a:off x="457200" y="1489784"/>
            <a:ext cx="8229600" cy="1587713"/>
          </a:xfrm>
        </p:spPr>
        <p:txBody>
          <a:bodyPr>
            <a:normAutofit fontScale="62500" lnSpcReduction="20000"/>
          </a:bodyPr>
          <a:lstStyle/>
          <a:p>
            <a:pPr marL="0" indent="0">
              <a:buNone/>
            </a:pPr>
            <a:endParaRPr lang="en-US" dirty="0"/>
          </a:p>
          <a:p>
            <a:pPr marL="0" indent="0">
              <a:buNone/>
            </a:pPr>
            <a:endParaRPr lang="en-US" dirty="0"/>
          </a:p>
          <a:p>
            <a:pPr marL="0" indent="0">
              <a:buNone/>
            </a:pPr>
            <a:r>
              <a:rPr lang="en-US" dirty="0"/>
              <a:t>The Basys3 board has a 32Mbit non-volatile serial flash as external memory. This device is connected to Artix-7 FPGA through a dedicated SPI bus. FPGA configuration files can be saved in this flash memory.</a:t>
            </a:r>
          </a:p>
        </p:txBody>
      </p:sp>
      <p:sp>
        <p:nvSpPr>
          <p:cNvPr id="9" name="8 Metin kutusu"/>
          <p:cNvSpPr txBox="1"/>
          <p:nvPr/>
        </p:nvSpPr>
        <p:spPr>
          <a:xfrm>
            <a:off x="457200" y="1499616"/>
            <a:ext cx="2600392" cy="430887"/>
          </a:xfrm>
          <a:prstGeom prst="rect">
            <a:avLst/>
          </a:prstGeom>
          <a:noFill/>
        </p:spPr>
        <p:txBody>
          <a:bodyPr wrap="none" rtlCol="0">
            <a:spAutoFit/>
          </a:bodyPr>
          <a:lstStyle/>
          <a:p>
            <a:r>
              <a:rPr lang="en-US" sz="2200" b="1" dirty="0"/>
              <a:t>External Memory</a:t>
            </a:r>
          </a:p>
        </p:txBody>
      </p:sp>
      <p:sp>
        <p:nvSpPr>
          <p:cNvPr id="7" name="Rectangle 3">
            <a:extLst>
              <a:ext uri="{FF2B5EF4-FFF2-40B4-BE49-F238E27FC236}">
                <a16:creationId xmlns:a16="http://schemas.microsoft.com/office/drawing/2014/main" id="{5202D046-96DB-4828-870F-51A786BCD33E}"/>
              </a:ext>
            </a:extLst>
          </p:cNvPr>
          <p:cNvSpPr txBox="1">
            <a:spLocks noChangeArrowheads="1"/>
          </p:cNvSpPr>
          <p:nvPr/>
        </p:nvSpPr>
        <p:spPr>
          <a:xfrm>
            <a:off x="457200" y="3077497"/>
            <a:ext cx="8229600" cy="2113935"/>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spcAft>
                <a:spcPts val="0"/>
              </a:spcAft>
              <a:buFont typeface="Wingdings 2" pitchFamily="18" charset="2"/>
              <a:buNone/>
            </a:pPr>
            <a:endParaRPr lang="en-US" dirty="0"/>
          </a:p>
          <a:p>
            <a:pPr marL="0" indent="0" algn="just" fontAlgn="auto">
              <a:spcAft>
                <a:spcPts val="0"/>
              </a:spcAft>
              <a:buFont typeface="Wingdings 2" pitchFamily="18" charset="2"/>
              <a:buNone/>
            </a:pPr>
            <a:endParaRPr lang="en-US" dirty="0"/>
          </a:p>
          <a:p>
            <a:pPr marL="0" indent="0" fontAlgn="auto">
              <a:spcAft>
                <a:spcPts val="0"/>
              </a:spcAft>
              <a:buNone/>
            </a:pPr>
            <a:r>
              <a:rPr lang="en-US" dirty="0"/>
              <a:t>The Basys3 board has an onboard oscillator/clock circuitry working at 100 </a:t>
            </a:r>
            <a:r>
              <a:rPr lang="en-US" dirty="0" err="1"/>
              <a:t>MHz.</a:t>
            </a:r>
            <a:r>
              <a:rPr lang="en-US" dirty="0"/>
              <a:t> The clock signal generated by the oscillator is fed to Artix-7 FPGA through its pins. Therefore, this onboard oscillator allows user to generate a required clock (within limits) in the design.</a:t>
            </a:r>
          </a:p>
        </p:txBody>
      </p:sp>
      <p:sp>
        <p:nvSpPr>
          <p:cNvPr id="10" name="8 Metin kutusu">
            <a:extLst>
              <a:ext uri="{FF2B5EF4-FFF2-40B4-BE49-F238E27FC236}">
                <a16:creationId xmlns:a16="http://schemas.microsoft.com/office/drawing/2014/main" id="{E6E7398C-92A4-4841-9C4F-F28076CD70D3}"/>
              </a:ext>
            </a:extLst>
          </p:cNvPr>
          <p:cNvSpPr txBox="1"/>
          <p:nvPr/>
        </p:nvSpPr>
        <p:spPr>
          <a:xfrm>
            <a:off x="457200" y="3087329"/>
            <a:ext cx="2464136" cy="430887"/>
          </a:xfrm>
          <a:prstGeom prst="rect">
            <a:avLst/>
          </a:prstGeom>
          <a:noFill/>
        </p:spPr>
        <p:txBody>
          <a:bodyPr wrap="none" rtlCol="0">
            <a:spAutoFit/>
          </a:bodyPr>
          <a:lstStyle/>
          <a:p>
            <a:r>
              <a:rPr lang="en-US" sz="2200" b="1" dirty="0"/>
              <a:t>Oscillator/Clock</a:t>
            </a:r>
          </a:p>
        </p:txBody>
      </p:sp>
    </p:spTree>
    <p:extLst>
      <p:ext uri="{BB962C8B-B14F-4D97-AF65-F5344CB8AC3E}">
        <p14:creationId xmlns:p14="http://schemas.microsoft.com/office/powerpoint/2010/main" val="264912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The Arty Board</a:t>
            </a:r>
          </a:p>
        </p:txBody>
      </p:sp>
      <p:sp>
        <p:nvSpPr>
          <p:cNvPr id="10" name="Rectangle 3">
            <a:extLst>
              <a:ext uri="{FF2B5EF4-FFF2-40B4-BE49-F238E27FC236}">
                <a16:creationId xmlns:a16="http://schemas.microsoft.com/office/drawing/2014/main" id="{D6AA0E9D-CDC3-4C00-9455-F0142D46BD8A}"/>
              </a:ext>
            </a:extLst>
          </p:cNvPr>
          <p:cNvSpPr>
            <a:spLocks noGrp="1" noChangeArrowheads="1"/>
          </p:cNvSpPr>
          <p:nvPr>
            <p:ph idx="1"/>
          </p:nvPr>
        </p:nvSpPr>
        <p:spPr>
          <a:xfrm>
            <a:off x="5692594" y="1295400"/>
            <a:ext cx="3451406" cy="5562600"/>
          </a:xfrm>
        </p:spPr>
        <p:txBody>
          <a:bodyPr>
            <a:normAutofit fontScale="40000" lnSpcReduction="20000"/>
          </a:bodyPr>
          <a:lstStyle/>
          <a:p>
            <a:pPr marL="0" indent="0">
              <a:buNone/>
            </a:pPr>
            <a:endParaRPr lang="en-US" dirty="0"/>
          </a:p>
          <a:p>
            <a:pPr marL="0" indent="0">
              <a:buNone/>
            </a:pPr>
            <a:r>
              <a:rPr lang="en-US" b="1" dirty="0"/>
              <a:t>Label Explanation</a:t>
            </a:r>
          </a:p>
          <a:p>
            <a:pPr marL="0" indent="0">
              <a:buNone/>
            </a:pPr>
            <a:r>
              <a:rPr lang="en-US" b="1" dirty="0"/>
              <a:t>1 </a:t>
            </a:r>
            <a:r>
              <a:rPr lang="en-US" dirty="0"/>
              <a:t>FPGA programming done LED</a:t>
            </a:r>
          </a:p>
          <a:p>
            <a:pPr marL="0" indent="0">
              <a:buNone/>
            </a:pPr>
            <a:r>
              <a:rPr lang="en-US" b="1" dirty="0"/>
              <a:t>2 </a:t>
            </a:r>
            <a:r>
              <a:rPr lang="en-US" dirty="0"/>
              <a:t>Shared UART/JTAG USB port</a:t>
            </a:r>
          </a:p>
          <a:p>
            <a:pPr marL="0" indent="0">
              <a:buNone/>
            </a:pPr>
            <a:r>
              <a:rPr lang="en-US" b="1" dirty="0"/>
              <a:t>3 </a:t>
            </a:r>
            <a:r>
              <a:rPr lang="en-US" dirty="0"/>
              <a:t>Ethernet connector</a:t>
            </a:r>
          </a:p>
          <a:p>
            <a:pPr marL="0" indent="0">
              <a:buNone/>
            </a:pPr>
            <a:r>
              <a:rPr lang="en-US" b="1" dirty="0"/>
              <a:t>4 </a:t>
            </a:r>
            <a:r>
              <a:rPr lang="en-US" dirty="0"/>
              <a:t>Power source select jumper</a:t>
            </a:r>
          </a:p>
          <a:p>
            <a:pPr marL="0" indent="0">
              <a:buNone/>
            </a:pPr>
            <a:r>
              <a:rPr lang="en-US" b="1" dirty="0"/>
              <a:t>5 </a:t>
            </a:r>
            <a:r>
              <a:rPr lang="en-US" dirty="0"/>
              <a:t>Power jack</a:t>
            </a:r>
          </a:p>
          <a:p>
            <a:pPr marL="0" indent="0">
              <a:buNone/>
            </a:pPr>
            <a:r>
              <a:rPr lang="en-US" b="1" dirty="0"/>
              <a:t>6 </a:t>
            </a:r>
            <a:r>
              <a:rPr lang="en-US" dirty="0"/>
              <a:t>Power LED</a:t>
            </a:r>
          </a:p>
          <a:p>
            <a:pPr marL="0" indent="0">
              <a:buNone/>
            </a:pPr>
            <a:r>
              <a:rPr lang="en-US" b="1" dirty="0"/>
              <a:t>7 </a:t>
            </a:r>
            <a:r>
              <a:rPr lang="en-US" dirty="0"/>
              <a:t>Eight LEDs</a:t>
            </a:r>
          </a:p>
          <a:p>
            <a:pPr marL="0" indent="0">
              <a:buNone/>
            </a:pPr>
            <a:r>
              <a:rPr lang="en-US" b="1" dirty="0"/>
              <a:t>8 </a:t>
            </a:r>
            <a:r>
              <a:rPr lang="en-US" dirty="0"/>
              <a:t>Four slide switches</a:t>
            </a:r>
          </a:p>
          <a:p>
            <a:pPr marL="0" indent="0">
              <a:buNone/>
            </a:pPr>
            <a:r>
              <a:rPr lang="en-US" b="1" dirty="0"/>
              <a:t>9 </a:t>
            </a:r>
            <a:r>
              <a:rPr lang="en-US" dirty="0"/>
              <a:t>Four push buttons</a:t>
            </a:r>
          </a:p>
          <a:p>
            <a:pPr marL="0" indent="0">
              <a:buNone/>
            </a:pPr>
            <a:r>
              <a:rPr lang="en-US" b="1" dirty="0"/>
              <a:t>10</a:t>
            </a:r>
            <a:r>
              <a:rPr lang="en-US" dirty="0"/>
              <a:t> Arduino/</a:t>
            </a:r>
            <a:r>
              <a:rPr lang="en-US" dirty="0" err="1"/>
              <a:t>chipKIT</a:t>
            </a:r>
            <a:r>
              <a:rPr lang="en-US" dirty="0"/>
              <a:t> shield connectors</a:t>
            </a:r>
          </a:p>
          <a:p>
            <a:pPr marL="0" indent="0">
              <a:buNone/>
            </a:pPr>
            <a:r>
              <a:rPr lang="en-US" b="1" dirty="0"/>
              <a:t>11 </a:t>
            </a:r>
            <a:r>
              <a:rPr lang="en-US" dirty="0"/>
              <a:t>SPI header (Arduino/</a:t>
            </a:r>
            <a:r>
              <a:rPr lang="en-US" dirty="0" err="1"/>
              <a:t>chipKIT</a:t>
            </a:r>
            <a:r>
              <a:rPr lang="en-US" dirty="0"/>
              <a:t> compatible)</a:t>
            </a:r>
          </a:p>
          <a:p>
            <a:pPr marL="0" indent="0">
              <a:buNone/>
            </a:pPr>
            <a:r>
              <a:rPr lang="en-US" b="1" dirty="0"/>
              <a:t>12 </a:t>
            </a:r>
            <a:r>
              <a:rPr lang="en-US" dirty="0" err="1"/>
              <a:t>chipKIT</a:t>
            </a:r>
            <a:r>
              <a:rPr lang="en-US" dirty="0"/>
              <a:t> processor reset jumper</a:t>
            </a:r>
          </a:p>
          <a:p>
            <a:pPr marL="0" indent="0">
              <a:buNone/>
            </a:pPr>
            <a:r>
              <a:rPr lang="en-US" b="1" dirty="0"/>
              <a:t>13 </a:t>
            </a:r>
            <a:r>
              <a:rPr lang="en-US" dirty="0" err="1"/>
              <a:t>Programmingmode</a:t>
            </a:r>
            <a:r>
              <a:rPr lang="en-US" dirty="0"/>
              <a:t> jumper</a:t>
            </a:r>
          </a:p>
          <a:p>
            <a:pPr marL="0" indent="0">
              <a:buNone/>
            </a:pPr>
            <a:r>
              <a:rPr lang="en-US" b="1" dirty="0"/>
              <a:t>14 </a:t>
            </a:r>
            <a:r>
              <a:rPr lang="en-US" dirty="0" err="1"/>
              <a:t>chipKIT</a:t>
            </a:r>
            <a:r>
              <a:rPr lang="en-US" dirty="0"/>
              <a:t> processor reset button</a:t>
            </a:r>
          </a:p>
          <a:p>
            <a:pPr marL="0" indent="0">
              <a:buNone/>
            </a:pPr>
            <a:r>
              <a:rPr lang="en-US" b="1" dirty="0"/>
              <a:t>15 </a:t>
            </a:r>
            <a:r>
              <a:rPr lang="en-US" dirty="0"/>
              <a:t>Four </a:t>
            </a:r>
            <a:r>
              <a:rPr lang="en-US" dirty="0" err="1"/>
              <a:t>Pmod</a:t>
            </a:r>
            <a:r>
              <a:rPr lang="en-US" dirty="0"/>
              <a:t> connectors</a:t>
            </a:r>
          </a:p>
          <a:p>
            <a:pPr marL="0" indent="0">
              <a:buNone/>
            </a:pPr>
            <a:r>
              <a:rPr lang="en-US" b="1" dirty="0"/>
              <a:t>16 </a:t>
            </a:r>
            <a:r>
              <a:rPr lang="en-US" dirty="0"/>
              <a:t>FPGA configuration reset button</a:t>
            </a:r>
          </a:p>
          <a:p>
            <a:pPr marL="0" indent="0">
              <a:buNone/>
            </a:pPr>
            <a:r>
              <a:rPr lang="en-US" b="1" dirty="0"/>
              <a:t>17 </a:t>
            </a:r>
            <a:r>
              <a:rPr lang="en-US" dirty="0"/>
              <a:t>SPI flash</a:t>
            </a:r>
          </a:p>
          <a:p>
            <a:pPr marL="0" indent="0">
              <a:buNone/>
            </a:pPr>
            <a:r>
              <a:rPr lang="en-US" b="1" dirty="0"/>
              <a:t>18 </a:t>
            </a:r>
            <a:r>
              <a:rPr lang="en-US" dirty="0"/>
              <a:t>Artix-7 FPGA</a:t>
            </a:r>
          </a:p>
          <a:p>
            <a:pPr marL="0" indent="0">
              <a:buNone/>
            </a:pPr>
            <a:r>
              <a:rPr lang="en-US" b="1" dirty="0"/>
              <a:t>19 </a:t>
            </a:r>
            <a:r>
              <a:rPr lang="en-US" dirty="0"/>
              <a:t>DDR3 memory</a:t>
            </a:r>
          </a:p>
          <a:p>
            <a:pPr marL="0" indent="0">
              <a:buNone/>
            </a:pPr>
            <a:r>
              <a:rPr lang="en-US" b="1" dirty="0"/>
              <a:t>20 </a:t>
            </a:r>
            <a:r>
              <a:rPr lang="en-US" dirty="0"/>
              <a:t>Power supply regulator</a:t>
            </a:r>
          </a:p>
          <a:p>
            <a:pPr marL="0" indent="0">
              <a:buNone/>
            </a:pPr>
            <a:r>
              <a:rPr lang="en-US" b="1" dirty="0"/>
              <a:t>21 </a:t>
            </a:r>
            <a:r>
              <a:rPr lang="en-US" dirty="0"/>
              <a:t>USB-UART bridge</a:t>
            </a:r>
          </a:p>
          <a:p>
            <a:pPr marL="0" indent="0">
              <a:buNone/>
            </a:pPr>
            <a:r>
              <a:rPr lang="en-US" b="1" dirty="0"/>
              <a:t>22 </a:t>
            </a:r>
            <a:r>
              <a:rPr lang="en-US" dirty="0"/>
              <a:t>Ethernet transceiver</a:t>
            </a:r>
          </a:p>
          <a:p>
            <a:pPr marL="0" indent="0">
              <a:buNone/>
            </a:pPr>
            <a:r>
              <a:rPr lang="en-US" b="1" dirty="0"/>
              <a:t>B1 </a:t>
            </a:r>
            <a:r>
              <a:rPr lang="en-US" dirty="0"/>
              <a:t>Oscillator/clock</a:t>
            </a:r>
          </a:p>
        </p:txBody>
      </p:sp>
      <p:pic>
        <p:nvPicPr>
          <p:cNvPr id="4" name="Picture 3">
            <a:extLst>
              <a:ext uri="{FF2B5EF4-FFF2-40B4-BE49-F238E27FC236}">
                <a16:creationId xmlns:a16="http://schemas.microsoft.com/office/drawing/2014/main" id="{77ACE1CC-E7D9-4F99-A58D-C9F8C75BA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25" y="1573161"/>
            <a:ext cx="4931258" cy="4035220"/>
          </a:xfrm>
          <a:prstGeom prst="rect">
            <a:avLst/>
          </a:prstGeom>
        </p:spPr>
      </p:pic>
    </p:spTree>
    <p:extLst>
      <p:ext uri="{BB962C8B-B14F-4D97-AF65-F5344CB8AC3E}">
        <p14:creationId xmlns:p14="http://schemas.microsoft.com/office/powerpoint/2010/main" val="303907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0" y="152400"/>
            <a:ext cx="9144000" cy="1143000"/>
          </a:xfrm>
        </p:spPr>
        <p:txBody>
          <a:bodyPr>
            <a:noAutofit/>
          </a:bodyPr>
          <a:lstStyle/>
          <a:p>
            <a:r>
              <a:rPr lang="en-US" sz="3600" dirty="0"/>
              <a:t>The Arty Board</a:t>
            </a:r>
          </a:p>
        </p:txBody>
      </p:sp>
      <p:sp>
        <p:nvSpPr>
          <p:cNvPr id="8" name="Rectangle 3"/>
          <p:cNvSpPr>
            <a:spLocks noGrp="1" noChangeArrowheads="1"/>
          </p:cNvSpPr>
          <p:nvPr>
            <p:ph idx="1"/>
          </p:nvPr>
        </p:nvSpPr>
        <p:spPr>
          <a:xfrm>
            <a:off x="457200" y="1489784"/>
            <a:ext cx="8229600" cy="1853184"/>
          </a:xfrm>
        </p:spPr>
        <p:txBody>
          <a:bodyPr>
            <a:normAutofit fontScale="70000" lnSpcReduction="20000"/>
          </a:bodyPr>
          <a:lstStyle/>
          <a:p>
            <a:pPr marL="0" indent="0">
              <a:buNone/>
            </a:pPr>
            <a:endParaRPr lang="en-US" dirty="0"/>
          </a:p>
          <a:p>
            <a:pPr marL="0" indent="0">
              <a:buNone/>
            </a:pPr>
            <a:endParaRPr lang="en-US" dirty="0"/>
          </a:p>
          <a:p>
            <a:pPr marL="0" indent="0">
              <a:buNone/>
            </a:pPr>
            <a:r>
              <a:rPr lang="en-US" dirty="0"/>
              <a:t>The Arty board can be powered in three ways as using the shared UART/JTAG USB port, external power jack, and Arduino/</a:t>
            </a:r>
            <a:r>
              <a:rPr lang="en-US" dirty="0" err="1"/>
              <a:t>chipKIT</a:t>
            </a:r>
            <a:r>
              <a:rPr lang="en-US" dirty="0"/>
              <a:t> connectors. We will use the shared UART/JTAG USB port is used for powering the board.</a:t>
            </a:r>
          </a:p>
        </p:txBody>
      </p:sp>
      <p:sp>
        <p:nvSpPr>
          <p:cNvPr id="9" name="8 Metin kutusu"/>
          <p:cNvSpPr txBox="1"/>
          <p:nvPr/>
        </p:nvSpPr>
        <p:spPr>
          <a:xfrm>
            <a:off x="457200" y="1499616"/>
            <a:ext cx="3001143" cy="430887"/>
          </a:xfrm>
          <a:prstGeom prst="rect">
            <a:avLst/>
          </a:prstGeom>
          <a:noFill/>
        </p:spPr>
        <p:txBody>
          <a:bodyPr wrap="none" rtlCol="0">
            <a:spAutoFit/>
          </a:bodyPr>
          <a:lstStyle/>
          <a:p>
            <a:r>
              <a:rPr lang="en-US" sz="2200" b="1" dirty="0"/>
              <a:t>Powering the Board</a:t>
            </a:r>
          </a:p>
        </p:txBody>
      </p:sp>
      <p:sp>
        <p:nvSpPr>
          <p:cNvPr id="5" name="Rectangle 3">
            <a:extLst>
              <a:ext uri="{FF2B5EF4-FFF2-40B4-BE49-F238E27FC236}">
                <a16:creationId xmlns:a16="http://schemas.microsoft.com/office/drawing/2014/main" id="{9E9047E5-B2BD-4D32-9336-AD65A8AFB824}"/>
              </a:ext>
            </a:extLst>
          </p:cNvPr>
          <p:cNvSpPr txBox="1">
            <a:spLocks noChangeArrowheads="1"/>
          </p:cNvSpPr>
          <p:nvPr/>
        </p:nvSpPr>
        <p:spPr>
          <a:xfrm>
            <a:off x="457200" y="3824750"/>
            <a:ext cx="8229600" cy="185318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ClrTx/>
              <a:buSzPct val="70000"/>
              <a:buFont typeface="Wingdings 2" pitchFamily="18" charset="2"/>
              <a:buChar char="¥"/>
              <a:defRPr sz="3200" kern="1200" baseline="0">
                <a:solidFill>
                  <a:schemeClr val="tx1"/>
                </a:solidFill>
                <a:latin typeface="+mn-lt"/>
                <a:ea typeface="+mn-ea"/>
                <a:cs typeface="+mn-cs"/>
              </a:defRPr>
            </a:lvl1pPr>
            <a:lvl2pPr marL="742950" indent="-285750" algn="l" defTabSz="914400" rtl="0" eaLnBrk="1" latinLnBrk="0" hangingPunct="1">
              <a:spcBef>
                <a:spcPct val="20000"/>
              </a:spcBef>
              <a:buClrTx/>
              <a:buSzPct val="60000"/>
              <a:buFont typeface="Wingdings 2" pitchFamily="18" charset="2"/>
              <a:buChar char="¥"/>
              <a:defRPr sz="2800" kern="1200" baseline="0">
                <a:solidFill>
                  <a:schemeClr val="tx1"/>
                </a:solidFill>
                <a:latin typeface="+mn-lt"/>
                <a:ea typeface="+mn-ea"/>
                <a:cs typeface="+mn-cs"/>
              </a:defRPr>
            </a:lvl2pPr>
            <a:lvl3pPr marL="1143000" indent="-228600" algn="l" defTabSz="914400" rtl="0" eaLnBrk="1" latinLnBrk="0" hangingPunct="1">
              <a:spcBef>
                <a:spcPct val="20000"/>
              </a:spcBef>
              <a:buClrTx/>
              <a:buSzPct val="57000"/>
              <a:buFont typeface="Wingdings 2" pitchFamily="18" charset="2"/>
              <a:buChar char="¥"/>
              <a:defRPr sz="2400" kern="1200" baseline="0">
                <a:solidFill>
                  <a:schemeClr val="tx1"/>
                </a:solidFill>
                <a:latin typeface="+mn-lt"/>
                <a:ea typeface="+mn-ea"/>
                <a:cs typeface="+mn-cs"/>
              </a:defRPr>
            </a:lvl3pPr>
            <a:lvl4pPr marL="1600200" indent="-228600" algn="l" defTabSz="914400" rtl="0" eaLnBrk="1" latinLnBrk="0" hangingPunct="1">
              <a:spcBef>
                <a:spcPct val="20000"/>
              </a:spcBef>
              <a:buClrTx/>
              <a:buSzPct val="55000"/>
              <a:buFont typeface="Wingdings 2" pitchFamily="18" charset="2"/>
              <a:buChar char="¥"/>
              <a:defRPr sz="2000" kern="1200" baseline="0">
                <a:solidFill>
                  <a:schemeClr val="tx1"/>
                </a:solidFill>
                <a:latin typeface="+mn-lt"/>
                <a:ea typeface="+mn-ea"/>
                <a:cs typeface="+mn-cs"/>
              </a:defRPr>
            </a:lvl4pPr>
            <a:lvl5pPr marL="2057400" indent="-228600" algn="l" defTabSz="914400" rtl="0" eaLnBrk="1" latinLnBrk="0" hangingPunct="1">
              <a:spcBef>
                <a:spcPct val="20000"/>
              </a:spcBef>
              <a:buClrTx/>
              <a:buSzPct val="50000"/>
              <a:buFont typeface="Wingdings 2" pitchFamily="18" charset="2"/>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Wingdings 2" pitchFamily="18" charset="2"/>
              <a:buNone/>
            </a:pPr>
            <a:endParaRPr lang="en-US" dirty="0"/>
          </a:p>
          <a:p>
            <a:pPr marL="0" indent="0" fontAlgn="auto">
              <a:spcAft>
                <a:spcPts val="0"/>
              </a:spcAft>
              <a:buFont typeface="Wingdings 2" pitchFamily="18" charset="2"/>
              <a:buNone/>
            </a:pPr>
            <a:endParaRPr lang="en-US" dirty="0"/>
          </a:p>
          <a:p>
            <a:pPr marL="0" indent="0" fontAlgn="auto">
              <a:spcAft>
                <a:spcPts val="0"/>
              </a:spcAft>
              <a:buNone/>
            </a:pPr>
            <a:r>
              <a:rPr lang="en-US" dirty="0"/>
              <a:t>There are several digital input/output connections on the Arty board. These can be summarized as four </a:t>
            </a:r>
            <a:r>
              <a:rPr lang="en-US" dirty="0" err="1"/>
              <a:t>Pmod</a:t>
            </a:r>
            <a:r>
              <a:rPr lang="en-US" dirty="0"/>
              <a:t> connectors, Arduino/</a:t>
            </a:r>
            <a:r>
              <a:rPr lang="en-US" dirty="0" err="1"/>
              <a:t>chipKIT</a:t>
            </a:r>
            <a:r>
              <a:rPr lang="en-US" dirty="0"/>
              <a:t> shield connector, four tri-color LEDs, four LEDs, four slide switches, four push buttons, and </a:t>
            </a:r>
            <a:r>
              <a:rPr lang="en-US" dirty="0" err="1"/>
              <a:t>chipKIT</a:t>
            </a:r>
            <a:r>
              <a:rPr lang="en-US" dirty="0"/>
              <a:t> processor reset button and jumper.</a:t>
            </a:r>
          </a:p>
        </p:txBody>
      </p:sp>
      <p:sp>
        <p:nvSpPr>
          <p:cNvPr id="6" name="8 Metin kutusu">
            <a:extLst>
              <a:ext uri="{FF2B5EF4-FFF2-40B4-BE49-F238E27FC236}">
                <a16:creationId xmlns:a16="http://schemas.microsoft.com/office/drawing/2014/main" id="{B429C1AC-FA46-48DC-A424-F7E08768957C}"/>
              </a:ext>
            </a:extLst>
          </p:cNvPr>
          <p:cNvSpPr txBox="1"/>
          <p:nvPr/>
        </p:nvSpPr>
        <p:spPr>
          <a:xfrm>
            <a:off x="457200" y="3834582"/>
            <a:ext cx="2133918" cy="430887"/>
          </a:xfrm>
          <a:prstGeom prst="rect">
            <a:avLst/>
          </a:prstGeom>
          <a:noFill/>
        </p:spPr>
        <p:txBody>
          <a:bodyPr wrap="none" rtlCol="0">
            <a:spAutoFit/>
          </a:bodyPr>
          <a:lstStyle/>
          <a:p>
            <a:r>
              <a:rPr lang="en-US" sz="2200" b="1" dirty="0" err="1"/>
              <a:t>Input/Output</a:t>
            </a:r>
            <a:endParaRPr lang="en-US" sz="2200" b="1" dirty="0"/>
          </a:p>
        </p:txBody>
      </p:sp>
    </p:spTree>
    <p:extLst>
      <p:ext uri="{BB962C8B-B14F-4D97-AF65-F5344CB8AC3E}">
        <p14:creationId xmlns:p14="http://schemas.microsoft.com/office/powerpoint/2010/main" val="2408364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untain">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Mountain">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untain">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Mountain</Template>
  <TotalTime>4659</TotalTime>
  <Words>948</Words>
  <Application>Microsoft Office PowerPoint</Application>
  <PresentationFormat>On-screen Show (4:3)</PresentationFormat>
  <Paragraphs>138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Gill Sans MT</vt:lpstr>
      <vt:lpstr>Tahoma</vt:lpstr>
      <vt:lpstr>Times New Roman</vt:lpstr>
      <vt:lpstr>Wingdings 2</vt:lpstr>
      <vt:lpstr>Mountain</vt:lpstr>
      <vt:lpstr>Chapter 3 Basys3 and Arty FPGA Boards </vt:lpstr>
      <vt:lpstr>Outline</vt:lpstr>
      <vt:lpstr>Introduction</vt:lpstr>
      <vt:lpstr>The Basys3 Board</vt:lpstr>
      <vt:lpstr>The Basys3 Board</vt:lpstr>
      <vt:lpstr>The Basys3 Board</vt:lpstr>
      <vt:lpstr>The Basys3 Board</vt:lpstr>
      <vt:lpstr>The Arty Board</vt:lpstr>
      <vt:lpstr>The Arty Board</vt:lpstr>
      <vt:lpstr>The Arty Board</vt:lpstr>
      <vt:lpstr>The Arty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Cem Ünsalan</dc:creator>
  <cp:lastModifiedBy>MJ R</cp:lastModifiedBy>
  <cp:revision>29</cp:revision>
  <cp:lastPrinted>2000-08-31T19:14:43Z</cp:lastPrinted>
  <dcterms:created xsi:type="dcterms:W3CDTF">2000-08-22T23:43:45Z</dcterms:created>
  <dcterms:modified xsi:type="dcterms:W3CDTF">2024-02-06T04:34:34Z</dcterms:modified>
</cp:coreProperties>
</file>