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99" r:id="rId14"/>
    <p:sldId id="271" r:id="rId15"/>
    <p:sldId id="298" r:id="rId16"/>
    <p:sldId id="300" r:id="rId17"/>
    <p:sldId id="272" r:id="rId18"/>
    <p:sldId id="274" r:id="rId19"/>
    <p:sldId id="277" r:id="rId20"/>
    <p:sldId id="278" r:id="rId21"/>
    <p:sldId id="275" r:id="rId22"/>
    <p:sldId id="279" r:id="rId23"/>
    <p:sldId id="280" r:id="rId24"/>
    <p:sldId id="281" r:id="rId25"/>
    <p:sldId id="282" r:id="rId26"/>
    <p:sldId id="288" r:id="rId27"/>
    <p:sldId id="287" r:id="rId28"/>
    <p:sldId id="286" r:id="rId29"/>
    <p:sldId id="283" r:id="rId30"/>
    <p:sldId id="290" r:id="rId31"/>
    <p:sldId id="289" r:id="rId32"/>
    <p:sldId id="284" r:id="rId33"/>
    <p:sldId id="301" r:id="rId34"/>
    <p:sldId id="302" r:id="rId35"/>
    <p:sldId id="303" r:id="rId36"/>
    <p:sldId id="304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5" r:id="rId45"/>
    <p:sldId id="306" r:id="rId46"/>
    <p:sldId id="307" r:id="rId47"/>
    <p:sldId id="308" r:id="rId48"/>
    <p:sldId id="309" r:id="rId49"/>
    <p:sldId id="312" r:id="rId50"/>
    <p:sldId id="310" r:id="rId51"/>
    <p:sldId id="313" r:id="rId52"/>
    <p:sldId id="311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35" r:id="rId61"/>
    <p:sldId id="336" r:id="rId62"/>
    <p:sldId id="322" r:id="rId63"/>
    <p:sldId id="323" r:id="rId64"/>
    <p:sldId id="337" r:id="rId65"/>
    <p:sldId id="344" r:id="rId66"/>
    <p:sldId id="346" r:id="rId67"/>
    <p:sldId id="347" r:id="rId68"/>
    <p:sldId id="345" r:id="rId69"/>
    <p:sldId id="348" r:id="rId70"/>
    <p:sldId id="350" r:id="rId71"/>
    <p:sldId id="351" r:id="rId72"/>
    <p:sldId id="353" r:id="rId73"/>
    <p:sldId id="349" r:id="rId74"/>
    <p:sldId id="352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6444313258551"/>
          <c:y val="3.8804882937584638E-3"/>
          <c:w val="0.53284528972008338"/>
          <c:h val="0.811936259771497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FC-4C8A-B5DF-40C2C7B319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FC-4C8A-B5DF-40C2C7B319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FC-4C8A-B5DF-40C2C7B319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FC-4C8A-B5DF-40C2C7B319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FC-4C8A-B5DF-40C2C7B319A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AFC-4C8A-B5DF-40C2C7B319A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AFC-4C8A-B5DF-40C2C7B319A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FC-4C8A-B5DF-40C2C7B319AF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</c:v>
                </c:pt>
                <c:pt idx="1">
                  <c:v>20</c:v>
                </c:pt>
                <c:pt idx="2">
                  <c:v>18</c:v>
                </c:pt>
                <c:pt idx="3">
                  <c:v>13</c:v>
                </c:pt>
                <c:pt idx="4">
                  <c:v>7</c:v>
                </c:pt>
                <c:pt idx="5">
                  <c:v>6</c:v>
                </c:pt>
                <c:pt idx="6">
                  <c:v>4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B-4DF1-8833-E3C68ADF9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6444313258551"/>
          <c:y val="3.8804882937584638E-3"/>
          <c:w val="0.53284528972008338"/>
          <c:h val="0.811936259771497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4C-4B58-BF38-26583960CF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4C-4B58-BF38-26583960CF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4C-4B58-BF38-26583960CF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4C-4B58-BF38-26583960CF4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4C-4B58-BF38-26583960CF4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4C-4B58-BF38-26583960CF4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D4C-4B58-BF38-26583960CF4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D4C-4B58-BF38-26583960CF4B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</c:v>
                </c:pt>
                <c:pt idx="1">
                  <c:v>20</c:v>
                </c:pt>
                <c:pt idx="2">
                  <c:v>18</c:v>
                </c:pt>
                <c:pt idx="3">
                  <c:v>13</c:v>
                </c:pt>
                <c:pt idx="4">
                  <c:v>7</c:v>
                </c:pt>
                <c:pt idx="5">
                  <c:v>6</c:v>
                </c:pt>
                <c:pt idx="6">
                  <c:v>4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D4C-4B58-BF38-26583960C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11:32: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4810 24575,'7'-5'0,"0"-1"0,0 1 0,-1-1 0,1-1 0,-1 2 0,0-3 0,-1 1 0,1 0 0,-1-1 0,5-10 0,-2 1 0,0 1 0,-1-2 0,0 0 0,4-19 0,7-61 0,-3 16 0,86-309 0,-78 323 0,40-109 0,-47 140 0,0 1 0,35-57 0,300-397-6784,-110 182 7915,-207 261 469,-23 31-907,0 1-1,0 0 1,19-17 0,-25 28-608,-1 0 1,1 0-1,0 0 1,0 2-1,1-1 1,-1 1-1,0-2 1,1 3-1,-2-1 1,2 1-1,0-1 1,-1 1-1,1 1 1,8-2-1,-1 2-85,1 2 0,-1-1 0,1 0 0,17 5 0,-24-3 0,-1 0 0,0-1 0,1 2 0,-2-1 0,1 1 0,0 0 0,-1 0 0,1 1 0,-1 0 0,7 7 0,13 19 0,30 52 0,-36-52 0,1 0 0,27 29 0,-7-16 0,2-2 0,1-2 0,71 51 0,-105-85 0,-1-2 0,1 1 0,1-1 0,-1-1 0,1 1 0,0-2 0,0 0 0,14 1 0,9-1 0,40-6 0,-12 2 0,-31 2 0,-3 0 0,53-7 0,-71 6 0,1-1 0,0-1 0,-1-1 0,1 1 0,-1-1 0,0-1 0,-1 0 0,17-12 0,22-22 0,126-93 0,-134 103 0,55-51 0,-2 1 0,-54 51 0,107-92 0,-100 80 0,90-61 0,-32 25 0,-10 0 0,-50 38 0,71-47 0,-96 72 0,1-1 0,20-22 0,-26 23 0,1 1 0,0 0 0,1 1 0,29-16 0,-25 17 0,-3 1 0,1 1 0,-1 0 0,1 2 0,0 0 0,1 2 0,-1-1 0,1 2 0,23 0 0,72 2 0,77 5 0,-167-1 0,0 2 0,0 0 0,0 3 0,36 17 0,1-2 0,-17-10 0,13 5 0,-31-8 0,0-2 0,0-2 0,0 1 0,1-3 0,28 2 0,134-6 0,-87-2 0,-89 1 0,-1-2 0,0 1 0,1-1 0,-1 0 0,0-2 0,-1 1 0,1-1 0,-1 0 0,15-13 0,25-11 0,247-92-5445,-288 118 5237,44-19-455,50-31 0,36-14 1989,-105 50-380,1-2 1,-2 0 0,-1-3-1,46-39 1,19-12-27,12 2-920,-50 33 0,0-2 0,58-55 0,71-73 0,-148 139 0,70-40 0,-49 34 0,90-57 0,-130 78 0,1 3 0,0 0 0,1 1 0,0 3 0,1-1 0,-2 2 0,2 1 0,0 1 0,1 1 0,33 2 0,102 2 0,-151 1 0,1 0 0,0 1 0,0 0 0,0 0 0,0 1 0,-1 0 0,1 2 0,-1-2 0,9 8 0,4 6 0,0 0 0,23 25 0,-40-38 0,0-1 0,0 0 0,1 0 0,0 0 0,-1-1 0,1 0 0,1 0 0,-1-1 0,0 0 0,0 1 0,1-2 0,10 1 0,8 0 0,-2-2 0,29-3 0,3 1 0,-38 1 0,0-1 0,0 1 0,0-2 0,0 0 0,0-3 0,0 2 0,-1-3 0,0 0 0,17-10 0,148-87 0,52-28 0,-175 102 0,0-3 0,-1-2 0,97-85 0,-46 32 0,-67 56 0,-30 24 0,1 0 0,-2 2 0,2 0 0,0 1 0,0-1 0,19-4 0,78-11 0,-55 12 0,6-2 0,11-5 0,1 5 0,118-2 0,-178 13 0,1 1 0,-1 1 0,0 1 0,0-1 0,0 2 0,0 0 0,0 1 0,-1 0 0,14 8 0,-14-5 0,2-2 0,1 0 0,-1-1 0,1 0 0,-1-2 0,1 0 0,0 1 0,1-3 0,-1 1 0,18-2 0,47 0 0,-36 1 0,73-9 0,-104 5 0,0 0 0,0-1 0,0 0 0,-1 0 0,0-2 0,20-14 0,61-52 0,-46 33 0,-4 6 0,-8 4 0,1 2 0,1 2 0,47-25 0,-65 42 0,105-46 0,-110 49 0,-1 2 0,1 0 0,0 0 0,0 2 0,-1 0 0,2 0 0,-1 1 0,14 3 0,-21-2 0,0 2 0,0-2 0,-1 2 0,1-1 0,-1 1 0,0 0 0,0 0 0,0 2 0,0-2 0,0 1 0,-1 1 0,1-1 0,3 6 0,7 10 0,26 45 0,-23-35 0,0 3 288,-14-25-619,0 1 1,1-2-1,0 1 0,10 12 1,-5-10-6496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1:18:42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22:07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22:07:3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2909 24575,'4'-1'0,"1"0"0,-1 0 0,0-1 0,0 0 0,0 1 0,-1-1 0,1-1 0,0 1 0,-1-1 0,1 1 0,4-6 0,2 0 0,6-5 0,-1-1 0,0 0 0,-1-1 0,-1-1 0,0 0 0,11-20 0,55-113 0,-19 33 0,74-109 0,-124 205 0,0-1 0,9-27 0,-12 26 0,20-37 0,38-41 0,-20 33 0,76-113 0,-95 146 0,1 1 0,2 2 0,34-29 0,-38 38 0,2 2 0,0 1 0,0 1 0,32-15 0,-29 18 0,1 1 0,0 2 0,0 1 0,1 2 0,0 1 0,1 1 0,0 2 0,0 1 0,40 1 0,-43 3 0,-13-1 0,34 5 0,-46-3 0,1 0 0,0 0 0,-1 1 0,1 0 0,-1 0 0,0 0 0,0 1 0,0-1 0,9 7 0,26 24 0,-19-15 0,1-1 0,33 19 0,-36-24 0,1-2 0,0 0 0,1-2 0,0 0 0,40 8 0,-51-14 0,-1-1 0,0 0 0,1-1 0,-1 0 0,1 0 0,-1-1 0,1 0 0,-1-1 0,0 0 0,0 0 0,0-1 0,0 0 0,0-1 0,-1 0 0,1 0 0,10-8 0,10-8 0,-1-2 0,-2 0 0,0-2 0,-1-1 0,41-54 0,-4-7 0,113-123 0,-8 35 0,-129 138 0,2 1 0,77-51 0,-99 74 0,2 0 0,-1 1 0,1 1 0,1 1 0,0 0 0,0 2 0,1 0 0,0 2 0,0 0 0,0 2 0,0 0 0,25 1 0,306 4 0,-345-2 0,1 1 0,0 0 0,-1 0 0,1 1 0,-1 0 0,1 0 0,13 7 0,-2 1 0,31 21 0,-36-22 0,-9-5 0,1-1 0,1 0 0,-1 0 0,0 0 0,1-1 0,-1 0 0,1-1 0,0 1 0,10-1 0,11 0 0,35-3 0,-12-1 0,-42 3 0,0-1 0,0-1 0,0 0 0,0 0 0,-1-1 0,1 0 0,-1 0 0,0-1 0,0 0 0,0-1 0,0 0 0,10-9 0,8-7 0,-1-2 0,30-33 0,9-10 0,-16 23 0,96-66 0,-84 68 0,-23 15 0,44-23 0,-48 29 0,0-1 0,-2-2 0,39-35 0,-38 31 0,-25 20 0,1 1 0,0 0 0,0 0 0,1 1 0,-1 1 0,1 0 0,0 0 0,1 0 0,-1 2 0,18-4 0,2 3 0,1 2 0,41 2 0,-40 0 0,0-1 0,34-4 0,-49 1 0,29-10 0,-33 9 0,1 0 0,19-3 0,-27 7 0,-1-1 0,1 1 0,0 0 0,-1 1 0,1 0 0,-1-1 0,1 2 0,-1-1 0,9 4 0,25 12 0,65 41 0,-102-57 0,5 3 0,1-1 0,1 1 0,-1-1 0,0-1 0,15 3 0,-14-3 0,0 0 0,0 0 0,-1 1 0,1 0 0,11 7 0,13 11 0,-22-13 0,1-1 0,0 0 0,21 9 0,17 5 0,91 54 0,-20-9 0,-105-60 0,-1-1 0,0 0 0,1-2 0,0 0 0,-1 0 0,28-1 0,-16 0 0,29 6 0,-51-7 0,28 6 0,-1 1 0,32 13 0,-55-17 0,1 0 0,-1 1 0,0 0 0,0 0 0,0 1 0,-1 1 0,0-1 0,0 1 0,0 1 0,9 12 0,-8-7 0,0 1 0,-2 0 0,7 17 0,-9-21 0,-1 1 0,2-1 0,-1 0 0,1 0 0,1 0 0,0-1 0,13 14 0,-5-11 0,0-1 0,1-1 0,0-1 0,0 0 0,1-1 0,0-1 0,1 0 0,25 5 0,-35-9 40,-1 0-1,0 0 1,1 1-1,-1 0 1,0 0-1,-1 0 1,12 10-1,-3 1-353,22 25 1,-16-16-741,-6-7-5772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30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F7E4-F157-456C-A53D-C23DB96E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2A19-5713-4618-9099-962150FE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0236-8DDB-4FF7-A36E-FF3D5C13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F154-E442-40C0-9C55-74571877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F37A-16BC-42D6-8544-EC5ADDCE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D90C-2A71-4D3E-A0CF-2173AB60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F4C6-17C8-4B81-9AF9-5AF83A40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B60B-DBE9-47D5-A8C3-39621FD4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B18F-96B0-4228-B1A0-FC47DDB3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4FD0-E520-42C9-B97C-E0E72E19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75C8-00F8-49D3-BC56-B524598C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0180-C1F8-4B6F-A1F8-BE238238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24B2-5270-48D0-9ECD-184F7119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7D11-2A10-49DB-BE64-280E5BB9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7522-1A33-4F37-9E06-DC96583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B2CB-5DCE-4583-8CE5-01F7B051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57B-B969-4505-8AF2-2F9E3347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0A99-2400-4DA7-85CA-A8F07AA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9ABA-026B-4DCF-9F2C-2CC09C4C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AEF6-1BFA-4E85-8751-2909BC14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541F-5B6C-42D9-B1A3-8AC1E999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3CEC-2DFB-406D-A7B1-DBEDF992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D045-C696-47E7-B1A6-C108C4BF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33-4F16-43DB-8FE4-A328AB77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BF5D-3857-4962-A293-50D62AD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E115-E059-4D9C-9D78-1D39FD0C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0EFD-2525-4C18-9C48-B040CC673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8E96D-093C-4ECB-8159-FD4B0F31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ED4CA-3D81-40B4-A1C0-437FBF51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DA03-B997-4652-82CA-88A187EE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94FC-F193-4C8D-ADA7-F2E8EC4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34DE-166D-45B9-B6C9-661BE9BC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8A24-8CBC-4EAB-8F31-4173BC75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C564-CBB0-4A6F-A7CC-563D7272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32DD6-7C52-44FD-85F3-CDBAAA29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BCE6D-2558-4E4E-88E8-C6DE2BBA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0E31A-3D80-4378-BA92-C14599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91DF3-F3EA-4289-A61C-ABF48D6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6F4CE-1DFA-4E8E-870C-D2990DF4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D38F-48EE-4610-8BE7-5384838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0D179-7453-4762-ACBE-FBC60058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1979-DF5F-41A4-A846-105ABD36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E89A-0F84-48BC-AAC0-8BF9C72F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1EC53-9A7C-4E19-B79C-44AFB1A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FF64-5E06-4CE7-8FBC-013E4A57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D163D-AD46-43D8-AA71-EC72D072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70D0-A83A-4509-A130-4BF7D8C6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3AE1-B62B-4BCE-BBA9-6E1D5603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5C3C-9F02-4387-AB48-119739B9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4CBC-C6F2-49D2-8B0D-1CE3828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B5A3-350C-44EF-8B1A-1B5F5C3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6709-EBF0-42BA-A9F6-6EC494F7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FB03-8523-4F08-AD9C-C77D456C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84B6D-F1E6-4E42-B3E0-C329674B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1CF1-5F86-448C-9C42-2493F9FC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04831-A22D-45F6-ABB1-32C986C6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4A53C-E899-4F6A-8782-7F4005A6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47E9C-F238-4085-A8BE-0A2EFA0A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EAD14-C4A2-4098-8BB1-D0C2DCD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2401-1FB8-44B3-AE89-227D9C55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4AE9-7F20-4F3D-8712-7CBE0DE8F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1392-95B0-4CB4-B79C-6E4B6A10921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9036-B042-4BA0-833B-3EE74AC99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2F1A-E673-4D73-AD62-7A7D4131B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0.png"/><Relationship Id="rId4" Type="http://schemas.openxmlformats.org/officeDocument/2006/relationships/customXml" Target="../ink/ink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83"/>
            <a:ext cx="9144000" cy="1036991"/>
          </a:xfrm>
        </p:spPr>
        <p:txBody>
          <a:bodyPr>
            <a:normAutofit/>
          </a:bodyPr>
          <a:lstStyle/>
          <a:p>
            <a:r>
              <a:rPr lang="fa-IR" sz="6000" b="0" i="0" u="none" strike="noStrike" baseline="0" dirty="0">
                <a:latin typeface="BNazanin"/>
                <a:cs typeface="B Nazanin" panose="00000400000000000000" pitchFamily="2" charset="-78"/>
              </a:rPr>
              <a:t>مبانی هوش محاسباتی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86100" y="1101257"/>
            <a:ext cx="15023047" cy="5364443"/>
          </a:xfrm>
        </p:spPr>
        <p:txBody>
          <a:bodyPr>
            <a:normAutofit/>
          </a:bodyPr>
          <a:lstStyle/>
          <a:p>
            <a:pPr algn="r" rtl="1"/>
            <a:r>
              <a:rPr lang="fa-IR" sz="2400" b="0" i="0" u="none" strike="noStrike" baseline="0" dirty="0">
                <a:latin typeface="ArialMT"/>
                <a:cs typeface="B Nazanin" panose="00000400000000000000" pitchFamily="2" charset="-78"/>
              </a:rPr>
              <a:t>کتاب :</a:t>
            </a:r>
          </a:p>
          <a:p>
            <a:pPr rtl="1"/>
            <a:endParaRPr lang="en-US" sz="2400" b="0" i="0" u="none" strike="noStrike" baseline="0" dirty="0">
              <a:latin typeface="ArialMT"/>
              <a:cs typeface="B Nazanin" panose="00000400000000000000" pitchFamily="2" charset="-78"/>
            </a:endParaRPr>
          </a:p>
          <a:p>
            <a:pPr rtl="1"/>
            <a:endParaRPr lang="fa-IR" sz="2400" b="0" i="0" u="none" strike="noStrike" baseline="0" dirty="0">
              <a:latin typeface="ArialMT"/>
              <a:cs typeface="B Nazanin" panose="00000400000000000000" pitchFamily="2" charset="-78"/>
            </a:endParaRPr>
          </a:p>
          <a:p>
            <a:pPr rtl="1"/>
            <a:endParaRPr lang="en-US" sz="2400" b="0" i="0" u="none" strike="noStrike" baseline="0" dirty="0">
              <a:latin typeface="ArialMT"/>
              <a:cs typeface="B Nazanin" panose="00000400000000000000" pitchFamily="2" charset="-78"/>
            </a:endParaRPr>
          </a:p>
          <a:p>
            <a:pPr rtl="1"/>
            <a:r>
              <a:rPr lang="fa-IR" dirty="0">
                <a:latin typeface="ArialMT"/>
                <a:cs typeface="B Nazanin" panose="00000400000000000000" pitchFamily="2" charset="-78"/>
              </a:rPr>
              <a:t>بارم نمره:</a:t>
            </a:r>
            <a:endParaRPr lang="fa-IR" sz="2400" b="0" i="0" u="none" strike="noStrike" baseline="0" dirty="0">
              <a:latin typeface="ArialMT"/>
              <a:cs typeface="B Nazanin" panose="00000400000000000000" pitchFamily="2" charset="-78"/>
            </a:endParaRPr>
          </a:p>
          <a:p>
            <a:pPr rtl="1"/>
            <a:r>
              <a:rPr lang="fa-IR" sz="2400" b="0" i="0" u="none" strike="noStrike" baseline="0" dirty="0">
                <a:latin typeface="ArialMT"/>
                <a:cs typeface="B Nazanin" panose="00000400000000000000" pitchFamily="2" charset="-78"/>
              </a:rPr>
              <a:t>نمره میان ترم 4</a:t>
            </a:r>
          </a:p>
          <a:p>
            <a:pPr rtl="1"/>
            <a:r>
              <a:rPr lang="fa-IR" sz="2400" b="0" i="0" u="none" strike="noStrike" baseline="0" dirty="0">
                <a:latin typeface="ArialMT"/>
                <a:cs typeface="B Nazanin" panose="00000400000000000000" pitchFamily="2" charset="-78"/>
              </a:rPr>
              <a:t> نمره پروژه و ارائه 4</a:t>
            </a:r>
          </a:p>
          <a:p>
            <a:pPr rtl="1"/>
            <a:r>
              <a:rPr lang="fa-IR" sz="2400" b="0" i="0" u="none" strike="noStrike" baseline="0" dirty="0">
                <a:latin typeface="ArialMT"/>
                <a:cs typeface="B Nazanin" panose="00000400000000000000" pitchFamily="2" charset="-78"/>
              </a:rPr>
              <a:t>پایان ترم 8</a:t>
            </a:r>
          </a:p>
          <a:p>
            <a:pPr rtl="1"/>
            <a:r>
              <a:rPr lang="fa-IR" dirty="0">
                <a:solidFill>
                  <a:srgbClr val="FF0000"/>
                </a:solidFill>
                <a:latin typeface="ArialMT"/>
                <a:cs typeface="B Nazanin" panose="00000400000000000000" pitchFamily="2" charset="-78"/>
              </a:rPr>
              <a:t>فعالیت 2</a:t>
            </a:r>
          </a:p>
          <a:p>
            <a:pPr rtl="1"/>
            <a:r>
              <a:rPr lang="fa-IR" sz="2400" b="0" i="0" u="none" strike="noStrike" baseline="0" dirty="0">
                <a:latin typeface="ArialMT"/>
                <a:cs typeface="B Nazanin" panose="00000400000000000000" pitchFamily="2" charset="-78"/>
              </a:rPr>
              <a:t>تمرین 4</a:t>
            </a:r>
          </a:p>
          <a:p>
            <a:endParaRPr lang="en-US" b="1" dirty="0"/>
          </a:p>
        </p:txBody>
      </p:sp>
      <p:pic>
        <p:nvPicPr>
          <p:cNvPr id="1026" name="Picture 2" descr="Introduction to Evolutionary Computing (Natural Computing Series): Eiben,  Agoston E., Smith, J.E.: 9783642072857: Amazon.com: Books">
            <a:extLst>
              <a:ext uri="{FF2B5EF4-FFF2-40B4-BE49-F238E27FC236}">
                <a16:creationId xmlns:a16="http://schemas.microsoft.com/office/drawing/2014/main" id="{85C4D510-54E1-4214-B86E-8B69E64D2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9" r="17015"/>
          <a:stretch/>
        </p:blipFill>
        <p:spPr bwMode="auto">
          <a:xfrm>
            <a:off x="9015873" y="1603561"/>
            <a:ext cx="3089605" cy="46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89EC4-DE57-1FE3-1230-5C992205C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" t="1713" r="862" b="907"/>
          <a:stretch/>
        </p:blipFill>
        <p:spPr>
          <a:xfrm>
            <a:off x="5743014" y="1992470"/>
            <a:ext cx="3089605" cy="4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تکامل (داروین):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اصل اول و دوم: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محدودیت منابع و تولید مثل مداوم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ادامه حیات برای تمام موجود میسر نیست. در نتیجه موجودات بر سر منابع با هم به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رقابت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 پردازند.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اصل سوم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معیار برتری موجودات تفاوت در قابلیت آن ها است.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تعادل: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همواره در پایان یک</a:t>
            </a:r>
            <a:r>
              <a:rPr lang="fa-IR" sz="20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دوره 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ثابتی موجود در محیط باقی می ماند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45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تکامل (داروین):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تکامل عملی تصادفی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تکامل عملی کند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تکامل عملی وابسته به شرایط</a:t>
            </a:r>
          </a:p>
          <a:p>
            <a:pPr marL="457200" indent="-457200" algn="r" rtl="1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10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E9E76-FFAF-4648-9DF4-FE1B713258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0" y="213360"/>
            <a:ext cx="7695384" cy="5961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19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656823"/>
            <a:ext cx="11658600" cy="598781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تکامل (داروین):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تنوع زیستی (نسخ گونه):</a:t>
            </a:r>
          </a:p>
          <a:p>
            <a:pPr marL="5715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موجوداتی از یک ریشه و خانواده</a:t>
            </a:r>
          </a:p>
          <a:p>
            <a:pPr marL="5715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دارای تفاوت های ظاهری</a:t>
            </a:r>
          </a:p>
          <a:p>
            <a:pPr marL="5715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نتیجه مستقیم همسان سازی و هماهنگ شدن با 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شرایط محیطی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اصل وراثت:</a:t>
            </a: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والدین ویژگی ها و قابلیت های خودرا به فرزندان خود انتقال می دهند.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فرزندان غالبا ترکیبی از ویژگی های والدین خود را به ارث می برند.</a:t>
            </a:r>
          </a:p>
          <a:p>
            <a:pPr marL="5715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الزاما ویژگی های وراثتی مفید نیستند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7BF23-E83B-493E-8B14-3B25A11E4F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7936"/>
            <a:ext cx="4159694" cy="313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C760B-F4DE-4C46-B0CF-B9BDBDF942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268106"/>
            <a:ext cx="4159694" cy="262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8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تکامل می تواند یک مولفه داشته باشد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مثال: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بقای گربه ها در پارک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247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AF74A-C59E-A9EA-7124-7E5C7A2A0890}"/>
              </a:ext>
            </a:extLst>
          </p:cNvPr>
          <p:cNvSpPr txBox="1"/>
          <p:nvPr/>
        </p:nvSpPr>
        <p:spPr>
          <a:xfrm>
            <a:off x="463924" y="685799"/>
            <a:ext cx="11201400" cy="246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تکامل می تواند دو یا چند مولفه داشته باشد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مثال: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بقای حیوانات شکارگر </a:t>
            </a:r>
          </a:p>
          <a:p>
            <a:pPr algn="r" rtl="1">
              <a:lnSpc>
                <a:spcPct val="107000"/>
              </a:lnSpc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بقای حیوانات گیاه خوار</a:t>
            </a:r>
          </a:p>
          <a:p>
            <a:pPr algn="r" rtl="1">
              <a:lnSpc>
                <a:spcPct val="107000"/>
              </a:lnSpc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بقای مرتع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142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14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22E89-C715-3E0A-BD06-4383551B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4" y="2081148"/>
            <a:ext cx="1783108" cy="117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06976-B2E0-1330-BDFB-CAC8FEBA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91" y="96931"/>
            <a:ext cx="2370323" cy="1843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CC2810-2DDE-AE69-28CA-D8CA71D6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60" y="5575142"/>
            <a:ext cx="1783108" cy="1172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00990-73D0-C057-1C29-4E3BEA43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07" y="3590925"/>
            <a:ext cx="2370323" cy="1843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FA712-84A8-AD60-CB97-7485E9A5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4758215"/>
            <a:ext cx="2803042" cy="1843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82F940-9865-14B5-6287-3166C939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82" y="3739076"/>
            <a:ext cx="1676401" cy="1304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0171B9-7C39-2AFD-E2E6-9D664AD0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47" y="2570638"/>
            <a:ext cx="1417278" cy="932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80B04C-729E-DAE1-F32B-0080EB7F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4" y="586421"/>
            <a:ext cx="2938182" cy="228565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AA65961-A9A3-50D6-72F3-D9C4270B8FFE}"/>
              </a:ext>
            </a:extLst>
          </p:cNvPr>
          <p:cNvSpPr/>
          <p:nvPr/>
        </p:nvSpPr>
        <p:spPr>
          <a:xfrm rot="18551667">
            <a:off x="2830358" y="2117515"/>
            <a:ext cx="336177" cy="15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97FD0ED-5B80-2FE7-F7FD-F8AA68ECC441}"/>
              </a:ext>
            </a:extLst>
          </p:cNvPr>
          <p:cNvSpPr/>
          <p:nvPr/>
        </p:nvSpPr>
        <p:spPr>
          <a:xfrm rot="13549382">
            <a:off x="5942199" y="3731499"/>
            <a:ext cx="336177" cy="15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983A04-7273-3B5B-5D6B-1F3A6C6C0680}"/>
              </a:ext>
            </a:extLst>
          </p:cNvPr>
          <p:cNvSpPr/>
          <p:nvPr/>
        </p:nvSpPr>
        <p:spPr>
          <a:xfrm rot="19700983">
            <a:off x="8596906" y="3463539"/>
            <a:ext cx="336177" cy="15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582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15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29717-76F0-2761-4583-62FA7C1C422E}"/>
              </a:ext>
            </a:extLst>
          </p:cNvPr>
          <p:cNvSpPr txBox="1"/>
          <p:nvPr/>
        </p:nvSpPr>
        <p:spPr>
          <a:xfrm>
            <a:off x="5662893" y="792691"/>
            <a:ext cx="6094878" cy="12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همواره باید در انتهای هر دوره </a:t>
            </a:r>
            <a:r>
              <a:rPr lang="fa-IR" sz="24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تعادل</a:t>
            </a: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مجددا</a:t>
            </a: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برقرار شود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تعداد نمونه ها در طول دوره متغییر</a:t>
            </a:r>
          </a:p>
          <a:p>
            <a:pPr algn="r" rtl="1">
              <a:lnSpc>
                <a:spcPct val="107000"/>
              </a:lnSpc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تعداد نمونه ها در پایان دوره = تعداد نمونه ها در ابتدای دوره </a:t>
            </a:r>
          </a:p>
        </p:txBody>
      </p:sp>
    </p:spTree>
    <p:extLst>
      <p:ext uri="{BB962C8B-B14F-4D97-AF65-F5344CB8AC3E}">
        <p14:creationId xmlns:p14="http://schemas.microsoft.com/office/powerpoint/2010/main" val="222366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باز نویسی نظریه داروین برای الگوریتم: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یک مجموعه تصادفی و محدود از نمونه های اولیه (این مجموعه دارای تعداد محدود و ثابت)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marR="0" lvl="1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محدودیت منابع پردازش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marR="0" lvl="1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رقابت برای ارزش گزاری نمونه ها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نمونه ها و تولید نمونه های جدید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و ارزش گذاری نمونه و انتخاب نمونه های مناسب تر برای بقا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فرایند ارزش گذاری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نمونه های برتر برای بقا (حفظ تعداد ثابت جمعیت)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مبنای انتخاب یک عامل تصادفی است که اجازه انتخاب شدن برای نمونه هایی با ارزش کمتر را نیز می دهد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انجام مجدد گام دوم و سوم تا رسیدن به پاسخ مطلوب.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79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ژنتیک مولکولی: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موجودیت (جواب) یک ذات دوگانه دارد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نسخ گونه (صفات بیرونی/ظاهری): رفتار و ظاهر یک موجود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ژن گونه (داخلی): سلسله زنجیره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DNA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(رشته کامپیوتر)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 کد نویسی: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یک نگاشت </a:t>
            </a:r>
            <a:r>
              <a:rPr lang="fa-IR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مناسب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بین ژن گونه و نسخ گونه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حالت ایده آل: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 های ژنی تعیین کننده ویژگی های ظاهری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 های ظاهری تعیین کننده میزان هماهنگی و برتری در محیط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نوع نگاشت بین نسخ گونه و ژن گونه: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ژن بر روی چند ویژگی تاثیر دارد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ویژگی توسط چند ژن تعیین می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                        نگاشت بین نسخ گونه و ژن گونه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N×M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17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6DFE3E-561E-4E72-A319-0E3F7E66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8" y="586421"/>
            <a:ext cx="4121240" cy="37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3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39704" cy="5395351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ژنتیک مولکولی: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نویسی: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موجودیت یک جواب فرضی تصادفی برای مسئله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موجودیت به شکل </a:t>
            </a:r>
            <a:r>
              <a:rPr lang="fa-IR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دنباله ژن مدل می شود (</a:t>
            </a: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کرومزوم</a:t>
            </a:r>
            <a:r>
              <a:rPr lang="fa-IR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ارتباط درونی ژن ها و سادگی محاسبات، ژن ها به صورت دسته ای پردازش می شوند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موجودیت جدید: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دو موجودیت(جواب) ژن های آنها با هم ترکیب می شوند 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نتیجه صفات ظاهری نیز با هم ترکیب می شوند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ترکیب شامل قوانین ارث بری است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18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2" name="Picture 4" descr="تست کاریوتایپ Karyotype">
            <a:extLst>
              <a:ext uri="{FF2B5EF4-FFF2-40B4-BE49-F238E27FC236}">
                <a16:creationId xmlns:a16="http://schemas.microsoft.com/office/drawing/2014/main" id="{8B820837-7880-4ACB-9888-213FDAF84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64118"/>
            <a:ext cx="2437057" cy="26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1E31AC3-757F-4CA8-B7B9-553FFFF74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32041"/>
              </p:ext>
            </p:extLst>
          </p:nvPr>
        </p:nvGraphicFramePr>
        <p:xfrm>
          <a:off x="1437782" y="3759080"/>
          <a:ext cx="3332050" cy="3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5">
                  <a:extLst>
                    <a:ext uri="{9D8B030D-6E8A-4147-A177-3AD203B41FA5}">
                      <a16:colId xmlns:a16="http://schemas.microsoft.com/office/drawing/2014/main" val="253771116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595504680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23270351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259243337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005015462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055659518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588762751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1165815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925503323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213536003"/>
                    </a:ext>
                  </a:extLst>
                </a:gridCol>
              </a:tblGrid>
              <a:tr h="3879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27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82197FC-B042-42C2-9BA1-B92F1E5F1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3934"/>
              </p:ext>
            </p:extLst>
          </p:nvPr>
        </p:nvGraphicFramePr>
        <p:xfrm>
          <a:off x="1437782" y="4367099"/>
          <a:ext cx="3350000" cy="3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53771116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595504680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23270351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259243337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005015462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055659518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588762751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1165815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925503323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213536003"/>
                    </a:ext>
                  </a:extLst>
                </a:gridCol>
              </a:tblGrid>
              <a:tr h="387917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274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80C7CED-EA78-4FC8-B642-4CE5F53AE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46729"/>
              </p:ext>
            </p:extLst>
          </p:nvPr>
        </p:nvGraphicFramePr>
        <p:xfrm>
          <a:off x="3523373" y="1104892"/>
          <a:ext cx="3332050" cy="3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5">
                  <a:extLst>
                    <a:ext uri="{9D8B030D-6E8A-4147-A177-3AD203B41FA5}">
                      <a16:colId xmlns:a16="http://schemas.microsoft.com/office/drawing/2014/main" val="253771116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595504680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23270351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259243337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005015462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055659518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588762751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1165815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925503323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213536003"/>
                    </a:ext>
                  </a:extLst>
                </a:gridCol>
              </a:tblGrid>
              <a:tr h="3879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cs typeface="+mj-cs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274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7302C11-C4C5-43CF-926F-2B2A8177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67967"/>
              </p:ext>
            </p:extLst>
          </p:nvPr>
        </p:nvGraphicFramePr>
        <p:xfrm>
          <a:off x="4155105" y="1875318"/>
          <a:ext cx="3350000" cy="3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53771116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595504680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23270351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259243337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005015462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055659518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588762751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1165815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925503323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213536003"/>
                    </a:ext>
                  </a:extLst>
                </a:gridCol>
              </a:tblGrid>
              <a:tr h="387917"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b="1" dirty="0">
                          <a:solidFill>
                            <a:schemeClr val="tx1"/>
                          </a:solidFill>
                          <a:cs typeface="+mj-cs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2747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EDDAFE8-4AC1-4D7F-A522-ACA013D40342}"/>
              </a:ext>
            </a:extLst>
          </p:cNvPr>
          <p:cNvSpPr/>
          <p:nvPr/>
        </p:nvSpPr>
        <p:spPr>
          <a:xfrm>
            <a:off x="6662240" y="1540036"/>
            <a:ext cx="128789" cy="288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BC5EF1C-9964-4A37-A2A2-8F323573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27997"/>
              </p:ext>
            </p:extLst>
          </p:nvPr>
        </p:nvGraphicFramePr>
        <p:xfrm>
          <a:off x="1428807" y="5025931"/>
          <a:ext cx="3350000" cy="3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53771116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595504680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23270351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259243337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005015462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3055659518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588762751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411658154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2925503323"/>
                    </a:ext>
                  </a:extLst>
                </a:gridCol>
                <a:gridCol w="333205">
                  <a:extLst>
                    <a:ext uri="{9D8B030D-6E8A-4147-A177-3AD203B41FA5}">
                      <a16:colId xmlns:a16="http://schemas.microsoft.com/office/drawing/2014/main" val="1213536003"/>
                    </a:ext>
                  </a:extLst>
                </a:gridCol>
              </a:tblGrid>
              <a:tr h="387917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  <a:latin typeface="+mj-lt"/>
                          <a:cs typeface="+mj-cs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8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sz="2000" dirty="0">
                <a:latin typeface="BNazanin"/>
                <a:cs typeface="B Nazanin" panose="00000400000000000000" pitchFamily="2" charset="-78"/>
              </a:rPr>
              <a:t>هوش محاسباتی</a:t>
            </a:r>
            <a:endParaRPr lang="fa-IR" sz="2000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sz="2000" b="1" i="0" u="none" strike="noStrike" baseline="0" dirty="0">
                <a:latin typeface="BNazanin"/>
                <a:cs typeface="B Nazanin" panose="00000400000000000000" pitchFamily="2" charset="-78"/>
              </a:rPr>
              <a:t>1- فرایند های تکاملی</a:t>
            </a:r>
          </a:p>
          <a:p>
            <a:pPr algn="r" rtl="1"/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الگوریتم های فرا ابتکاری= مسائل غیر قابل حل به روش ریاضی: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فروشنده دوره گرد (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TSP</a:t>
            </a: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گراف پوشای همیلتونی کمینه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BNazanin"/>
                <a:cs typeface="B Nazanin" panose="00000400000000000000" pitchFamily="2" charset="-78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Back pack</a:t>
            </a: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کوله پشتی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queen-N </a:t>
            </a:r>
            <a:r>
              <a:rPr lang="fa-IR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جایگذاری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VM placement</a:t>
            </a:r>
            <a:endParaRPr lang="fa-IR" sz="2000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تعارض منافع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crossing River </a:t>
            </a:r>
            <a:endParaRPr lang="fa-IR" sz="2000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b="0" i="0" u="none" strike="noStrike" baseline="0" dirty="0">
                <a:latin typeface="BNazanin"/>
                <a:cs typeface="B Nazanin" panose="00000400000000000000" pitchFamily="2" charset="-78"/>
              </a:rPr>
              <a:t>شام خوران فلاسفه </a:t>
            </a:r>
          </a:p>
          <a:p>
            <a:pPr algn="r" rtl="1"/>
            <a:endParaRPr lang="fa-IR" sz="2000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>
                <a:latin typeface="BNazanin"/>
                <a:cs typeface="B Nazanin" panose="00000400000000000000" pitchFamily="2" charset="-78"/>
              </a:rPr>
              <a:t>2- شبکه های عصبی </a:t>
            </a:r>
            <a:endParaRPr lang="fa-IR" sz="2000" b="1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776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39704" cy="5395351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ژنتیک مولکولی: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مبارزه نظزیه های وراثت: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ژنتیک (داروین):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تغییرات ژن باعث تغییرات در نسخ گونه می شود.(ویژگی ها ذاتی)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لامارک: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ویژگی های رفتاری هر موجود می تواند باعث تغییر در ژن ها شود.(ویژگی ها اکتسابی)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19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540DA21-037D-BCB2-22A0-0FEBA0FC6ED6}"/>
              </a:ext>
            </a:extLst>
          </p:cNvPr>
          <p:cNvSpPr/>
          <p:nvPr/>
        </p:nvSpPr>
        <p:spPr>
          <a:xfrm>
            <a:off x="1440880" y="4807527"/>
            <a:ext cx="1385455" cy="9975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 term</a:t>
            </a:r>
          </a:p>
        </p:txBody>
      </p:sp>
    </p:spTree>
    <p:extLst>
      <p:ext uri="{BB962C8B-B14F-4D97-AF65-F5344CB8AC3E}">
        <p14:creationId xmlns:p14="http://schemas.microsoft.com/office/powerpoint/2010/main" val="254948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solidFill>
                  <a:srgbClr val="FF0000"/>
                </a:solidFill>
                <a:cs typeface="B Nazanin" panose="00000400000000000000" pitchFamily="2" charset="-78"/>
              </a:rPr>
              <a:t>بخش دوم</a:t>
            </a:r>
            <a:endParaRPr lang="en-US" sz="18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هدف راهبردهای تکاملی: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 به دنبال یک جواب نسبتا بهینه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جستجو: (پیدا کردن جواب)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قطعی: شناسایی قطعی جواب بهینه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فراگیر: جستجوی کل فضای مسئله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انشعاب و تحدید(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branch and bound</a:t>
            </a: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تجربی:جواب نسبتا بهینه (الزاما جواب بهینه پیدا نمی شود)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تصادفی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موضعی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تپه نورد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نزول شیب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gradient descent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20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FEB69D0-4156-4374-9D20-7E58C1E81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93167"/>
              </p:ext>
            </p:extLst>
          </p:nvPr>
        </p:nvGraphicFramePr>
        <p:xfrm>
          <a:off x="1159099" y="335279"/>
          <a:ext cx="30229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70">
                  <a:extLst>
                    <a:ext uri="{9D8B030D-6E8A-4147-A177-3AD203B41FA5}">
                      <a16:colId xmlns:a16="http://schemas.microsoft.com/office/drawing/2014/main" val="2401978591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1333177931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1624813082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2903581771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1985115919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2298352064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743129051"/>
                    </a:ext>
                  </a:extLst>
                </a:gridCol>
                <a:gridCol w="377870">
                  <a:extLst>
                    <a:ext uri="{9D8B030D-6E8A-4147-A177-3AD203B41FA5}">
                      <a16:colId xmlns:a16="http://schemas.microsoft.com/office/drawing/2014/main" val="1655785927"/>
                    </a:ext>
                  </a:extLst>
                </a:gridCol>
              </a:tblGrid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11538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90840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1354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923766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504851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913087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687"/>
                  </a:ext>
                </a:extLst>
              </a:tr>
              <a:tr h="310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69323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3A8B5-1D87-4AA3-91E0-2DD61E715626}"/>
              </a:ext>
            </a:extLst>
          </p:cNvPr>
          <p:cNvCxnSpPr/>
          <p:nvPr/>
        </p:nvCxnSpPr>
        <p:spPr>
          <a:xfrm flipV="1">
            <a:off x="1159099" y="3429000"/>
            <a:ext cx="0" cy="2765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88067-B702-4C3A-9CE2-789331EF3D09}"/>
              </a:ext>
            </a:extLst>
          </p:cNvPr>
          <p:cNvCxnSpPr>
            <a:cxnSpLocks/>
          </p:cNvCxnSpPr>
          <p:nvPr/>
        </p:nvCxnSpPr>
        <p:spPr>
          <a:xfrm>
            <a:off x="1159099" y="6190851"/>
            <a:ext cx="3786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F7225F-82FE-4469-AC56-5E768669B4A2}"/>
                  </a:ext>
                </a:extLst>
              </p14:cNvPr>
              <p14:cNvContentPartPr/>
              <p14:nvPr/>
            </p14:nvContentPartPr>
            <p14:xfrm>
              <a:off x="1159099" y="3671047"/>
              <a:ext cx="3942972" cy="173168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F7225F-82FE-4469-AC56-5E768669B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098" y="3662048"/>
                <a:ext cx="3960613" cy="17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06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مراحل الگوریتم ژنتیک: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شروع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تولید جمعیت اولیه (نمونه جواب ها تصادفی و تعداد محدود)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برازش (ارزش گذاری)   برای تولید مثل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انتخاب نمونه های بهتر برای تولید مثل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ترکیب نمونه های انتخاب شده (تولید مثل)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برازش  (برازش برای بقا)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برای بقا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بررسی شرایط اتمام، بازگشت به گام 2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پایان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530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نیروی تکامل: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چه عواملی باعث می شود الگوریتم ژنتیک جواب های بهتری پیداکند؟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8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عوامل غیر قابل کنترل: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کیفیت تابع برازش (به علت وابستگی به مسئله قابل کنترل نیست)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عوامل قابل کنترل: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روش انتخاب : نوع انتخاب نمونه برای تولید مثل و بقا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مقدار شانسی به نمونه با ارزش ها متفاوت داده می شود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روش های تغییر: روش های تولید جواب های جدید  (ترکیب ، جهش)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615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تمرین: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یک </a:t>
                </a:r>
                <a:r>
                  <a:rPr lang="fa-IR" sz="18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پاسخ تکاملی به صورت دستی</a:t>
                </a:r>
                <a:r>
                  <a:rPr lang="fa-I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برای معادله زیر بیابید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 تولید 8 جواب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 </a:t>
                </a:r>
                <a:r>
                  <a:rPr lang="fa-I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فقط 4 دوره تکامل به پیش بروید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𝑥𝑦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3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𝑥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𝑦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7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5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5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𝑦𝑥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/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8</m:t>
                      </m:r>
                    </m:oMath>
                  </m:oMathPara>
                </a14:m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  <a:blipFill>
                <a:blip r:embed="rId2"/>
                <a:stretch>
                  <a:fillRect t="-106" r="-41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522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قسمت های فرآیند تکاملی </a:t>
            </a:r>
            <a:endParaRPr lang="en-US" sz="19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جمعیت اولیه: </a:t>
            </a:r>
            <a:endParaRPr lang="en-US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تصادفی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اندازه آن همواره ثابت </a:t>
            </a: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(باعث ایجاد رقابت)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دلایل ثبات اندازه جمعیت: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رقابت برای بهتر شدن جواب ها (تکامل)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کنترل پیچیدگی محاساباتی و فضایی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موجودیت (جواب) یک ذات دوگانه دارد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شکل کد نویسی (ژن=رشته عددی)  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شکل مکانی(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spatial</a:t>
            </a: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نمایش جواب در فضای حل مسئله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9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9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مزایای </a:t>
            </a: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شکل مکانی:</a:t>
            </a:r>
            <a:endParaRPr lang="fa-IR" sz="19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امکان مقایسه جواب ها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امکان تعریف یک همسایگی و روابط تپولوژیک در اطراف هر پاسخ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389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marL="457200" marR="0" indent="-2286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قسمت های فرآیند تکاملی </a:t>
                </a:r>
                <a:endParaRPr lang="en-US" sz="19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457200" marR="0" indent="-2286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9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1- جمعیت اولیه: </a:t>
                </a:r>
                <a:endParaRPr lang="en-US" sz="1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9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نحوه کد کردن موجودیت ها: (نحوه نمایش)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نگاشت بین شکل کد یک جواب و شکل فضایی (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encode-decode</a:t>
                </a:r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</a:t>
                </a: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ایده کد نویسی جواب</a:t>
                </a: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دو نگاشت از کد به فضا و از فضا به کد</a:t>
                </a: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نحوه نمایش کد ما تاثیر مستقیم در کیفیت جواب ها دارد.    </a:t>
                </a: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نحوه نمایش</a:t>
                </a:r>
                <a14:m>
                  <m:oMath xmlns:m="http://schemas.openxmlformats.org/officeDocument/2006/math">
                    <m:r>
                      <a:rPr lang="fa-IR" sz="19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lang="fa-IR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با شرایط واقعی</a:t>
                </a:r>
                <a:endParaRPr lang="en-US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9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a-IR" sz="180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4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fa-IR" sz="1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آیا ممکن است به ازای یک ژنوتیپ دو فنوتیپ موجود باشد؟</a:t>
                </a: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fa-IR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آیا ممکن است به </a:t>
                </a:r>
                <a:r>
                  <a:rPr lang="fa-IR" sz="1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</a:t>
                </a:r>
                <a:r>
                  <a:rPr lang="fa-IR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زای یک </a:t>
                </a:r>
                <a:r>
                  <a:rPr lang="fa-IR" sz="1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فنوتیپ دو ژنوتیپ موجود باشد؟</a:t>
                </a:r>
              </a:p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en-US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X</a:t>
                </a:r>
                <a:r>
                  <a:rPr lang="fa-IR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  در این </a:t>
                </a:r>
                <a:r>
                  <a:rPr lang="fa-IR" sz="1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صورت آیا تابع برازش </a:t>
                </a:r>
                <a:r>
                  <a:rPr lang="fa-IR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برای هر جواب یک مقدار عددی متناظر و </a:t>
                </a:r>
                <a:r>
                  <a:rPr lang="fa-IR" sz="28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یکتا</a:t>
                </a:r>
                <a:r>
                  <a:rPr lang="fa-IR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با آن تولید می کند؟</a:t>
                </a:r>
                <a:endPara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  <a:blipFill>
                <a:blip r:embed="rId2"/>
                <a:stretch>
                  <a:fillRect r="-46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510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قسمت های فرآیند تکاملی 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تابع ارزیابی (برازش):</a:t>
            </a:r>
          </a:p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ارزش جواب ها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 تواند در طول حل مسئله با تغیر شرایط تغییر کند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 تواند شامل چند قسمت مجزا و عملا متضاد باشد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MOP</a:t>
            </a: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هر جواب یک مقدار عددی متناظر و یکتا  با آن تولید می کند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مهم ترین عامل برای عملگر انتخاب است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a-IR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a-I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5424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قسمت های فرآیند تکاملی 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عملگر انتخاب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 اصلی: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تماییز بین جواب ها بر اساس تابع ارزیابی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 مرحله:</a:t>
            </a: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انتخاب برای تولید مثل  </a:t>
            </a: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انتخاب برای بقا</a:t>
            </a: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 جانبی: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حفظ تنوع با ایجاد شانس انتخاب شدن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فشار برای انتخاب تا نمونه های مناسب حتما انتخاب شوند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فشار انتخاب (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Selection pressure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مکانیزمی برای ایجاد رقابت به منظور بهتر شدن جواب ها (اصل اول دارودین)</a:t>
            </a: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018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قسمت های فرآیند تکاملی 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عملگر تغییر: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تولید نمونه های جدید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نمونه های جدید بر اساس نمونه های قدیمی یا تولید نمونه های کاملا جدید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عملگر تغییر: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عملگر چندتایی: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چند نمونه قدیمی و تولید نمونه های جدید (تولید مثل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recombination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عملگر یگانی: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یک نمونه جدید بدون هیچ سابقه ای  (کاملا تصادفی)(جهش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mutation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12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1"/>
            <a:ext cx="11687174" cy="6271579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مسائل از نظر نوع: 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زمان بندی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مسیر یابی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ارضا پذیری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انواع مسئله از نظر پیچیدگی محاسباتی: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جواب چند جمله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Hard NP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 complete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625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457200" marR="0" indent="-2286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قسمت های فرآیند تکاملی 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عملگر تغییر: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جهش: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یک نمونه جدید بدون هیچ سابقه ای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ندرت اتفاق می افتد (رخ دادن بیش از حد جهش باعث جلوگیری از فرایند غلبه و همگرایی می شود)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شکل کاملا تصادفی عمل می کند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الزاما مفید نیست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 برای جستجو بهترفضای مسئله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فرار از گیر کردن در اکسترمم محلی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بازترکیب (تولید مثل):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دو یا چند جواب و تولید جواب جدید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 اصلی انتقال (ارث بری) ویژگی از والد به فرزند (فقط ویژگی های خوب انتقال نمی یابند)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 ها یا عینا به ارث می رسند و یا با هم ترکیب می شوند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مقدار دخالت والدین در عمل ارث بری ویژگی کاملا تصادفی است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35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قسمت های فرآیند تکاملی 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شرایط توقف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رسیدن به جواب قابل قبول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رسیدن به حد نصاب دوره های تکامل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3-عدم بهبود قابل توجه در جواب در طی تعداد مشخصی از دوره های تکامل (احتمالا الگوریتم همگرا شده یا در یک مینیمم محلی گیر کرده)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غلبه: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کاهش شدید تنوع جواب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30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2A16F40-1550-4D26-8FE8-F6FA6BF133C7}"/>
                  </a:ext>
                </a:extLst>
              </p14:cNvPr>
              <p14:cNvContentPartPr/>
              <p14:nvPr/>
            </p14:nvContentPartPr>
            <p14:xfrm>
              <a:off x="624311" y="568549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2A16F40-1550-4D26-8FE8-F6FA6BF13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311" y="56764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471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1"/>
            <a:ext cx="11687174" cy="6058219"/>
          </a:xfrm>
        </p:spPr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مسئله:</a:t>
            </a:r>
            <a:endParaRPr lang="en-US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 نوع جستجوی تکاملی: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</a:t>
            </a: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اکتشاف (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Exploration</a:t>
            </a: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هیچ اطلاعاتی در مورد فضا وجود ندارد و هدف شناسایی فضا است (جستجوی سراسری)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2-بهره برداری (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Exploitation</a:t>
            </a: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 در اطراف محل اکتشاف شده با هدف شناسایی نقاط بهینه (جستجوی محلی)</a:t>
            </a:r>
            <a:endParaRPr lang="fa-IR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همواره باید تعادل بین اکتشاف و بهره برداری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های بازترکیب و جهش</a:t>
            </a:r>
            <a:endParaRPr lang="fa-IR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اکتشاف زیاد مانع از همگرایی </a:t>
            </a:r>
            <a:endParaRPr lang="fa-IR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بهره برداری زیاد=عدم جستجوی مناسب کل فضای مسئله=گیر کردن اکسترمم محلی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توصیه: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</a:t>
            </a: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ابتدای الگوریتم گام جهش زیاد و با احتمال بیشتری رخ دهد تا اکتشاف کاملتری انجام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2-به مرور این نرخ کاهش یابد تا در انتهای مسئله به همگرایی بهتری برسیم.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</a:t>
            </a:r>
            <a:r>
              <a:rPr lang="fa-I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بهربرداری بهتر است در ابتدا به صورت بی طرف عمل کند و به مرور به سمت بهینه تر متمایل شود.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31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0CA4DF7-F61A-435C-94F1-14099A6AC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17543"/>
              </p:ext>
            </p:extLst>
          </p:nvPr>
        </p:nvGraphicFramePr>
        <p:xfrm>
          <a:off x="666751" y="818607"/>
          <a:ext cx="2426697" cy="19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671">
                  <a:extLst>
                    <a:ext uri="{9D8B030D-6E8A-4147-A177-3AD203B41FA5}">
                      <a16:colId xmlns:a16="http://schemas.microsoft.com/office/drawing/2014/main" val="1798349045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3809336812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101220224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1476194447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2699488192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617374914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375598597"/>
                    </a:ext>
                  </a:extLst>
                </a:gridCol>
              </a:tblGrid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269093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920648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800447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383515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72107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005874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7230" marR="67230" marT="33615" marB="3361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898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B21A2E-A6EA-406B-888C-343EDEF7200F}"/>
              </a:ext>
            </a:extLst>
          </p:cNvPr>
          <p:cNvCxnSpPr>
            <a:cxnSpLocks/>
          </p:cNvCxnSpPr>
          <p:nvPr/>
        </p:nvCxnSpPr>
        <p:spPr>
          <a:xfrm>
            <a:off x="1836751" y="3975651"/>
            <a:ext cx="0" cy="1972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A5ECD-69EF-4427-BD5E-C745FF9E741C}"/>
              </a:ext>
            </a:extLst>
          </p:cNvPr>
          <p:cNvCxnSpPr>
            <a:cxnSpLocks/>
          </p:cNvCxnSpPr>
          <p:nvPr/>
        </p:nvCxnSpPr>
        <p:spPr>
          <a:xfrm flipH="1">
            <a:off x="1828800" y="5936643"/>
            <a:ext cx="2471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DE66AE-4A40-415A-8457-102AED33E0FB}"/>
                  </a:ext>
                </a:extLst>
              </p14:cNvPr>
              <p14:cNvContentPartPr/>
              <p14:nvPr/>
            </p14:nvContentPartPr>
            <p14:xfrm>
              <a:off x="3863880" y="593926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DE66AE-4A40-415A-8457-102AED33E0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240" y="59306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B13F6D-6C0A-4A17-8592-CAD928633BD9}"/>
                  </a:ext>
                </a:extLst>
              </p14:cNvPr>
              <p14:cNvContentPartPr/>
              <p14:nvPr/>
            </p14:nvContentPartPr>
            <p14:xfrm>
              <a:off x="1836360" y="4176344"/>
              <a:ext cx="2490840" cy="1047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B13F6D-6C0A-4A17-8592-CAD928633B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7360" y="4167344"/>
                <a:ext cx="2508480" cy="10652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3FE1816-6309-4F15-BFFF-DD386318C810}"/>
              </a:ext>
            </a:extLst>
          </p:cNvPr>
          <p:cNvSpPr/>
          <p:nvPr/>
        </p:nvSpPr>
        <p:spPr>
          <a:xfrm>
            <a:off x="2067339" y="4717899"/>
            <a:ext cx="111316" cy="111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3B7E7A-DA4E-48FD-899C-5BC6B1A1E4F7}"/>
              </a:ext>
            </a:extLst>
          </p:cNvPr>
          <p:cNvSpPr/>
          <p:nvPr/>
        </p:nvSpPr>
        <p:spPr>
          <a:xfrm>
            <a:off x="2601402" y="4577001"/>
            <a:ext cx="111316" cy="111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3599B2-48FF-4034-9309-C7D49AEC8E5E}"/>
              </a:ext>
            </a:extLst>
          </p:cNvPr>
          <p:cNvSpPr/>
          <p:nvPr/>
        </p:nvSpPr>
        <p:spPr>
          <a:xfrm>
            <a:off x="3175221" y="4395446"/>
            <a:ext cx="111316" cy="111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44CC96-F658-4B40-9603-DBDC3E60B2B4}"/>
              </a:ext>
            </a:extLst>
          </p:cNvPr>
          <p:cNvSpPr/>
          <p:nvPr/>
        </p:nvSpPr>
        <p:spPr>
          <a:xfrm>
            <a:off x="4263614" y="4396693"/>
            <a:ext cx="111316" cy="111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D9CAFB-9025-4A00-9BD8-EB3557D4BA00}"/>
              </a:ext>
            </a:extLst>
          </p:cNvPr>
          <p:cNvSpPr/>
          <p:nvPr/>
        </p:nvSpPr>
        <p:spPr>
          <a:xfrm>
            <a:off x="2297926" y="4632660"/>
            <a:ext cx="111316" cy="111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A28312-CB13-4567-9F02-40E83D46B3D1}"/>
              </a:ext>
            </a:extLst>
          </p:cNvPr>
          <p:cNvSpPr/>
          <p:nvPr/>
        </p:nvSpPr>
        <p:spPr>
          <a:xfrm>
            <a:off x="1900365" y="4974056"/>
            <a:ext cx="111316" cy="111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کارایی الگوریتم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Wolpert 97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No free lunch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هیچ الگوریتم وجد ندارد که کارایی آن بر روی تمام مسائل جهان بهتر از حالت تصادفی باشد.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نمایش نمونه: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مصالحه؟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قدر بازه نمایش بزرگتر باشد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دقت نمایش بیشتر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حجم محاسبات روند تصاعدی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موارد موثر در انتخاب نحوه نمایش: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ذات مسئله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میزان بهینگی مورد نظر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دودویی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رقمی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اعشاری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464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645459"/>
            <a:ext cx="11687174" cy="5999181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دودویی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گذاری دودویی: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حجم محاسباتی بسیار پایین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بسیار سریع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دارای مقداری خطای محاسبات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مانند: کدگذاری همینگ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توصیه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کد گذاری همینگ استفاده نشود. این روش کد گذاری دارای خطای ذاتی در مقایسه (صخره همینگ)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عملگربازترکیب: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بین مقادیر متناظر دو والد برای فرزند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33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03FFBE8-1693-4B49-A3ED-45405430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42726"/>
              </p:ext>
            </p:extLst>
          </p:nvPr>
        </p:nvGraphicFramePr>
        <p:xfrm>
          <a:off x="1599978" y="1459137"/>
          <a:ext cx="3528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68">
                  <a:extLst>
                    <a:ext uri="{9D8B030D-6E8A-4147-A177-3AD203B41FA5}">
                      <a16:colId xmlns:a16="http://schemas.microsoft.com/office/drawing/2014/main" val="426975060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2509741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92288123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596845136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4072704977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46867810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31713798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6225765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94183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343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32092A-9BF5-4050-819B-4315B2D4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08493"/>
              </p:ext>
            </p:extLst>
          </p:nvPr>
        </p:nvGraphicFramePr>
        <p:xfrm>
          <a:off x="1599978" y="4103599"/>
          <a:ext cx="3528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68">
                  <a:extLst>
                    <a:ext uri="{9D8B030D-6E8A-4147-A177-3AD203B41FA5}">
                      <a16:colId xmlns:a16="http://schemas.microsoft.com/office/drawing/2014/main" val="426975060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2509741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92288123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596845136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4072704977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46867810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31713798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6225765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94183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3434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04C07F-DC8E-4ADB-9387-8CBABA50C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66187"/>
              </p:ext>
            </p:extLst>
          </p:nvPr>
        </p:nvGraphicFramePr>
        <p:xfrm>
          <a:off x="1599978" y="4691882"/>
          <a:ext cx="3528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68">
                  <a:extLst>
                    <a:ext uri="{9D8B030D-6E8A-4147-A177-3AD203B41FA5}">
                      <a16:colId xmlns:a16="http://schemas.microsoft.com/office/drawing/2014/main" val="426975060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2509741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92288123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596845136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4072704977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46867810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31713798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6225765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94183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343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2ECFE51-6DB7-4C0E-BC1D-BC9DADEE6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96380"/>
              </p:ext>
            </p:extLst>
          </p:nvPr>
        </p:nvGraphicFramePr>
        <p:xfrm>
          <a:off x="1599978" y="5312948"/>
          <a:ext cx="3528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68">
                  <a:extLst>
                    <a:ext uri="{9D8B030D-6E8A-4147-A177-3AD203B41FA5}">
                      <a16:colId xmlns:a16="http://schemas.microsoft.com/office/drawing/2014/main" val="426975060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2509741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92288123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596845136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4072704977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46867810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31713798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6225765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94183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343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1A716F0-01E4-4F28-95EC-F8A015EC2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08938"/>
              </p:ext>
            </p:extLst>
          </p:nvPr>
        </p:nvGraphicFramePr>
        <p:xfrm>
          <a:off x="1599978" y="5923042"/>
          <a:ext cx="3528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68">
                  <a:extLst>
                    <a:ext uri="{9D8B030D-6E8A-4147-A177-3AD203B41FA5}">
                      <a16:colId xmlns:a16="http://schemas.microsoft.com/office/drawing/2014/main" val="426975060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2509741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92288123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596845136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4072704977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1646867810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31713798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36225765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94183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3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47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دودویی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عملگربازترکیب: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تقطیع تک نقطه: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طور تصادفی یک نقطه در طول رشته انتخاب (دنباله ژن) می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تمام بیت های قبل از آن از یک والد و بیت های بعد از آن از والد دیگر انتخاب می شود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34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BF4F4-6B3D-47C6-B7ED-3C6E3A11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27" y="3343512"/>
            <a:ext cx="3786146" cy="73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F8D44-3078-4413-AA3D-B20CEA16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27" y="4248895"/>
            <a:ext cx="3730487" cy="7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27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685801"/>
            <a:ext cx="11687174" cy="5958840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دودویی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عملگربازترکیب: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تقطیع چند نقطه ای :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طور تصادفی چند نقطه در طول رشته انتخاب (دنباله ژن) می شود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فرزندان و والدین می تواند متغییر باشد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35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BF4F4-6B3D-47C6-B7ED-3C6E3A11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53" y="1096940"/>
            <a:ext cx="3786146" cy="737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D2167-FD70-46CA-B275-CA1C2FF93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2" r="1050"/>
          <a:stretch/>
        </p:blipFill>
        <p:spPr>
          <a:xfrm>
            <a:off x="1179153" y="2087578"/>
            <a:ext cx="3786146" cy="746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26E969-422E-4AA1-BBFF-A690C8B9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53" y="3632264"/>
            <a:ext cx="3904116" cy="113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D05C24-20C2-488A-BE4F-4F6A90658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53" y="5182318"/>
            <a:ext cx="3904116" cy="7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4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دودویی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عملگربازترکیب: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تقطیع یکنواخت: مقدار هر بیت در فرزندان به شکل یک احتمال از یکی والدین انتخاب می شود.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مناسب برای ابتدای الگوریتم </a:t>
            </a: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میزان برازندگی والدین نزدیک باشد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تقطیع یکنواخت جمعیتی: برای نمایش های عددی و با تعداد زیاد والدین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>
                <a:cs typeface="B Nazanin" panose="00000400000000000000" pitchFamily="2" charset="-78"/>
              </a:rPr>
              <a:t>36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A903F-F752-4E7A-B821-85468280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6" y="2178943"/>
            <a:ext cx="4274674" cy="853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220D79-B6A0-4215-9468-F5CB20B6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6" y="3552451"/>
            <a:ext cx="4274041" cy="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5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دودویی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عضو از جمعیت حذف و با یک عضو جدید جایگزین می شود (معمولا یک یا چند بخش از یک عضو تغییر می دهیم)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 متغییر کنترل جهش: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نرخ جهش: در هر دوره تکامل چقدر احتمال دارد که جهش رخ بدهد (کمتر از 1)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احتمال جهش: مقدار احتمالی که یک ژنوم از یک نمونه جهش پیدا کند 2/8=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37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36229-EA1D-4E32-AAE5-AF1FFCA1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94" y="3506946"/>
            <a:ext cx="5200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رقمی: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متغییر بیشتر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مدل سازی از داده های گروهی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جهش تصادفی: به شکل تصافی یک نمونه انتخاب و یک یا چند ژنوم در آن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بازه مشخص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جهش داده می شود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38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E46BF-169D-4F94-A894-1AA5B1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96" y="1581023"/>
            <a:ext cx="6153150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ADFF0F-2D02-409F-85F0-0D30B746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21" y="4113111"/>
            <a:ext cx="618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1"/>
            <a:ext cx="11687174" cy="6271579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اجزای مسئله 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ورودی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خروجی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محاسباتی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مسئله از نظر اجزا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بهینه سازی: مدل + خروجی                   ورودی مجهول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شبیه سازی: ورودی + مدل                     خروجی مجهول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سازی: ورودی + خروجی مشخص       مدل نا مشخص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مسائل طبیعی: دو جز نامشخص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4F40F6-2014-4148-970D-CD321C01487A}"/>
              </a:ext>
            </a:extLst>
          </p:cNvPr>
          <p:cNvSpPr/>
          <p:nvPr/>
        </p:nvSpPr>
        <p:spPr>
          <a:xfrm>
            <a:off x="1029942" y="1575366"/>
            <a:ext cx="1569699" cy="624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ورودی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5C387DB-2284-4AD9-AF6D-A306BF24B239}"/>
              </a:ext>
            </a:extLst>
          </p:cNvPr>
          <p:cNvSpPr/>
          <p:nvPr/>
        </p:nvSpPr>
        <p:spPr>
          <a:xfrm>
            <a:off x="2599641" y="1372320"/>
            <a:ext cx="1358845" cy="1030848"/>
          </a:xfrm>
          <a:prstGeom prst="homePlate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مدل</a:t>
            </a:r>
            <a:endParaRPr lang="en-US" sz="105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E339B90-7364-4288-BF26-C3BF495AE0A5}"/>
              </a:ext>
            </a:extLst>
          </p:cNvPr>
          <p:cNvSpPr/>
          <p:nvPr/>
        </p:nvSpPr>
        <p:spPr>
          <a:xfrm>
            <a:off x="3958486" y="1508985"/>
            <a:ext cx="1429129" cy="7575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خروجی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3F1-22E0-A8CC-8A18-8936370C580B}"/>
              </a:ext>
            </a:extLst>
          </p:cNvPr>
          <p:cNvSpPr txBox="1"/>
          <p:nvPr/>
        </p:nvSpPr>
        <p:spPr>
          <a:xfrm>
            <a:off x="1102659" y="2776229"/>
            <a:ext cx="42849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X                                  f(.)                         Y</a:t>
            </a:r>
            <a:endParaRPr lang="fa-IR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530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726141"/>
            <a:ext cx="11687174" cy="5918499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رقمی: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جهش خزیدن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creeping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(جهش با بازه محدود) به شکل تصافی یک نمونه انتخاب و یک یا چند ژنوم در آن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مقدار مشخص و یا تصادفی کم یا زیاد می شود.   0.1</a:t>
            </a: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±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جهش درجی: به شکل تصافی یک نمونه انتخاب و در آن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عناصر</a:t>
            </a: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را بعد از هم درج و مابقی بین ژنوم ها را شیفت می دهد.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39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B0ECD-41F3-4431-8359-87D26091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337515"/>
            <a:ext cx="620077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FFFD6-23DC-4D35-9553-3403F509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4791551"/>
            <a:ext cx="6153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6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رقمی: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جهش جایگزینی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Swap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مکان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en-US" sz="2000" baseline="-250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ژنوم تغییر می کند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جهش هم زدن(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Scramble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به شکل تصافی یک نمونه انتخاب و در آن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چند نقطه انتخاب و عناصر بین آن ها هم زده می شود.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800" b="1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800" b="1" dirty="0"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جهش معکوس: به شکل تصافی یک نمونه انتخاب و در آن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چند نقطه انتخاب و عناصر بین آن ها معکوس می شود.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40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29AB8-CDCC-4FF3-A8FF-A642E4DA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12" y="2223275"/>
            <a:ext cx="619125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1EEF0-A73E-4236-B4C3-D501B2B2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60" y="3900557"/>
            <a:ext cx="6200775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EC190-B7D5-4031-A35A-E6C475ED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60" y="5615940"/>
            <a:ext cx="6191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رقمی: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بازترکیب: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روش های نمایش دودویی قابل اجرا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مثال: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بازترکیب قطع و تکمیل (برش تک نقطه دودیی)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7F0EA-0C24-48A6-A3A4-269E2EC2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" t="3339" r="1031" b="3339"/>
          <a:stretch/>
        </p:blipFill>
        <p:spPr>
          <a:xfrm>
            <a:off x="3726845" y="2871988"/>
            <a:ext cx="4738310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19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رقمی: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بازترکیب: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بازترکیب فاصله ای: ژنوم فرزند حاصل ترکیب ژنوم های والدین هستند. (میزان سهم ویا اثر والد بسته به نظر کدنویس)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بایاس (تمایل): 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تمایل مکانی: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برخی از ویژگی به علت ارتباط درونی متغییر با هم در ارتباط هستند. در نتیجه تمایل داریم این ویژگی ها با هم از یک والد به فرزندان به ارث برسند.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تمایل توزیعی: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برخی از ویژگی 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هم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ارتباط درونی دارند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یک تابع توزیع مشخص پیروی میکنند.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نتیجه تمایل داریم این ویژگی ها با 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 منتقل شوند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42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24944-2FA4-4BAD-8553-56EAEE308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" t="4403" r="869" b="3668"/>
          <a:stretch/>
        </p:blipFill>
        <p:spPr>
          <a:xfrm>
            <a:off x="3445099" y="3876541"/>
            <a:ext cx="4121240" cy="94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D6FE7-4071-4682-ACA0-809943889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" t="5940" r="648" b="4376"/>
          <a:stretch/>
        </p:blipFill>
        <p:spPr>
          <a:xfrm>
            <a:off x="3445099" y="5649937"/>
            <a:ext cx="4121240" cy="6439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35E27-EE6A-468F-9E46-5850ABBBE8F7}"/>
              </a:ext>
            </a:extLst>
          </p:cNvPr>
          <p:cNvCxnSpPr/>
          <p:nvPr/>
        </p:nvCxnSpPr>
        <p:spPr>
          <a:xfrm>
            <a:off x="266700" y="315532"/>
            <a:ext cx="0" cy="2556457"/>
          </a:xfrm>
          <a:prstGeom prst="line">
            <a:avLst/>
          </a:prstGeom>
          <a:ln w="25400" cmpd="sng">
            <a:solidFill>
              <a:schemeClr val="tx1"/>
            </a:solidFill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84289A-6050-4545-875D-FC85F69B55FA}"/>
              </a:ext>
            </a:extLst>
          </p:cNvPr>
          <p:cNvCxnSpPr>
            <a:cxnSpLocks/>
          </p:cNvCxnSpPr>
          <p:nvPr/>
        </p:nvCxnSpPr>
        <p:spPr>
          <a:xfrm>
            <a:off x="266700" y="2878428"/>
            <a:ext cx="2765612" cy="57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054DB5B-2D60-40AA-9ACC-2D1F48129F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98" r="48307" b="77040"/>
          <a:stretch/>
        </p:blipFill>
        <p:spPr>
          <a:xfrm>
            <a:off x="1336651" y="993734"/>
            <a:ext cx="817808" cy="29805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653129F-066E-477C-87C5-F948299573B5}"/>
              </a:ext>
            </a:extLst>
          </p:cNvPr>
          <p:cNvSpPr/>
          <p:nvPr/>
        </p:nvSpPr>
        <p:spPr>
          <a:xfrm>
            <a:off x="1294301" y="1429555"/>
            <a:ext cx="122374" cy="1159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7C760-821B-4FED-8CD9-93CBD277D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84" t="23665" r="49843" b="52615"/>
          <a:stretch/>
        </p:blipFill>
        <p:spPr>
          <a:xfrm>
            <a:off x="396742" y="1976014"/>
            <a:ext cx="779161" cy="30792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0D33D89-218E-4FBC-B2F5-932933361023}"/>
              </a:ext>
            </a:extLst>
          </p:cNvPr>
          <p:cNvSpPr/>
          <p:nvPr/>
        </p:nvSpPr>
        <p:spPr>
          <a:xfrm>
            <a:off x="946584" y="1746101"/>
            <a:ext cx="113858" cy="953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47E1BC-DE66-4948-B0DC-93B59DD4D5C5}"/>
              </a:ext>
            </a:extLst>
          </p:cNvPr>
          <p:cNvSpPr/>
          <p:nvPr/>
        </p:nvSpPr>
        <p:spPr>
          <a:xfrm>
            <a:off x="1004700" y="1471904"/>
            <a:ext cx="356232" cy="33181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AA598A-A7AD-44CA-8E10-1E4E7CB75C70}"/>
              </a:ext>
            </a:extLst>
          </p:cNvPr>
          <p:cNvSpPr/>
          <p:nvPr/>
        </p:nvSpPr>
        <p:spPr>
          <a:xfrm>
            <a:off x="1294301" y="1725576"/>
            <a:ext cx="122374" cy="1159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33B0BB-C0E6-4434-A146-7EBE6C4641E1}"/>
              </a:ext>
            </a:extLst>
          </p:cNvPr>
          <p:cNvSpPr/>
          <p:nvPr/>
        </p:nvSpPr>
        <p:spPr>
          <a:xfrm>
            <a:off x="946583" y="1414291"/>
            <a:ext cx="122374" cy="1159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BE2B84-FF52-4E9D-AA0B-3E23E5113DA0}"/>
              </a:ext>
            </a:extLst>
          </p:cNvPr>
          <p:cNvSpPr/>
          <p:nvPr/>
        </p:nvSpPr>
        <p:spPr>
          <a:xfrm rot="19066521">
            <a:off x="815371" y="1543771"/>
            <a:ext cx="721065" cy="1880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61E139E-7CD0-4399-AC2A-9FFB898CF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53604"/>
              </p:ext>
            </p:extLst>
          </p:nvPr>
        </p:nvGraphicFramePr>
        <p:xfrm>
          <a:off x="103504" y="1245623"/>
          <a:ext cx="779156" cy="30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8">
                  <a:extLst>
                    <a:ext uri="{9D8B030D-6E8A-4147-A177-3AD203B41FA5}">
                      <a16:colId xmlns:a16="http://schemas.microsoft.com/office/drawing/2014/main" val="2111230965"/>
                    </a:ext>
                  </a:extLst>
                </a:gridCol>
                <a:gridCol w="389578">
                  <a:extLst>
                    <a:ext uri="{9D8B030D-6E8A-4147-A177-3AD203B41FA5}">
                      <a16:colId xmlns:a16="http://schemas.microsoft.com/office/drawing/2014/main" val="4293604805"/>
                    </a:ext>
                  </a:extLst>
                </a:gridCol>
              </a:tblGrid>
              <a:tr h="307930">
                <a:tc>
                  <a:txBody>
                    <a:bodyPr/>
                    <a:lstStyle/>
                    <a:p>
                      <a:r>
                        <a:rPr lang="fa-IR" sz="14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38</a:t>
                      </a:r>
                      <a:endParaRPr lang="en-US" sz="14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sz="14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11791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1398492A-79DD-445A-9216-77A14F77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31860"/>
              </p:ext>
            </p:extLst>
          </p:nvPr>
        </p:nvGraphicFramePr>
        <p:xfrm>
          <a:off x="1555295" y="1725576"/>
          <a:ext cx="779156" cy="30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8">
                  <a:extLst>
                    <a:ext uri="{9D8B030D-6E8A-4147-A177-3AD203B41FA5}">
                      <a16:colId xmlns:a16="http://schemas.microsoft.com/office/drawing/2014/main" val="2111230965"/>
                    </a:ext>
                  </a:extLst>
                </a:gridCol>
                <a:gridCol w="389578">
                  <a:extLst>
                    <a:ext uri="{9D8B030D-6E8A-4147-A177-3AD203B41FA5}">
                      <a16:colId xmlns:a16="http://schemas.microsoft.com/office/drawing/2014/main" val="4293604805"/>
                    </a:ext>
                  </a:extLst>
                </a:gridCol>
              </a:tblGrid>
              <a:tr h="307930">
                <a:tc>
                  <a:txBody>
                    <a:bodyPr/>
                    <a:lstStyle/>
                    <a:p>
                      <a:r>
                        <a:rPr lang="fa-IR" sz="14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29</a:t>
                      </a:r>
                      <a:endParaRPr lang="en-US" sz="14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sz="1400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1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99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نمایش اعشاری: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نمایش متغییرهایی با توزیع پیوسته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دقت اندازه گیری بهتر (مییز شناور)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مناسب برای بهینه سازی سیستم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جهش:</a:t>
            </a:r>
          </a:p>
          <a:p>
            <a:pPr marL="285750" indent="-28575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تمام روش های قبلی قابل استفاده است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 تواند بر اساس یک تابع توزیع احتمال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جهش یکنواخت: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شکل تصافی یک نمونه انتخاب و با نرخ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عناصر را بر اساس یک تابع توزیع احتمال یکنواخت تغییر می دهیم </a:t>
            </a:r>
          </a:p>
          <a:p>
            <a:pPr marR="0" lvl="0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×µ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جهش غیر یکنواخت:  (تابع توزیع احتمال آن هر تابعی غیر از احتمال یکنواخت)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9220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نمایش اعشاری: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عملگر بازترکیب: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20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Blip>
                    <a:blip r:embed="rId2"/>
                  </a:buBlip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بازترکیب میانگین/میانه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Blip>
                    <a:blip r:embed="rId2"/>
                  </a:buBlip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بازترکیب ریاضی: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اگر والدین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A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B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fa-IR" sz="20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  <a:cs typeface="B Nazanin" panose="00000400000000000000" pitchFamily="2" charset="-78"/>
                  </a:rPr>
                  <a:t>باشند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  <a:cs typeface="B Nazanin" panose="00000400000000000000" pitchFamily="2" charset="-78"/>
                  </a:rPr>
                  <a:t>یک عدد تصادفی مانند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d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مفروض است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عناصر ژن فرزند به شکل زیر تغییر می کند (میانگیم وزن دار)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C=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d×A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+(1-d)×B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Blip>
                    <a:blip r:embed="rId2"/>
                  </a:buBlip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بازترکیب آمیختن: استفاده از یک معیار فاصله مانند اقلیدوس- ماهانوبیس و ....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457200" marR="0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endParaRPr lang="fa-IR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highlight>
                    <a:srgbClr val="00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  <a:blipFill>
                <a:blip r:embed="rId3"/>
                <a:stretch>
                  <a:fillRect t="-106" r="-78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891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6" y="820384"/>
            <a:ext cx="11790742" cy="5870191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مثال: فروشنده دوره گرد(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TSP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هدف: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دور همیلتونی کمینه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هر راس فقط یک بار عبور کند و به نقطه آغاز بازگردد و مسیر طی شده کمینه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highlight>
                <a:srgbClr val="00FF00"/>
              </a:highlight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پارامتر ها: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شهر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5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جدول مسیرها  (فرض همه شهر ها متصل) جدول فاصله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جمعیت: 10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میزان تولید مثل: 5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تولید مثل:  قطع و تکمیل با حفظ جایگشت (همه شهر ها فقط یک بار )و بایاس مکانی (ژن اول و آخر)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جهش: روش دلخواه و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بایاس مکانی (ژن اول و آخر)</a:t>
            </a: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نرخ جهش: 0.05   در دو دوره تکامل 1 جهش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پارامتر محاسباتی: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تابع برازش: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min distance              max 1/distance 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45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4F6F6E5-FD3D-4E98-B843-980528DF1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56304"/>
              </p:ext>
            </p:extLst>
          </p:nvPr>
        </p:nvGraphicFramePr>
        <p:xfrm>
          <a:off x="238126" y="637504"/>
          <a:ext cx="30379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31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49B3C51-176A-4FC8-A523-811892D43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26439"/>
              </p:ext>
            </p:extLst>
          </p:nvPr>
        </p:nvGraphicFramePr>
        <p:xfrm>
          <a:off x="238126" y="1338546"/>
          <a:ext cx="30379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31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0717EA7-E5D8-421D-B9A5-21D3C212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56646"/>
              </p:ext>
            </p:extLst>
          </p:nvPr>
        </p:nvGraphicFramePr>
        <p:xfrm>
          <a:off x="238126" y="2024129"/>
          <a:ext cx="30379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818232020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2895AC3-E325-4D69-AD7C-5E37E2BB5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83715"/>
              </p:ext>
            </p:extLst>
          </p:nvPr>
        </p:nvGraphicFramePr>
        <p:xfrm>
          <a:off x="3676917" y="2665070"/>
          <a:ext cx="30379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31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50633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456B2DC-66BA-4227-B4A6-79D18923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77885"/>
              </p:ext>
            </p:extLst>
          </p:nvPr>
        </p:nvGraphicFramePr>
        <p:xfrm>
          <a:off x="238126" y="2709712"/>
          <a:ext cx="3102378" cy="221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63">
                  <a:extLst>
                    <a:ext uri="{9D8B030D-6E8A-4147-A177-3AD203B41FA5}">
                      <a16:colId xmlns:a16="http://schemas.microsoft.com/office/drawing/2014/main" val="3204024505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2165526626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1415929019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1951137187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903155926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3726491309"/>
                    </a:ext>
                  </a:extLst>
                </a:gridCol>
              </a:tblGrid>
              <a:tr h="369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728085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604658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03196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740274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37315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16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10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دوره تکامل </a:t>
            </a:r>
            <a:endParaRPr lang="fa-I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46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6B2760-102B-4D4D-867E-2CCE59EF1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50733"/>
              </p:ext>
            </p:extLst>
          </p:nvPr>
        </p:nvGraphicFramePr>
        <p:xfrm>
          <a:off x="862884" y="2826055"/>
          <a:ext cx="303798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32771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35225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33998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42470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  <a:gridCol w="443295">
                  <a:extLst>
                    <a:ext uri="{9D8B030D-6E8A-4147-A177-3AD203B41FA5}">
                      <a16:colId xmlns:a16="http://schemas.microsoft.com/office/drawing/2014/main" val="2710531943"/>
                    </a:ext>
                  </a:extLst>
                </a:gridCol>
              </a:tblGrid>
              <a:tr h="34987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5742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53640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28399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833654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47941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26853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43746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84654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91747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E00E21-A354-4F09-9676-607CF3D2C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83724"/>
              </p:ext>
            </p:extLst>
          </p:nvPr>
        </p:nvGraphicFramePr>
        <p:xfrm>
          <a:off x="862884" y="374345"/>
          <a:ext cx="3102378" cy="221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63">
                  <a:extLst>
                    <a:ext uri="{9D8B030D-6E8A-4147-A177-3AD203B41FA5}">
                      <a16:colId xmlns:a16="http://schemas.microsoft.com/office/drawing/2014/main" val="3204024505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2165526626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1415929019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1951137187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903155926"/>
                    </a:ext>
                  </a:extLst>
                </a:gridCol>
                <a:gridCol w="517063">
                  <a:extLst>
                    <a:ext uri="{9D8B030D-6E8A-4147-A177-3AD203B41FA5}">
                      <a16:colId xmlns:a16="http://schemas.microsoft.com/office/drawing/2014/main" val="3726491309"/>
                    </a:ext>
                  </a:extLst>
                </a:gridCol>
              </a:tblGrid>
              <a:tr h="369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28085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604658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03196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740274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37315"/>
                  </a:ext>
                </a:extLst>
              </a:tr>
              <a:tr h="369453">
                <a:tc>
                  <a:txBody>
                    <a:bodyPr/>
                    <a:lstStyle/>
                    <a:p>
                      <a:r>
                        <a:rPr lang="fa-IR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16822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379B88C-6943-4062-9F69-8DC22C8B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5087"/>
              </p:ext>
            </p:extLst>
          </p:nvPr>
        </p:nvGraphicFramePr>
        <p:xfrm>
          <a:off x="4577732" y="1568254"/>
          <a:ext cx="33807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8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34161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424110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  <a:gridCol w="590603">
                  <a:extLst>
                    <a:ext uri="{9D8B030D-6E8A-4147-A177-3AD203B41FA5}">
                      <a16:colId xmlns:a16="http://schemas.microsoft.com/office/drawing/2014/main" val="1250022852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879AC7C-BA1B-4972-9195-AF2344A64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2124"/>
              </p:ext>
            </p:extLst>
          </p:nvPr>
        </p:nvGraphicFramePr>
        <p:xfrm>
          <a:off x="4681872" y="2248777"/>
          <a:ext cx="31724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8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757636">
                  <a:extLst>
                    <a:ext uri="{9D8B030D-6E8A-4147-A177-3AD203B41FA5}">
                      <a16:colId xmlns:a16="http://schemas.microsoft.com/office/drawing/2014/main" val="1250022852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CE74183-D1BF-430B-A040-78113ADF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6350"/>
              </p:ext>
            </p:extLst>
          </p:nvPr>
        </p:nvGraphicFramePr>
        <p:xfrm>
          <a:off x="5008571" y="2929300"/>
          <a:ext cx="25190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8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82958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38655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631499">
                  <a:extLst>
                    <a:ext uri="{9D8B030D-6E8A-4147-A177-3AD203B41FA5}">
                      <a16:colId xmlns:a16="http://schemas.microsoft.com/office/drawing/2014/main" val="1250022852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fa-IR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8BB01D3-0A7A-4585-840F-0E279808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97342"/>
              </p:ext>
            </p:extLst>
          </p:nvPr>
        </p:nvGraphicFramePr>
        <p:xfrm>
          <a:off x="4419934" y="4786970"/>
          <a:ext cx="31724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04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53204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53204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18773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41844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39798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  <a:gridCol w="554217">
                  <a:extLst>
                    <a:ext uri="{9D8B030D-6E8A-4147-A177-3AD203B41FA5}">
                      <a16:colId xmlns:a16="http://schemas.microsoft.com/office/drawing/2014/main" val="1250022852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67CA4A4-5C7C-4EBD-BE9D-6318A8B3B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60395"/>
              </p:ext>
            </p:extLst>
          </p:nvPr>
        </p:nvGraphicFramePr>
        <p:xfrm>
          <a:off x="4419934" y="5467493"/>
          <a:ext cx="31724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04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53204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53204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18773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41844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39798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  <a:gridCol w="554217">
                  <a:extLst>
                    <a:ext uri="{9D8B030D-6E8A-4147-A177-3AD203B41FA5}">
                      <a16:colId xmlns:a16="http://schemas.microsoft.com/office/drawing/2014/main" val="1250022852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A913B9A-3EDE-44B0-A179-FBFBE95E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1742"/>
              </p:ext>
            </p:extLst>
          </p:nvPr>
        </p:nvGraphicFramePr>
        <p:xfrm>
          <a:off x="4419934" y="6022176"/>
          <a:ext cx="31724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04">
                  <a:extLst>
                    <a:ext uri="{9D8B030D-6E8A-4147-A177-3AD203B41FA5}">
                      <a16:colId xmlns:a16="http://schemas.microsoft.com/office/drawing/2014/main" val="365555241"/>
                    </a:ext>
                  </a:extLst>
                </a:gridCol>
                <a:gridCol w="453204">
                  <a:extLst>
                    <a:ext uri="{9D8B030D-6E8A-4147-A177-3AD203B41FA5}">
                      <a16:colId xmlns:a16="http://schemas.microsoft.com/office/drawing/2014/main" val="481141310"/>
                    </a:ext>
                  </a:extLst>
                </a:gridCol>
                <a:gridCol w="453204">
                  <a:extLst>
                    <a:ext uri="{9D8B030D-6E8A-4147-A177-3AD203B41FA5}">
                      <a16:colId xmlns:a16="http://schemas.microsoft.com/office/drawing/2014/main" val="4062125914"/>
                    </a:ext>
                  </a:extLst>
                </a:gridCol>
                <a:gridCol w="418773">
                  <a:extLst>
                    <a:ext uri="{9D8B030D-6E8A-4147-A177-3AD203B41FA5}">
                      <a16:colId xmlns:a16="http://schemas.microsoft.com/office/drawing/2014/main" val="1026669955"/>
                    </a:ext>
                  </a:extLst>
                </a:gridCol>
                <a:gridCol w="441844">
                  <a:extLst>
                    <a:ext uri="{9D8B030D-6E8A-4147-A177-3AD203B41FA5}">
                      <a16:colId xmlns:a16="http://schemas.microsoft.com/office/drawing/2014/main" val="1874350494"/>
                    </a:ext>
                  </a:extLst>
                </a:gridCol>
                <a:gridCol w="397981">
                  <a:extLst>
                    <a:ext uri="{9D8B030D-6E8A-4147-A177-3AD203B41FA5}">
                      <a16:colId xmlns:a16="http://schemas.microsoft.com/office/drawing/2014/main" val="3195667749"/>
                    </a:ext>
                  </a:extLst>
                </a:gridCol>
                <a:gridCol w="554217">
                  <a:extLst>
                    <a:ext uri="{9D8B030D-6E8A-4147-A177-3AD203B41FA5}">
                      <a16:colId xmlns:a16="http://schemas.microsoft.com/office/drawing/2014/main" val="1250022852"/>
                    </a:ext>
                  </a:extLst>
                </a:gridCol>
              </a:tblGrid>
              <a:tr h="28333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2605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9FF0EC6F-32B0-4B36-9010-2093397B675D}"/>
              </a:ext>
            </a:extLst>
          </p:cNvPr>
          <p:cNvSpPr/>
          <p:nvPr/>
        </p:nvSpPr>
        <p:spPr>
          <a:xfrm>
            <a:off x="2414073" y="5486561"/>
            <a:ext cx="290513" cy="1308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2576CB-1F4D-461C-AAB9-13CA21FD5EC6}"/>
              </a:ext>
            </a:extLst>
          </p:cNvPr>
          <p:cNvSpPr/>
          <p:nvPr/>
        </p:nvSpPr>
        <p:spPr>
          <a:xfrm>
            <a:off x="572371" y="5486561"/>
            <a:ext cx="290513" cy="1308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49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انتخاب 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انتخاب برای بازترکیب(تولید مثل)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انتخاب برای بقا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انتخاب مستقل از نمایش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وابسته به شرایط مسئله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3415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fa-I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انتخاب برای بازترکیب: </a:t>
                </a:r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روش (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𝝁</m:t>
                    </m:r>
                    <m:r>
                      <a:rPr lang="fa-IR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fa-I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و</m:t>
                    </m:r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fa-IR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دیدگ</a:t>
                </a:r>
                <a:r>
                  <a:rPr lang="fa-IR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اه کلی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گام اول: تولید یک ذخیره والدین (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parenting pool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 </a:t>
                </a:r>
              </a:p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تعداد (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 نمونه که برای تولید مثل انتخاب و وارد یک زیر مجموعه می شوند و به شکل تصادفی مخلوط 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shuffling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 می شوند. </a:t>
                </a:r>
              </a:p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گام دوم: به شکل تصادفی دو یا چند نمونه از</a:t>
                </a:r>
                <a14:m>
                  <m:oMath xmlns:m="http://schemas.openxmlformats.org/officeDocument/2006/math">
                    <m:r>
                      <a:rPr lang="fa-IR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انتخاب شده و عمل بازترکیب را انجام می دهند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در کل تعداد 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فرزند تولید می شوند.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18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highlight>
                    <a:srgbClr val="00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1703"/>
                <a:ext cx="11687174" cy="5722937"/>
              </a:xfrm>
              <a:blipFill>
                <a:blip r:embed="rId2"/>
                <a:stretch>
                  <a:fillRect r="-5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74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1"/>
            <a:ext cx="11687174" cy="6271579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مسائل و جواب آن ها : 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ریاضی: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اثبات ریاضی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دسته جواب مشخص (غالبا یک جواب)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جواب قطعی و بهینه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عدم وجود جواب ریاضی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زمان بر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تجربی: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تجربه و اطلاعات قبلی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دسته جواب ضمنی (غالبا چندین جواب)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جواب غیر قطعی و غیر بهینه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تضمین وجود جواب </a:t>
            </a: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نسبتا زمان بر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2490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برای بازترکیب: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انتخاب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انتخاب تصادفی: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نامناسب، نمونه های برازنده تر به اندازه نمونه های ضعفتر شانس دارند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    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انتخاب بر اساس برازندگی: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فقط بهترین ها انتخاب می شوند  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ایراد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زمان غلبه به شدت کوتاه 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فضای مسئله برای یافتن جواب بهتر به شدت افت میکند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انتخاب بر اساس رتبه بندی: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مرتب کردن موجودیت بر اساس برازندگی و انتخاب به شکل هدفمند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49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2134D-18DA-446E-9F5D-BF7A1E43B359}"/>
              </a:ext>
            </a:extLst>
          </p:cNvPr>
          <p:cNvSpPr/>
          <p:nvPr/>
        </p:nvSpPr>
        <p:spPr>
          <a:xfrm>
            <a:off x="1823167" y="3527949"/>
            <a:ext cx="553791" cy="3227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2F28A-5318-41CB-8B31-5F4FB0758B14}"/>
              </a:ext>
            </a:extLst>
          </p:cNvPr>
          <p:cNvSpPr/>
          <p:nvPr/>
        </p:nvSpPr>
        <p:spPr>
          <a:xfrm>
            <a:off x="1823167" y="3996864"/>
            <a:ext cx="553791" cy="1624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4773E-5A58-4FAD-AFA6-605907A8D1FD}"/>
              </a:ext>
            </a:extLst>
          </p:cNvPr>
          <p:cNvSpPr/>
          <p:nvPr/>
        </p:nvSpPr>
        <p:spPr>
          <a:xfrm>
            <a:off x="1823167" y="5621628"/>
            <a:ext cx="553791" cy="1133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FE386A-05F4-474A-9BA8-B1B15AB3C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2413"/>
              </p:ext>
            </p:extLst>
          </p:nvPr>
        </p:nvGraphicFramePr>
        <p:xfrm>
          <a:off x="2893054" y="3527949"/>
          <a:ext cx="816062" cy="315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62">
                  <a:extLst>
                    <a:ext uri="{9D8B030D-6E8A-4147-A177-3AD203B41FA5}">
                      <a16:colId xmlns:a16="http://schemas.microsoft.com/office/drawing/2014/main" val="164156303"/>
                    </a:ext>
                  </a:extLst>
                </a:gridCol>
              </a:tblGrid>
              <a:tr h="493748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81573"/>
                  </a:ext>
                </a:extLst>
              </a:tr>
              <a:tr h="1464703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35%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498881"/>
                  </a:ext>
                </a:extLst>
              </a:tr>
              <a:tr h="1201507">
                <a:tc>
                  <a:txBody>
                    <a:bodyPr/>
                    <a:lstStyle/>
                    <a:p>
                      <a:r>
                        <a:rPr lang="fa-IR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75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11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برای بازترکیب: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انتخاب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3-1 چرخ رولت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roulette wheel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نمونه ها بر اساس برازندگی مرتب می شوند.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هر نمونه یک مقدار بر اساس میزان برازندگی نسبت می دهیم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(تلاش می شود مجموع نسبت ها عدد خوش تعریفی)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چرخ که هر نمونه بر اساس میزان برازندگی یک ناحیه در آن اشغال می کند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چرخ را به مقدار تصادفی در جهت تصادفی می چرخانیم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مقداری که روبروی نشانگر ایستاد برنده فرایند انتخاب است.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مزیت: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شانس انتخاب شدن دارند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عیب: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سربار محاسباتی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50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0121A-F9FF-4FBA-92AD-B18269A4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79" y="1334573"/>
            <a:ext cx="2653584" cy="88452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D74E22C-9345-4F2C-8610-8E888D90E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94363"/>
              </p:ext>
            </p:extLst>
          </p:nvPr>
        </p:nvGraphicFramePr>
        <p:xfrm>
          <a:off x="452438" y="2554383"/>
          <a:ext cx="4986986" cy="327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A093C190-1795-42DF-91BF-C46E266BB283}"/>
              </a:ext>
            </a:extLst>
          </p:cNvPr>
          <p:cNvSpPr/>
          <p:nvPr/>
        </p:nvSpPr>
        <p:spPr>
          <a:xfrm rot="18291801">
            <a:off x="1190626" y="2532949"/>
            <a:ext cx="247649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2567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fa-I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انتخاب برای بازترکیب: </a:t>
                </a:r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روش های انتخاب 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3-2 رقابت (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Tournament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): </a:t>
                </a:r>
              </a:p>
              <a:p>
                <a:pPr marL="285750" marR="0" indent="-28575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 هر نمونه یک مقدار بر اساس میزان برازندگی نسبت می دهیم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 صورت تصادفی تعدادی از نمونه ها را انتخاب می کنیم (بیشتر 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 شکل تصادفی تعدادی نمونه ها را انتخاب می کنیم (دو به دو)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نمونه ها را مقایسه می کنیم (نمونه ای مقدار بیشتر دارد انتخاب می کنیم)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عمل فوق را </a:t>
                </a:r>
                <a14:m>
                  <m:oMath xmlns:m="http://schemas.openxmlformats.org/officeDocument/2006/math">
                    <m:r>
                      <a:rPr lang="fa-IR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مرتبه تکرار می کنیم. 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می توان آن را به شکل سلسله مراتبی نیز اعمال کرد</a:t>
                </a:r>
                <a:endParaRPr lang="fa-I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شرایط: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تضمینی برای انتخاب بهترین نمونه نیست 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قطعا بدترین نمونه انتخاب نمی شود.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highlight>
                    <a:srgbClr val="00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2567"/>
                <a:ext cx="11687174" cy="5722937"/>
              </a:xfrm>
              <a:blipFill>
                <a:blip r:embed="rId2"/>
                <a:stretch>
                  <a:fillRect r="-5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2737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2567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fa-I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انتخاب برای بازترکیب: </a:t>
                </a:r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روش های انتخاب 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3-3 قطع (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Truncation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معمولا با چرخه رولت یا رقابت ترکیب می شود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جمعیت به چند دسته بر اساس برازندگی تقسیم می شود. (الزاما دسته ها برابر نیستند)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 دل خود از هر دسته تعدادی را به شکل تصادفی انتخاب می کنیم (انتخاب تصادفی ولی تعداد انتخاب دلخواه)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نمونه های انتخاب شده وارد ذخیره والدین (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 می شوند 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 روی آنها از چرخه رولت یا رقابت اعمال شود و از بین انها تعداد (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 انتخاب می شوند.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مثال تعداد جمعیت اولیه 5000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جمعیت به سه قسمت تقسیم می شود</a:t>
                </a:r>
                <a:endParaRPr lang="fa-IR" sz="20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5% نخبه -15% معمولی – 80% ضعیف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تعداد ذخیره والدین 200 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رتبه بندی</a:t>
                </a: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: 100 نمونه از 5% نخبه -70 نمونه از 15% معمولی ها -30 نمونه از 80% ضعیف ها 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200 نمونه ذخیره والدین به شکل تصادفی </a:t>
                </a:r>
                <a:r>
                  <a:rPr lang="fa-IR" sz="2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هم ریخته </a:t>
                </a: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 شوند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از بین ذخیره والدین به شکل تصادفی دو به دو انتخاب می شود یا کل آن چرخ رولت می شود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highlight>
                    <a:srgbClr val="00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2567"/>
                <a:ext cx="11687174" cy="5722937"/>
              </a:xfrm>
              <a:blipFill>
                <a:blip r:embed="rId2"/>
                <a:stretch>
                  <a:fillRect r="-5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BD891-86FA-40EE-9F24-C206D866A702}"/>
              </a:ext>
            </a:extLst>
          </p:cNvPr>
          <p:cNvSpPr/>
          <p:nvPr/>
        </p:nvSpPr>
        <p:spPr>
          <a:xfrm>
            <a:off x="837127" y="1390919"/>
            <a:ext cx="708338" cy="66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A3CDA-5000-4803-9EC6-82E4ABF7D317}"/>
              </a:ext>
            </a:extLst>
          </p:cNvPr>
          <p:cNvSpPr/>
          <p:nvPr/>
        </p:nvSpPr>
        <p:spPr>
          <a:xfrm>
            <a:off x="837127" y="2054180"/>
            <a:ext cx="708338" cy="244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1F7BD-36ED-4421-B9BD-091D4D74B5BA}"/>
              </a:ext>
            </a:extLst>
          </p:cNvPr>
          <p:cNvSpPr/>
          <p:nvPr/>
        </p:nvSpPr>
        <p:spPr>
          <a:xfrm>
            <a:off x="837127" y="4497572"/>
            <a:ext cx="708338" cy="1201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6CBCCA-5F29-45D6-940A-AA31F7D5E77C}"/>
              </a:ext>
            </a:extLst>
          </p:cNvPr>
          <p:cNvSpPr/>
          <p:nvPr/>
        </p:nvSpPr>
        <p:spPr>
          <a:xfrm>
            <a:off x="1722474" y="3211033"/>
            <a:ext cx="393418" cy="33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84D1B5-3115-4967-B828-94DF853E1B15}"/>
                  </a:ext>
                </a:extLst>
              </p:cNvPr>
              <p:cNvSpPr/>
              <p:nvPr/>
            </p:nvSpPr>
            <p:spPr>
              <a:xfrm>
                <a:off x="2292901" y="2447809"/>
                <a:ext cx="708338" cy="18571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40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84D1B5-3115-4967-B828-94DF853E1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01" y="2447809"/>
                <a:ext cx="708338" cy="1857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29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برای بازترکیب: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انتخاب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3-4 نمونه برداری آشوبناک سراسری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SUS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stochastic universal sampling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بهبود چرخ رولت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تمام مراحل چرخ رولت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مرحله انتخاب نهایی چند نشانگر وجود دارد.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الگوریتم آشوبناک (غیر قابل پیش بینی) مکان نشانگر ها را تعیین می کند.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539D89-7D58-41A4-A796-5B36ADD42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342457"/>
              </p:ext>
            </p:extLst>
          </p:nvPr>
        </p:nvGraphicFramePr>
        <p:xfrm>
          <a:off x="452438" y="2554383"/>
          <a:ext cx="4986986" cy="327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0F3D247B-A37A-48CF-AD13-DAC3CD8A6EE3}"/>
              </a:ext>
            </a:extLst>
          </p:cNvPr>
          <p:cNvSpPr/>
          <p:nvPr/>
        </p:nvSpPr>
        <p:spPr>
          <a:xfrm rot="18317498">
            <a:off x="1190626" y="2532949"/>
            <a:ext cx="247649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CE00E8B-BAFF-45C8-B47E-F71B09833981}"/>
              </a:ext>
            </a:extLst>
          </p:cNvPr>
          <p:cNvSpPr/>
          <p:nvPr/>
        </p:nvSpPr>
        <p:spPr>
          <a:xfrm rot="5400000">
            <a:off x="4491910" y="3415734"/>
            <a:ext cx="247649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A4CF8CA-E3AD-4CEE-9241-F06850E55D06}"/>
              </a:ext>
            </a:extLst>
          </p:cNvPr>
          <p:cNvSpPr/>
          <p:nvPr/>
        </p:nvSpPr>
        <p:spPr>
          <a:xfrm rot="13915780">
            <a:off x="1312973" y="4642937"/>
            <a:ext cx="247649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A8D964C-0A4E-4BF4-A008-0332E900E0F0}"/>
              </a:ext>
            </a:extLst>
          </p:cNvPr>
          <p:cNvSpPr/>
          <p:nvPr/>
        </p:nvSpPr>
        <p:spPr>
          <a:xfrm rot="3006939">
            <a:off x="4056934" y="2243853"/>
            <a:ext cx="247649" cy="73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0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922567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روش های انتخاب بقاء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انتخاب جایگزینی</a:t>
                </a:r>
                <a:endParaRPr lang="en-U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1- جایگزینی نسلی: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نسل جدید جایگزین نسل قدیمی    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جمعیت اولیه</a:t>
                </a:r>
                <a14:m>
                  <m:oMath xmlns:m="http://schemas.openxmlformats.org/officeDocument/2006/math">
                    <m:r>
                      <a:rPr lang="fa-I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 </m:t>
                    </m:r>
                  </m:oMath>
                </a14:m>
                <a:r>
                  <a:rPr lang="fa-IR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شکاف نسلی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generation gap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: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خطر 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از بین رفتن نمونه های مناسب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2- جایگزینی سنی: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برای هر نمونه یک طول عمر  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مزیت: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زمان بیشتری برای انتقال نمونه های خوب وجود دارد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3- 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جایگزینی استوار: </a:t>
                </a:r>
              </a:p>
              <a:p>
                <a:pPr algn="r" rtl="1">
                  <a:lnSpc>
                    <a:spcPct val="107000"/>
                  </a:lnSpc>
                  <a:spcBef>
                    <a:spcPts val="0"/>
                  </a:spcBef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فرزند جایگزین والد می شود 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(</a:t>
                </a:r>
                <a14:m>
                  <m:oMath xmlns:m="http://schemas.openxmlformats.org/officeDocument/2006/math">
                    <m:r>
                      <a:rPr lang="fa-IR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𝜇</m:t>
                    </m:r>
                    <m:r>
                      <a:rPr lang="fa-IR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fa-IR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highlight>
                    <a:srgbClr val="00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922567"/>
                <a:ext cx="11687174" cy="5722937"/>
              </a:xfrm>
              <a:blipFill>
                <a:blip r:embed="rId2"/>
                <a:stretch>
                  <a:fillRect t="-106" r="-5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6997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691117"/>
            <a:ext cx="11687174" cy="5954388"/>
          </a:xfrm>
        </p:spPr>
        <p:txBody>
          <a:bodyPr>
            <a:normAutofit fontScale="92500"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انتخاب بقاء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جایگزینی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4- جایگزینی بدترین: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فرزندان جایگزین بدترین نمونه ها می شوند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5- نخبه گرایی(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Elitism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فقط نمونه های برتر حفظ شده و باقی نمونه ها حذف می شوند.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6- جایگزینی بر اساس برازندگی: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شبه تصادفی  </a:t>
            </a:r>
            <a:endParaRPr lang="fa-IR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7- روش رقابتی: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8- 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تالار مشاهیر (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Hall of fame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هر مرحله بهترین نمونه ها در یک فضای جداگانه به صوت مجزا از جمعیت نگه داری می شوند.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برخی از شرایط به شکل تصادفی یکی از آن ها وارد جمعیت می شود.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9- انتخاب معکوس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شباهت جواب ها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متفاوت ترین پاسخ ها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دور ریختن برخی از پاسخ های شبیه به هم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37E95-849C-48E3-85E2-85782B94A070}"/>
              </a:ext>
            </a:extLst>
          </p:cNvPr>
          <p:cNvSpPr/>
          <p:nvPr/>
        </p:nvSpPr>
        <p:spPr>
          <a:xfrm>
            <a:off x="1935124" y="2030818"/>
            <a:ext cx="744279" cy="442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500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C60FD-F417-4BB9-BB22-9EF3CCCB87F9}"/>
              </a:ext>
            </a:extLst>
          </p:cNvPr>
          <p:cNvSpPr/>
          <p:nvPr/>
        </p:nvSpPr>
        <p:spPr>
          <a:xfrm>
            <a:off x="266700" y="1871330"/>
            <a:ext cx="616688" cy="935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50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A0FA7-EF9D-4549-9BB0-61EB0E1F8378}"/>
              </a:ext>
            </a:extLst>
          </p:cNvPr>
          <p:cNvSpPr/>
          <p:nvPr/>
        </p:nvSpPr>
        <p:spPr>
          <a:xfrm>
            <a:off x="1935125" y="1871330"/>
            <a:ext cx="744279" cy="15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E716A8-6ED2-4503-8CDB-DD154C76ABA6}"/>
              </a:ext>
            </a:extLst>
          </p:cNvPr>
          <p:cNvSpPr/>
          <p:nvPr/>
        </p:nvSpPr>
        <p:spPr>
          <a:xfrm rot="10800000">
            <a:off x="1196384" y="1920240"/>
            <a:ext cx="425745" cy="221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A3FA71A-FAE4-41C8-B493-17F0FD8A9584}"/>
              </a:ext>
            </a:extLst>
          </p:cNvPr>
          <p:cNvSpPr/>
          <p:nvPr/>
        </p:nvSpPr>
        <p:spPr>
          <a:xfrm rot="16200000">
            <a:off x="1298678" y="2439929"/>
            <a:ext cx="221157" cy="425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1761965-6427-6120-E4E6-21AB38EB2BC5}"/>
              </a:ext>
            </a:extLst>
          </p:cNvPr>
          <p:cNvSpPr/>
          <p:nvPr/>
        </p:nvSpPr>
        <p:spPr>
          <a:xfrm rot="16200000">
            <a:off x="3832156" y="5023884"/>
            <a:ext cx="1355430" cy="2286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میان ترم</a:t>
            </a:r>
          </a:p>
        </p:txBody>
      </p:sp>
    </p:spTree>
    <p:extLst>
      <p:ext uri="{BB962C8B-B14F-4D97-AF65-F5344CB8AC3E}">
        <p14:creationId xmlns:p14="http://schemas.microsoft.com/office/powerpoint/2010/main" val="3640338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مثال: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مسئله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-وزیر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 queen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اندازه مسئله: صفحه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x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هدف: قراردادن تعداد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مهره وزیر در صفحه به طوری که این مهره ها قادر به زدن یکدیگر نباشند.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 کمینه کردن تابع برازندگی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تابع برازندگی: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؟؟؟؟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شمارش تعداد گارد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Q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I,j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(I:)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(:J)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(i+1,j+1) (i-1,j-1) (i-1,j+1) (i+1,j-1)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40163CD-57E8-49B0-A765-693F7819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77160"/>
              </p:ext>
            </p:extLst>
          </p:nvPr>
        </p:nvGraphicFramePr>
        <p:xfrm>
          <a:off x="666751" y="922567"/>
          <a:ext cx="3284280" cy="29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5">
                  <a:extLst>
                    <a:ext uri="{9D8B030D-6E8A-4147-A177-3AD203B41FA5}">
                      <a16:colId xmlns:a16="http://schemas.microsoft.com/office/drawing/2014/main" val="1101046884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598165951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129602218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4040715781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855276433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498144072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1234356110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779341424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391986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6608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680141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7742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515820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740828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358811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208" marR="91208" marT="45604" marB="45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7922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AAAD424-3518-4CB0-BFE7-51C6662ADF68}"/>
              </a:ext>
            </a:extLst>
          </p:cNvPr>
          <p:cNvSpPr/>
          <p:nvPr/>
        </p:nvSpPr>
        <p:spPr>
          <a:xfrm>
            <a:off x="2308891" y="3168504"/>
            <a:ext cx="27644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1A65F-3086-49F7-8D95-3E2D5CF022D4}"/>
              </a:ext>
            </a:extLst>
          </p:cNvPr>
          <p:cNvSpPr/>
          <p:nvPr/>
        </p:nvSpPr>
        <p:spPr>
          <a:xfrm>
            <a:off x="3587975" y="2849528"/>
            <a:ext cx="27644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CB7DBD-A72C-43E9-9795-C132503A5134}"/>
              </a:ext>
            </a:extLst>
          </p:cNvPr>
          <p:cNvSpPr/>
          <p:nvPr/>
        </p:nvSpPr>
        <p:spPr>
          <a:xfrm>
            <a:off x="3201216" y="3507789"/>
            <a:ext cx="276446" cy="318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C9A17E-8FEE-4A51-97DC-12DDFD10F571}"/>
              </a:ext>
            </a:extLst>
          </p:cNvPr>
          <p:cNvSpPr/>
          <p:nvPr/>
        </p:nvSpPr>
        <p:spPr>
          <a:xfrm flipV="1">
            <a:off x="2341605" y="2446625"/>
            <a:ext cx="276446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0C8DF1-A881-49D7-898F-5BF312082EB8}"/>
              </a:ext>
            </a:extLst>
          </p:cNvPr>
          <p:cNvSpPr/>
          <p:nvPr/>
        </p:nvSpPr>
        <p:spPr>
          <a:xfrm>
            <a:off x="1931142" y="1317647"/>
            <a:ext cx="27644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66FB58-5B30-41E2-B2FF-28468C43A3C4}"/>
              </a:ext>
            </a:extLst>
          </p:cNvPr>
          <p:cNvSpPr/>
          <p:nvPr/>
        </p:nvSpPr>
        <p:spPr>
          <a:xfrm>
            <a:off x="745537" y="1729487"/>
            <a:ext cx="27644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E1053-A0EA-46CB-9D4F-881F8BF9213E}"/>
              </a:ext>
            </a:extLst>
          </p:cNvPr>
          <p:cNvSpPr/>
          <p:nvPr/>
        </p:nvSpPr>
        <p:spPr>
          <a:xfrm>
            <a:off x="1117677" y="922567"/>
            <a:ext cx="27644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8BDF8E-EDEE-452F-9AD2-1937A5555369}"/>
              </a:ext>
            </a:extLst>
          </p:cNvPr>
          <p:cNvSpPr/>
          <p:nvPr/>
        </p:nvSpPr>
        <p:spPr>
          <a:xfrm>
            <a:off x="1550526" y="2083191"/>
            <a:ext cx="276446" cy="318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D4B651A-EE08-4C7A-91A2-801B4061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77110"/>
              </p:ext>
            </p:extLst>
          </p:nvPr>
        </p:nvGraphicFramePr>
        <p:xfrm>
          <a:off x="666751" y="4154340"/>
          <a:ext cx="328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5">
                  <a:extLst>
                    <a:ext uri="{9D8B030D-6E8A-4147-A177-3AD203B41FA5}">
                      <a16:colId xmlns:a16="http://schemas.microsoft.com/office/drawing/2014/main" val="1344452066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93963849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537238542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4155969911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08404950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380122515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059976992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36959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922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77217E8-AB02-47F7-9D3D-107E3AF65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72172"/>
              </p:ext>
            </p:extLst>
          </p:nvPr>
        </p:nvGraphicFramePr>
        <p:xfrm>
          <a:off x="666751" y="4852756"/>
          <a:ext cx="328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5">
                  <a:extLst>
                    <a:ext uri="{9D8B030D-6E8A-4147-A177-3AD203B41FA5}">
                      <a16:colId xmlns:a16="http://schemas.microsoft.com/office/drawing/2014/main" val="1344452066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93963849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537238542"/>
                    </a:ext>
                  </a:extLst>
                </a:gridCol>
                <a:gridCol w="440807">
                  <a:extLst>
                    <a:ext uri="{9D8B030D-6E8A-4147-A177-3AD203B41FA5}">
                      <a16:colId xmlns:a16="http://schemas.microsoft.com/office/drawing/2014/main" val="4155969911"/>
                    </a:ext>
                  </a:extLst>
                </a:gridCol>
                <a:gridCol w="380263">
                  <a:extLst>
                    <a:ext uri="{9D8B030D-6E8A-4147-A177-3AD203B41FA5}">
                      <a16:colId xmlns:a16="http://schemas.microsoft.com/office/drawing/2014/main" val="208404950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380122515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059976992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36959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922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ABD731-9217-471F-9F1B-447A34ED1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93009"/>
              </p:ext>
            </p:extLst>
          </p:nvPr>
        </p:nvGraphicFramePr>
        <p:xfrm>
          <a:off x="666751" y="5404739"/>
          <a:ext cx="328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5">
                  <a:extLst>
                    <a:ext uri="{9D8B030D-6E8A-4147-A177-3AD203B41FA5}">
                      <a16:colId xmlns:a16="http://schemas.microsoft.com/office/drawing/2014/main" val="1344452066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93963849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537238542"/>
                    </a:ext>
                  </a:extLst>
                </a:gridCol>
                <a:gridCol w="440807">
                  <a:extLst>
                    <a:ext uri="{9D8B030D-6E8A-4147-A177-3AD203B41FA5}">
                      <a16:colId xmlns:a16="http://schemas.microsoft.com/office/drawing/2014/main" val="4155969911"/>
                    </a:ext>
                  </a:extLst>
                </a:gridCol>
                <a:gridCol w="380263">
                  <a:extLst>
                    <a:ext uri="{9D8B030D-6E8A-4147-A177-3AD203B41FA5}">
                      <a16:colId xmlns:a16="http://schemas.microsoft.com/office/drawing/2014/main" val="208404950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380122515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059976992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36959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922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93761D-D782-4E47-A68E-3050C295A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05149"/>
              </p:ext>
            </p:extLst>
          </p:nvPr>
        </p:nvGraphicFramePr>
        <p:xfrm>
          <a:off x="4351082" y="5038176"/>
          <a:ext cx="328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5">
                  <a:extLst>
                    <a:ext uri="{9D8B030D-6E8A-4147-A177-3AD203B41FA5}">
                      <a16:colId xmlns:a16="http://schemas.microsoft.com/office/drawing/2014/main" val="1344452066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93963849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537238542"/>
                    </a:ext>
                  </a:extLst>
                </a:gridCol>
                <a:gridCol w="440807">
                  <a:extLst>
                    <a:ext uri="{9D8B030D-6E8A-4147-A177-3AD203B41FA5}">
                      <a16:colId xmlns:a16="http://schemas.microsoft.com/office/drawing/2014/main" val="4155969911"/>
                    </a:ext>
                  </a:extLst>
                </a:gridCol>
                <a:gridCol w="380263">
                  <a:extLst>
                    <a:ext uri="{9D8B030D-6E8A-4147-A177-3AD203B41FA5}">
                      <a16:colId xmlns:a16="http://schemas.microsoft.com/office/drawing/2014/main" val="2084049507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380122515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2059976992"/>
                    </a:ext>
                  </a:extLst>
                </a:gridCol>
                <a:gridCol w="410535">
                  <a:extLst>
                    <a:ext uri="{9D8B030D-6E8A-4147-A177-3AD203B41FA5}">
                      <a16:colId xmlns:a16="http://schemas.microsoft.com/office/drawing/2014/main" val="336959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9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861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1"/>
            <a:ext cx="11768546" cy="6058219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راهکاری برای تولید جواب های متنوع تر- متمایز تر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همواره هدف یافتن مناسب ترین جواب نیست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گاهی داشتن چند پاسخ متمایز و نیمه مناسب مطلوب تر است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 هدف: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راهکار جانشین احتمالی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بررسی سایر احتمالات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درک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دینامیک فضای مسئله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حفظ تنوع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اکتشاف و بهره برداری بیشتر . بهتر فضای مسئله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احتمال یافتن جواب های جدید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تنوع نمونه ها (جواب ها) توسط عملگر انتخاب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تغییر عملگر انتخاب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فرصت برای جواب های جدید و ضعیف تر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8785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حفظ تنوع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انتخاب غیر قطعی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روش های شبه تصادفی، تصادفی، آشوب ناک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استفاده از توابع توزیع احتمال برای عملگر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Niche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زیر جامعه 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چند زیر جامعه که شامل تمامی سطوح کیفی (جوای خوب تا ضعیف)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اجرای مستقل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عملگر های انتخاب، تولید مثل و جهش در هر زیر جامعه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احتمال چند جواب مستقل در پایان خواهیم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کیفیت نزدیک به هم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C7404D-572B-4A29-93BF-E0D3B40CBF47}"/>
                  </a:ext>
                </a:extLst>
              </p14:cNvPr>
              <p14:cNvContentPartPr/>
              <p14:nvPr/>
            </p14:nvContentPartPr>
            <p14:xfrm>
              <a:off x="711779" y="36109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C7404D-572B-4A29-93BF-E0D3B40CBF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139" y="35245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EE3EEBC-2EAA-446D-9B32-2054FD7C531F}"/>
              </a:ext>
            </a:extLst>
          </p:cNvPr>
          <p:cNvSpPr/>
          <p:nvPr/>
        </p:nvSpPr>
        <p:spPr>
          <a:xfrm>
            <a:off x="1823167" y="3569501"/>
            <a:ext cx="553791" cy="4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5A05F0-A5D9-4576-887E-B67B1CCC6832}"/>
              </a:ext>
            </a:extLst>
          </p:cNvPr>
          <p:cNvSpPr/>
          <p:nvPr/>
        </p:nvSpPr>
        <p:spPr>
          <a:xfrm>
            <a:off x="1823167" y="3996864"/>
            <a:ext cx="553791" cy="1624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BE02B-A03D-41D2-B7DE-925BC351880A}"/>
              </a:ext>
            </a:extLst>
          </p:cNvPr>
          <p:cNvSpPr/>
          <p:nvPr/>
        </p:nvSpPr>
        <p:spPr>
          <a:xfrm>
            <a:off x="1823167" y="5621628"/>
            <a:ext cx="553791" cy="1133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F064C95-9782-4403-A4F7-BFB545E0CDA2}"/>
              </a:ext>
            </a:extLst>
          </p:cNvPr>
          <p:cNvSpPr/>
          <p:nvPr/>
        </p:nvSpPr>
        <p:spPr>
          <a:xfrm>
            <a:off x="2679405" y="4678326"/>
            <a:ext cx="553791" cy="340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F1CC5-1167-4D1A-ADED-34BF95722898}"/>
              </a:ext>
            </a:extLst>
          </p:cNvPr>
          <p:cNvSpPr/>
          <p:nvPr/>
        </p:nvSpPr>
        <p:spPr>
          <a:xfrm>
            <a:off x="4667693" y="3569501"/>
            <a:ext cx="205283" cy="4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C35CC9-1726-4B7E-9EF3-66E7A71D9B8C}"/>
              </a:ext>
            </a:extLst>
          </p:cNvPr>
          <p:cNvSpPr/>
          <p:nvPr/>
        </p:nvSpPr>
        <p:spPr>
          <a:xfrm>
            <a:off x="4667693" y="3996864"/>
            <a:ext cx="205283" cy="1624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4D8561-7B88-4F5C-B800-CBE430768FBA}"/>
              </a:ext>
            </a:extLst>
          </p:cNvPr>
          <p:cNvSpPr/>
          <p:nvPr/>
        </p:nvSpPr>
        <p:spPr>
          <a:xfrm>
            <a:off x="4667693" y="5621628"/>
            <a:ext cx="205283" cy="1133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48BC6-7534-4800-ABE1-2225F9327708}"/>
              </a:ext>
            </a:extLst>
          </p:cNvPr>
          <p:cNvSpPr/>
          <p:nvPr/>
        </p:nvSpPr>
        <p:spPr>
          <a:xfrm>
            <a:off x="4153897" y="3569501"/>
            <a:ext cx="205283" cy="4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F61FFD-1FD6-4613-9609-FCFD76449C12}"/>
              </a:ext>
            </a:extLst>
          </p:cNvPr>
          <p:cNvSpPr/>
          <p:nvPr/>
        </p:nvSpPr>
        <p:spPr>
          <a:xfrm>
            <a:off x="4153897" y="3996864"/>
            <a:ext cx="205283" cy="1624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53546-7A05-4D9A-8869-820DFB994CA0}"/>
              </a:ext>
            </a:extLst>
          </p:cNvPr>
          <p:cNvSpPr/>
          <p:nvPr/>
        </p:nvSpPr>
        <p:spPr>
          <a:xfrm>
            <a:off x="4153897" y="5621628"/>
            <a:ext cx="205283" cy="1133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F3E35A-123B-48CD-BD11-A9B8A154310B}"/>
              </a:ext>
            </a:extLst>
          </p:cNvPr>
          <p:cNvSpPr/>
          <p:nvPr/>
        </p:nvSpPr>
        <p:spPr>
          <a:xfrm>
            <a:off x="3557291" y="3569501"/>
            <a:ext cx="205283" cy="4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3E2A79-8B4E-45F1-BEAB-8B8FC6630463}"/>
              </a:ext>
            </a:extLst>
          </p:cNvPr>
          <p:cNvSpPr/>
          <p:nvPr/>
        </p:nvSpPr>
        <p:spPr>
          <a:xfrm>
            <a:off x="3557291" y="3996864"/>
            <a:ext cx="205283" cy="1624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3D0181-5FB0-487A-B231-8FC850BCCBDB}"/>
              </a:ext>
            </a:extLst>
          </p:cNvPr>
          <p:cNvSpPr/>
          <p:nvPr/>
        </p:nvSpPr>
        <p:spPr>
          <a:xfrm>
            <a:off x="3557291" y="5621628"/>
            <a:ext cx="205283" cy="1133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هدف: حل مسائل خاص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مسئله راه حل شناخته شده ای ندارد + محیط مسئله تغییر میکند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مجموعه ای از جواب های تصادفی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(تضمین یافتن جواب-عدم تضمین بهینگی)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بهبود جواب ها به شکل دوره ای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(اساس فرایند تکامل)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طبیعت (منبع الهام)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وجود حیات (تضمین)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ادامه بقا (بهبود و وفق پذیری)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0502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2" y="647108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حفظ تنوع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انبوه گرایی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crowding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مثل زیاد بر اساس برازندگی نسباتا قطعی </a:t>
            </a: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جایگزینی به سختی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جایگزینی کم مدت زمان غلیه زیاد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گونه سازی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speciation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زیر جامعه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زیر جامعه ها بر اساس شباهت نمونه ها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احتمال چند دسته شدن جواب های خوب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 جامعه ها نا همگن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چند جواب با کیفیت متفاوت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3570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حفظ تنوع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جزیره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Island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زیر جامعه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ابتدا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niche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مرور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species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 جامعه ها نا همگن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ایجاد مروری غ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لبه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در هر زیر جامعه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پس از چند دوره مهاجرت یک نمونه از یک زیر جامعه به یر جامعه دیگر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تولید جواب های ترکیبی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مهاجرت می تواند سه نتیجه داشته باشد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مرگ گونه مهاجر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غلبه گونه مهاجر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ترکیب گونه مهاجر و بومی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A5536-3085-46AA-A617-6EF0EAC5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84035"/>
            <a:ext cx="3355680" cy="236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8884B-4D73-436E-B084-F0E05B2141F7}"/>
              </a:ext>
            </a:extLst>
          </p:cNvPr>
          <p:cNvSpPr txBox="1"/>
          <p:nvPr/>
        </p:nvSpPr>
        <p:spPr>
          <a:xfrm>
            <a:off x="3742661" y="6149721"/>
            <a:ext cx="659218" cy="37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Kiwi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093CA-2D5C-4E25-ABDF-87DBBC397B0C}"/>
              </a:ext>
            </a:extLst>
          </p:cNvPr>
          <p:cNvSpPr/>
          <p:nvPr/>
        </p:nvSpPr>
        <p:spPr>
          <a:xfrm>
            <a:off x="1850065" y="586421"/>
            <a:ext cx="1346834" cy="89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AD0B1-0B74-4458-AB71-73263515E0F4}"/>
              </a:ext>
            </a:extLst>
          </p:cNvPr>
          <p:cNvSpPr/>
          <p:nvPr/>
        </p:nvSpPr>
        <p:spPr>
          <a:xfrm>
            <a:off x="4006822" y="586420"/>
            <a:ext cx="1346834" cy="891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AD663-3CFB-418D-B01E-F29033ED5602}"/>
              </a:ext>
            </a:extLst>
          </p:cNvPr>
          <p:cNvSpPr/>
          <p:nvPr/>
        </p:nvSpPr>
        <p:spPr>
          <a:xfrm>
            <a:off x="1850065" y="1837279"/>
            <a:ext cx="1346834" cy="8915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02BC8-510B-4954-AC03-4407574061DC}"/>
              </a:ext>
            </a:extLst>
          </p:cNvPr>
          <p:cNvSpPr/>
          <p:nvPr/>
        </p:nvSpPr>
        <p:spPr>
          <a:xfrm>
            <a:off x="4006822" y="1837279"/>
            <a:ext cx="1346834" cy="8915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AD819AD-0117-4DF1-A9DB-FCDFF6F9C47A}"/>
              </a:ext>
            </a:extLst>
          </p:cNvPr>
          <p:cNvSpPr/>
          <p:nvPr/>
        </p:nvSpPr>
        <p:spPr>
          <a:xfrm rot="5400000">
            <a:off x="3468953" y="1967024"/>
            <a:ext cx="265814" cy="4542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1F47AA-2052-436B-93D7-1B2813D50A2B}"/>
              </a:ext>
            </a:extLst>
          </p:cNvPr>
          <p:cNvSpPr/>
          <p:nvPr/>
        </p:nvSpPr>
        <p:spPr>
          <a:xfrm>
            <a:off x="2523481" y="2125027"/>
            <a:ext cx="155923" cy="13822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9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34983-0FA7-40E0-821C-4936D4B959D0}"/>
              </a:ext>
            </a:extLst>
          </p:cNvPr>
          <p:cNvSpPr txBox="1"/>
          <p:nvPr/>
        </p:nvSpPr>
        <p:spPr>
          <a:xfrm>
            <a:off x="666751" y="777808"/>
            <a:ext cx="11315697" cy="239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سلولی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Cellular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زیر جامعه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تولید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 جوامع به شکل فضایی                 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تولید جمعیت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مستقل تصادفی تولید شده در هر زیر فضا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تمام مراحل تکامل طی می شود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پوشش تمامی فضای مسئله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D0A0D-F46B-44BA-A5B7-4743D61303B7}"/>
              </a:ext>
            </a:extLst>
          </p:cNvPr>
          <p:cNvSpPr/>
          <p:nvPr/>
        </p:nvSpPr>
        <p:spPr>
          <a:xfrm>
            <a:off x="2215890" y="3125225"/>
            <a:ext cx="7272670" cy="321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D74AB2A-2197-48FB-8B13-C65EAE72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31247"/>
              </p:ext>
            </p:extLst>
          </p:nvPr>
        </p:nvGraphicFramePr>
        <p:xfrm>
          <a:off x="2215890" y="3122970"/>
          <a:ext cx="7272672" cy="321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168">
                  <a:extLst>
                    <a:ext uri="{9D8B030D-6E8A-4147-A177-3AD203B41FA5}">
                      <a16:colId xmlns:a16="http://schemas.microsoft.com/office/drawing/2014/main" val="3455519744"/>
                    </a:ext>
                  </a:extLst>
                </a:gridCol>
                <a:gridCol w="1818168">
                  <a:extLst>
                    <a:ext uri="{9D8B030D-6E8A-4147-A177-3AD203B41FA5}">
                      <a16:colId xmlns:a16="http://schemas.microsoft.com/office/drawing/2014/main" val="1195299754"/>
                    </a:ext>
                  </a:extLst>
                </a:gridCol>
                <a:gridCol w="1818168">
                  <a:extLst>
                    <a:ext uri="{9D8B030D-6E8A-4147-A177-3AD203B41FA5}">
                      <a16:colId xmlns:a16="http://schemas.microsoft.com/office/drawing/2014/main" val="4192164738"/>
                    </a:ext>
                  </a:extLst>
                </a:gridCol>
                <a:gridCol w="1818168">
                  <a:extLst>
                    <a:ext uri="{9D8B030D-6E8A-4147-A177-3AD203B41FA5}">
                      <a16:colId xmlns:a16="http://schemas.microsoft.com/office/drawing/2014/main" val="1018832972"/>
                    </a:ext>
                  </a:extLst>
                </a:gridCol>
              </a:tblGrid>
              <a:tr h="160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83311"/>
                  </a:ext>
                </a:extLst>
              </a:tr>
              <a:tr h="1608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35277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ABCB1D5-9C5C-6B19-9907-8915CA09CF90}"/>
              </a:ext>
            </a:extLst>
          </p:cNvPr>
          <p:cNvSpPr/>
          <p:nvPr/>
        </p:nvSpPr>
        <p:spPr>
          <a:xfrm>
            <a:off x="2215888" y="3120715"/>
            <a:ext cx="1721223" cy="161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F10700-9EBA-755A-287B-0F01938AFAA7}"/>
              </a:ext>
            </a:extLst>
          </p:cNvPr>
          <p:cNvSpPr/>
          <p:nvPr/>
        </p:nvSpPr>
        <p:spPr>
          <a:xfrm>
            <a:off x="4062618" y="3111849"/>
            <a:ext cx="1721223" cy="161937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BA6B9-D6EC-66D2-B7BC-35379C7CEAD9}"/>
              </a:ext>
            </a:extLst>
          </p:cNvPr>
          <p:cNvSpPr/>
          <p:nvPr/>
        </p:nvSpPr>
        <p:spPr>
          <a:xfrm>
            <a:off x="2278643" y="4721228"/>
            <a:ext cx="1721223" cy="16193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3ABF4-B881-F61B-1D3C-F994D8A52296}"/>
              </a:ext>
            </a:extLst>
          </p:cNvPr>
          <p:cNvSpPr/>
          <p:nvPr/>
        </p:nvSpPr>
        <p:spPr>
          <a:xfrm>
            <a:off x="4099623" y="4741195"/>
            <a:ext cx="1721223" cy="161937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3123F4-D17C-BB17-26CB-22E5B399CB86}"/>
              </a:ext>
            </a:extLst>
          </p:cNvPr>
          <p:cNvSpPr/>
          <p:nvPr/>
        </p:nvSpPr>
        <p:spPr>
          <a:xfrm>
            <a:off x="5909348" y="3111848"/>
            <a:ext cx="1721223" cy="161937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7F195-6DBA-76AA-501F-C60180B7272B}"/>
              </a:ext>
            </a:extLst>
          </p:cNvPr>
          <p:cNvSpPr/>
          <p:nvPr/>
        </p:nvSpPr>
        <p:spPr>
          <a:xfrm>
            <a:off x="5909347" y="4731222"/>
            <a:ext cx="1721223" cy="1619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81DD41-55ED-AFAC-935F-84C46925AB0B}"/>
              </a:ext>
            </a:extLst>
          </p:cNvPr>
          <p:cNvSpPr/>
          <p:nvPr/>
        </p:nvSpPr>
        <p:spPr>
          <a:xfrm>
            <a:off x="7704579" y="3126403"/>
            <a:ext cx="1721223" cy="16193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9DED91-5FBC-7B27-955A-2BBCD172D06A}"/>
              </a:ext>
            </a:extLst>
          </p:cNvPr>
          <p:cNvSpPr/>
          <p:nvPr/>
        </p:nvSpPr>
        <p:spPr>
          <a:xfrm>
            <a:off x="7713953" y="4713814"/>
            <a:ext cx="1721223" cy="16193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1620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138222" y="808074"/>
            <a:ext cx="11787077" cy="600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الگوریتم تکاملی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کلاسیک  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خانواده ژنتیک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مدرن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+mj-cs"/>
              </a:rPr>
              <a:t>PSO</a:t>
            </a:r>
          </a:p>
          <a:p>
            <a:pPr algn="r" rtl="1"/>
            <a:r>
              <a:rPr lang="en-US" sz="2000" dirty="0">
                <a:latin typeface="Amasis MT Pro Medium" panose="02040604050005020304" pitchFamily="18" charset="0"/>
                <a:cs typeface="+mj-cs"/>
              </a:rPr>
              <a:t>ABC</a:t>
            </a:r>
            <a:endParaRPr lang="fa-IR" sz="2000" dirty="0">
              <a:latin typeface="Amasis MT Pro Medium" panose="02040604050005020304" pitchFamily="18" charset="0"/>
              <a:cs typeface="+mj-cs"/>
            </a:endParaRPr>
          </a:p>
          <a:p>
            <a:pPr algn="r" rtl="1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Angsana New" panose="020B0502040204020203" pitchFamily="18" charset="-34"/>
              </a:rPr>
              <a:t>Ant</a:t>
            </a:r>
            <a:r>
              <a:rPr lang="en-US" sz="2000" dirty="0">
                <a:latin typeface="Amasis MT Pro Medium" panose="02040604050005020304" pitchFamily="18" charset="0"/>
                <a:cs typeface="Angsana New" panose="020B0502040204020203" pitchFamily="18" charset="-34"/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Angsana New" panose="020B0502040204020203" pitchFamily="18" charset="-34"/>
              </a:rPr>
              <a:t>colony</a:t>
            </a:r>
            <a:r>
              <a:rPr lang="fa-IR" sz="2000" dirty="0">
                <a:latin typeface="Amasis MT Pro Medium" panose="02040604050005020304" pitchFamily="18" charset="0"/>
                <a:cs typeface="Angsana New" panose="020B0502040204020203" pitchFamily="18" charset="-34"/>
              </a:rPr>
              <a:t> </a:t>
            </a:r>
            <a:endParaRPr lang="en-US" sz="2000" dirty="0">
              <a:latin typeface="Amasis MT Pro Medium" panose="02040604050005020304" pitchFamily="18" charset="0"/>
              <a:cs typeface="Angsana New" panose="020B0502040204020203" pitchFamily="18" charset="-34"/>
            </a:endParaRPr>
          </a:p>
          <a:p>
            <a:pPr algn="r" rtl="1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+mj-cs"/>
              </a:rPr>
              <a:t>Bat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  <a:cs typeface="+mj-cs"/>
              </a:rPr>
              <a:t>Cuckoo</a:t>
            </a:r>
          </a:p>
          <a:p>
            <a:pPr algn="r" rtl="1"/>
            <a:r>
              <a:rPr lang="en-US" sz="2000" dirty="0">
                <a:solidFill>
                  <a:srgbClr val="FF0000"/>
                </a:solidFill>
                <a:latin typeface="Amasis MT Pro Medium" panose="02040604050005020304" pitchFamily="18" charset="0"/>
                <a:cs typeface="+mj-cs"/>
              </a:rPr>
              <a:t>AIS</a:t>
            </a:r>
          </a:p>
          <a:p>
            <a:pPr algn="r" rtl="1"/>
            <a:r>
              <a:rPr lang="en-US" sz="2000" dirty="0">
                <a:highlight>
                  <a:srgbClr val="FFFF00"/>
                </a:highlight>
                <a:latin typeface="Amasis MT Pro Medium" panose="02040604050005020304" pitchFamily="18" charset="0"/>
                <a:cs typeface="+mj-cs"/>
              </a:rPr>
              <a:t>Frog</a:t>
            </a:r>
            <a:r>
              <a:rPr lang="fa-IR" sz="2000" dirty="0">
                <a:latin typeface="Amasis MT Pro Medium" panose="02040604050005020304" pitchFamily="18" charset="0"/>
                <a:cs typeface="+mj-cs"/>
              </a:rPr>
              <a:t> ()</a:t>
            </a:r>
          </a:p>
          <a:p>
            <a:pPr algn="r" rtl="1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+mj-cs"/>
              </a:rPr>
              <a:t>Grey</a:t>
            </a:r>
            <a:r>
              <a:rPr lang="en-US" sz="2000" dirty="0">
                <a:latin typeface="Amasis MT Pro Medium" panose="02040604050005020304" pitchFamily="18" charset="0"/>
                <a:cs typeface="+mj-cs"/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+mj-cs"/>
              </a:rPr>
              <a:t>wolf</a:t>
            </a:r>
            <a:r>
              <a:rPr lang="fa-IR" sz="2000" dirty="0">
                <a:latin typeface="Amasis MT Pro Medium" panose="02040604050005020304" pitchFamily="18" charset="0"/>
                <a:cs typeface="+mj-cs"/>
              </a:rPr>
              <a:t> </a:t>
            </a:r>
          </a:p>
          <a:p>
            <a:pPr algn="r" rtl="1"/>
            <a:r>
              <a:rPr lang="en-US" sz="2000" dirty="0">
                <a:latin typeface="Amasis MT Pro Medium" panose="02040604050005020304" pitchFamily="18" charset="0"/>
                <a:cs typeface="+mj-cs"/>
              </a:rPr>
              <a:t>ICA</a:t>
            </a:r>
          </a:p>
          <a:p>
            <a:pPr algn="r" rtl="1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+mj-cs"/>
              </a:rPr>
              <a:t>Firefly</a:t>
            </a:r>
            <a:r>
              <a:rPr lang="fa-I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+mj-cs"/>
              </a:rPr>
              <a:t> کرم شب تاب 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Amasis MT Pro Medium" panose="02040604050005020304" pitchFamily="18" charset="0"/>
              <a:cs typeface="+mj-cs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Amasis MT Pro Medium" panose="02040604050005020304" pitchFamily="18" charset="0"/>
                <a:cs typeface="+mj-cs"/>
              </a:rPr>
              <a:t>SA </a:t>
            </a:r>
            <a:r>
              <a:rPr lang="fa-IR" sz="2000" dirty="0">
                <a:solidFill>
                  <a:srgbClr val="FF0000"/>
                </a:solidFill>
                <a:latin typeface="Amasis MT Pro Medium" panose="02040604050005020304" pitchFamily="18" charset="0"/>
                <a:cs typeface="+mj-cs"/>
              </a:rPr>
              <a:t> تبرید </a:t>
            </a:r>
            <a:endParaRPr lang="en-US" sz="2000" dirty="0">
              <a:solidFill>
                <a:srgbClr val="FF0000"/>
              </a:solidFill>
              <a:latin typeface="Amasis MT Pro Medium" panose="02040604050005020304" pitchFamily="18" charset="0"/>
              <a:cs typeface="+mj-cs"/>
            </a:endParaRPr>
          </a:p>
          <a:p>
            <a:pPr algn="r" rtl="1"/>
            <a:endParaRPr lang="fa-IR" sz="2000" dirty="0">
              <a:cs typeface="B Nazanin" panose="00000400000000000000" pitchFamily="2" charset="-78"/>
            </a:endParaRPr>
          </a:p>
          <a:p>
            <a:pPr algn="r" rt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</a:t>
            </a:r>
            <a:r>
              <a:rPr lang="fa-IR" sz="2000" dirty="0">
                <a:cs typeface="B Nazanin" panose="00000400000000000000" pitchFamily="2" charset="-78"/>
              </a:rPr>
              <a:t> و دو الگوریتم دیگر به انتخاب دانشجویان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3192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127591" y="839972"/>
            <a:ext cx="11610754" cy="595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PSO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بهینه سازی ازدحام ذرات: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</a:pPr>
            <a:r>
              <a:rPr lang="fa-IR" sz="2000" dirty="0">
                <a:cs typeface="B Nazanin" panose="00000400000000000000" pitchFamily="2" charset="-78"/>
              </a:rPr>
              <a:t>برگرفته از زندگی جمعی ماهی ها و پرندگان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هوش جمعی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جستجوی پویای فضای مسئله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جمعیت اولیه (تولید تصادفی)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مثل ندارد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جهش دارد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ندارد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جایگزینی ندارد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fa-I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1604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13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223839" y="627914"/>
            <a:ext cx="1171574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بحث: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ارائه بهترین راهکار برای یافتن بلند ترین نقطه در یک دشت با وسعت 100 کیلو متر مربع (فضای مسئله وسیع و نا شناخته)</a:t>
            </a:r>
          </a:p>
          <a:p>
            <a:pPr algn="r" rtl="1"/>
            <a:endParaRPr lang="fa-IR" sz="2000" dirty="0"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با داشتن وسائل: 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100 نفر نیرو (جمعیت اولیه)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به تعداد کافی:</a:t>
            </a:r>
          </a:p>
          <a:p>
            <a:pPr algn="r" rt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fa-IR" sz="2000" dirty="0">
                <a:cs typeface="B Nazanin" panose="00000400000000000000" pitchFamily="2" charset="-78"/>
              </a:rPr>
              <a:t> دو بعدی 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ارتفاع سنج دستی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بی سیم</a:t>
            </a: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ساعت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1C1C9-570B-4AA3-9D82-989E63F14467}"/>
              </a:ext>
            </a:extLst>
          </p:cNvPr>
          <p:cNvSpPr/>
          <p:nvPr/>
        </p:nvSpPr>
        <p:spPr>
          <a:xfrm>
            <a:off x="967563" y="1679944"/>
            <a:ext cx="6198781" cy="4255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02A387-1176-4D8E-83CC-9E26DFE46C88}"/>
              </a:ext>
            </a:extLst>
          </p:cNvPr>
          <p:cNvSpPr/>
          <p:nvPr/>
        </p:nvSpPr>
        <p:spPr>
          <a:xfrm>
            <a:off x="5839984" y="3665034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95FCE-773A-4BE2-AFDA-4B4F77F5BEC7}"/>
              </a:ext>
            </a:extLst>
          </p:cNvPr>
          <p:cNvSpPr/>
          <p:nvPr/>
        </p:nvSpPr>
        <p:spPr>
          <a:xfrm>
            <a:off x="3246474" y="2629786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93ECD-091A-4642-A0F5-94727F1E86AA}"/>
              </a:ext>
            </a:extLst>
          </p:cNvPr>
          <p:cNvSpPr/>
          <p:nvPr/>
        </p:nvSpPr>
        <p:spPr>
          <a:xfrm>
            <a:off x="2611397" y="3904614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3E6A61-5D68-4E04-8035-112FBE2677C7}"/>
              </a:ext>
            </a:extLst>
          </p:cNvPr>
          <p:cNvSpPr/>
          <p:nvPr/>
        </p:nvSpPr>
        <p:spPr>
          <a:xfrm>
            <a:off x="2893940" y="3154671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86B3D1-ABAB-4147-BED7-65C624B1E867}"/>
              </a:ext>
            </a:extLst>
          </p:cNvPr>
          <p:cNvSpPr/>
          <p:nvPr/>
        </p:nvSpPr>
        <p:spPr>
          <a:xfrm>
            <a:off x="3847213" y="3648200"/>
            <a:ext cx="170121" cy="1594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44BE9-64C3-44DC-85B3-B86E6EADD8DD}"/>
              </a:ext>
            </a:extLst>
          </p:cNvPr>
          <p:cNvSpPr/>
          <p:nvPr/>
        </p:nvSpPr>
        <p:spPr>
          <a:xfrm>
            <a:off x="3889743" y="2286000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A8E03-ECC8-4A54-917A-BA9EF1BCC7C7}"/>
              </a:ext>
            </a:extLst>
          </p:cNvPr>
          <p:cNvCxnSpPr>
            <a:cxnSpLocks/>
          </p:cNvCxnSpPr>
          <p:nvPr/>
        </p:nvCxnSpPr>
        <p:spPr>
          <a:xfrm>
            <a:off x="4066953" y="2541181"/>
            <a:ext cx="103101" cy="3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C6BAF5D-8D38-4A73-95B4-5DB9626137BD}"/>
              </a:ext>
            </a:extLst>
          </p:cNvPr>
          <p:cNvSpPr/>
          <p:nvPr/>
        </p:nvSpPr>
        <p:spPr>
          <a:xfrm>
            <a:off x="4287873" y="3973200"/>
            <a:ext cx="170121" cy="159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0D5989-B626-4520-ABFB-71E50EE94107}"/>
              </a:ext>
            </a:extLst>
          </p:cNvPr>
          <p:cNvSpPr/>
          <p:nvPr/>
        </p:nvSpPr>
        <p:spPr>
          <a:xfrm>
            <a:off x="5307418" y="4320363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CCC286-E954-4AD1-9DBF-F029D4C8A60F}"/>
              </a:ext>
            </a:extLst>
          </p:cNvPr>
          <p:cNvSpPr/>
          <p:nvPr/>
        </p:nvSpPr>
        <p:spPr>
          <a:xfrm>
            <a:off x="4360675" y="4836196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733797-4F24-4716-8928-C29068B71D77}"/>
              </a:ext>
            </a:extLst>
          </p:cNvPr>
          <p:cNvSpPr/>
          <p:nvPr/>
        </p:nvSpPr>
        <p:spPr>
          <a:xfrm>
            <a:off x="3677092" y="4467849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83A708-8B99-4AD7-85C8-EA4638C58CA1}"/>
              </a:ext>
            </a:extLst>
          </p:cNvPr>
          <p:cNvSpPr/>
          <p:nvPr/>
        </p:nvSpPr>
        <p:spPr>
          <a:xfrm>
            <a:off x="4999074" y="3429000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BA035C-5A9F-4A78-85F0-42B15442ECC7}"/>
              </a:ext>
            </a:extLst>
          </p:cNvPr>
          <p:cNvSpPr/>
          <p:nvPr/>
        </p:nvSpPr>
        <p:spPr>
          <a:xfrm>
            <a:off x="4139272" y="2942709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31A50-705D-46EC-B95D-739E4D8E6B8C}"/>
              </a:ext>
            </a:extLst>
          </p:cNvPr>
          <p:cNvCxnSpPr/>
          <p:nvPr/>
        </p:nvCxnSpPr>
        <p:spPr>
          <a:xfrm flipV="1">
            <a:off x="3889743" y="4175923"/>
            <a:ext cx="385872" cy="3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16464D-1840-4561-AE16-FC750C9E06AA}"/>
              </a:ext>
            </a:extLst>
          </p:cNvPr>
          <p:cNvCxnSpPr>
            <a:cxnSpLocks/>
          </p:cNvCxnSpPr>
          <p:nvPr/>
        </p:nvCxnSpPr>
        <p:spPr>
          <a:xfrm flipH="1" flipV="1">
            <a:off x="4383490" y="4281268"/>
            <a:ext cx="51394" cy="5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DD021A-FDD5-48DA-9AC6-2D3274CE2860}"/>
              </a:ext>
            </a:extLst>
          </p:cNvPr>
          <p:cNvCxnSpPr/>
          <p:nvPr/>
        </p:nvCxnSpPr>
        <p:spPr>
          <a:xfrm flipH="1" flipV="1">
            <a:off x="4576427" y="4089452"/>
            <a:ext cx="681317" cy="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AFC41F-A382-4DF9-91B4-F98CFC39478F}"/>
              </a:ext>
            </a:extLst>
          </p:cNvPr>
          <p:cNvCxnSpPr>
            <a:stCxn id="21" idx="3"/>
          </p:cNvCxnSpPr>
          <p:nvPr/>
        </p:nvCxnSpPr>
        <p:spPr>
          <a:xfrm flipH="1">
            <a:off x="4530796" y="3565132"/>
            <a:ext cx="493192" cy="36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AD9AB5-4E53-476E-BE3F-98AF6FBE344E}"/>
              </a:ext>
            </a:extLst>
          </p:cNvPr>
          <p:cNvCxnSpPr/>
          <p:nvPr/>
        </p:nvCxnSpPr>
        <p:spPr>
          <a:xfrm>
            <a:off x="3515831" y="2869018"/>
            <a:ext cx="748930" cy="106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6F2B05-88A2-4668-80D3-F3D81B3EE0B1}"/>
              </a:ext>
            </a:extLst>
          </p:cNvPr>
          <p:cNvCxnSpPr/>
          <p:nvPr/>
        </p:nvCxnSpPr>
        <p:spPr>
          <a:xfrm>
            <a:off x="3098837" y="3306725"/>
            <a:ext cx="961027" cy="6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6D2E4A-4F77-4DFA-90A9-15C6DCC8D2B1}"/>
              </a:ext>
            </a:extLst>
          </p:cNvPr>
          <p:cNvCxnSpPr/>
          <p:nvPr/>
        </p:nvCxnSpPr>
        <p:spPr>
          <a:xfrm flipH="1">
            <a:off x="4654620" y="3807688"/>
            <a:ext cx="1084518" cy="2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5705FB-4B35-46D2-BA5F-B8C05AF7E235}"/>
              </a:ext>
            </a:extLst>
          </p:cNvPr>
          <p:cNvCxnSpPr/>
          <p:nvPr/>
        </p:nvCxnSpPr>
        <p:spPr>
          <a:xfrm>
            <a:off x="2965821" y="4089452"/>
            <a:ext cx="1164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1299BE-D4DE-4B34-BF7C-2A8F93A6873E}"/>
              </a:ext>
            </a:extLst>
          </p:cNvPr>
          <p:cNvCxnSpPr/>
          <p:nvPr/>
        </p:nvCxnSpPr>
        <p:spPr>
          <a:xfrm flipH="1" flipV="1">
            <a:off x="4123327" y="3904614"/>
            <a:ext cx="217634" cy="82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447DC6-7436-4D69-92B4-22C5227B5DEB}"/>
              </a:ext>
            </a:extLst>
          </p:cNvPr>
          <p:cNvCxnSpPr/>
          <p:nvPr/>
        </p:nvCxnSpPr>
        <p:spPr>
          <a:xfrm flipH="1" flipV="1">
            <a:off x="4088438" y="3819209"/>
            <a:ext cx="149132" cy="14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793EC97-AADA-4B60-A1DD-C93FA8B32822}"/>
              </a:ext>
            </a:extLst>
          </p:cNvPr>
          <p:cNvSpPr/>
          <p:nvPr/>
        </p:nvSpPr>
        <p:spPr>
          <a:xfrm>
            <a:off x="1793358" y="2206256"/>
            <a:ext cx="170121" cy="159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46B194-C987-4EF5-993E-3485AFE87174}"/>
              </a:ext>
            </a:extLst>
          </p:cNvPr>
          <p:cNvCxnSpPr>
            <a:cxnSpLocks/>
          </p:cNvCxnSpPr>
          <p:nvPr/>
        </p:nvCxnSpPr>
        <p:spPr>
          <a:xfrm>
            <a:off x="2094614" y="2365744"/>
            <a:ext cx="1089276" cy="65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9E425C-CA39-4569-A6BB-68BAFDFE3505}"/>
              </a:ext>
            </a:extLst>
          </p:cNvPr>
          <p:cNvCxnSpPr>
            <a:cxnSpLocks/>
          </p:cNvCxnSpPr>
          <p:nvPr/>
        </p:nvCxnSpPr>
        <p:spPr>
          <a:xfrm>
            <a:off x="3258394" y="3082155"/>
            <a:ext cx="494666" cy="48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B60D73-7712-466F-A799-7A89A21E4C7E}"/>
              </a:ext>
            </a:extLst>
          </p:cNvPr>
          <p:cNvCxnSpPr>
            <a:cxnSpLocks/>
          </p:cNvCxnSpPr>
          <p:nvPr/>
        </p:nvCxnSpPr>
        <p:spPr>
          <a:xfrm flipV="1">
            <a:off x="3766391" y="4193209"/>
            <a:ext cx="70605" cy="25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93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/>
              <p:nvPr/>
            </p:nvSpPr>
            <p:spPr>
              <a:xfrm>
                <a:off x="138223" y="808074"/>
                <a:ext cx="11610754" cy="677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PSO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یک مجموعه از موجودیت ها 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هر نمونه 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نگاشت از فضای واقعی برای یک جواب احتمالی</a:t>
                </a:r>
                <a:endParaRPr lang="fa-IR" sz="20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ماهیت کد نویسی هر نمونه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مجموعه ویژگی های فضای واقعی و پارامترهای جانبی 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تولید تصادفی جمعیت اولیه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مرتب سازی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بر اساس برازندگی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انتخاب بهترین نمونه به عنوان بهینه سراسری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Global Best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ارزش گذاری باقی نمونه ها بر اساس مکان فعلی و فاصله از بهینه سراسری (ارزش گذاری نسبی)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endParaRPr lang="fa-IR" sz="20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پارامتر های جانبی:</a:t>
                </a:r>
              </a:p>
              <a:p>
                <a:pPr algn="r" rtl="1">
                  <a:lnSpc>
                    <a:spcPct val="107000"/>
                  </a:lnSpc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هر موجودیت دارای درک از سه نقطه است</a:t>
                </a:r>
              </a:p>
              <a:p>
                <a:pPr algn="r" rtl="1">
                  <a:lnSpc>
                    <a:spcPct val="107000"/>
                  </a:lnSpc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مکان فعلی</a:t>
                </a:r>
              </a:p>
              <a:p>
                <a:pPr algn="r" rtl="1">
                  <a:lnSpc>
                    <a:spcPct val="107000"/>
                  </a:lnSpc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هترین مکان یافت شده تا آن لحظه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Gb</a:t>
                </a: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بهترین نقطه که تا به حال در آن بوده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best</a:t>
                </a:r>
                <a:endParaRPr lang="fa-IR" sz="2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هر موجودیت همچنین نرخ حرکت خود در هر لحظه را ثبت می کند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𝑉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</a:pPr>
                <a:endParaRPr lang="fa-IR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3" y="808074"/>
                <a:ext cx="11610754" cy="6775188"/>
              </a:xfrm>
              <a:prstGeom prst="rect">
                <a:avLst/>
              </a:prstGeom>
              <a:blipFill>
                <a:blip r:embed="rId2"/>
                <a:stretch>
                  <a:fillRect t="-540" r="-5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4">
                <a:extLst>
                  <a:ext uri="{FF2B5EF4-FFF2-40B4-BE49-F238E27FC236}">
                    <a16:creationId xmlns:a16="http://schemas.microsoft.com/office/drawing/2014/main" id="{59751C2E-C4BD-4CFC-B4A7-8CD2CBB96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490828"/>
                  </p:ext>
                </p:extLst>
              </p:nvPr>
            </p:nvGraphicFramePr>
            <p:xfrm>
              <a:off x="680483" y="4154340"/>
              <a:ext cx="5667155" cy="38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937">
                      <a:extLst>
                        <a:ext uri="{9D8B030D-6E8A-4147-A177-3AD203B41FA5}">
                          <a16:colId xmlns:a16="http://schemas.microsoft.com/office/drawing/2014/main" val="1344452066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93963849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537238542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4155969911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8404950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380122515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59976992"/>
                        </a:ext>
                      </a:extLst>
                    </a:gridCol>
                    <a:gridCol w="425847">
                      <a:extLst>
                        <a:ext uri="{9D8B030D-6E8A-4147-A177-3AD203B41FA5}">
                          <a16:colId xmlns:a16="http://schemas.microsoft.com/office/drawing/2014/main" val="3369597206"/>
                        </a:ext>
                      </a:extLst>
                    </a:gridCol>
                    <a:gridCol w="479901">
                      <a:extLst>
                        <a:ext uri="{9D8B030D-6E8A-4147-A177-3AD203B41FA5}">
                          <a16:colId xmlns:a16="http://schemas.microsoft.com/office/drawing/2014/main" val="629534667"/>
                        </a:ext>
                      </a:extLst>
                    </a:gridCol>
                    <a:gridCol w="532608">
                      <a:extLst>
                        <a:ext uri="{9D8B030D-6E8A-4147-A177-3AD203B41FA5}">
                          <a16:colId xmlns:a16="http://schemas.microsoft.com/office/drawing/2014/main" val="148728806"/>
                        </a:ext>
                      </a:extLst>
                    </a:gridCol>
                    <a:gridCol w="641688">
                      <a:extLst>
                        <a:ext uri="{9D8B030D-6E8A-4147-A177-3AD203B41FA5}">
                          <a16:colId xmlns:a16="http://schemas.microsoft.com/office/drawing/2014/main" val="3423786679"/>
                        </a:ext>
                      </a:extLst>
                    </a:gridCol>
                    <a:gridCol w="435936">
                      <a:extLst>
                        <a:ext uri="{9D8B030D-6E8A-4147-A177-3AD203B41FA5}">
                          <a16:colId xmlns:a16="http://schemas.microsoft.com/office/drawing/2014/main" val="4090533304"/>
                        </a:ext>
                      </a:extLst>
                    </a:gridCol>
                  </a:tblGrid>
                  <a:tr h="21221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P</a:t>
                          </a:r>
                          <a:r>
                            <a:rPr lang="en-US" sz="18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best</a:t>
                          </a:r>
                          <a:endParaRPr lang="fa-IR" sz="1800" baseline="-25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𝑉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a-IR" sz="1800" baseline="-25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2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4">
                <a:extLst>
                  <a:ext uri="{FF2B5EF4-FFF2-40B4-BE49-F238E27FC236}">
                    <a16:creationId xmlns:a16="http://schemas.microsoft.com/office/drawing/2014/main" id="{59751C2E-C4BD-4CFC-B4A7-8CD2CBB96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490828"/>
                  </p:ext>
                </p:extLst>
              </p:nvPr>
            </p:nvGraphicFramePr>
            <p:xfrm>
              <a:off x="680483" y="4154340"/>
              <a:ext cx="5667155" cy="38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937">
                      <a:extLst>
                        <a:ext uri="{9D8B030D-6E8A-4147-A177-3AD203B41FA5}">
                          <a16:colId xmlns:a16="http://schemas.microsoft.com/office/drawing/2014/main" val="1344452066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93963849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537238542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4155969911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8404950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380122515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59976992"/>
                        </a:ext>
                      </a:extLst>
                    </a:gridCol>
                    <a:gridCol w="425847">
                      <a:extLst>
                        <a:ext uri="{9D8B030D-6E8A-4147-A177-3AD203B41FA5}">
                          <a16:colId xmlns:a16="http://schemas.microsoft.com/office/drawing/2014/main" val="3369597206"/>
                        </a:ext>
                      </a:extLst>
                    </a:gridCol>
                    <a:gridCol w="479901">
                      <a:extLst>
                        <a:ext uri="{9D8B030D-6E8A-4147-A177-3AD203B41FA5}">
                          <a16:colId xmlns:a16="http://schemas.microsoft.com/office/drawing/2014/main" val="629534667"/>
                        </a:ext>
                      </a:extLst>
                    </a:gridCol>
                    <a:gridCol w="532608">
                      <a:extLst>
                        <a:ext uri="{9D8B030D-6E8A-4147-A177-3AD203B41FA5}">
                          <a16:colId xmlns:a16="http://schemas.microsoft.com/office/drawing/2014/main" val="148728806"/>
                        </a:ext>
                      </a:extLst>
                    </a:gridCol>
                    <a:gridCol w="641688">
                      <a:extLst>
                        <a:ext uri="{9D8B030D-6E8A-4147-A177-3AD203B41FA5}">
                          <a16:colId xmlns:a16="http://schemas.microsoft.com/office/drawing/2014/main" val="3423786679"/>
                        </a:ext>
                      </a:extLst>
                    </a:gridCol>
                    <a:gridCol w="435936">
                      <a:extLst>
                        <a:ext uri="{9D8B030D-6E8A-4147-A177-3AD203B41FA5}">
                          <a16:colId xmlns:a16="http://schemas.microsoft.com/office/drawing/2014/main" val="4090533304"/>
                        </a:ext>
                      </a:extLst>
                    </a:gridCol>
                  </a:tblGrid>
                  <a:tr h="3851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P</a:t>
                          </a:r>
                          <a:r>
                            <a:rPr lang="en-US" sz="18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best</a:t>
                          </a:r>
                          <a:endParaRPr lang="fa-IR" sz="1800" baseline="-25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4444" t="-9375" r="-277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2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1BF5CC7-C045-41D7-A83D-E6AE27F950D0}"/>
              </a:ext>
            </a:extLst>
          </p:cNvPr>
          <p:cNvSpPr/>
          <p:nvPr/>
        </p:nvSpPr>
        <p:spPr>
          <a:xfrm>
            <a:off x="1485057" y="2732567"/>
            <a:ext cx="194887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EBF6FC-5534-4BC9-ADBB-6D98265BCDBA}"/>
              </a:ext>
            </a:extLst>
          </p:cNvPr>
          <p:cNvSpPr/>
          <p:nvPr/>
        </p:nvSpPr>
        <p:spPr>
          <a:xfrm>
            <a:off x="2409204" y="2127744"/>
            <a:ext cx="191386" cy="202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FC3D5A-CD21-439F-90FE-10F9817AA647}"/>
              </a:ext>
            </a:extLst>
          </p:cNvPr>
          <p:cNvSpPr/>
          <p:nvPr/>
        </p:nvSpPr>
        <p:spPr>
          <a:xfrm>
            <a:off x="1228125" y="2047150"/>
            <a:ext cx="191386" cy="2020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F6377-DD35-447A-9AE6-809E79FBEF03}"/>
              </a:ext>
            </a:extLst>
          </p:cNvPr>
          <p:cNvCxnSpPr>
            <a:cxnSpLocks/>
          </p:cNvCxnSpPr>
          <p:nvPr/>
        </p:nvCxnSpPr>
        <p:spPr>
          <a:xfrm flipV="1">
            <a:off x="1775637" y="2329764"/>
            <a:ext cx="633567" cy="40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A59D86-F114-4B15-A929-5BF25F0D7E0E}"/>
              </a:ext>
            </a:extLst>
          </p:cNvPr>
          <p:cNvCxnSpPr>
            <a:cxnSpLocks/>
          </p:cNvCxnSpPr>
          <p:nvPr/>
        </p:nvCxnSpPr>
        <p:spPr>
          <a:xfrm flipH="1" flipV="1">
            <a:off x="1370352" y="2309307"/>
            <a:ext cx="187312" cy="39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403198-BB4C-4F0B-B121-64DEA6DC5C6E}"/>
              </a:ext>
            </a:extLst>
          </p:cNvPr>
          <p:cNvCxnSpPr>
            <a:cxnSpLocks/>
          </p:cNvCxnSpPr>
          <p:nvPr/>
        </p:nvCxnSpPr>
        <p:spPr>
          <a:xfrm flipV="1">
            <a:off x="1679944" y="1886046"/>
            <a:ext cx="452503" cy="846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3B3AE-6EE0-4234-998F-326D628E7233}"/>
              </a:ext>
            </a:extLst>
          </p:cNvPr>
          <p:cNvCxnSpPr/>
          <p:nvPr/>
        </p:nvCxnSpPr>
        <p:spPr>
          <a:xfrm flipV="1">
            <a:off x="1485057" y="1743740"/>
            <a:ext cx="661899" cy="3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77E19A-B453-4347-AD27-8B9694B313AE}"/>
              </a:ext>
            </a:extLst>
          </p:cNvPr>
          <p:cNvCxnSpPr/>
          <p:nvPr/>
        </p:nvCxnSpPr>
        <p:spPr>
          <a:xfrm flipH="1" flipV="1">
            <a:off x="2204307" y="1818663"/>
            <a:ext cx="176629" cy="33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87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/>
              <p:nvPr/>
            </p:nvSpPr>
            <p:spPr>
              <a:xfrm>
                <a:off x="159488" y="718760"/>
                <a:ext cx="11610754" cy="623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PSO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حرکت نمونه ها بر اساس پارامتر های جانبی به سمت بهینه سراسری (جهش)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ارزیابی مکان جدید پس از جهش هر نمونه (مقایسه مکان جدید با بهینه شخصی و سراسری)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عدم حرکت نمونه ها در یک مسیر مشخص به سمت بهینه سراسری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میزان حرکت نمونه ها ثابت نیست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𝑉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متغییر)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20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بردار های آشوب (بردار انحراف): </a:t>
                </a:r>
                <a:endParaRPr lang="fa-IR" sz="2000" b="1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هر نمونه در مسیر خود به سمت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Gb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مدام به اطراف منحرف می شود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بردار های آشوب دارای  پارامتر های جهت و اندازه 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کاربرد اصلی شبیه سازی حالت حرکت تصادفی از نظر اندازه و جهت</a:t>
                </a: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هر گام بردار های آشوب با بردار حرکت نمونه تجمیع می شود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غالبا پارامتر های دخیل در بردار آشوب از یک الگوریتم میرا انتخاب می شوند.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تا به مرور زمان اعداد کوچکتری تولید کنند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ابتدا به مقدار زیاد منحرف شده و اکتشاف باشد</a:t>
                </a:r>
                <a:endParaRPr lang="fa-IR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پایان و نزدیکی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Gb</a:t>
                </a:r>
                <a:r>
                  <a:rPr lang="fa-IR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کمتر منحرف شده و بهره برداری بیشتر باشد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8" y="718760"/>
                <a:ext cx="11610754" cy="6234784"/>
              </a:xfrm>
              <a:prstGeom prst="rect">
                <a:avLst/>
              </a:prstGeom>
              <a:blipFill>
                <a:blip r:embed="rId2"/>
                <a:stretch>
                  <a:fillRect t="-587" r="-5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4B55BB1-B2ED-4E18-99D0-976197BB1254}"/>
              </a:ext>
            </a:extLst>
          </p:cNvPr>
          <p:cNvSpPr/>
          <p:nvPr/>
        </p:nvSpPr>
        <p:spPr>
          <a:xfrm>
            <a:off x="1488558" y="3817088"/>
            <a:ext cx="244549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34DA84-1BC4-4DB4-A72E-95E4A472F486}"/>
              </a:ext>
            </a:extLst>
          </p:cNvPr>
          <p:cNvSpPr/>
          <p:nvPr/>
        </p:nvSpPr>
        <p:spPr>
          <a:xfrm>
            <a:off x="2892494" y="2148981"/>
            <a:ext cx="308344" cy="3041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630A8-9D19-4EBF-AB9E-86EC9E76513D}"/>
              </a:ext>
            </a:extLst>
          </p:cNvPr>
          <p:cNvCxnSpPr/>
          <p:nvPr/>
        </p:nvCxnSpPr>
        <p:spPr>
          <a:xfrm flipV="1">
            <a:off x="1733107" y="3508744"/>
            <a:ext cx="276446" cy="30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B870A0-DD7C-4422-97F2-7C553A5ED448}"/>
              </a:ext>
            </a:extLst>
          </p:cNvPr>
          <p:cNvCxnSpPr/>
          <p:nvPr/>
        </p:nvCxnSpPr>
        <p:spPr>
          <a:xfrm flipV="1">
            <a:off x="2023730" y="3184295"/>
            <a:ext cx="276446" cy="30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4FEEF7-CA5B-4C69-8F3C-2EA952DAE159}"/>
              </a:ext>
            </a:extLst>
          </p:cNvPr>
          <p:cNvCxnSpPr/>
          <p:nvPr/>
        </p:nvCxnSpPr>
        <p:spPr>
          <a:xfrm flipV="1">
            <a:off x="2300176" y="2818705"/>
            <a:ext cx="276446" cy="30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E3E18C-FC42-49FD-9779-1AF44379A90E}"/>
              </a:ext>
            </a:extLst>
          </p:cNvPr>
          <p:cNvCxnSpPr/>
          <p:nvPr/>
        </p:nvCxnSpPr>
        <p:spPr>
          <a:xfrm flipV="1">
            <a:off x="2616048" y="2481781"/>
            <a:ext cx="276446" cy="30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3206E-9AFC-46CF-821D-0BAB7AFCE5D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03244" y="3150459"/>
            <a:ext cx="7589" cy="66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10D1B3-438E-4EDE-88FF-B2A7E78CF8E1}"/>
              </a:ext>
            </a:extLst>
          </p:cNvPr>
          <p:cNvCxnSpPr>
            <a:cxnSpLocks/>
          </p:cNvCxnSpPr>
          <p:nvPr/>
        </p:nvCxnSpPr>
        <p:spPr>
          <a:xfrm>
            <a:off x="1610832" y="3184295"/>
            <a:ext cx="646481" cy="38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373C99-FBCB-4A76-A562-B2D25BFB3BEA}"/>
              </a:ext>
            </a:extLst>
          </p:cNvPr>
          <p:cNvCxnSpPr>
            <a:cxnSpLocks/>
          </p:cNvCxnSpPr>
          <p:nvPr/>
        </p:nvCxnSpPr>
        <p:spPr>
          <a:xfrm flipH="1" flipV="1">
            <a:off x="1980867" y="2808279"/>
            <a:ext cx="244270" cy="68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6DADE4-C653-4806-B5BF-AAA4AE9C7195}"/>
              </a:ext>
            </a:extLst>
          </p:cNvPr>
          <p:cNvCxnSpPr>
            <a:cxnSpLocks/>
          </p:cNvCxnSpPr>
          <p:nvPr/>
        </p:nvCxnSpPr>
        <p:spPr>
          <a:xfrm flipV="1">
            <a:off x="2009553" y="2539321"/>
            <a:ext cx="290623" cy="25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38A401-D943-480B-8F90-5A5414D34DB5}"/>
              </a:ext>
            </a:extLst>
          </p:cNvPr>
          <p:cNvCxnSpPr>
            <a:cxnSpLocks/>
          </p:cNvCxnSpPr>
          <p:nvPr/>
        </p:nvCxnSpPr>
        <p:spPr>
          <a:xfrm>
            <a:off x="2355000" y="2539321"/>
            <a:ext cx="240172" cy="58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20F4B-D649-4B90-88D7-637FA0866618}"/>
              </a:ext>
            </a:extLst>
          </p:cNvPr>
          <p:cNvCxnSpPr>
            <a:cxnSpLocks/>
          </p:cNvCxnSpPr>
          <p:nvPr/>
        </p:nvCxnSpPr>
        <p:spPr>
          <a:xfrm flipV="1">
            <a:off x="2605196" y="2923328"/>
            <a:ext cx="287298" cy="17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AA5474-9871-4858-AAAF-AD1A6E85ECFC}"/>
              </a:ext>
            </a:extLst>
          </p:cNvPr>
          <p:cNvCxnSpPr/>
          <p:nvPr/>
        </p:nvCxnSpPr>
        <p:spPr>
          <a:xfrm flipH="1" flipV="1">
            <a:off x="2457997" y="2562630"/>
            <a:ext cx="383997" cy="30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176650-5711-4EB5-A562-1DAF59C68D00}"/>
              </a:ext>
            </a:extLst>
          </p:cNvPr>
          <p:cNvCxnSpPr>
            <a:cxnSpLocks/>
          </p:cNvCxnSpPr>
          <p:nvPr/>
        </p:nvCxnSpPr>
        <p:spPr>
          <a:xfrm>
            <a:off x="2492736" y="2597434"/>
            <a:ext cx="502755" cy="11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B6968F-04C4-4406-8D2D-07FDD96557E5}"/>
              </a:ext>
            </a:extLst>
          </p:cNvPr>
          <p:cNvCxnSpPr>
            <a:cxnSpLocks/>
          </p:cNvCxnSpPr>
          <p:nvPr/>
        </p:nvCxnSpPr>
        <p:spPr>
          <a:xfrm flipV="1">
            <a:off x="3005515" y="2481781"/>
            <a:ext cx="0" cy="1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705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/>
              <p:nvPr/>
            </p:nvSpPr>
            <p:spPr>
              <a:xfrm>
                <a:off x="103499" y="808074"/>
                <a:ext cx="11610754" cy="605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مراحل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PSO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1- تولید جمعیت اولیه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2- برآورد برازندگی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3- شناسایی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Gb</a:t>
                </a:r>
                <a:r>
                  <a:rPr lang="en-US" sz="24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4- حرکت نمونه ها به سمت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Gb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5- بررسی شرایط جدید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6- تکرار گام دوم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پارامترهای جانبی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یک سرایند در انتهای نمونه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توصیف </a:t>
                </a: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مسیر و نحوه حرکت نمونه </a:t>
                </a:r>
                <a:endParaRPr lang="fa-IR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شامل: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مکان نمونه (موجودیت نگاشت)</a:t>
                </a: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fa-IR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مکان بهترین نمونه</a:t>
                </a:r>
                <a:endParaRPr lang="fa-I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بهترین موقعیت نمونه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)(برازنده ترین مقداری که نمونه تا به حال داشته)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history</a:t>
                </a: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بردار سرعت نمونه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(چقدر و در چه جهتی حرکت کند)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9" y="808074"/>
                <a:ext cx="11610754" cy="6058005"/>
              </a:xfrm>
              <a:prstGeom prst="rect">
                <a:avLst/>
              </a:prstGeom>
              <a:blipFill>
                <a:blip r:embed="rId2"/>
                <a:stretch>
                  <a:fillRect t="-1007" r="-787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4">
                <a:extLst>
                  <a:ext uri="{FF2B5EF4-FFF2-40B4-BE49-F238E27FC236}">
                    <a16:creationId xmlns:a16="http://schemas.microsoft.com/office/drawing/2014/main" id="{94BC8892-2481-4AE4-BE19-18BF693D72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826422"/>
                  </p:ext>
                </p:extLst>
              </p:nvPr>
            </p:nvGraphicFramePr>
            <p:xfrm>
              <a:off x="680483" y="4154340"/>
              <a:ext cx="5667155" cy="38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937">
                      <a:extLst>
                        <a:ext uri="{9D8B030D-6E8A-4147-A177-3AD203B41FA5}">
                          <a16:colId xmlns:a16="http://schemas.microsoft.com/office/drawing/2014/main" val="1344452066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93963849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537238542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4155969911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8404950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380122515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59976992"/>
                        </a:ext>
                      </a:extLst>
                    </a:gridCol>
                    <a:gridCol w="425847">
                      <a:extLst>
                        <a:ext uri="{9D8B030D-6E8A-4147-A177-3AD203B41FA5}">
                          <a16:colId xmlns:a16="http://schemas.microsoft.com/office/drawing/2014/main" val="3369597206"/>
                        </a:ext>
                      </a:extLst>
                    </a:gridCol>
                    <a:gridCol w="479901">
                      <a:extLst>
                        <a:ext uri="{9D8B030D-6E8A-4147-A177-3AD203B41FA5}">
                          <a16:colId xmlns:a16="http://schemas.microsoft.com/office/drawing/2014/main" val="629534667"/>
                        </a:ext>
                      </a:extLst>
                    </a:gridCol>
                    <a:gridCol w="532608">
                      <a:extLst>
                        <a:ext uri="{9D8B030D-6E8A-4147-A177-3AD203B41FA5}">
                          <a16:colId xmlns:a16="http://schemas.microsoft.com/office/drawing/2014/main" val="148728806"/>
                        </a:ext>
                      </a:extLst>
                    </a:gridCol>
                    <a:gridCol w="641688">
                      <a:extLst>
                        <a:ext uri="{9D8B030D-6E8A-4147-A177-3AD203B41FA5}">
                          <a16:colId xmlns:a16="http://schemas.microsoft.com/office/drawing/2014/main" val="3423786679"/>
                        </a:ext>
                      </a:extLst>
                    </a:gridCol>
                    <a:gridCol w="435936">
                      <a:extLst>
                        <a:ext uri="{9D8B030D-6E8A-4147-A177-3AD203B41FA5}">
                          <a16:colId xmlns:a16="http://schemas.microsoft.com/office/drawing/2014/main" val="4090533304"/>
                        </a:ext>
                      </a:extLst>
                    </a:gridCol>
                  </a:tblGrid>
                  <a:tr h="21221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P</a:t>
                          </a:r>
                          <a:r>
                            <a:rPr lang="en-US" sz="18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best</a:t>
                          </a:r>
                          <a:endParaRPr lang="fa-IR" sz="1800" baseline="-25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𝑉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a-IR" sz="1800" baseline="-25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2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4">
                <a:extLst>
                  <a:ext uri="{FF2B5EF4-FFF2-40B4-BE49-F238E27FC236}">
                    <a16:creationId xmlns:a16="http://schemas.microsoft.com/office/drawing/2014/main" id="{94BC8892-2481-4AE4-BE19-18BF693D72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826422"/>
                  </p:ext>
                </p:extLst>
              </p:nvPr>
            </p:nvGraphicFramePr>
            <p:xfrm>
              <a:off x="680483" y="4154340"/>
              <a:ext cx="5667155" cy="38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937">
                      <a:extLst>
                        <a:ext uri="{9D8B030D-6E8A-4147-A177-3AD203B41FA5}">
                          <a16:colId xmlns:a16="http://schemas.microsoft.com/office/drawing/2014/main" val="1344452066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93963849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537238542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4155969911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84049507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380122515"/>
                        </a:ext>
                      </a:extLst>
                    </a:gridCol>
                    <a:gridCol w="452873">
                      <a:extLst>
                        <a:ext uri="{9D8B030D-6E8A-4147-A177-3AD203B41FA5}">
                          <a16:colId xmlns:a16="http://schemas.microsoft.com/office/drawing/2014/main" val="2059976992"/>
                        </a:ext>
                      </a:extLst>
                    </a:gridCol>
                    <a:gridCol w="425847">
                      <a:extLst>
                        <a:ext uri="{9D8B030D-6E8A-4147-A177-3AD203B41FA5}">
                          <a16:colId xmlns:a16="http://schemas.microsoft.com/office/drawing/2014/main" val="3369597206"/>
                        </a:ext>
                      </a:extLst>
                    </a:gridCol>
                    <a:gridCol w="479901">
                      <a:extLst>
                        <a:ext uri="{9D8B030D-6E8A-4147-A177-3AD203B41FA5}">
                          <a16:colId xmlns:a16="http://schemas.microsoft.com/office/drawing/2014/main" val="629534667"/>
                        </a:ext>
                      </a:extLst>
                    </a:gridCol>
                    <a:gridCol w="532608">
                      <a:extLst>
                        <a:ext uri="{9D8B030D-6E8A-4147-A177-3AD203B41FA5}">
                          <a16:colId xmlns:a16="http://schemas.microsoft.com/office/drawing/2014/main" val="148728806"/>
                        </a:ext>
                      </a:extLst>
                    </a:gridCol>
                    <a:gridCol w="641688">
                      <a:extLst>
                        <a:ext uri="{9D8B030D-6E8A-4147-A177-3AD203B41FA5}">
                          <a16:colId xmlns:a16="http://schemas.microsoft.com/office/drawing/2014/main" val="3423786679"/>
                        </a:ext>
                      </a:extLst>
                    </a:gridCol>
                    <a:gridCol w="435936">
                      <a:extLst>
                        <a:ext uri="{9D8B030D-6E8A-4147-A177-3AD203B41FA5}">
                          <a16:colId xmlns:a16="http://schemas.microsoft.com/office/drawing/2014/main" val="4090533304"/>
                        </a:ext>
                      </a:extLst>
                    </a:gridCol>
                  </a:tblGrid>
                  <a:tr h="3851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P</a:t>
                          </a:r>
                          <a:r>
                            <a:rPr lang="en-US" sz="180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best</a:t>
                          </a:r>
                          <a:endParaRPr lang="fa-IR" sz="1800" baseline="-25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4444" t="-9375" r="-277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22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9394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/>
              <p:nvPr/>
            </p:nvSpPr>
            <p:spPr>
              <a:xfrm>
                <a:off x="238126" y="642918"/>
                <a:ext cx="11610754" cy="7263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مراحل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PSO</a:t>
                </a:r>
                <a:endParaRPr lang="fa-I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نحوه حرکت نمونه ها</a:t>
                </a:r>
              </a:p>
              <a:p>
                <a:pPr algn="r" rtl="1"/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مکان جدید نمونه = مکان نمونه + بردار سرعت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(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marL="91440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(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)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(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𝑉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𝐶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)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𝑟𝑎𝑛𝑑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×[(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𝑏𝑒𝑠𝑡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𝐺𝐵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)×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(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)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𝑟𝑎𝑛𝑑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]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440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B7E1CE-5B6C-4890-835E-D9A476C3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6" y="642918"/>
                <a:ext cx="11610754" cy="7263270"/>
              </a:xfrm>
              <a:prstGeom prst="rect">
                <a:avLst/>
              </a:prstGeom>
              <a:blipFill>
                <a:blip r:embed="rId2"/>
                <a:stretch>
                  <a:fillRect t="-1174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71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حل مسائل خاص با 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پردازش تکاملی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شرایط: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جواب ریاضی قابل محاسبه نباشد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یا بسیار زمان بر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مکانیزم های طبیعی (منبع الهام طبیعت)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تضمین کننده وجود حداقل یک جواب نسبتا بهینه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حفظ تنوع زیستی (وجود همواره یک پاسخ مناسب برای هر گونه تغییر در شرایط مسئله)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ورودی: جواب تصادفی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مدل: شرایط مسئله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خروجی: جواب نسبی سازگار با شرایط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3072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238126" y="764531"/>
            <a:ext cx="11610754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ICA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رقابت استعماری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بهینه سازی موازی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PSO</a:t>
            </a:r>
            <a:r>
              <a:rPr lang="en-US" sz="24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امکان رسیدن به چند جواب متنوع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امکان استفاده </a:t>
            </a: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روش های حفظ تنوع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801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138223" y="764531"/>
            <a:ext cx="11610754" cy="285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مراحل رقابت استعماری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تولید جمعیت اولیه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برآورد برازندگی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شناسایی تعداد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 </a:t>
            </a: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نمونه بهینه به عنوان امپراطورها (استعمارگرها)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تقسیم باقی نمونه ها به شکل مساوی، تصادفی و یکسان بین امپراطورها (مستعمره)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مساوی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میزان نسبتا یکسان برازندگی </a:t>
            </a:r>
          </a:p>
        </p:txBody>
      </p:sp>
    </p:spTree>
    <p:extLst>
      <p:ext uri="{BB962C8B-B14F-4D97-AF65-F5344CB8AC3E}">
        <p14:creationId xmlns:p14="http://schemas.microsoft.com/office/powerpoint/2010/main" val="3154081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138223" y="764531"/>
            <a:ext cx="11610754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مراحل رقابت استعماری </a:t>
            </a:r>
          </a:p>
          <a:p>
            <a:pPr algn="r" rtl="1">
              <a:lnSpc>
                <a:spcPct val="107000"/>
              </a:lnSpc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</a:t>
            </a: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حرکت نمونه های موجود در هر امپراطوری به سمت امپراطور خود (استعمار)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بررسی امکان انقلاب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دارد یک مستعمره در مسیر حرکت به سمت امپراطور به موقعیت بهتری نسبت به امپراطور برسد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تعویض جای امپراطور و مستعمره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7- برآورد قدرت هر امپراطوری: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امپراطوری = امپراطور استعمارگر + مستعمرات</a:t>
            </a:r>
            <a:endParaRPr lang="fa-I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قدرت امپراطوری = قدرت امپراطور+درصد مشخص از مجموع قدرت تمام مستعمرات </a:t>
            </a:r>
          </a:p>
          <a:p>
            <a:pPr algn="r" rtl="1">
              <a:lnSpc>
                <a:spcPct val="107000"/>
              </a:lnSpc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جواب نهایی+ احتمال بهبود جواب نهایی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8- رقابت استعماری (جنگ امپراطوری ها): مقایسه قدرت امپراطوری ها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امپراطوری با کمترین قدرت یکی از مستعمرات خود را از دست می دهد.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مستعره به امپراطوی با قدرت بیشتر واگذار می شود.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9- بازگشت به گام 5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40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E1CE-5B6C-4890-835E-D9A476C39157}"/>
              </a:ext>
            </a:extLst>
          </p:cNvPr>
          <p:cNvSpPr txBox="1"/>
          <p:nvPr/>
        </p:nvSpPr>
        <p:spPr>
          <a:xfrm>
            <a:off x="138222" y="585557"/>
            <a:ext cx="11908004" cy="540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مراحل رقابت استعماری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شرط توقف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پس از چندین مرتبه رقابت استعماری برخی از امپراطوری ها به مرور کوچک و کوچکتر شده تا تمام مستعمرات خود را از دست می دهد.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 انجام خود مستعره امپراطوی قوی تر می شود.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پایان تمام امپراطوری ها به غیراز یکی نابود می شوند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آخرین امپراطوری غلبه رخ می دهد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 توان قبل از این حالت الگوریتم را متوقف کرد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عیب رقابت استعماری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4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حالت پینگ پونگی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768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2567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2CDBE-1567-40D0-B982-8C09E5E2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841049"/>
            <a:ext cx="11904883" cy="5735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2683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5557"/>
            <a:ext cx="11687174" cy="6272443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الگوریتم ایمنی مصنوعی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AIS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گلوبول های سفید دارای شاخک هایی با سر متفاوت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هر عامل خارجی مانند ویروس نیز دارای شاخک هایی است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هنگام ورود عامل خارجی: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فعال شدن سیستم ایمنی بدن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تکثیر گلوبول های سفید </a:t>
            </a:r>
          </a:p>
          <a:p>
            <a:pPr algn="r" rtl="1"/>
            <a:r>
              <a:rPr lang="fa-IR" dirty="0">
                <a:latin typeface="BNazanin"/>
                <a:cs typeface="B Nazanin" panose="00000400000000000000" pitchFamily="2" charset="-78"/>
              </a:rPr>
              <a:t>هر گلوبول شاخک های متعدد و تصادفی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 گلوبول های نسبتا موفق با شبیه ترین شاخک به شاخک عامل خارجی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تکثیر گلوبول نسبتا موفق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تغییر جزئی شاخک ها در هر مرحله تکثیر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به مرور بدن گلوبولی با شکل شاخک مناسب برای مقابله با عامل خارجی تولید می کند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پس از نابودی عامل خارجی بدن گلوبول جدید را به لیست مرجع خود اضافه می کند= مغز استخوان</a:t>
            </a: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87113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9"/>
            <a:ext cx="11687174" cy="6081386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الگوریتم ایمنی مصنوعی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AIS</a:t>
            </a: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6108-D53F-4DA9-9BCA-180E198D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02" y="1108125"/>
            <a:ext cx="9151596" cy="5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4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759648" cy="6293881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الگوریتم ایمنی مصنوعی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AIS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ایمنی مصنوعی: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تولید جمعیت اولیه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بررسی برازندگی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یافتن شبیه ترین پاسخ ها در جمعیت به مسئله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خوشه بندی پاسخ ها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شناسایی بهترین پاسخ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تکثیر پاسخ به شکل شبیه سازی 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clone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ایجاد جهش بر روی نسخه های شبیه سازی شده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بررسی تغییرات در نسخه های شبیه سازی شده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انتخاب منفی(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negative selection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BNazanin"/>
                <a:cs typeface="B Nazanin" panose="00000400000000000000" pitchFamily="2" charset="-78"/>
              </a:rPr>
              <a:t>: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در هر مرحله پاسخ هایی که بیشترین تفاوت با بقیه را دارند انتخاب شده و به </a:t>
            </a:r>
            <a:r>
              <a:rPr lang="fa-IR" b="1" i="0" u="sng" strike="noStrike" baseline="0" dirty="0">
                <a:latin typeface="BNazanin"/>
                <a:cs typeface="B Nazanin" panose="00000400000000000000" pitchFamily="2" charset="-78"/>
              </a:rPr>
              <a:t>لیست جمعیت مرجع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اضافه می شوند.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هدف حفظ تنوع پاسخ ها برای استفاده در مسائل آینده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این عمل تا زمان رسیدن به پاسخ مناسب برای مسئله ادامه پیدا می کند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96939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5614" y="191057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9"/>
            <a:ext cx="11687174" cy="5356704"/>
          </a:xfrm>
        </p:spPr>
        <p:txBody>
          <a:bodyPr>
            <a:noAutofit/>
          </a:bodyPr>
          <a:lstStyle/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محیط پویا:</a:t>
            </a:r>
          </a:p>
          <a:p>
            <a:pPr algn="r" rtl="1"/>
            <a:r>
              <a:rPr lang="fa-IR" b="0" i="0" u="none" strike="noStrike" baseline="0" dirty="0">
                <a:latin typeface="SymbolMT"/>
                <a:cs typeface="B Nazanin" panose="00000400000000000000" pitchFamily="2" charset="-78"/>
              </a:rPr>
              <a:t>•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توصیه کننده</a:t>
            </a:r>
          </a:p>
          <a:p>
            <a:pPr algn="r" rtl="1"/>
            <a:r>
              <a:rPr lang="fa-IR" b="0" i="0" u="none" strike="noStrike" baseline="0" dirty="0">
                <a:latin typeface="SymbolMT"/>
                <a:cs typeface="B Nazanin" panose="00000400000000000000" pitchFamily="2" charset="-78"/>
              </a:rPr>
              <a:t>•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پشتیبانی از تصمیم</a:t>
            </a: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سیستم تکاملی برای محیط پویا: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هدف: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استخراج قوانین محیط به شکل پویا (الگو های رفتار محیط)          قانون = {شرط: تغییر: برازندگی}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دسته بندی قوانین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کشف ارتباط درونی قوانین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تجمیع قوانین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ترکیب دسته ای قوانین برای تولید </a:t>
            </a:r>
            <a:r>
              <a:rPr lang="fa-IR" b="1" i="0" u="sng" strike="noStrike" baseline="0" dirty="0">
                <a:latin typeface="BNazanin"/>
                <a:cs typeface="B Nazanin" panose="00000400000000000000" pitchFamily="2" charset="-78"/>
              </a:rPr>
              <a:t>قوانین جدید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که با محیط بیشتر سازگار هستند</a:t>
            </a: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3317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9"/>
            <a:ext cx="11687174" cy="6081386"/>
          </a:xfrm>
        </p:spPr>
        <p:txBody>
          <a:bodyPr>
            <a:noAutofit/>
          </a:bodyPr>
          <a:lstStyle/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محیط پویا:</a:t>
            </a:r>
          </a:p>
          <a:p>
            <a:pPr algn="r" rtl="1"/>
            <a:r>
              <a:rPr lang="fa-IR" b="1" i="0" u="none" strike="noStrike" baseline="0" dirty="0">
                <a:latin typeface="BNazaninBold"/>
                <a:cs typeface="B Nazanin" panose="00000400000000000000" pitchFamily="2" charset="-78"/>
              </a:rPr>
              <a:t>روش های ترکیب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Ensemble </a:t>
            </a:r>
            <a:r>
              <a:rPr lang="en-US" b="1" i="0" u="none" strike="noStrike" baseline="0" dirty="0">
                <a:latin typeface="BNazaninBold"/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هدف تولید مناسب ترین جواب برای تطبیق با محیط پویا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اصول </a:t>
            </a:r>
            <a:r>
              <a:rPr lang="fa-IR" b="0" i="0" u="none" strike="noStrike" baseline="0" dirty="0">
                <a:latin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algn="r" rtl="1"/>
            <a:r>
              <a:rPr lang="fa-IR" b="0" i="0" u="none" strike="noStrike" baseline="0" dirty="0">
                <a:latin typeface="Calibri" panose="020F0502020204030204" pitchFamily="34" charset="0"/>
                <a:cs typeface="B Nazanin" panose="00000400000000000000" pitchFamily="2" charset="-78"/>
              </a:rPr>
              <a:t>ترکیب و دسته بندی </a:t>
            </a:r>
          </a:p>
          <a:p>
            <a:pPr algn="r" rtl="1"/>
            <a:r>
              <a:rPr lang="fa-IR" b="0" i="0" u="none" strike="noStrike" baseline="0" dirty="0">
                <a:latin typeface="Calibri" panose="020F0502020204030204" pitchFamily="34" charset="0"/>
                <a:cs typeface="B Nazanin" panose="00000400000000000000" pitchFamily="2" charset="-78"/>
              </a:rPr>
              <a:t>سیستم کنش و واکنش + یادگیری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سیستم به مرور قوانین را بهتر ارزیابی می کند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ترکیب های موثر تری را ارائه می کند</a:t>
            </a: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برای ضریب اطمینان بیشتر: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چند سیستم با معماری های متفاوت را به شکل موازی استفاده می کنیم</a:t>
            </a: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سیستم رای گیری </a:t>
            </a: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ترکیب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3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مبانی تکامل: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evolution 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≠ تکامل</a:t>
            </a: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≈evolution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فرگشت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یک دسته جواب اولیه تصادفی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سازگاری جواب (بهینگی) 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نسبت به شرایط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((اساس شرایط موجود مسئله))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(شرایط ممکن است تغییر کند)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جواب های بهتر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جواب های جدید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تکرار چرخه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0918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6293881"/>
          </a:xfrm>
        </p:spPr>
        <p:txBody>
          <a:bodyPr>
            <a:noAutofit/>
          </a:bodyPr>
          <a:lstStyle/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محیط پویا: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ارزیابی تکاملی برروی نمونه ها :</a:t>
            </a:r>
          </a:p>
          <a:p>
            <a:pPr algn="r" rtl="1"/>
            <a:r>
              <a:rPr lang="fa-IR" b="0" i="0" u="none" strike="noStrike" baseline="0" dirty="0">
                <a:latin typeface="TimesNewRomanPSMT"/>
                <a:cs typeface="B Nazanin" panose="00000400000000000000" pitchFamily="2" charset="-78"/>
              </a:rPr>
              <a:t>1 –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میشیگان(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GA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metropolis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  <a:endParaRPr lang="en-US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هر نمونه</a:t>
            </a:r>
            <a:r>
              <a:rPr lang="fa-IR" dirty="0">
                <a:latin typeface="BNazanin"/>
                <a:cs typeface="B Nazanin" panose="00000400000000000000" pitchFamily="2" charset="-78"/>
              </a:rPr>
              <a:t> برابر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یک قانون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هدف: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تولید جامعه ایده آل (راهکار ایده آل)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مرحله تکامل 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نمایش فرد : {هزینه:عمل:شرط} ≈ (پاسخ:تصمیم:ورودی)</a:t>
            </a:r>
          </a:p>
          <a:p>
            <a:pPr algn="r" rtl="1"/>
            <a:r>
              <a:rPr lang="fa-IR" b="1" i="0" u="none" strike="noStrike" baseline="0" dirty="0">
                <a:latin typeface="BNazanin"/>
                <a:cs typeface="B Nazanin" panose="00000400000000000000" pitchFamily="2" charset="-78"/>
              </a:rPr>
              <a:t>در ابتدای الگوریتم: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پاسخ ها بیشتر تصادفی هستند</a:t>
            </a: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1" i="0" u="sng" strike="noStrike" baseline="0" dirty="0">
                <a:latin typeface="BNazanin"/>
                <a:cs typeface="B Nazanin" panose="00000400000000000000" pitchFamily="2" charset="-78"/>
              </a:rPr>
              <a:t>با تکامل سیستم و درک محیط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نمایش نمونه ها تغییر می کند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نمایش فرد : {دقت:هزینه:عمل:شرط} ≈(احتمال مناسب بودن پاسخ:پاسخ:تصمیم:ورودی)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16042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2496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6293881"/>
          </a:xfrm>
        </p:spPr>
        <p:txBody>
          <a:bodyPr>
            <a:noAutofit/>
          </a:bodyPr>
          <a:lstStyle/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محیط پویا: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ارزیابی تکاملی برروی نمونه ها :</a:t>
            </a:r>
          </a:p>
          <a:p>
            <a:pPr algn="r" rtl="1"/>
            <a:r>
              <a:rPr lang="fa-IR" b="0" i="0" u="none" strike="noStrike" baseline="0" dirty="0">
                <a:latin typeface="TimesNewRomanPSMT"/>
                <a:cs typeface="B Nazanin" panose="00000400000000000000" pitchFamily="2" charset="-78"/>
              </a:rPr>
              <a:t>1 –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میشیگان(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GA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metropolis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  <a:endParaRPr lang="en-US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مرحله ترکیب: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جامعه ≈ مجموعه قوانین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هدف: پالایش قوانین ≈انتخاب قوانین خوب با دقت بالایی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ترکیب قوانین باقی مانده با هدف رسیدن به بهترین هزینه</a:t>
            </a:r>
          </a:p>
          <a:p>
            <a:pPr algn="r" rtl="1"/>
            <a:r>
              <a:rPr lang="fa-IR" b="1" i="0" u="none" strike="noStrike" baseline="0" dirty="0">
                <a:latin typeface="BNazaninBold"/>
                <a:cs typeface="B Nazanin" panose="00000400000000000000" pitchFamily="2" charset="-78"/>
              </a:rPr>
              <a:t>امکان دارد به ازای یک ورودی چندین پاسخ</a:t>
            </a:r>
          </a:p>
          <a:p>
            <a:pPr algn="r" rtl="1"/>
            <a:endParaRPr lang="fa-IR" b="1" i="0" u="none" strike="noStrike" baseline="0" dirty="0">
              <a:latin typeface="BNazaninBold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8063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103165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76226"/>
            <a:ext cx="11687174" cy="6293881"/>
          </a:xfrm>
        </p:spPr>
        <p:txBody>
          <a:bodyPr>
            <a:noAutofit/>
          </a:bodyPr>
          <a:lstStyle/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محیط پویا: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ارزیابی تکاملی برروی نمونه ها 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2- پتزبورگ 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super man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GA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هر فرد ≈ ترکیبی از کل قوانین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هر ژن ≈ قانون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هدف: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ترکیب </a:t>
            </a:r>
            <a:r>
              <a:rPr lang="fa-IR" dirty="0">
                <a:latin typeface="BNazanin"/>
                <a:cs typeface="B Nazanin" panose="00000400000000000000" pitchFamily="2" charset="-78"/>
              </a:rPr>
              <a:t>ژن ها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 برای تولید یک فرد ایده آل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{برازندگی:فرد:شرط} ≈ {کارایی:پاسخ:ورودی} </a:t>
            </a: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BNazanin"/>
                <a:cs typeface="B Nazanin" panose="00000400000000000000" pitchFamily="2" charset="-78"/>
              </a:rPr>
              <a:t>روش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شورا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union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انتخاب افراد با بیشترین صلاحیت برای تکثیر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حفظ تنوع پاسخ (افراد با تفاوت بیشتر) </a:t>
            </a:r>
          </a:p>
          <a:p>
            <a:pPr algn="r" rtl="1"/>
            <a:r>
              <a:rPr lang="fa-IR" dirty="0">
                <a:latin typeface="BNazanin"/>
                <a:cs typeface="B Nazanin" panose="00000400000000000000" pitchFamily="2" charset="-78"/>
              </a:rPr>
              <a:t>هدف: 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تولید ابر فرد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28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بخش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921703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نظریه تکامل (داروین):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محدودیت منابع: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هر محیط مقدار مشخص و محدودی از منابع اولیه موجود است که فقط برای تعداد محدودی موجود زنده کافی است.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حق حیات:</a:t>
            </a: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موجودات به طور ذاتی علاقه دارند تولید مثل داشته باشند.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تنوع زیستی: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موجودات دارای تفاوت جزئی با هم هستند و عملا هیچ دو موجود کاملا یکسان نیستند.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تفاوت موجودات، قابلیت های آن ها نیز متفاوت است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طبیعی(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Natural selection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موجودی که نسبت به سایرین با محیط خود </a:t>
            </a:r>
            <a:r>
              <a:rPr lang="fa-IR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هماهنگی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بیشتری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داشته باشد </a:t>
            </a:r>
            <a:r>
              <a:rPr lang="fa-IR" sz="20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شانس</a:t>
            </a:r>
            <a:r>
              <a:rPr lang="fa-IR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بقای 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بیشتری نسبت به بقیه دارد.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هماهنگی= قابلیت مفیدتر بسته به شرایط محیط      </a:t>
            </a:r>
            <a:endParaRPr lang="fa-IR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rtl="1">
              <a:lnSpc>
                <a:spcPct val="107000"/>
              </a:lnSpc>
              <a:spcBef>
                <a:spcPts val="0"/>
              </a:spcBef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شانس= تعداد بسیار زیادی احتمال برای بقای یک موجود وجود دارد.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50175-451C-4B59-A94B-3110F71B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213360"/>
            <a:ext cx="2348320" cy="3104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16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6107</Words>
  <Application>Microsoft Office PowerPoint</Application>
  <PresentationFormat>Widescreen</PresentationFormat>
  <Paragraphs>1426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8" baseType="lpstr">
      <vt:lpstr>Amasis MT Pro Medium</vt:lpstr>
      <vt:lpstr>Arial</vt:lpstr>
      <vt:lpstr>ArialMT</vt:lpstr>
      <vt:lpstr>B Nazanin</vt:lpstr>
      <vt:lpstr>BNazanin</vt:lpstr>
      <vt:lpstr>BNazaninBold</vt:lpstr>
      <vt:lpstr>Calibri</vt:lpstr>
      <vt:lpstr>Calibri Light</vt:lpstr>
      <vt:lpstr>Cambria Math</vt:lpstr>
      <vt:lpstr>Courier New</vt:lpstr>
      <vt:lpstr>Symbol</vt:lpstr>
      <vt:lpstr>SymbolMT</vt:lpstr>
      <vt:lpstr>Times New Roman</vt:lpstr>
      <vt:lpstr>TimesNewRomanPSMT</vt:lpstr>
      <vt:lpstr>Wingdings</vt:lpstr>
      <vt:lpstr>Office Theme</vt:lpstr>
      <vt:lpstr>مبانی هوش محاسباتی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اول</vt:lpstr>
      <vt:lpstr>بخش دوم</vt:lpstr>
      <vt:lpstr>بخش دوم</vt:lpstr>
      <vt:lpstr>بخش دوم</vt:lpstr>
      <vt:lpstr>بخش دوم</vt:lpstr>
      <vt:lpstr>بخش دوم</vt:lpstr>
      <vt:lpstr>بخش دوم</vt:lpstr>
      <vt:lpstr>بخش دوم</vt:lpstr>
      <vt:lpstr>بخش دوم</vt:lpstr>
      <vt:lpstr>بخش دوم</vt:lpstr>
      <vt:lpstr>بخش دوم</vt:lpstr>
      <vt:lpstr>بخش دوم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سوم</vt:lpstr>
      <vt:lpstr>بخش چهارم</vt:lpstr>
      <vt:lpstr>بخش چهارم</vt:lpstr>
      <vt:lpstr>بخش چهارم</vt:lpstr>
      <vt:lpstr>بخش چهارم</vt:lpstr>
      <vt:lpstr>بخش چهارم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  <vt:lpstr>بخش پنجم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فرایند های تکاملی </dc:title>
  <dc:creator>s.a.mirkazemy@gmail.com</dc:creator>
  <cp:lastModifiedBy>Tab</cp:lastModifiedBy>
  <cp:revision>59</cp:revision>
  <dcterms:created xsi:type="dcterms:W3CDTF">2021-09-08T21:03:15Z</dcterms:created>
  <dcterms:modified xsi:type="dcterms:W3CDTF">2023-11-05T05:55:44Z</dcterms:modified>
</cp:coreProperties>
</file>