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56" r:id="rId5"/>
    <p:sldId id="260" r:id="rId6"/>
    <p:sldId id="262" r:id="rId7"/>
    <p:sldId id="263" r:id="rId8"/>
    <p:sldId id="261" r:id="rId9"/>
    <p:sldId id="264" r:id="rId10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3F77-FBAA-45C0-949C-B5EE967AEA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DE890-D804-4784-B932-6795AB19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C47A-1311-5CCE-F7AB-F0D55983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E34DF-084A-A5E8-0ED9-11ACD6C4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2632-A05C-46BF-2F48-078B2C31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D3C9-E2FB-4BD0-8C39-E68E376088E5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04EA-A612-9DB5-8B35-10376D40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3ED6-0B72-71DB-11EA-8EAB025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40ED-341A-8318-4E8C-C126F7DE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DE1EF-C626-EB87-8334-3ED425C40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5E74-17F7-884D-537A-E7FD27D5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480D-E135-4022-B65C-69E6AA89F504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5F97-B1D0-3AD6-6A65-8056041F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13C4-6A15-E497-53EC-237818FA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08270-5D04-1426-3994-75EB51545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FB0A9-A34B-7D62-A7C7-63A2CBD9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5CB3-C596-5047-8F4F-E888A6CD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55E2-C585-490C-AF59-CC262E052371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2ADB-456E-53C4-5894-42D87148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5BBD-A7CE-6248-D887-B22DC4D3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E1EB-20D6-EEA5-0262-3ADFD8EF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9C04-22BC-DF0E-E1B4-36A4E37E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33F3F-BE59-41A6-A646-62552CB9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EAC-829E-4A68-84DE-9AEC87B1D2BD}" type="datetime9">
              <a:rPr lang="en-US" smtClean="0"/>
              <a:t>5/6/2024 2:49:55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2D5D-61C9-92C0-0910-522415AF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330E-8EF9-2B22-CFB0-ACE48FAA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9868-9C13-CF20-9730-7CAB20B1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7C00-545C-2923-120C-AA4E7BF2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40FF-1F8F-67D2-C244-D6BF6BA1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48FB-B783-43F3-9B56-46566F72F5BE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D221-DEB3-E8D2-58AE-61FBA991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6EF7-E50F-B960-4C04-268DA5C9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D7CA-2F23-9478-ACD7-07E0AC07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6EB4-C615-B998-82FE-BDBFBE63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1CEA-C0F8-C3A7-A43A-43113A4E6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A637-8C72-1B28-F700-5D335812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A17F-7280-4FB2-8ABC-E886D419F48E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97B9-0BA6-BC17-580F-1D697463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3875-3BAE-75C4-EADF-B095ACE4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AE9C-426D-A1BE-3C26-9B22A1E7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A259C-581E-3393-0CAA-32CDE2DB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FE2B5-B61E-9F45-7126-F2B352F7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27D95-B57B-1F7F-F190-2E88AAD8A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CCE93-24D6-D36A-CE91-FED1D0EEE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401E5-D2A0-7B83-DDF8-11DB287D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1619-DC20-47A0-B43C-97A405BD26C5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C0B47-E27A-BDBE-2E27-4DD0D23D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FA201-92AB-F640-FD46-9A391D7E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CCBA-2314-2FDC-46D6-86849B5C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77A73-C1E6-953A-18C5-2236A9D2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0530-50DC-43C5-B0C4-FA553B419C6C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A124-D20E-0083-B42D-FE866D4E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29741-CE0F-3CF4-BACC-689FCF0F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94A5-F68D-C0A1-F35E-1B6AD684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25F4-E8B1-49EE-85A3-7FB8C6AF834D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DE4CD-18D7-8C90-EB83-3B3421C5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20BB9-5DBB-E70E-1460-D160ED17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0172-E967-271E-111F-DC8EAE55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ED2B-4202-8B91-7861-6BC6D817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D6D7-7635-A386-B40E-94AB4409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DF6EA-9C5C-6C01-D10A-33F4473E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2B4-D515-4B57-AA1F-6D4F4202BC2F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B499-4462-3EAB-4927-C88826A7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CB6CE-A50F-DF7B-CF93-37C318E3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2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1C50-22B9-4920-B435-3A1D9A35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33DC6-4343-46B2-E995-1429DF935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4C352-C255-4A2F-719D-7AA5DAB7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1469-FE28-2CEA-CF19-0518D1AE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C2F8-BF0E-4722-9224-B8563E75EDDB}" type="datetime9">
              <a:rPr lang="en-US" smtClean="0"/>
              <a:t>5/6/2024 2:49:56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061B-C9AA-4F49-497E-1F9BA7DE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8EF1-8848-C1D3-A53A-AC47890E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72D17-6DB2-D10C-5588-01FBC22E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1AFA0-E6D8-B27A-0EC2-7D9B00F5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94EC-5B3D-1DF6-2AAE-D8BEB074E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861C-F60F-4C2C-A8B5-5D666DE52C94}" type="datetime9">
              <a:rPr lang="en-US" smtClean="0"/>
              <a:t>5/6/2024 2:49:55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221A-5B00-5993-3731-63719CEE4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5A9F-7110-81B3-F2CC-02FF599C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6D85-BE95-4B2A-B563-C30D916C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7CE15-727D-4609-94DD-4D486528FB28}"/>
              </a:ext>
            </a:extLst>
          </p:cNvPr>
          <p:cNvSpPr/>
          <p:nvPr/>
        </p:nvSpPr>
        <p:spPr>
          <a:xfrm>
            <a:off x="418012" y="224498"/>
            <a:ext cx="4770099" cy="54177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gerian" panose="04020705040A02060702" pitchFamily="82" charset="0"/>
              </a:rPr>
              <a:t> STORE CREDIT –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8392-ACD7-3CDD-9EFF-C9517641E682}"/>
              </a:ext>
            </a:extLst>
          </p:cNvPr>
          <p:cNvSpPr/>
          <p:nvPr/>
        </p:nvSpPr>
        <p:spPr>
          <a:xfrm>
            <a:off x="418012" y="1253116"/>
            <a:ext cx="8438606" cy="541771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Store  credit  account  of  a  customer –  Money  inflow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4352C-E814-6B8A-1C2B-028528CECD65}"/>
              </a:ext>
            </a:extLst>
          </p:cNvPr>
          <p:cNvSpPr txBox="1"/>
          <p:nvPr/>
        </p:nvSpPr>
        <p:spPr>
          <a:xfrm>
            <a:off x="809897" y="1915886"/>
            <a:ext cx="4284617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E-Gifts Voucher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Qitaf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Goodwill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Marketing Promotion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AlRajhi Points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Emkan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Order Cancellations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Others - RMA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6E1031-9BE5-65EA-909D-AEAC9AD2F501}"/>
              </a:ext>
            </a:extLst>
          </p:cNvPr>
          <p:cNvSpPr/>
          <p:nvPr/>
        </p:nvSpPr>
        <p:spPr>
          <a:xfrm>
            <a:off x="343989" y="1454330"/>
            <a:ext cx="152400" cy="14804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8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44E35-3D3C-B915-0103-9D3304D6FF8B}"/>
              </a:ext>
            </a:extLst>
          </p:cNvPr>
          <p:cNvSpPr/>
          <p:nvPr/>
        </p:nvSpPr>
        <p:spPr>
          <a:xfrm>
            <a:off x="350541" y="349936"/>
            <a:ext cx="4770099" cy="54177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gerian" panose="04020705040A02060702" pitchFamily="82" charset="0"/>
              </a:rPr>
              <a:t> STORE CREDIT –  issues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02CB14-0CFB-C641-4FCA-6B0981A0F1CE}"/>
              </a:ext>
            </a:extLst>
          </p:cNvPr>
          <p:cNvSpPr/>
          <p:nvPr/>
        </p:nvSpPr>
        <p:spPr>
          <a:xfrm>
            <a:off x="350541" y="1628503"/>
            <a:ext cx="102305" cy="1306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02D06A-A0A9-C111-A27F-27BA4DC209DA}"/>
              </a:ext>
            </a:extLst>
          </p:cNvPr>
          <p:cNvSpPr/>
          <p:nvPr/>
        </p:nvSpPr>
        <p:spPr>
          <a:xfrm>
            <a:off x="670581" y="1405513"/>
            <a:ext cx="8438606" cy="541771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Unable  to  breakdown  the  ledger  balance  by  payment  source.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5F86BA-C9F6-835D-9E22-C8C4068D93E4}"/>
              </a:ext>
            </a:extLst>
          </p:cNvPr>
          <p:cNvSpPr/>
          <p:nvPr/>
        </p:nvSpPr>
        <p:spPr>
          <a:xfrm>
            <a:off x="342931" y="2786742"/>
            <a:ext cx="102305" cy="1306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1913C-6E11-E560-5196-7E6EDE7486D2}"/>
              </a:ext>
            </a:extLst>
          </p:cNvPr>
          <p:cNvSpPr/>
          <p:nvPr/>
        </p:nvSpPr>
        <p:spPr>
          <a:xfrm>
            <a:off x="670580" y="2581171"/>
            <a:ext cx="10981489" cy="541771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case  of  order  cancellations ,  the  original  source  is  not  available  for  the  new  order.</a:t>
            </a:r>
          </a:p>
        </p:txBody>
      </p:sp>
    </p:spTree>
    <p:extLst>
      <p:ext uri="{BB962C8B-B14F-4D97-AF65-F5344CB8AC3E}">
        <p14:creationId xmlns:p14="http://schemas.microsoft.com/office/powerpoint/2010/main" val="4223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2D460E-AECF-EC8C-FF0E-BB62684B7B17}"/>
              </a:ext>
            </a:extLst>
          </p:cNvPr>
          <p:cNvSpPr/>
          <p:nvPr/>
        </p:nvSpPr>
        <p:spPr>
          <a:xfrm>
            <a:off x="350541" y="349936"/>
            <a:ext cx="9481436" cy="64284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gerian" panose="04020705040A02060702" pitchFamily="82" charset="0"/>
              </a:rPr>
              <a:t> STORE CREDIT –   Methods   adapted  to  solve  the  issues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FF8B8-D7F8-3FD9-E1FD-04A7D0A33099}"/>
              </a:ext>
            </a:extLst>
          </p:cNvPr>
          <p:cNvSpPr/>
          <p:nvPr/>
        </p:nvSpPr>
        <p:spPr>
          <a:xfrm>
            <a:off x="618329" y="1605808"/>
            <a:ext cx="8438606" cy="541771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  each  cash  flow  as  a  separate  “ Bucket ”.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521180-AA0A-576C-DCFA-F9B86B9CC378}"/>
              </a:ext>
            </a:extLst>
          </p:cNvPr>
          <p:cNvSpPr/>
          <p:nvPr/>
        </p:nvSpPr>
        <p:spPr>
          <a:xfrm>
            <a:off x="299388" y="1811380"/>
            <a:ext cx="102305" cy="1306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26FA8A-AA68-73A3-569B-5CE12ECE1C17}"/>
              </a:ext>
            </a:extLst>
          </p:cNvPr>
          <p:cNvSpPr/>
          <p:nvPr/>
        </p:nvSpPr>
        <p:spPr>
          <a:xfrm>
            <a:off x="299385" y="2952203"/>
            <a:ext cx="102305" cy="1306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7F5AAE-3DB9-5D14-6196-356B7C4A7BD1}"/>
              </a:ext>
            </a:extLst>
          </p:cNvPr>
          <p:cNvSpPr/>
          <p:nvPr/>
        </p:nvSpPr>
        <p:spPr>
          <a:xfrm>
            <a:off x="618329" y="2746631"/>
            <a:ext cx="8438606" cy="541771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  order  cancellations  and  new  order  by  chain  linking  reference 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5C21E-E92F-CE53-535C-3F8292697B19}"/>
              </a:ext>
            </a:extLst>
          </p:cNvPr>
          <p:cNvSpPr/>
          <p:nvPr/>
        </p:nvSpPr>
        <p:spPr>
          <a:xfrm>
            <a:off x="299386" y="4093026"/>
            <a:ext cx="102305" cy="1306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A17410-7695-2518-4F8A-0BE3DDA83FCA}"/>
              </a:ext>
            </a:extLst>
          </p:cNvPr>
          <p:cNvSpPr/>
          <p:nvPr/>
        </p:nvSpPr>
        <p:spPr>
          <a:xfrm>
            <a:off x="618329" y="3739408"/>
            <a:ext cx="10633145" cy="1224477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  per  the  inputs  from  the  E-commerce  team ,  currently  we  should  check  only  “General Customer Group”. </a:t>
            </a:r>
          </a:p>
        </p:txBody>
      </p:sp>
    </p:spTree>
    <p:extLst>
      <p:ext uri="{BB962C8B-B14F-4D97-AF65-F5344CB8AC3E}">
        <p14:creationId xmlns:p14="http://schemas.microsoft.com/office/powerpoint/2010/main" val="39154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537CD8-5693-D5C3-9B3A-349B599EA87D}"/>
              </a:ext>
            </a:extLst>
          </p:cNvPr>
          <p:cNvSpPr/>
          <p:nvPr/>
        </p:nvSpPr>
        <p:spPr>
          <a:xfrm>
            <a:off x="211204" y="191062"/>
            <a:ext cx="4752682" cy="44597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gerian" panose="04020705040A02060702" pitchFamily="82" charset="0"/>
              </a:rPr>
              <a:t> STORE CREDIT –  Example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latin typeface="Algerian" panose="04020705040A02060702" pitchFamily="82" charset="0"/>
              </a:rPr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B18330-E0E2-D469-3A9C-F3962C599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18809"/>
              </p:ext>
            </p:extLst>
          </p:nvPr>
        </p:nvGraphicFramePr>
        <p:xfrm>
          <a:off x="629215" y="992777"/>
          <a:ext cx="11057688" cy="4998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533">
                  <a:extLst>
                    <a:ext uri="{9D8B030D-6E8A-4147-A177-3AD203B41FA5}">
                      <a16:colId xmlns:a16="http://schemas.microsoft.com/office/drawing/2014/main" val="2592404563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691138955"/>
                    </a:ext>
                  </a:extLst>
                </a:gridCol>
                <a:gridCol w="1314994">
                  <a:extLst>
                    <a:ext uri="{9D8B030D-6E8A-4147-A177-3AD203B41FA5}">
                      <a16:colId xmlns:a16="http://schemas.microsoft.com/office/drawing/2014/main" val="1658158582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4240769370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3499099019"/>
                    </a:ext>
                  </a:extLst>
                </a:gridCol>
                <a:gridCol w="1976846">
                  <a:extLst>
                    <a:ext uri="{9D8B030D-6E8A-4147-A177-3AD203B41FA5}">
                      <a16:colId xmlns:a16="http://schemas.microsoft.com/office/drawing/2014/main" val="1109360058"/>
                    </a:ext>
                  </a:extLst>
                </a:gridCol>
                <a:gridCol w="966651">
                  <a:extLst>
                    <a:ext uri="{9D8B030D-6E8A-4147-A177-3AD203B41FA5}">
                      <a16:colId xmlns:a16="http://schemas.microsoft.com/office/drawing/2014/main" val="4097770923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86182588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1850245646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661225425"/>
                    </a:ext>
                  </a:extLst>
                </a:gridCol>
              </a:tblGrid>
              <a:tr h="92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balance_id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history_id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updated_at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balance_delta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balance_amount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reference_number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payment_source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_</a:t>
                      </a: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10505"/>
                  </a:ext>
                </a:extLst>
              </a:tr>
              <a:tr h="339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764218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05-Mar-2021 7:52:41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183.5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183.5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228F9BDD-5F53-7F06-C539-3A8BCBB8B124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qitaf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Qitaf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29145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764219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05-Mar-2021 7:52:43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-183.5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11396301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Qitaf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61954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817987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18-May-2021 4:19:59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897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897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11518996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Cancel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OrderCancellations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906564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817988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18-May-2021 4:20:08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-568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329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11520323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OrderCancellations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8042608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817989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18-May-2021 4:20:09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11520324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OrderCancellations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965015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1475357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17-Jul-2023 3:48:00 PM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7016997864872161333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ECERTPRE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7312528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1475358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17-Jul-2023 3:48:25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-776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2002124997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425217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1504336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13-Aug-2023 10:20:01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-224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2002259269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356904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1504356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13-Aug-2023 11:08:29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2002259269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Cancel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7563859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1504357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13-Aug-2023 11:09:58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-224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2002259380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498049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1504367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13-Aug-2023 11:14:04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2002259380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Cancel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3251606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1504368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13-Aug-2023 11:14:05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-224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2002259387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086238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1633810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23-Dec-2023 7:46:03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7004001645988426849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ECERTPRE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2640989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1633815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23-Dec-2023 7:46:36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7291997830441689908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ECERTPRE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1474202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1635229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25-Dec-2023 10:26:23 AM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-422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1578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2002889325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10953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1635517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25-Dec-2023 3:53:47 PM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-225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1353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2002890801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57815"/>
                  </a:ext>
                </a:extLst>
              </a:tr>
              <a:tr h="233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125298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1683211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22-Feb-2024 4:10:13 AM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-287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1066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2003167649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Pay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E-Gifts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54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DAB2B9-1334-74A3-060D-76DFA6F0BBCB}"/>
              </a:ext>
            </a:extLst>
          </p:cNvPr>
          <p:cNvSpPr txBox="1"/>
          <p:nvPr/>
        </p:nvSpPr>
        <p:spPr>
          <a:xfrm>
            <a:off x="6096000" y="303309"/>
            <a:ext cx="569650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Linking through Reference Number to find the Source for order cancellation.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EAE5D-8126-0937-5A6A-40439470AC12}"/>
              </a:ext>
            </a:extLst>
          </p:cNvPr>
          <p:cNvSpPr txBox="1"/>
          <p:nvPr/>
        </p:nvSpPr>
        <p:spPr>
          <a:xfrm>
            <a:off x="3322884" y="6277692"/>
            <a:ext cx="6866145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We  follow  </a:t>
            </a:r>
            <a:r>
              <a:rPr lang="en-US" sz="1200" b="1" dirty="0">
                <a:solidFill>
                  <a:schemeClr val="accent6"/>
                </a:solidFill>
              </a:rPr>
              <a:t>First-In-First-Out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approach  to  find  out  the  source  for  new  order  transactions.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1D5453-C847-6FF1-A9D4-4C167056F8B9}"/>
              </a:ext>
            </a:extLst>
          </p:cNvPr>
          <p:cNvCxnSpPr/>
          <p:nvPr/>
        </p:nvCxnSpPr>
        <p:spPr>
          <a:xfrm>
            <a:off x="7106193" y="3753394"/>
            <a:ext cx="2873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138042-DA40-30E6-01E4-8BCEACE237D5}"/>
              </a:ext>
            </a:extLst>
          </p:cNvPr>
          <p:cNvCxnSpPr/>
          <p:nvPr/>
        </p:nvCxnSpPr>
        <p:spPr>
          <a:xfrm>
            <a:off x="7114902" y="4001588"/>
            <a:ext cx="2873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23B9C0-34AF-986D-E729-C7A6632D671A}"/>
              </a:ext>
            </a:extLst>
          </p:cNvPr>
          <p:cNvCxnSpPr>
            <a:cxnSpLocks/>
          </p:cNvCxnSpPr>
          <p:nvPr/>
        </p:nvCxnSpPr>
        <p:spPr>
          <a:xfrm flipV="1">
            <a:off x="7393576" y="3753394"/>
            <a:ext cx="0" cy="2481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D290-8373-C0CF-9111-81041F11BD35}"/>
              </a:ext>
            </a:extLst>
          </p:cNvPr>
          <p:cNvCxnSpPr>
            <a:cxnSpLocks/>
          </p:cNvCxnSpPr>
          <p:nvPr/>
        </p:nvCxnSpPr>
        <p:spPr>
          <a:xfrm>
            <a:off x="7402285" y="3897085"/>
            <a:ext cx="2299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0252D-8413-7794-2764-182E966F8526}"/>
              </a:ext>
            </a:extLst>
          </p:cNvPr>
          <p:cNvCxnSpPr>
            <a:cxnSpLocks/>
          </p:cNvCxnSpPr>
          <p:nvPr/>
        </p:nvCxnSpPr>
        <p:spPr>
          <a:xfrm>
            <a:off x="9683931" y="3666308"/>
            <a:ext cx="19855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D12A4C-0C90-7AF7-329F-7345FA801F1C}"/>
              </a:ext>
            </a:extLst>
          </p:cNvPr>
          <p:cNvCxnSpPr>
            <a:cxnSpLocks/>
          </p:cNvCxnSpPr>
          <p:nvPr/>
        </p:nvCxnSpPr>
        <p:spPr>
          <a:xfrm flipV="1">
            <a:off x="9692640" y="3666308"/>
            <a:ext cx="0" cy="4789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7E685-A7C1-1FBC-2E5B-633BA6DF835F}"/>
              </a:ext>
            </a:extLst>
          </p:cNvPr>
          <p:cNvCxnSpPr>
            <a:cxnSpLocks/>
          </p:cNvCxnSpPr>
          <p:nvPr/>
        </p:nvCxnSpPr>
        <p:spPr>
          <a:xfrm flipV="1">
            <a:off x="11669485" y="3666308"/>
            <a:ext cx="0" cy="4789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3DFD67-CA96-279B-5F3F-13748DA6416E}"/>
              </a:ext>
            </a:extLst>
          </p:cNvPr>
          <p:cNvCxnSpPr>
            <a:cxnSpLocks/>
          </p:cNvCxnSpPr>
          <p:nvPr/>
        </p:nvCxnSpPr>
        <p:spPr>
          <a:xfrm>
            <a:off x="9683931" y="4132216"/>
            <a:ext cx="19855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0F573-7416-3875-5C29-0065FAA0C55A}"/>
              </a:ext>
            </a:extLst>
          </p:cNvPr>
          <p:cNvCxnSpPr/>
          <p:nvPr/>
        </p:nvCxnSpPr>
        <p:spPr>
          <a:xfrm flipV="1">
            <a:off x="8630191" y="748937"/>
            <a:ext cx="0" cy="3148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6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0BF22-E5BB-F407-F19F-FC5923662169}"/>
              </a:ext>
            </a:extLst>
          </p:cNvPr>
          <p:cNvSpPr/>
          <p:nvPr/>
        </p:nvSpPr>
        <p:spPr>
          <a:xfrm>
            <a:off x="211204" y="191062"/>
            <a:ext cx="4752682" cy="44597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gerian" panose="04020705040A02060702" pitchFamily="82" charset="0"/>
              </a:rPr>
              <a:t> STORE CREDIT –  Result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A0E6C7-93F8-8ECE-998E-F86F22C9A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7945"/>
              </p:ext>
            </p:extLst>
          </p:nvPr>
        </p:nvGraphicFramePr>
        <p:xfrm>
          <a:off x="6390194" y="2914994"/>
          <a:ext cx="5444755" cy="375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004">
                  <a:extLst>
                    <a:ext uri="{9D8B030D-6E8A-4147-A177-3AD203B41FA5}">
                      <a16:colId xmlns:a16="http://schemas.microsoft.com/office/drawing/2014/main" val="4271088877"/>
                    </a:ext>
                  </a:extLst>
                </a:gridCol>
                <a:gridCol w="1442754">
                  <a:extLst>
                    <a:ext uri="{9D8B030D-6E8A-4147-A177-3AD203B41FA5}">
                      <a16:colId xmlns:a16="http://schemas.microsoft.com/office/drawing/2014/main" val="1158256345"/>
                    </a:ext>
                  </a:extLst>
                </a:gridCol>
                <a:gridCol w="862336">
                  <a:extLst>
                    <a:ext uri="{9D8B030D-6E8A-4147-A177-3AD203B41FA5}">
                      <a16:colId xmlns:a16="http://schemas.microsoft.com/office/drawing/2014/main" val="2118054701"/>
                    </a:ext>
                  </a:extLst>
                </a:gridCol>
                <a:gridCol w="862336">
                  <a:extLst>
                    <a:ext uri="{9D8B030D-6E8A-4147-A177-3AD203B41FA5}">
                      <a16:colId xmlns:a16="http://schemas.microsoft.com/office/drawing/2014/main" val="3906803952"/>
                    </a:ext>
                  </a:extLst>
                </a:gridCol>
                <a:gridCol w="1083325">
                  <a:extLst>
                    <a:ext uri="{9D8B030D-6E8A-4147-A177-3AD203B41FA5}">
                      <a16:colId xmlns:a16="http://schemas.microsoft.com/office/drawing/2014/main" val="116720960"/>
                    </a:ext>
                  </a:extLst>
                </a:gridCol>
              </a:tblGrid>
              <a:tr h="1215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payment_source_ORG_2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Source_Grouping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Credits - Inflow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Debits - Outflow (Usage)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Balance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14772"/>
                  </a:ext>
                </a:extLst>
              </a:tr>
              <a:tr h="3050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All Others</a:t>
                      </a:r>
                      <a:endParaRPr lang="en-US" sz="1100" b="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Ecertpre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745733"/>
                  </a:ext>
                </a:extLst>
              </a:tr>
              <a:tr h="30505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All 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Qitaf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888313"/>
                  </a:ext>
                </a:extLst>
              </a:tr>
              <a:tr h="30505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All 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3,184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3,184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929582"/>
                  </a:ext>
                </a:extLst>
              </a:tr>
              <a:tr h="30505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Ecertpre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-2,382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-1,934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3872695"/>
                  </a:ext>
                </a:extLst>
              </a:tr>
              <a:tr h="30505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Ordercancellation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897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5153171"/>
                  </a:ext>
                </a:extLst>
              </a:tr>
              <a:tr h="30505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Qitaf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9101190"/>
                  </a:ext>
                </a:extLst>
              </a:tr>
              <a:tr h="30505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1,345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-3,463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-2,118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0886143"/>
                  </a:ext>
                </a:extLst>
              </a:tr>
              <a:tr h="4008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4,529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-3,463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1,066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8444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5B4B19-1B3B-45EB-77EE-D1BC6FB5F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43387"/>
              </p:ext>
            </p:extLst>
          </p:nvPr>
        </p:nvGraphicFramePr>
        <p:xfrm>
          <a:off x="518982" y="2914994"/>
          <a:ext cx="5126071" cy="2556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257">
                  <a:extLst>
                    <a:ext uri="{9D8B030D-6E8A-4147-A177-3AD203B41FA5}">
                      <a16:colId xmlns:a16="http://schemas.microsoft.com/office/drawing/2014/main" val="2958191906"/>
                    </a:ext>
                  </a:extLst>
                </a:gridCol>
                <a:gridCol w="1413872">
                  <a:extLst>
                    <a:ext uri="{9D8B030D-6E8A-4147-A177-3AD203B41FA5}">
                      <a16:colId xmlns:a16="http://schemas.microsoft.com/office/drawing/2014/main" val="2122857216"/>
                    </a:ext>
                  </a:extLst>
                </a:gridCol>
                <a:gridCol w="704904">
                  <a:extLst>
                    <a:ext uri="{9D8B030D-6E8A-4147-A177-3AD203B41FA5}">
                      <a16:colId xmlns:a16="http://schemas.microsoft.com/office/drawing/2014/main" val="4076841871"/>
                    </a:ext>
                  </a:extLst>
                </a:gridCol>
                <a:gridCol w="888519">
                  <a:extLst>
                    <a:ext uri="{9D8B030D-6E8A-4147-A177-3AD203B41FA5}">
                      <a16:colId xmlns:a16="http://schemas.microsoft.com/office/drawing/2014/main" val="1173989313"/>
                    </a:ext>
                  </a:extLst>
                </a:gridCol>
                <a:gridCol w="888519">
                  <a:extLst>
                    <a:ext uri="{9D8B030D-6E8A-4147-A177-3AD203B41FA5}">
                      <a16:colId xmlns:a16="http://schemas.microsoft.com/office/drawing/2014/main" val="3857117392"/>
                    </a:ext>
                  </a:extLst>
                </a:gridCol>
              </a:tblGrid>
              <a:tr h="10609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balance_id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payment_source_rev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Credits - Inflow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Debits - Outflow (Usage)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Balance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64126"/>
                  </a:ext>
                </a:extLst>
              </a:tr>
              <a:tr h="373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125298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eGift Certificates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effectLst/>
                        </a:rPr>
                        <a:t>3,000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effectLst/>
                        </a:rPr>
                        <a:t>3,000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3643242"/>
                  </a:ext>
                </a:extLst>
              </a:tr>
              <a:tr h="373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125298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effectLst/>
                        </a:rPr>
                        <a:t>-2,118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effectLst/>
                        </a:rPr>
                        <a:t>-2,118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4960457"/>
                  </a:ext>
                </a:extLst>
              </a:tr>
              <a:tr h="373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effectLst/>
                        </a:rPr>
                        <a:t>125298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qitaf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effectLst/>
                        </a:rPr>
                        <a:t>184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247742"/>
                  </a:ext>
                </a:extLst>
              </a:tr>
              <a:tr h="3738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effectLst/>
                        </a:rPr>
                        <a:t>3,184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effectLst/>
                        </a:rPr>
                        <a:t>-2,118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1,066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30393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1263A3-A43C-051B-9A41-BC25D1B205F1}"/>
              </a:ext>
            </a:extLst>
          </p:cNvPr>
          <p:cNvSpPr/>
          <p:nvPr/>
        </p:nvSpPr>
        <p:spPr>
          <a:xfrm>
            <a:off x="905691" y="1988785"/>
            <a:ext cx="3709851" cy="44597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8194A-8AA8-5AC1-D479-5EC2AF802AFC}"/>
              </a:ext>
            </a:extLst>
          </p:cNvPr>
          <p:cNvSpPr txBox="1"/>
          <p:nvPr/>
        </p:nvSpPr>
        <p:spPr>
          <a:xfrm>
            <a:off x="1236616" y="2073272"/>
            <a:ext cx="337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EXISTING   STORE    CREDIT   Balance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B9D4B6-D431-517D-5005-70F654A72B20}"/>
              </a:ext>
            </a:extLst>
          </p:cNvPr>
          <p:cNvSpPr/>
          <p:nvPr/>
        </p:nvSpPr>
        <p:spPr>
          <a:xfrm>
            <a:off x="7419704" y="1988785"/>
            <a:ext cx="3709851" cy="44597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6B207-56C9-2E9E-ED30-3C8FE9781D75}"/>
              </a:ext>
            </a:extLst>
          </p:cNvPr>
          <p:cNvSpPr txBox="1"/>
          <p:nvPr/>
        </p:nvSpPr>
        <p:spPr>
          <a:xfrm>
            <a:off x="7750629" y="2073272"/>
            <a:ext cx="337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Revised   STORE    CREDIT   balance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9C8EAB-544D-60F6-60A3-1EF85010FD46}"/>
              </a:ext>
            </a:extLst>
          </p:cNvPr>
          <p:cNvSpPr/>
          <p:nvPr/>
        </p:nvSpPr>
        <p:spPr>
          <a:xfrm>
            <a:off x="308095" y="1263659"/>
            <a:ext cx="102305" cy="1306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B5A530-5C27-CD21-B50B-68A62D597186}"/>
              </a:ext>
            </a:extLst>
          </p:cNvPr>
          <p:cNvSpPr/>
          <p:nvPr/>
        </p:nvSpPr>
        <p:spPr>
          <a:xfrm>
            <a:off x="587829" y="1041560"/>
            <a:ext cx="8438606" cy="541771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  cash  inflow  should  be  based  on  the  existing  table .</a:t>
            </a:r>
          </a:p>
        </p:txBody>
      </p:sp>
    </p:spTree>
    <p:extLst>
      <p:ext uri="{BB962C8B-B14F-4D97-AF65-F5344CB8AC3E}">
        <p14:creationId xmlns:p14="http://schemas.microsoft.com/office/powerpoint/2010/main" val="36945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7C0920-2E6E-B7DB-B17E-F9C5B1605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1929"/>
              </p:ext>
            </p:extLst>
          </p:nvPr>
        </p:nvGraphicFramePr>
        <p:xfrm>
          <a:off x="248509" y="809898"/>
          <a:ext cx="11543991" cy="5564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12">
                  <a:extLst>
                    <a:ext uri="{9D8B030D-6E8A-4147-A177-3AD203B41FA5}">
                      <a16:colId xmlns:a16="http://schemas.microsoft.com/office/drawing/2014/main" val="1824443420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160257403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81736899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1731265134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3450596138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412429009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87578753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3509769097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3381589925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2341722140"/>
                    </a:ext>
                  </a:extLst>
                </a:gridCol>
              </a:tblGrid>
              <a:tr h="478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history_id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updated_at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balance_delta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balance_amount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reference_number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payment_type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payment_source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Source_Rev</a:t>
                      </a:r>
                    </a:p>
                  </a:txBody>
                  <a:tcPr marL="7448" marR="7448" marT="744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7587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825790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29-May-2021 7:25:19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3688784967979514164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67414894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825791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29-May-2021 7:25:49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11539529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1790367405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835787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11-Jun-2021 11:15:21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183.5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183.5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11561475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Ordercancellation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582063186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835788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11-Jun-2021 11:15:31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-89.5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11563521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Ordercancellation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2258934867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835789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11-Jun-2021 11:15:31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11563522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Ordercancellation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717182379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880829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16-Aug-2021 10:12:05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4123385441577021748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3606701773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880830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16-Aug-2021 10:13:36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3618981367661475639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1039637460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880831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16-Aug-2021 10:15:06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3978425819980707685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370777504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880834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16-Aug-2021 10:16:41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3761413010198128177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63578056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880835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16-Aug-2021 10:18:34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-3300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11664914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3 , 4, 5 , 6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109932967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1117365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20-Jul-2022 12:49:35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7161625240649544759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2946309608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1117366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20-Jul-2022 12:50:46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2000306722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1786576393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1343836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01-Mar-2023 8:27:57 AM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3906372830080546613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2638719302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1343839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01-Mar-2023 8:33:23 AM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-299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2001424689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376246754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1671654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09-Feb-2024 1:27:37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7293923065937211961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3559348640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1671658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09-Feb-2024 1:28:19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3472337122469962806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4221047414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1671661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09-Feb-2024 1:29:09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7089056571236823602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ECERTPRE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828619823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1671664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09-Feb-2024 1:30:26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2003117895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8 , 9 , 10 , 11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368399795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1671719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09-Feb-2024 1:56:20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2003117895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8 , 9 , 10 , 11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691957634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1671734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09-Feb-2024 2:06:08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2003118051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8 , 9 , 10 , 11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3614326646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1671792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09-Feb-2024 2:32:22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2003118051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8 , 9 , 10 , 11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3232844432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1672574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10-Feb-2024 7:47:40 AM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2003120735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8 , 9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2133518601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1672575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10-Feb-2024 7:48:50 AM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2003120740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9 , 10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988621569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1672576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10-Feb-2024 7:49:52 AM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2003120745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10 , 11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2474202330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1673301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10-Feb-2024 4:00:12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2003120745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10 , 11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1189820535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1673302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10-Feb-2024 4:00:22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2003120740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9 , 10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682551420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1673303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10-Feb-2024 4:00:28 PM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2003120735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8 , 9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1236603257"/>
                  </a:ext>
                </a:extLst>
              </a:tr>
              <a:tr h="1816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133931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1711165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03-Apr-2024 5:21:23 AM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-258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2243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2003373850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448" marR="7448" marT="744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E-Gifts</a:t>
                      </a:r>
                    </a:p>
                  </a:txBody>
                  <a:tcPr marL="7448" marR="7448" marT="7448" marB="0" anchor="ctr"/>
                </a:tc>
                <a:extLst>
                  <a:ext uri="{0D108BD9-81ED-4DB2-BD59-A6C34878D82A}">
                    <a16:rowId xmlns:a16="http://schemas.microsoft.com/office/drawing/2014/main" val="16187730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05B910-83A2-3B40-1948-19611317EBE2}"/>
              </a:ext>
            </a:extLst>
          </p:cNvPr>
          <p:cNvSpPr txBox="1"/>
          <p:nvPr/>
        </p:nvSpPr>
        <p:spPr>
          <a:xfrm>
            <a:off x="6246991" y="175545"/>
            <a:ext cx="569650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Linking through Reference Number to find the Source for order cancellation.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45D15-4D56-2FA5-2101-C857D22B4F7F}"/>
              </a:ext>
            </a:extLst>
          </p:cNvPr>
          <p:cNvSpPr txBox="1"/>
          <p:nvPr/>
        </p:nvSpPr>
        <p:spPr>
          <a:xfrm>
            <a:off x="3244507" y="6528438"/>
            <a:ext cx="6866145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We  follow  </a:t>
            </a:r>
            <a:r>
              <a:rPr lang="en-US" sz="1200" b="1" dirty="0">
                <a:solidFill>
                  <a:schemeClr val="accent6"/>
                </a:solidFill>
              </a:rPr>
              <a:t>First-In-First-Out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approach  to  find  out  the  source  for  new  order  transactions.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CFB43-9C23-A558-924C-452D25E2DB2C}"/>
              </a:ext>
            </a:extLst>
          </p:cNvPr>
          <p:cNvSpPr/>
          <p:nvPr/>
        </p:nvSpPr>
        <p:spPr>
          <a:xfrm>
            <a:off x="248509" y="65542"/>
            <a:ext cx="4752682" cy="44597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gerian" panose="04020705040A02060702" pitchFamily="82" charset="0"/>
              </a:rPr>
              <a:t> STORE CREDIT –  Example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latin typeface="Algerian" panose="04020705040A02060702" pitchFamily="82" charset="0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934CA-C282-2DE5-63D6-3E92757582C3}"/>
              </a:ext>
            </a:extLst>
          </p:cNvPr>
          <p:cNvCxnSpPr/>
          <p:nvPr/>
        </p:nvCxnSpPr>
        <p:spPr>
          <a:xfrm>
            <a:off x="6853645" y="4458788"/>
            <a:ext cx="2873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825EFA-36EA-DD53-C948-3A0A3F1FC32E}"/>
              </a:ext>
            </a:extLst>
          </p:cNvPr>
          <p:cNvCxnSpPr/>
          <p:nvPr/>
        </p:nvCxnSpPr>
        <p:spPr>
          <a:xfrm>
            <a:off x="6853645" y="4667796"/>
            <a:ext cx="2873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1B48D7-58B3-DC7C-D709-1953F287ED3E}"/>
              </a:ext>
            </a:extLst>
          </p:cNvPr>
          <p:cNvCxnSpPr>
            <a:cxnSpLocks/>
          </p:cNvCxnSpPr>
          <p:nvPr/>
        </p:nvCxnSpPr>
        <p:spPr>
          <a:xfrm>
            <a:off x="7141028" y="4471850"/>
            <a:ext cx="0" cy="1959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E92181-8C18-158A-E3A9-3658117A9D50}"/>
              </a:ext>
            </a:extLst>
          </p:cNvPr>
          <p:cNvCxnSpPr>
            <a:cxnSpLocks/>
          </p:cNvCxnSpPr>
          <p:nvPr/>
        </p:nvCxnSpPr>
        <p:spPr>
          <a:xfrm>
            <a:off x="7149737" y="4563295"/>
            <a:ext cx="235131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A188A4-D16D-400E-D5B2-CF9D73562568}"/>
              </a:ext>
            </a:extLst>
          </p:cNvPr>
          <p:cNvCxnSpPr>
            <a:cxnSpLocks/>
          </p:cNvCxnSpPr>
          <p:nvPr/>
        </p:nvCxnSpPr>
        <p:spPr>
          <a:xfrm>
            <a:off x="9501051" y="4376060"/>
            <a:ext cx="22914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DC823E-A639-B784-1A0E-5421939E96A8}"/>
              </a:ext>
            </a:extLst>
          </p:cNvPr>
          <p:cNvCxnSpPr>
            <a:cxnSpLocks/>
          </p:cNvCxnSpPr>
          <p:nvPr/>
        </p:nvCxnSpPr>
        <p:spPr>
          <a:xfrm>
            <a:off x="9501051" y="4737464"/>
            <a:ext cx="22914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111B07-C7D7-A706-31E1-7A8560A48B3A}"/>
              </a:ext>
            </a:extLst>
          </p:cNvPr>
          <p:cNvCxnSpPr>
            <a:cxnSpLocks/>
          </p:cNvCxnSpPr>
          <p:nvPr/>
        </p:nvCxnSpPr>
        <p:spPr>
          <a:xfrm flipV="1">
            <a:off x="9501051" y="4376060"/>
            <a:ext cx="0" cy="3614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62B444-CA34-6057-AF50-07303F7002A3}"/>
              </a:ext>
            </a:extLst>
          </p:cNvPr>
          <p:cNvCxnSpPr>
            <a:cxnSpLocks/>
          </p:cNvCxnSpPr>
          <p:nvPr/>
        </p:nvCxnSpPr>
        <p:spPr>
          <a:xfrm flipV="1">
            <a:off x="11788144" y="4376060"/>
            <a:ext cx="0" cy="3614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9FFD10-9F47-29A9-6CF7-734939B552B7}"/>
              </a:ext>
            </a:extLst>
          </p:cNvPr>
          <p:cNvCxnSpPr>
            <a:cxnSpLocks/>
          </p:cNvCxnSpPr>
          <p:nvPr/>
        </p:nvCxnSpPr>
        <p:spPr>
          <a:xfrm flipV="1">
            <a:off x="8351516" y="618309"/>
            <a:ext cx="0" cy="3944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7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65E88D-B753-B184-E8FE-3571708821FF}"/>
              </a:ext>
            </a:extLst>
          </p:cNvPr>
          <p:cNvSpPr/>
          <p:nvPr/>
        </p:nvSpPr>
        <p:spPr>
          <a:xfrm>
            <a:off x="211204" y="191062"/>
            <a:ext cx="4752682" cy="44597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gerian" panose="04020705040A02060702" pitchFamily="82" charset="0"/>
              </a:rPr>
              <a:t> STORE CREDIT –  Result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3A2D5-BCDF-56DA-5337-42BAEAB7144B}"/>
              </a:ext>
            </a:extLst>
          </p:cNvPr>
          <p:cNvSpPr/>
          <p:nvPr/>
        </p:nvSpPr>
        <p:spPr>
          <a:xfrm>
            <a:off x="844730" y="2155958"/>
            <a:ext cx="3709851" cy="44597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48444-7B1A-598C-252E-498B11CD0D18}"/>
              </a:ext>
            </a:extLst>
          </p:cNvPr>
          <p:cNvSpPr txBox="1"/>
          <p:nvPr/>
        </p:nvSpPr>
        <p:spPr>
          <a:xfrm>
            <a:off x="1175655" y="2240445"/>
            <a:ext cx="337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EXISTING   STORE    CREDIT   Balance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656C1B-51CA-E8C4-3139-A45A9FAEEF1D}"/>
              </a:ext>
            </a:extLst>
          </p:cNvPr>
          <p:cNvSpPr/>
          <p:nvPr/>
        </p:nvSpPr>
        <p:spPr>
          <a:xfrm>
            <a:off x="7328006" y="2155958"/>
            <a:ext cx="3709851" cy="44597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6A579-E881-DC85-0BCE-E385FE01D8F8}"/>
              </a:ext>
            </a:extLst>
          </p:cNvPr>
          <p:cNvSpPr txBox="1"/>
          <p:nvPr/>
        </p:nvSpPr>
        <p:spPr>
          <a:xfrm>
            <a:off x="7637419" y="2240444"/>
            <a:ext cx="337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Revised   STORE    CREDIT   balance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E97C4B-9F89-E487-DF6F-2FCB3F337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32457"/>
              </p:ext>
            </p:extLst>
          </p:nvPr>
        </p:nvGraphicFramePr>
        <p:xfrm>
          <a:off x="410400" y="3104992"/>
          <a:ext cx="5212079" cy="2338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899">
                  <a:extLst>
                    <a:ext uri="{9D8B030D-6E8A-4147-A177-3AD203B41FA5}">
                      <a16:colId xmlns:a16="http://schemas.microsoft.com/office/drawing/2014/main" val="734189332"/>
                    </a:ext>
                  </a:extLst>
                </a:gridCol>
                <a:gridCol w="1250899">
                  <a:extLst>
                    <a:ext uri="{9D8B030D-6E8A-4147-A177-3AD203B41FA5}">
                      <a16:colId xmlns:a16="http://schemas.microsoft.com/office/drawing/2014/main" val="4034328850"/>
                    </a:ext>
                  </a:extLst>
                </a:gridCol>
                <a:gridCol w="903427">
                  <a:extLst>
                    <a:ext uri="{9D8B030D-6E8A-4147-A177-3AD203B41FA5}">
                      <a16:colId xmlns:a16="http://schemas.microsoft.com/office/drawing/2014/main" val="2083231903"/>
                    </a:ext>
                  </a:extLst>
                </a:gridCol>
                <a:gridCol w="903427">
                  <a:extLst>
                    <a:ext uri="{9D8B030D-6E8A-4147-A177-3AD203B41FA5}">
                      <a16:colId xmlns:a16="http://schemas.microsoft.com/office/drawing/2014/main" val="2067357348"/>
                    </a:ext>
                  </a:extLst>
                </a:gridCol>
                <a:gridCol w="903427">
                  <a:extLst>
                    <a:ext uri="{9D8B030D-6E8A-4147-A177-3AD203B41FA5}">
                      <a16:colId xmlns:a16="http://schemas.microsoft.com/office/drawing/2014/main" val="3924828854"/>
                    </a:ext>
                  </a:extLst>
                </a:gridCol>
              </a:tblGrid>
              <a:tr h="1266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balance_id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payment_source_rev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Credits - Inflow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Debits - Outflow (Usage)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Balance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79360"/>
                  </a:ext>
                </a:extLst>
              </a:tr>
              <a:tr h="357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133931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eGift Certificates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6,700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6,700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595619"/>
                  </a:ext>
                </a:extLst>
              </a:tr>
              <a:tr h="357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133931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-4,457</a:t>
                      </a:r>
                      <a:endParaRPr lang="en-US" sz="11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-4,457</a:t>
                      </a:r>
                      <a:endParaRPr lang="en-US" sz="11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1791577"/>
                  </a:ext>
                </a:extLst>
              </a:tr>
              <a:tr h="3571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900" b="1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6,700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-4,457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2,243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1191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F5C7BA-B383-C642-422B-37452CEA4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61043"/>
              </p:ext>
            </p:extLst>
          </p:nvPr>
        </p:nvGraphicFramePr>
        <p:xfrm>
          <a:off x="6528179" y="3104992"/>
          <a:ext cx="5309506" cy="3295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572">
                  <a:extLst>
                    <a:ext uri="{9D8B030D-6E8A-4147-A177-3AD203B41FA5}">
                      <a16:colId xmlns:a16="http://schemas.microsoft.com/office/drawing/2014/main" val="601298133"/>
                    </a:ext>
                  </a:extLst>
                </a:gridCol>
                <a:gridCol w="1382464">
                  <a:extLst>
                    <a:ext uri="{9D8B030D-6E8A-4147-A177-3AD203B41FA5}">
                      <a16:colId xmlns:a16="http://schemas.microsoft.com/office/drawing/2014/main" val="4290085676"/>
                    </a:ext>
                  </a:extLst>
                </a:gridCol>
                <a:gridCol w="876490">
                  <a:extLst>
                    <a:ext uri="{9D8B030D-6E8A-4147-A177-3AD203B41FA5}">
                      <a16:colId xmlns:a16="http://schemas.microsoft.com/office/drawing/2014/main" val="446608627"/>
                    </a:ext>
                  </a:extLst>
                </a:gridCol>
                <a:gridCol w="876490">
                  <a:extLst>
                    <a:ext uri="{9D8B030D-6E8A-4147-A177-3AD203B41FA5}">
                      <a16:colId xmlns:a16="http://schemas.microsoft.com/office/drawing/2014/main" val="1395426358"/>
                    </a:ext>
                  </a:extLst>
                </a:gridCol>
                <a:gridCol w="876490">
                  <a:extLst>
                    <a:ext uri="{9D8B030D-6E8A-4147-A177-3AD203B41FA5}">
                      <a16:colId xmlns:a16="http://schemas.microsoft.com/office/drawing/2014/main" val="972611489"/>
                    </a:ext>
                  </a:extLst>
                </a:gridCol>
              </a:tblGrid>
              <a:tr h="1192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payment_source_ORG_2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Source_Grouping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Credits - Inflow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Debits - Outflow (Usage)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Balance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12017"/>
                  </a:ext>
                </a:extLst>
              </a:tr>
              <a:tr h="3357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All 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Ecertpre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6,700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6,700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5915071"/>
                  </a:ext>
                </a:extLst>
              </a:tr>
              <a:tr h="335738"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All Others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6,700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6,700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66868"/>
                  </a:ext>
                </a:extLst>
              </a:tr>
              <a:tr h="3357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Ecertpre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7,502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-11,959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-4,457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571409"/>
                  </a:ext>
                </a:extLst>
              </a:tr>
              <a:tr h="335738"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Order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Ordercancellation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960425"/>
                  </a:ext>
                </a:extLst>
              </a:tr>
              <a:tr h="335738"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Order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7,686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-12,143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-4,457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5981595"/>
                  </a:ext>
                </a:extLst>
              </a:tr>
              <a:tr h="4243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900" b="1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14,386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-12,143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2,243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37947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F383934-99BD-BEBC-0445-7B13DC38BECC}"/>
              </a:ext>
            </a:extLst>
          </p:cNvPr>
          <p:cNvSpPr/>
          <p:nvPr/>
        </p:nvSpPr>
        <p:spPr>
          <a:xfrm>
            <a:off x="308095" y="1263659"/>
            <a:ext cx="102305" cy="1306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7CEC0D-AE86-5C5B-0557-935883965AD3}"/>
              </a:ext>
            </a:extLst>
          </p:cNvPr>
          <p:cNvSpPr/>
          <p:nvPr/>
        </p:nvSpPr>
        <p:spPr>
          <a:xfrm>
            <a:off x="587829" y="1041560"/>
            <a:ext cx="8438606" cy="541771"/>
          </a:xfrm>
          <a:prstGeom prst="roundRect">
            <a:avLst/>
          </a:prstGeom>
          <a:noFill/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  cash  inflow  should  be  based  on  the  existing  table .</a:t>
            </a:r>
          </a:p>
        </p:txBody>
      </p:sp>
    </p:spTree>
    <p:extLst>
      <p:ext uri="{BB962C8B-B14F-4D97-AF65-F5344CB8AC3E}">
        <p14:creationId xmlns:p14="http://schemas.microsoft.com/office/powerpoint/2010/main" val="108414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90F30-5A8B-9DD5-7A07-A2BCC03642FE}"/>
              </a:ext>
            </a:extLst>
          </p:cNvPr>
          <p:cNvSpPr/>
          <p:nvPr/>
        </p:nvSpPr>
        <p:spPr>
          <a:xfrm>
            <a:off x="249287" y="89601"/>
            <a:ext cx="3686987" cy="371953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lgerian" panose="04020705040A02060702" pitchFamily="82" charset="0"/>
              </a:rPr>
              <a:t> STORE CREDIT - 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CA315A-570E-A86C-CDBC-9202C1042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91955"/>
              </p:ext>
            </p:extLst>
          </p:nvPr>
        </p:nvGraphicFramePr>
        <p:xfrm>
          <a:off x="179617" y="696686"/>
          <a:ext cx="11864337" cy="5892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423">
                  <a:extLst>
                    <a:ext uri="{9D8B030D-6E8A-4147-A177-3AD203B41FA5}">
                      <a16:colId xmlns:a16="http://schemas.microsoft.com/office/drawing/2014/main" val="1470353236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val="174947466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146445056"/>
                    </a:ext>
                  </a:extLst>
                </a:gridCol>
                <a:gridCol w="496234">
                  <a:extLst>
                    <a:ext uri="{9D8B030D-6E8A-4147-A177-3AD203B41FA5}">
                      <a16:colId xmlns:a16="http://schemas.microsoft.com/office/drawing/2014/main" val="3500626287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2247466504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2341888244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4223770957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3976850325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1341512780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1513429917"/>
                    </a:ext>
                  </a:extLst>
                </a:gridCol>
                <a:gridCol w="522290">
                  <a:extLst>
                    <a:ext uri="{9D8B030D-6E8A-4147-A177-3AD203B41FA5}">
                      <a16:colId xmlns:a16="http://schemas.microsoft.com/office/drawing/2014/main" val="2113133990"/>
                    </a:ext>
                  </a:extLst>
                </a:gridCol>
                <a:gridCol w="527018">
                  <a:extLst>
                    <a:ext uri="{9D8B030D-6E8A-4147-A177-3AD203B41FA5}">
                      <a16:colId xmlns:a16="http://schemas.microsoft.com/office/drawing/2014/main" val="2700970947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539561814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766431843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3723166433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3733173719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2537442867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2387734255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2729160914"/>
                    </a:ext>
                  </a:extLst>
                </a:gridCol>
                <a:gridCol w="548502">
                  <a:extLst>
                    <a:ext uri="{9D8B030D-6E8A-4147-A177-3AD203B41FA5}">
                      <a16:colId xmlns:a16="http://schemas.microsoft.com/office/drawing/2014/main" val="3890541319"/>
                    </a:ext>
                  </a:extLst>
                </a:gridCol>
                <a:gridCol w="719412">
                  <a:extLst>
                    <a:ext uri="{9D8B030D-6E8A-4147-A177-3AD203B41FA5}">
                      <a16:colId xmlns:a16="http://schemas.microsoft.com/office/drawing/2014/main" val="1858962502"/>
                    </a:ext>
                  </a:extLst>
                </a:gridCol>
              </a:tblGrid>
              <a:tr h="452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# of Customers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150" marR="7150" marT="71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Balance Amount-calculated - by Pyt </a:t>
                      </a: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Src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150" marR="7150" marT="71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66289"/>
                  </a:ext>
                </a:extLst>
              </a:tr>
              <a:tr h="287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Latest_Trans_Year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2016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2017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2018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2020</a:t>
                      </a:r>
                      <a:endParaRPr lang="en-US" sz="10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2021</a:t>
                      </a:r>
                      <a:endParaRPr lang="en-US" sz="10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2022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2023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2024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2017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2020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2021</a:t>
                      </a:r>
                      <a:endParaRPr lang="en-US" sz="10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2022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2023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2024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3136827716"/>
                  </a:ext>
                </a:extLst>
              </a:tr>
              <a:tr h="333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Source_Grouping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04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Ecertpre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1,695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1,434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3,071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2,015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8,636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25,494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130,830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116,176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377,766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644,778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1,295,045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422424926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Ordercancellation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446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8,606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2,170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872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13,286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553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6,359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39,750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625,766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132,060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69,574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40,505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29,082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943,756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329596927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Qitaf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1,027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1,961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1,052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3,976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1,486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1,219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11,576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6,974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24,549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44,031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81,855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42,749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183,271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52,289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47,624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483,343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3497953948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Emkan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226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440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32,866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80,625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113,491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1956631542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Goodwill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311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1,218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10,098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20,510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4,491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3,372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1,892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40,844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10,013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4,828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96,049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9756010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Null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38,399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1,423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5,442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1,619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47,147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372926098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Quara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43,730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43,730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1019249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Mktpromo</a:t>
                      </a:r>
                      <a:endParaRPr lang="en-US" sz="12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22,919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7,477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5,450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1,262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1,561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2,083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41,094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1836727463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Othersource</a:t>
                      </a:r>
                      <a:endParaRPr lang="en-US" sz="1200" b="1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965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945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21,582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6,368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3,991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1,242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1,081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35,397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1129755227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Alrajhi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297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7,305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17,490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2,358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1,014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1,086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>
                          <a:effectLst/>
                        </a:rPr>
                        <a:t>30,103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1678558875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Rmapos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2,684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543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3,494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24741743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Misc</a:t>
                      </a:r>
                      <a:endParaRPr lang="en-US" sz="1200" b="1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970799720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173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1,536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>
                          <a:effectLst/>
                        </a:rPr>
                        <a:t>1,651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11,567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>
                          <a:effectLst/>
                        </a:rPr>
                        <a:t>5,015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6,583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5,683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3,810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36,019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109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>
                          <a:effectLst/>
                        </a:rPr>
                        <a:t>17,625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74,523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>
                          <a:effectLst/>
                        </a:rPr>
                        <a:t>103,999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>
                          <a:effectLst/>
                        </a:rPr>
                        <a:t>822,094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319,204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417,238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523,301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854,558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3,132,651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0" marR="7150" marT="7150" marB="0" anchor="ctr"/>
                </a:tc>
                <a:extLst>
                  <a:ext uri="{0D108BD9-81ED-4DB2-BD59-A6C34878D82A}">
                    <a16:rowId xmlns:a16="http://schemas.microsoft.com/office/drawing/2014/main" val="185807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6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DD1997-83C4-8420-719A-0514302BA66A}"/>
              </a:ext>
            </a:extLst>
          </p:cNvPr>
          <p:cNvSpPr/>
          <p:nvPr/>
        </p:nvSpPr>
        <p:spPr>
          <a:xfrm>
            <a:off x="266704" y="211521"/>
            <a:ext cx="3686987" cy="44597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lgerian" panose="04020705040A02060702" pitchFamily="82" charset="0"/>
              </a:rPr>
              <a:t> STORE CREDIT - 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18026-913E-8574-5999-DC7758BAB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66730"/>
              </p:ext>
            </p:extLst>
          </p:nvPr>
        </p:nvGraphicFramePr>
        <p:xfrm>
          <a:off x="391887" y="1976846"/>
          <a:ext cx="5619569" cy="4469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450">
                  <a:extLst>
                    <a:ext uri="{9D8B030D-6E8A-4147-A177-3AD203B41FA5}">
                      <a16:colId xmlns:a16="http://schemas.microsoft.com/office/drawing/2014/main" val="2645248065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3178936102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1694655569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1518651227"/>
                    </a:ext>
                  </a:extLst>
                </a:gridCol>
              </a:tblGrid>
              <a:tr h="1032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payment_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source_rev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Credits - Inflow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Debits - Outflow (Usage)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Balance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66128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&lt;Blank&gt;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313,631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-110,318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203,313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668283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ALRAJHI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1,002,259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-8,726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993,533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145510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eGift Certificates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35,408,360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-14,798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35,393,562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964737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emkan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6,231,580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-16,100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6,215,480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576863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GOODWILL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459,806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-23,826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435,980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07045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-72,624,167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-72,624,167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5616844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1,392,217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-29,585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1,362,633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6602631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qitaf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35,591,473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-4,641,261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30,950,212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499043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128,788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10292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5655105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RMAPOS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9142473"/>
                  </a:ext>
                </a:extLst>
              </a:tr>
              <a:tr h="28643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80,568,837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-77,468,782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3,100,056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66994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568A4-3D8E-D499-F2B2-7922B854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70478"/>
              </p:ext>
            </p:extLst>
          </p:nvPr>
        </p:nvGraphicFramePr>
        <p:xfrm>
          <a:off x="6646454" y="1976846"/>
          <a:ext cx="5153659" cy="4469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557">
                  <a:extLst>
                    <a:ext uri="{9D8B030D-6E8A-4147-A177-3AD203B41FA5}">
                      <a16:colId xmlns:a16="http://schemas.microsoft.com/office/drawing/2014/main" val="2004125835"/>
                    </a:ext>
                  </a:extLst>
                </a:gridCol>
                <a:gridCol w="1245326">
                  <a:extLst>
                    <a:ext uri="{9D8B030D-6E8A-4147-A177-3AD203B41FA5}">
                      <a16:colId xmlns:a16="http://schemas.microsoft.com/office/drawing/2014/main" val="1354545823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1801689062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751233618"/>
                    </a:ext>
                  </a:extLst>
                </a:gridCol>
              </a:tblGrid>
              <a:tr h="938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Source_Grouping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Credits - Inflow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Debits - Outflow (Usage)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Balance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273548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Ecertpre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64,323,858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-63,028,813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1,295,045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42345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Ordercancellation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3,195,598,988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-3,194,655,231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943,756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602971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Qitaf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73,021,194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-72,537,852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483,343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2800791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Emkan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15,774,754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-15,661,263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113,491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303792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Goodwill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866,573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-770,524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96,049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5943755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365,541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-318,394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47,147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9642962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Quara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333,973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-290,243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43,730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457051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Mktpromo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1,894,847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-1,853,753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41,094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3685193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Othersource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5,345,090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-5,309,693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35,397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636177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Alrajhi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1,961,458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-1,931,355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373224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Rmapos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60,984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-57,490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3,494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855645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213,601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-213,599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326406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Ecertpost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318072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132921"/>
                  </a:ext>
                </a:extLst>
              </a:tr>
              <a:tr h="235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3,359,762,462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-3,356,629,810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3,132,651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17525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CCE632-CF0C-0E0A-FE54-2EBBD6C4AE28}"/>
              </a:ext>
            </a:extLst>
          </p:cNvPr>
          <p:cNvSpPr/>
          <p:nvPr/>
        </p:nvSpPr>
        <p:spPr>
          <a:xfrm>
            <a:off x="896982" y="1170384"/>
            <a:ext cx="4171407" cy="44597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5E5FB-7149-F836-165F-5668EDECAB2C}"/>
              </a:ext>
            </a:extLst>
          </p:cNvPr>
          <p:cNvSpPr/>
          <p:nvPr/>
        </p:nvSpPr>
        <p:spPr>
          <a:xfrm>
            <a:off x="7345679" y="1170383"/>
            <a:ext cx="4171407" cy="44597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FDEF5-42E2-3870-F4BE-5E2E4CC55292}"/>
              </a:ext>
            </a:extLst>
          </p:cNvPr>
          <p:cNvSpPr txBox="1"/>
          <p:nvPr/>
        </p:nvSpPr>
        <p:spPr>
          <a:xfrm>
            <a:off x="1293222" y="1254870"/>
            <a:ext cx="337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EXISTING   STORE    CREDIT   Balance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125AB-FE88-71A7-38AE-953318B14E72}"/>
              </a:ext>
            </a:extLst>
          </p:cNvPr>
          <p:cNvSpPr txBox="1"/>
          <p:nvPr/>
        </p:nvSpPr>
        <p:spPr>
          <a:xfrm>
            <a:off x="8029302" y="1249636"/>
            <a:ext cx="337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Revised   STORE    CREDIT   Balance </a:t>
            </a:r>
          </a:p>
        </p:txBody>
      </p:sp>
    </p:spTree>
    <p:extLst>
      <p:ext uri="{BB962C8B-B14F-4D97-AF65-F5344CB8AC3E}">
        <p14:creationId xmlns:p14="http://schemas.microsoft.com/office/powerpoint/2010/main" val="350683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1577</Words>
  <Application>Microsoft Office PowerPoint</Application>
  <PresentationFormat>Widescreen</PresentationFormat>
  <Paragraphs>1033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Tiwari</dc:creator>
  <cp:lastModifiedBy>Aman Tiwari</cp:lastModifiedBy>
  <cp:revision>16</cp:revision>
  <cp:lastPrinted>2024-05-06T12:06:23Z</cp:lastPrinted>
  <dcterms:created xsi:type="dcterms:W3CDTF">2024-05-01T07:03:38Z</dcterms:created>
  <dcterms:modified xsi:type="dcterms:W3CDTF">2024-05-06T12:37:35Z</dcterms:modified>
</cp:coreProperties>
</file>