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4D42-D612-7B11-5E3D-AD71BC3671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CF3D5A-DAFD-C2BD-B6FF-B4ADB0A6C1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D18595-EDFA-D9E7-564C-4EF142D5FA3D}"/>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5" name="Footer Placeholder 4">
            <a:extLst>
              <a:ext uri="{FF2B5EF4-FFF2-40B4-BE49-F238E27FC236}">
                <a16:creationId xmlns:a16="http://schemas.microsoft.com/office/drawing/2014/main" id="{AEC8E5C0-5AD0-A87E-DB47-EB5817571D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2D91C6-59AB-8127-E39E-74E3EF148D85}"/>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79623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11A2B-190F-A683-9889-EF4D9EDBCB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1B7C15-7D58-EAB9-457A-BF718F6873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269E61-1910-BCDA-13B2-E6D7EFC2F8F0}"/>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5" name="Footer Placeholder 4">
            <a:extLst>
              <a:ext uri="{FF2B5EF4-FFF2-40B4-BE49-F238E27FC236}">
                <a16:creationId xmlns:a16="http://schemas.microsoft.com/office/drawing/2014/main" id="{65A3BEFA-607A-38B5-6ED4-204B84E3A1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A7FB34-8BFA-525E-DFB3-E7109ADA1FDB}"/>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188854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31B83-D587-DD65-EB4B-88895EB8D9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D8E69E-3832-6CE3-7512-210A7BC5D1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A4AFC4-4823-53FB-FC6D-A06676C93A77}"/>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5" name="Footer Placeholder 4">
            <a:extLst>
              <a:ext uri="{FF2B5EF4-FFF2-40B4-BE49-F238E27FC236}">
                <a16:creationId xmlns:a16="http://schemas.microsoft.com/office/drawing/2014/main" id="{3B9F49FF-110B-5649-824C-4A5305179D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B3056E-B2C0-54FD-D9FB-549DF72E7FFA}"/>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405999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A764-C52F-843E-B30E-E966EA52F7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E24FBF-B66E-F54F-14DA-2AA1175D2B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DD182D-2C39-5679-5877-56631642D732}"/>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5" name="Footer Placeholder 4">
            <a:extLst>
              <a:ext uri="{FF2B5EF4-FFF2-40B4-BE49-F238E27FC236}">
                <a16:creationId xmlns:a16="http://schemas.microsoft.com/office/drawing/2014/main" id="{10BA1679-8428-C6BC-6ADB-57BD6FCBF6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995652-7C14-EC3F-AF3B-8521BE019C14}"/>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2474937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A936-F718-3E0D-CE15-31C03D2591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CF2E15-FC0D-4480-517C-50D0A29293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3D0591-7916-5F46-B491-AB670F52AD71}"/>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5" name="Footer Placeholder 4">
            <a:extLst>
              <a:ext uri="{FF2B5EF4-FFF2-40B4-BE49-F238E27FC236}">
                <a16:creationId xmlns:a16="http://schemas.microsoft.com/office/drawing/2014/main" id="{DE0CCDE0-4F20-DE7E-D65C-E31CBE52D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5C9B2A-DDC9-D532-D656-37E704DD642D}"/>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114158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D2390-6812-F9AF-7C11-114B288DCE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98A545-E453-74C3-F8E9-A5596B9F91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F516DA-29CC-AAFC-3389-619461CA2B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F50006-5734-8981-5EF4-A55325ED15AA}"/>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6" name="Footer Placeholder 5">
            <a:extLst>
              <a:ext uri="{FF2B5EF4-FFF2-40B4-BE49-F238E27FC236}">
                <a16:creationId xmlns:a16="http://schemas.microsoft.com/office/drawing/2014/main" id="{03584A2C-0D91-699F-2E28-C4E4A1F22A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E3457F-6C40-FB6D-23BD-00DB8A5DE053}"/>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394556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5DE57-9D83-1D4F-2790-CA5BEBDD86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E69764-23D7-DA0F-EBEF-9850486CA6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B4C5A2-E417-FDB5-2147-E6842BFFFA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5BC877-E80D-A9C0-DA72-BA91689739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F6D964-1BAD-14EF-0075-D82D5A1031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0F67A2-4693-6787-FB3E-AB65E8116549}"/>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8" name="Footer Placeholder 7">
            <a:extLst>
              <a:ext uri="{FF2B5EF4-FFF2-40B4-BE49-F238E27FC236}">
                <a16:creationId xmlns:a16="http://schemas.microsoft.com/office/drawing/2014/main" id="{FA90CCA0-DE2F-8E63-6DE1-76FC6D3732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5B3C63-1DE1-F19B-E9EF-5663B82448B0}"/>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22800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C9DB-FFFF-7EB3-F089-0A9F82A19F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520267-7540-D1A1-A998-A966FF1E6ACE}"/>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4" name="Footer Placeholder 3">
            <a:extLst>
              <a:ext uri="{FF2B5EF4-FFF2-40B4-BE49-F238E27FC236}">
                <a16:creationId xmlns:a16="http://schemas.microsoft.com/office/drawing/2014/main" id="{BAD4670E-B0CA-1851-577D-1A55FE27FD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0BE38A-469D-C3B7-D4D9-ECDCA82D4BE9}"/>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2890107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F17D2A-C076-0F0C-1827-5093BF459F18}"/>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3" name="Footer Placeholder 2">
            <a:extLst>
              <a:ext uri="{FF2B5EF4-FFF2-40B4-BE49-F238E27FC236}">
                <a16:creationId xmlns:a16="http://schemas.microsoft.com/office/drawing/2014/main" id="{EA719C4C-7158-B752-03B9-420FF359B5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34C8A6-1B2A-60DB-82BF-341404294BC2}"/>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1495272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92962-8448-A344-7F53-79A11770B7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73E78B-2BC9-1BD1-7CFB-1613F3C9D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BA2FA3-596D-3E74-F005-827B1EC33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4742F6-8239-2A12-DDD3-A9794700957C}"/>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6" name="Footer Placeholder 5">
            <a:extLst>
              <a:ext uri="{FF2B5EF4-FFF2-40B4-BE49-F238E27FC236}">
                <a16:creationId xmlns:a16="http://schemas.microsoft.com/office/drawing/2014/main" id="{9AD0A442-3EBA-4308-FC46-E8B405633B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AA558B-DC67-B497-BA89-766E5BAFD3E9}"/>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2703651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64EE-8F91-9AD8-AF49-9CEC8926F9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C0A954-6881-E0EE-894F-90CAFC9FE2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73C77A-B86C-0E82-7003-A315FDBC0E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86ACF0-70F9-1168-980F-B69DAFFCE562}"/>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6" name="Footer Placeholder 5">
            <a:extLst>
              <a:ext uri="{FF2B5EF4-FFF2-40B4-BE49-F238E27FC236}">
                <a16:creationId xmlns:a16="http://schemas.microsoft.com/office/drawing/2014/main" id="{C1C522A1-D927-6D36-736F-A66D8255AB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58DFD5-B479-9720-501A-9B8D94706317}"/>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52820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8B1150-03BA-188B-066F-BB6A759035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11999C-A85C-ED74-0041-7FA225EDBF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4CE22F-3D3B-2225-F9E9-F6047E5167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5C781-1286-4737-B27D-D093BB515FD3}" type="datetimeFigureOut">
              <a:rPr lang="en-IN" smtClean="0"/>
              <a:t>04-03-2024</a:t>
            </a:fld>
            <a:endParaRPr lang="en-IN"/>
          </a:p>
        </p:txBody>
      </p:sp>
      <p:sp>
        <p:nvSpPr>
          <p:cNvPr id="5" name="Footer Placeholder 4">
            <a:extLst>
              <a:ext uri="{FF2B5EF4-FFF2-40B4-BE49-F238E27FC236}">
                <a16:creationId xmlns:a16="http://schemas.microsoft.com/office/drawing/2014/main" id="{459C8574-9A61-11CC-D315-841F48D50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03B02A-9CF6-86B5-0572-CBDDD2222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F4B09B-4FF0-4677-8708-4CFAFAE6D73C}" type="slidenum">
              <a:rPr lang="en-IN" smtClean="0"/>
              <a:t>‹#›</a:t>
            </a:fld>
            <a:endParaRPr lang="en-IN"/>
          </a:p>
        </p:txBody>
      </p:sp>
    </p:spTree>
    <p:extLst>
      <p:ext uri="{BB962C8B-B14F-4D97-AF65-F5344CB8AC3E}">
        <p14:creationId xmlns:p14="http://schemas.microsoft.com/office/powerpoint/2010/main" val="2516552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novypro.com/project/atliq-mart-promotional-campaign-analysis-codebasics-resume-challenge-9"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38A22-1431-01E9-0FC7-C88B2F53A7F3}"/>
              </a:ext>
            </a:extLst>
          </p:cNvPr>
          <p:cNvSpPr txBox="1"/>
          <p:nvPr/>
        </p:nvSpPr>
        <p:spPr>
          <a:xfrm>
            <a:off x="1772815" y="1922106"/>
            <a:ext cx="8294916" cy="2585323"/>
          </a:xfrm>
          <a:prstGeom prst="rect">
            <a:avLst/>
          </a:prstGeom>
          <a:noFill/>
        </p:spPr>
        <p:txBody>
          <a:bodyPr wrap="square" rtlCol="0">
            <a:spAutoFit/>
          </a:bodyPr>
          <a:lstStyle/>
          <a:p>
            <a:r>
              <a:rPr lang="en-IN" sz="5400" dirty="0" err="1">
                <a:solidFill>
                  <a:schemeClr val="bg1"/>
                </a:solidFill>
              </a:rPr>
              <a:t>Atliq</a:t>
            </a:r>
            <a:r>
              <a:rPr lang="en-IN" sz="5400" dirty="0">
                <a:solidFill>
                  <a:schemeClr val="bg1"/>
                </a:solidFill>
              </a:rPr>
              <a:t> Mart Promotional Campaign Analysis</a:t>
            </a:r>
          </a:p>
          <a:p>
            <a:r>
              <a:rPr lang="en-IN" sz="5400" dirty="0">
                <a:solidFill>
                  <a:schemeClr val="bg1"/>
                </a:solidFill>
              </a:rPr>
              <a:t> </a:t>
            </a:r>
            <a:r>
              <a:rPr lang="en-IN" dirty="0">
                <a:solidFill>
                  <a:schemeClr val="bg1"/>
                </a:solidFill>
              </a:rPr>
              <a:t>A </a:t>
            </a:r>
            <a:r>
              <a:rPr lang="en-IN" dirty="0" err="1">
                <a:solidFill>
                  <a:schemeClr val="bg1"/>
                </a:solidFill>
              </a:rPr>
              <a:t>Codebasics</a:t>
            </a:r>
            <a:r>
              <a:rPr lang="en-IN" dirty="0">
                <a:solidFill>
                  <a:schemeClr val="bg1"/>
                </a:solidFill>
              </a:rPr>
              <a:t> Resume Project Challenge </a:t>
            </a:r>
          </a:p>
        </p:txBody>
      </p:sp>
      <p:pic>
        <p:nvPicPr>
          <p:cNvPr id="6" name="Picture 5">
            <a:extLst>
              <a:ext uri="{FF2B5EF4-FFF2-40B4-BE49-F238E27FC236}">
                <a16:creationId xmlns:a16="http://schemas.microsoft.com/office/drawing/2014/main" id="{F582F338-F2C4-A7D3-64FC-5CAA0B1C6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663" y="310437"/>
            <a:ext cx="1387735" cy="1387735"/>
          </a:xfrm>
          <a:prstGeom prst="rect">
            <a:avLst/>
          </a:prstGeom>
        </p:spPr>
      </p:pic>
      <p:sp>
        <p:nvSpPr>
          <p:cNvPr id="7" name="TextBox 6">
            <a:extLst>
              <a:ext uri="{FF2B5EF4-FFF2-40B4-BE49-F238E27FC236}">
                <a16:creationId xmlns:a16="http://schemas.microsoft.com/office/drawing/2014/main" id="{813C3DCE-822F-9F20-B042-F3A00626F243}"/>
              </a:ext>
            </a:extLst>
          </p:cNvPr>
          <p:cNvSpPr txBox="1"/>
          <p:nvPr/>
        </p:nvSpPr>
        <p:spPr>
          <a:xfrm>
            <a:off x="8752115" y="5421085"/>
            <a:ext cx="3797559" cy="923330"/>
          </a:xfrm>
          <a:prstGeom prst="rect">
            <a:avLst/>
          </a:prstGeom>
          <a:noFill/>
        </p:spPr>
        <p:txBody>
          <a:bodyPr wrap="square" rtlCol="0">
            <a:spAutoFit/>
          </a:bodyPr>
          <a:lstStyle/>
          <a:p>
            <a:r>
              <a:rPr lang="en-IN" dirty="0">
                <a:solidFill>
                  <a:schemeClr val="bg1"/>
                </a:solidFill>
              </a:rPr>
              <a:t>By- Aman Pratap Singh</a:t>
            </a:r>
          </a:p>
          <a:p>
            <a:endParaRPr lang="en-IN" dirty="0">
              <a:solidFill>
                <a:schemeClr val="bg1"/>
              </a:solidFill>
            </a:endParaRPr>
          </a:p>
          <a:p>
            <a:r>
              <a:rPr lang="en-IN" dirty="0">
                <a:solidFill>
                  <a:schemeClr val="bg1"/>
                </a:solidFill>
              </a:rPr>
              <a:t>( aka Peter Pandey)</a:t>
            </a:r>
          </a:p>
        </p:txBody>
      </p:sp>
    </p:spTree>
    <p:extLst>
      <p:ext uri="{BB962C8B-B14F-4D97-AF65-F5344CB8AC3E}">
        <p14:creationId xmlns:p14="http://schemas.microsoft.com/office/powerpoint/2010/main" val="1090357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DC4B995-0699-1EC3-689A-CB2055642C0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9447048-49EC-D9C9-2D32-2412F50AB3F2}"/>
              </a:ext>
            </a:extLst>
          </p:cNvPr>
          <p:cNvSpPr txBox="1"/>
          <p:nvPr/>
        </p:nvSpPr>
        <p:spPr>
          <a:xfrm>
            <a:off x="305577" y="960765"/>
            <a:ext cx="10340651" cy="1264642"/>
          </a:xfrm>
          <a:prstGeom prst="rect">
            <a:avLst/>
          </a:prstGeom>
          <a:noFill/>
        </p:spPr>
        <p:txBody>
          <a:bodyPr wrap="square">
            <a:spAutoFit/>
          </a:bodyPr>
          <a:lstStyle/>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PROBLEM 2: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a:t>
            </a:r>
          </a:p>
        </p:txBody>
      </p:sp>
      <p:pic>
        <p:nvPicPr>
          <p:cNvPr id="5" name="Picture 4">
            <a:extLst>
              <a:ext uri="{FF2B5EF4-FFF2-40B4-BE49-F238E27FC236}">
                <a16:creationId xmlns:a16="http://schemas.microsoft.com/office/drawing/2014/main" id="{30F2CF44-7347-78CC-45D8-EC837FF80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0739" y="2814627"/>
            <a:ext cx="3990321" cy="2737376"/>
          </a:xfrm>
          <a:prstGeom prst="rect">
            <a:avLst/>
          </a:prstGeom>
        </p:spPr>
      </p:pic>
    </p:spTree>
    <p:extLst>
      <p:ext uri="{BB962C8B-B14F-4D97-AF65-F5344CB8AC3E}">
        <p14:creationId xmlns:p14="http://schemas.microsoft.com/office/powerpoint/2010/main" val="1025543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1C037B7-7228-A7AF-8C63-F9D0BC0AF84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C9E5A24-825B-4DED-9F27-670B872B12B3}"/>
              </a:ext>
            </a:extLst>
          </p:cNvPr>
          <p:cNvSpPr txBox="1"/>
          <p:nvPr/>
        </p:nvSpPr>
        <p:spPr>
          <a:xfrm>
            <a:off x="408215" y="1092502"/>
            <a:ext cx="10275336" cy="1264642"/>
          </a:xfrm>
          <a:prstGeom prst="rect">
            <a:avLst/>
          </a:prstGeom>
          <a:noFill/>
        </p:spPr>
        <p:txBody>
          <a:bodyPr wrap="square">
            <a:spAutoFit/>
          </a:bodyPr>
          <a:lstStyle/>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PROBLEM 3: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Generate a report that displays each campaign along with the total revenue generated before and after the campaign? The report includes three key fields: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campaign_name</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totaI_revenue</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before_promotion</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totaI_revenue</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after_promotion</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report should help in evaluating the financial impact of our promotional campaigns. (Display the values in millions).</a:t>
            </a:r>
          </a:p>
        </p:txBody>
      </p:sp>
      <p:pic>
        <p:nvPicPr>
          <p:cNvPr id="5" name="Picture 4">
            <a:extLst>
              <a:ext uri="{FF2B5EF4-FFF2-40B4-BE49-F238E27FC236}">
                <a16:creationId xmlns:a16="http://schemas.microsoft.com/office/drawing/2014/main" id="{83E228A9-D75A-E52F-DABE-01036F303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0727" y="2990789"/>
            <a:ext cx="7287207" cy="1510068"/>
          </a:xfrm>
          <a:prstGeom prst="rect">
            <a:avLst/>
          </a:prstGeom>
        </p:spPr>
      </p:pic>
    </p:spTree>
    <p:extLst>
      <p:ext uri="{BB962C8B-B14F-4D97-AF65-F5344CB8AC3E}">
        <p14:creationId xmlns:p14="http://schemas.microsoft.com/office/powerpoint/2010/main" val="131872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03FC7D5-8906-9EDE-AAA9-2DBD2C4DE2D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9799C64-E6E1-983D-618E-2A8578155738}"/>
              </a:ext>
            </a:extLst>
          </p:cNvPr>
          <p:cNvSpPr txBox="1"/>
          <p:nvPr/>
        </p:nvSpPr>
        <p:spPr>
          <a:xfrm>
            <a:off x="585496" y="1045850"/>
            <a:ext cx="10293998" cy="1264642"/>
          </a:xfrm>
          <a:prstGeom prst="rect">
            <a:avLst/>
          </a:prstGeom>
          <a:noFill/>
        </p:spPr>
        <p:txBody>
          <a:bodyPr wrap="square">
            <a:spAutoFit/>
          </a:bodyPr>
          <a:lstStyle/>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PROBLEM 4: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Produce a report that calculates the Incremental Sold Quantity (ISU%) for each category during the Diwali campaign. Additionally, provide rankings for the categories based on their ISU%. The report will include three key fields: category,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isu</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 rank order. This information will assist in assessing the category-wise success and impact of the Diwali campaign on incremental sales.</a:t>
            </a:r>
          </a:p>
        </p:txBody>
      </p:sp>
      <p:pic>
        <p:nvPicPr>
          <p:cNvPr id="5" name="Picture 4">
            <a:extLst>
              <a:ext uri="{FF2B5EF4-FFF2-40B4-BE49-F238E27FC236}">
                <a16:creationId xmlns:a16="http://schemas.microsoft.com/office/drawing/2014/main" id="{AF8DF35F-C359-B142-2EE4-4F6363E30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8392" y="2828840"/>
            <a:ext cx="5225143" cy="2498939"/>
          </a:xfrm>
          <a:prstGeom prst="rect">
            <a:avLst/>
          </a:prstGeom>
        </p:spPr>
      </p:pic>
    </p:spTree>
    <p:extLst>
      <p:ext uri="{BB962C8B-B14F-4D97-AF65-F5344CB8AC3E}">
        <p14:creationId xmlns:p14="http://schemas.microsoft.com/office/powerpoint/2010/main" val="418763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39096AD-D160-CB2F-89B3-A1FD0B28882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D73DEE5-9BD5-22B2-FC1F-23AB8A03B8C4}"/>
              </a:ext>
            </a:extLst>
          </p:cNvPr>
          <p:cNvSpPr txBox="1"/>
          <p:nvPr/>
        </p:nvSpPr>
        <p:spPr>
          <a:xfrm>
            <a:off x="352231" y="821915"/>
            <a:ext cx="10517932" cy="1264642"/>
          </a:xfrm>
          <a:prstGeom prst="rect">
            <a:avLst/>
          </a:prstGeom>
          <a:noFill/>
        </p:spPr>
        <p:txBody>
          <a:bodyPr wrap="square">
            <a:spAutoFit/>
          </a:bodyPr>
          <a:lstStyle/>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PROBLEM 5: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Create a report featuring the Top 5 products, ranked by Incremental Revenue Percentage (IR%), across all campaigns. The report will provide essential information including product name, category, and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ir</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analysis helps identify the most successful products in terms of incremental revenue across our campaigns, assisting in product optimization.</a:t>
            </a:r>
          </a:p>
        </p:txBody>
      </p:sp>
      <p:pic>
        <p:nvPicPr>
          <p:cNvPr id="7" name="Picture 6">
            <a:extLst>
              <a:ext uri="{FF2B5EF4-FFF2-40B4-BE49-F238E27FC236}">
                <a16:creationId xmlns:a16="http://schemas.microsoft.com/office/drawing/2014/main" id="{B349A6AE-A1AE-6598-897B-9CCE470CF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9347" y="2771683"/>
            <a:ext cx="7016619" cy="2640072"/>
          </a:xfrm>
          <a:prstGeom prst="rect">
            <a:avLst/>
          </a:prstGeom>
        </p:spPr>
      </p:pic>
    </p:spTree>
    <p:extLst>
      <p:ext uri="{BB962C8B-B14F-4D97-AF65-F5344CB8AC3E}">
        <p14:creationId xmlns:p14="http://schemas.microsoft.com/office/powerpoint/2010/main" val="4221054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42E16A3-8475-3A6A-E4A9-3C8FD4F9742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F3D123B-0A81-5221-82CE-B067618F0122}"/>
              </a:ext>
            </a:extLst>
          </p:cNvPr>
          <p:cNvSpPr txBox="1"/>
          <p:nvPr/>
        </p:nvSpPr>
        <p:spPr>
          <a:xfrm>
            <a:off x="324238" y="476985"/>
            <a:ext cx="9790145" cy="1967655"/>
          </a:xfrm>
          <a:prstGeom prst="rect">
            <a:avLst/>
          </a:prstGeom>
          <a:noFill/>
        </p:spPr>
        <p:txBody>
          <a:bodyPr wrap="square">
            <a:spAutoFit/>
          </a:bodyPr>
          <a:lstStyle/>
          <a:p>
            <a:pPr>
              <a:lnSpc>
                <a:spcPct val="107000"/>
              </a:lnSpc>
              <a:spcAft>
                <a:spcPts val="800"/>
              </a:spcAft>
            </a:pPr>
            <a:r>
              <a:rPr lang="en-IN" sz="35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RECOMMENDED INSIGHTS:</a:t>
            </a:r>
            <a:endParaRPr lang="en-IN" sz="3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Now, the insights gathered from the analysis of the records of the </a:t>
            </a:r>
            <a:r>
              <a:rPr lang="en-IN" sz="1800"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Atliq</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Mart, is provided below:</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5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Store Performance Analysis:</a:t>
            </a:r>
            <a:endParaRPr lang="en-IN" sz="2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300"/>
              <a:buFont typeface="+mj-lt"/>
              <a:buAutoNum type="arabicPeriod"/>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Which are the</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top</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10</a:t>
            </a:r>
            <a:r>
              <a:rPr lang="en-IN" sz="1800" kern="100" spc="-2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stores in</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terms of</a:t>
            </a:r>
            <a:r>
              <a:rPr lang="en-IN" sz="1800" kern="100" spc="-4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Incremental</a:t>
            </a:r>
            <a:r>
              <a:rPr lang="en-IN" sz="1800" kern="100" spc="18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Revenue</a:t>
            </a:r>
            <a:r>
              <a:rPr lang="en-IN" sz="1800" kern="100" spc="16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(IR) generated</a:t>
            </a:r>
            <a:r>
              <a:rPr lang="en-IN" sz="1800" kern="100" spc="1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from the promotions?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AA7968E7-E8CE-6A15-9618-EBB303BBE4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497" y="2518159"/>
            <a:ext cx="2991267" cy="3974841"/>
          </a:xfrm>
          <a:prstGeom prst="rect">
            <a:avLst/>
          </a:prstGeom>
        </p:spPr>
      </p:pic>
    </p:spTree>
    <p:extLst>
      <p:ext uri="{BB962C8B-B14F-4D97-AF65-F5344CB8AC3E}">
        <p14:creationId xmlns:p14="http://schemas.microsoft.com/office/powerpoint/2010/main" val="1178264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3B55AC0-0748-105A-4FDD-A757AE90B89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F190D80-1B7E-F7CE-3F1C-3B58BFAD7A1D}"/>
              </a:ext>
            </a:extLst>
          </p:cNvPr>
          <p:cNvSpPr txBox="1"/>
          <p:nvPr/>
        </p:nvSpPr>
        <p:spPr>
          <a:xfrm>
            <a:off x="457200" y="793102"/>
            <a:ext cx="8689132" cy="866648"/>
          </a:xfrm>
          <a:prstGeom prst="rect">
            <a:avLst/>
          </a:prstGeom>
          <a:noFill/>
        </p:spPr>
        <p:txBody>
          <a:bodyPr wrap="square">
            <a:spAutoFit/>
          </a:bodyPr>
          <a:lstStyle/>
          <a:p>
            <a:pPr marR="295275" lvl="0">
              <a:lnSpc>
                <a:spcPct val="126000"/>
              </a:lnSpc>
              <a:spcBef>
                <a:spcPts val="15"/>
              </a:spcBef>
              <a:spcAft>
                <a:spcPts val="800"/>
              </a:spcAft>
              <a:buSzPts val="1300"/>
              <a:tabLst>
                <a:tab pos="536575" algn="l"/>
              </a:tabLs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 What are the</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bottom 10</a:t>
            </a:r>
            <a:r>
              <a:rPr lang="en-IN" sz="1800" kern="100" spc="-3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stores when it comes to</a:t>
            </a:r>
            <a:r>
              <a:rPr lang="en-IN" sz="1800" kern="100" spc="-3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Incremental</a:t>
            </a:r>
            <a:r>
              <a:rPr lang="en-IN" sz="1800" kern="100" spc="18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Sold</a:t>
            </a:r>
            <a:r>
              <a:rPr lang="en-IN" sz="1800" kern="100" spc="-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Units (ISU)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during</a:t>
            </a:r>
            <a:r>
              <a:rPr lang="en-IN" sz="1800" kern="100" spc="-8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p>
          <a:p>
            <a:pPr marR="295275" lvl="0">
              <a:lnSpc>
                <a:spcPct val="126000"/>
              </a:lnSpc>
              <a:spcBef>
                <a:spcPts val="15"/>
              </a:spcBef>
              <a:spcAft>
                <a:spcPts val="800"/>
              </a:spcAft>
              <a:buSzPts val="1300"/>
              <a:tabLst>
                <a:tab pos="536575" algn="l"/>
              </a:tabLst>
            </a:pPr>
            <a:r>
              <a:rPr lang="en-IN" kern="100" spc="-85"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a:t>
            </a:r>
            <a:r>
              <a:rPr lang="en-IN" sz="1800" kern="100" spc="-7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promotional</a:t>
            </a:r>
            <a:r>
              <a:rPr lang="en-IN" sz="1800" kern="100" spc="-2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period?</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A60E34D-D6DA-879B-B243-F629B4629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799" y="1577892"/>
            <a:ext cx="3000794" cy="4896533"/>
          </a:xfrm>
          <a:prstGeom prst="rect">
            <a:avLst/>
          </a:prstGeom>
        </p:spPr>
      </p:pic>
    </p:spTree>
    <p:extLst>
      <p:ext uri="{BB962C8B-B14F-4D97-AF65-F5344CB8AC3E}">
        <p14:creationId xmlns:p14="http://schemas.microsoft.com/office/powerpoint/2010/main" val="2449181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BDCCF31-787D-72D9-575C-BCC040F015D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1BCC815-2B0D-7402-CA93-5B03F19F5F30}"/>
              </a:ext>
            </a:extLst>
          </p:cNvPr>
          <p:cNvSpPr txBox="1"/>
          <p:nvPr/>
        </p:nvSpPr>
        <p:spPr>
          <a:xfrm>
            <a:off x="202941" y="829743"/>
            <a:ext cx="9379598" cy="645177"/>
          </a:xfrm>
          <a:prstGeom prst="rect">
            <a:avLst/>
          </a:prstGeom>
          <a:noFill/>
        </p:spPr>
        <p:txBody>
          <a:bodyPr wrap="square">
            <a:spAutoFit/>
          </a:bodyPr>
          <a:lstStyle/>
          <a:p>
            <a:pPr lvl="0">
              <a:lnSpc>
                <a:spcPts val="1395"/>
              </a:lnSpc>
              <a:buSzPts val="1300"/>
              <a:tabLst>
                <a:tab pos="534670" algn="l"/>
              </a:tabLst>
            </a:pPr>
            <a:r>
              <a:rPr lang="en-US" sz="1800" dirty="0">
                <a:solidFill>
                  <a:schemeClr val="bg1"/>
                </a:solidFill>
                <a:effectLst/>
                <a:latin typeface="Calibri" panose="020F0502020204030204" pitchFamily="34" charset="0"/>
                <a:ea typeface="Arial" panose="020B0604020202020204" pitchFamily="34" charset="0"/>
              </a:rPr>
              <a:t>3. How</a:t>
            </a:r>
            <a:r>
              <a:rPr lang="en-US" sz="1800" spc="-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does</a:t>
            </a:r>
            <a:r>
              <a:rPr lang="en-US" sz="1800" spc="6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the</a:t>
            </a:r>
            <a:r>
              <a:rPr lang="en-US" sz="1800" spc="-40"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performance</a:t>
            </a:r>
            <a:r>
              <a:rPr lang="en-US" sz="1800" spc="24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of</a:t>
            </a:r>
            <a:r>
              <a:rPr lang="en-US" sz="1800" spc="-1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stores</a:t>
            </a:r>
            <a:r>
              <a:rPr lang="en-US" sz="1800" spc="20"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vary</a:t>
            </a:r>
            <a:r>
              <a:rPr lang="en-US" sz="1800" spc="-2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by</a:t>
            </a:r>
            <a:r>
              <a:rPr lang="en-US" sz="1800" spc="-30"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city?</a:t>
            </a:r>
            <a:r>
              <a:rPr lang="en-US" sz="1800" spc="-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Are</a:t>
            </a:r>
            <a:r>
              <a:rPr lang="en-US" sz="1800" spc="-1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there</a:t>
            </a:r>
            <a:r>
              <a:rPr lang="en-US" sz="1800" spc="1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any</a:t>
            </a:r>
            <a:r>
              <a:rPr lang="en-US" sz="1800" spc="-15" dirty="0">
                <a:solidFill>
                  <a:schemeClr val="bg1"/>
                </a:solidFill>
                <a:effectLst/>
                <a:latin typeface="Calibri" panose="020F0502020204030204" pitchFamily="34" charset="0"/>
                <a:ea typeface="Arial" panose="020B0604020202020204" pitchFamily="34" charset="0"/>
              </a:rPr>
              <a:t> </a:t>
            </a:r>
            <a:r>
              <a:rPr lang="en-US" sz="1800" spc="-10" dirty="0">
                <a:solidFill>
                  <a:schemeClr val="bg1"/>
                </a:solidFill>
                <a:effectLst/>
                <a:latin typeface="Calibri" panose="020F0502020204030204" pitchFamily="34" charset="0"/>
                <a:ea typeface="Arial" panose="020B0604020202020204" pitchFamily="34" charset="0"/>
              </a:rPr>
              <a:t>common</a:t>
            </a:r>
            <a:r>
              <a:rPr lang="en-US" sz="1800" dirty="0">
                <a:solidFill>
                  <a:schemeClr val="bg1"/>
                </a:solidFill>
                <a:effectLst/>
                <a:latin typeface="Calibri" panose="020F0502020204030204" pitchFamily="34" charset="0"/>
                <a:ea typeface="Arial" panose="020B0604020202020204" pitchFamily="34" charset="0"/>
              </a:rPr>
              <a:t> characteristics among</a:t>
            </a:r>
            <a:r>
              <a:rPr lang="en-US" sz="1800" spc="-15" dirty="0">
                <a:solidFill>
                  <a:schemeClr val="bg1"/>
                </a:solidFill>
                <a:effectLst/>
                <a:latin typeface="Calibri" panose="020F0502020204030204" pitchFamily="34" charset="0"/>
                <a:ea typeface="Arial" panose="020B0604020202020204" pitchFamily="34" charset="0"/>
              </a:rPr>
              <a:t>  </a:t>
            </a:r>
          </a:p>
          <a:p>
            <a:pPr lvl="0">
              <a:lnSpc>
                <a:spcPts val="1395"/>
              </a:lnSpc>
              <a:buSzPts val="1300"/>
              <a:tabLst>
                <a:tab pos="534670" algn="l"/>
              </a:tabLst>
            </a:pPr>
            <a:endParaRPr lang="en-US" spc="-15" dirty="0">
              <a:solidFill>
                <a:schemeClr val="bg1"/>
              </a:solidFill>
              <a:latin typeface="Calibri" panose="020F0502020204030204" pitchFamily="34" charset="0"/>
              <a:ea typeface="Arial" panose="020B0604020202020204" pitchFamily="34" charset="0"/>
            </a:endParaRPr>
          </a:p>
          <a:p>
            <a:pPr lvl="0">
              <a:lnSpc>
                <a:spcPts val="1395"/>
              </a:lnSpc>
              <a:buSzPts val="1300"/>
              <a:tabLst>
                <a:tab pos="534670" algn="l"/>
              </a:tabLst>
            </a:pPr>
            <a:r>
              <a:rPr lang="en-US" sz="1800" spc="-1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the</a:t>
            </a:r>
            <a:r>
              <a:rPr lang="en-US" sz="1800" spc="-2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top-performing stores that could be</a:t>
            </a:r>
            <a:r>
              <a:rPr lang="en-US" sz="1800" spc="-10"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leveraged</a:t>
            </a:r>
            <a:r>
              <a:rPr lang="en-US" sz="1800" spc="200"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across other stores?</a:t>
            </a:r>
            <a:endParaRPr lang="en-IN" sz="2400" dirty="0">
              <a:solidFill>
                <a:schemeClr val="bg1"/>
              </a:solidFill>
              <a:effectLst/>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3423C84E-BF99-2B5C-BBE6-9E2F407D9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896" y="1474920"/>
            <a:ext cx="10123716" cy="4713865"/>
          </a:xfrm>
          <a:prstGeom prst="rect">
            <a:avLst/>
          </a:prstGeom>
        </p:spPr>
      </p:pic>
      <p:sp>
        <p:nvSpPr>
          <p:cNvPr id="6" name="TextBox 5">
            <a:extLst>
              <a:ext uri="{FF2B5EF4-FFF2-40B4-BE49-F238E27FC236}">
                <a16:creationId xmlns:a16="http://schemas.microsoft.com/office/drawing/2014/main" id="{DDF84C4E-A620-5851-27D2-1925F8F5711B}"/>
              </a:ext>
            </a:extLst>
          </p:cNvPr>
          <p:cNvSpPr txBox="1"/>
          <p:nvPr/>
        </p:nvSpPr>
        <p:spPr>
          <a:xfrm>
            <a:off x="662473" y="6188785"/>
            <a:ext cx="11347390" cy="671915"/>
          </a:xfrm>
          <a:prstGeom prst="rect">
            <a:avLst/>
          </a:prstGeom>
          <a:noFill/>
        </p:spPr>
        <p:txBody>
          <a:bodyPr wrap="square" rtlCol="0">
            <a:spAutoFit/>
          </a:bodyPr>
          <a:lstStyle/>
          <a:p>
            <a:pPr marL="457200">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Common characteristics among the top revenue generating cities are the number of store counts which are more in these as compared to rest of the cities.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7494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9E6E96E-058B-FF29-CD1B-8D6E531D642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5F1BF47-014A-09EE-429A-C4614CB48058}"/>
              </a:ext>
            </a:extLst>
          </p:cNvPr>
          <p:cNvSpPr txBox="1"/>
          <p:nvPr/>
        </p:nvSpPr>
        <p:spPr>
          <a:xfrm>
            <a:off x="338666" y="589400"/>
            <a:ext cx="9135533" cy="1223284"/>
          </a:xfrm>
          <a:prstGeom prst="rect">
            <a:avLst/>
          </a:prstGeom>
          <a:noFill/>
        </p:spPr>
        <p:txBody>
          <a:bodyPr wrap="square">
            <a:spAutoFit/>
          </a:bodyPr>
          <a:lstStyle/>
          <a:p>
            <a:pPr marL="73660">
              <a:spcBef>
                <a:spcPts val="5"/>
              </a:spcBef>
            </a:pPr>
            <a:r>
              <a:rPr lang="en-US" sz="2500" b="1" kern="0" dirty="0">
                <a:solidFill>
                  <a:schemeClr val="bg1"/>
                </a:solidFill>
                <a:latin typeface="Calibri" panose="020F0502020204030204" pitchFamily="34" charset="0"/>
                <a:ea typeface="Arial" panose="020B0604020202020204" pitchFamily="34" charset="0"/>
              </a:rPr>
              <a:t>P</a:t>
            </a:r>
            <a:r>
              <a:rPr lang="en-US" sz="2500" b="1" kern="0" dirty="0">
                <a:solidFill>
                  <a:schemeClr val="bg1"/>
                </a:solidFill>
                <a:effectLst/>
                <a:latin typeface="Calibri" panose="020F0502020204030204" pitchFamily="34" charset="0"/>
                <a:ea typeface="Arial" panose="020B0604020202020204" pitchFamily="34" charset="0"/>
              </a:rPr>
              <a:t>romotion</a:t>
            </a:r>
            <a:r>
              <a:rPr lang="en-US" sz="2500" b="1" kern="0" spc="45" dirty="0">
                <a:solidFill>
                  <a:schemeClr val="bg1"/>
                </a:solidFill>
                <a:effectLst/>
                <a:latin typeface="Calibri" panose="020F0502020204030204" pitchFamily="34" charset="0"/>
                <a:ea typeface="Arial" panose="020B0604020202020204" pitchFamily="34" charset="0"/>
              </a:rPr>
              <a:t> </a:t>
            </a:r>
            <a:r>
              <a:rPr lang="en-US" sz="2500" b="1" kern="0" dirty="0">
                <a:solidFill>
                  <a:schemeClr val="bg1"/>
                </a:solidFill>
                <a:effectLst/>
                <a:latin typeface="Calibri" panose="020F0502020204030204" pitchFamily="34" charset="0"/>
                <a:ea typeface="Arial" panose="020B0604020202020204" pitchFamily="34" charset="0"/>
              </a:rPr>
              <a:t>Type</a:t>
            </a:r>
            <a:r>
              <a:rPr lang="en-US" sz="2500" b="1" kern="0" spc="25" dirty="0">
                <a:solidFill>
                  <a:schemeClr val="bg1"/>
                </a:solidFill>
                <a:effectLst/>
                <a:latin typeface="Calibri" panose="020F0502020204030204" pitchFamily="34" charset="0"/>
                <a:ea typeface="Arial" panose="020B0604020202020204" pitchFamily="34" charset="0"/>
              </a:rPr>
              <a:t> </a:t>
            </a:r>
            <a:r>
              <a:rPr lang="en-US" sz="2500" b="1" kern="0" spc="-10" dirty="0">
                <a:solidFill>
                  <a:schemeClr val="bg1"/>
                </a:solidFill>
                <a:effectLst/>
                <a:latin typeface="Calibri" panose="020F0502020204030204" pitchFamily="34" charset="0"/>
                <a:ea typeface="Arial" panose="020B0604020202020204" pitchFamily="34" charset="0"/>
              </a:rPr>
              <a:t>Analysis:</a:t>
            </a:r>
          </a:p>
          <a:p>
            <a:pPr marL="73660">
              <a:spcBef>
                <a:spcPts val="5"/>
              </a:spcBef>
            </a:pPr>
            <a:endParaRPr lang="en-IN" sz="2500" b="1" kern="0" dirty="0">
              <a:solidFill>
                <a:schemeClr val="bg1"/>
              </a:solidFill>
              <a:effectLst/>
              <a:latin typeface="Arial" panose="020B0604020202020204" pitchFamily="34" charset="0"/>
              <a:ea typeface="Arial" panose="020B0604020202020204" pitchFamily="34" charset="0"/>
            </a:endParaRPr>
          </a:p>
          <a:p>
            <a:pPr marR="434340" lvl="0">
              <a:lnSpc>
                <a:spcPct val="120000"/>
              </a:lnSpc>
              <a:spcBef>
                <a:spcPts val="415"/>
              </a:spcBef>
              <a:spcAft>
                <a:spcPts val="800"/>
              </a:spcAft>
              <a:buSzPts val="1300"/>
              <a:tabLst>
                <a:tab pos="535305" algn="l"/>
                <a:tab pos="537210" algn="l"/>
              </a:tabLst>
            </a:pPr>
            <a:r>
              <a:rPr lang="en-IN" kern="1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What</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are</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top</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types</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that</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resulted in</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highest</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Incremental </a:t>
            </a:r>
            <a:r>
              <a:rPr lang="en-IN" sz="1800" kern="100" spc="-2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Revenue?</a:t>
            </a:r>
            <a:endParaRPr lang="en-IN" sz="1800" kern="100"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8DC0076-6DE9-7E6E-559C-6FFADD77D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524" y="2198540"/>
            <a:ext cx="3238952" cy="1569127"/>
          </a:xfrm>
          <a:prstGeom prst="rect">
            <a:avLst/>
          </a:prstGeom>
        </p:spPr>
      </p:pic>
      <p:sp>
        <p:nvSpPr>
          <p:cNvPr id="7" name="TextBox 6">
            <a:extLst>
              <a:ext uri="{FF2B5EF4-FFF2-40B4-BE49-F238E27FC236}">
                <a16:creationId xmlns:a16="http://schemas.microsoft.com/office/drawing/2014/main" id="{A719FC35-60E1-3D2A-B344-072D94860A43}"/>
              </a:ext>
            </a:extLst>
          </p:cNvPr>
          <p:cNvSpPr txBox="1"/>
          <p:nvPr/>
        </p:nvSpPr>
        <p:spPr>
          <a:xfrm>
            <a:off x="431799" y="4153523"/>
            <a:ext cx="9508067" cy="412934"/>
          </a:xfrm>
          <a:prstGeom prst="rect">
            <a:avLst/>
          </a:prstGeom>
          <a:noFill/>
        </p:spPr>
        <p:txBody>
          <a:bodyPr wrap="square">
            <a:spAutoFit/>
          </a:bodyPr>
          <a:lstStyle/>
          <a:p>
            <a:pPr marR="184785" lvl="0">
              <a:lnSpc>
                <a:spcPct val="125000"/>
              </a:lnSpc>
              <a:spcBef>
                <a:spcPts val="35"/>
              </a:spcBef>
              <a:spcAft>
                <a:spcPts val="800"/>
              </a:spcAft>
              <a:buSzPts val="1300"/>
              <a:tabLst>
                <a:tab pos="531495" algn="l"/>
                <a:tab pos="537210" algn="l"/>
              </a:tabLst>
            </a:pPr>
            <a:r>
              <a:rPr lang="en-IN" kern="100" dirty="0">
                <a:solidFill>
                  <a:schemeClr val="bg1"/>
                </a:solidFill>
                <a:latin typeface="Calibri" panose="020F0502020204030204" pitchFamily="34" charset="0"/>
                <a:ea typeface="Calibri" panose="020F0502020204030204" pitchFamily="34" charset="0"/>
                <a:cs typeface="Calibri" panose="020F0502020204030204" pitchFamily="34" charset="0"/>
              </a:rPr>
              <a:t>2.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Which</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bottom</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a:t>
            </a:r>
            <a:r>
              <a:rPr lang="en-IN" sz="1800" kern="100" spc="-2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types in</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terms of</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their</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impact</a:t>
            </a:r>
            <a:r>
              <a:rPr lang="en-IN" sz="1800" kern="100" spc="2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on</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Incremental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Sold</a:t>
            </a:r>
            <a:r>
              <a:rPr lang="en-IN" sz="1800" kern="100" spc="-4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Units?</a:t>
            </a:r>
            <a:endParaRPr lang="en-IN" sz="1800" kern="100"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C34EDFD-D623-95FD-887B-4B538A8496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5103" y="4851399"/>
            <a:ext cx="3181794" cy="1659467"/>
          </a:xfrm>
          <a:prstGeom prst="rect">
            <a:avLst/>
          </a:prstGeom>
        </p:spPr>
      </p:pic>
    </p:spTree>
    <p:extLst>
      <p:ext uri="{BB962C8B-B14F-4D97-AF65-F5344CB8AC3E}">
        <p14:creationId xmlns:p14="http://schemas.microsoft.com/office/powerpoint/2010/main" val="362480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7870D66-6B9A-D016-7706-FB59D06C6E8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0A4C5BE-0F01-5400-76B1-7E49D6CC4091}"/>
              </a:ext>
            </a:extLst>
          </p:cNvPr>
          <p:cNvSpPr txBox="1"/>
          <p:nvPr/>
        </p:nvSpPr>
        <p:spPr>
          <a:xfrm>
            <a:off x="448733" y="770195"/>
            <a:ext cx="10109200" cy="734945"/>
          </a:xfrm>
          <a:prstGeom prst="rect">
            <a:avLst/>
          </a:prstGeom>
          <a:noFill/>
        </p:spPr>
        <p:txBody>
          <a:bodyPr wrap="square">
            <a:spAutoFit/>
          </a:bodyPr>
          <a:lstStyle/>
          <a:p>
            <a:pPr marR="75565" lvl="0">
              <a:lnSpc>
                <a:spcPct val="120000"/>
              </a:lnSpc>
              <a:spcAft>
                <a:spcPts val="800"/>
              </a:spcAft>
              <a:buSzPts val="1300"/>
              <a:tabLst>
                <a:tab pos="532765" algn="l"/>
                <a:tab pos="534035" algn="l"/>
              </a:tabLst>
            </a:pP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 Is there a significant</a:t>
            </a:r>
            <a:r>
              <a:rPr lang="en-IN" sz="1800" kern="100" spc="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difference</a:t>
            </a:r>
            <a:r>
              <a:rPr lang="en-IN" sz="1800" kern="100" spc="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a:t>
            </a:r>
            <a:r>
              <a:rPr lang="en-IN" sz="1800" kern="100" spc="-3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performance</a:t>
            </a:r>
            <a:r>
              <a:rPr lang="en-IN" sz="1800" kern="100" spc="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of discount-based promotions versus</a:t>
            </a:r>
            <a:r>
              <a:rPr lang="en-IN" sz="1800" kern="100" spc="-2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BOGOF (Buy One</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Get</a:t>
            </a:r>
            <a:r>
              <a:rPr lang="en-IN" sz="1800" kern="100" spc="-4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One</a:t>
            </a:r>
            <a:r>
              <a:rPr lang="en-IN" sz="1800" kern="100" spc="-4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Free)</a:t>
            </a:r>
            <a:r>
              <a:rPr lang="en-IN" sz="1800" kern="100" spc="3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or</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cashback promotions?</a:t>
            </a:r>
            <a:endParaRPr lang="en-IN" sz="1800" kern="100"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8A23FDC-BC1B-DACE-9349-A87E6F3F5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5836" y="2004856"/>
            <a:ext cx="6354062" cy="1991411"/>
          </a:xfrm>
          <a:prstGeom prst="rect">
            <a:avLst/>
          </a:prstGeom>
        </p:spPr>
      </p:pic>
      <p:sp>
        <p:nvSpPr>
          <p:cNvPr id="7" name="TextBox 6">
            <a:extLst>
              <a:ext uri="{FF2B5EF4-FFF2-40B4-BE49-F238E27FC236}">
                <a16:creationId xmlns:a16="http://schemas.microsoft.com/office/drawing/2014/main" id="{6BC0AEA2-EE3B-E103-4767-A9B73386D82F}"/>
              </a:ext>
            </a:extLst>
          </p:cNvPr>
          <p:cNvSpPr txBox="1"/>
          <p:nvPr/>
        </p:nvSpPr>
        <p:spPr>
          <a:xfrm>
            <a:off x="508000" y="4311317"/>
            <a:ext cx="10769599" cy="369332"/>
          </a:xfrm>
          <a:prstGeom prst="rect">
            <a:avLst/>
          </a:prstGeom>
          <a:noFill/>
        </p:spPr>
        <p:txBody>
          <a:bodyPr wrap="square">
            <a:spAutoFit/>
          </a:bodyPr>
          <a:lstStyle/>
          <a:p>
            <a:r>
              <a:rPr lang="en-IN" sz="1800" dirty="0">
                <a:solidFill>
                  <a:schemeClr val="bg1"/>
                </a:solidFill>
                <a:effectLst/>
                <a:latin typeface="Calibri" panose="020F0502020204030204" pitchFamily="34" charset="0"/>
                <a:ea typeface="Calibri" panose="020F0502020204030204" pitchFamily="34" charset="0"/>
              </a:rPr>
              <a:t>4. Which promotions strike</a:t>
            </a:r>
            <a:r>
              <a:rPr lang="en-IN" sz="1800" spc="-20" dirty="0">
                <a:solidFill>
                  <a:schemeClr val="bg1"/>
                </a:solidFill>
                <a:effectLst/>
                <a:latin typeface="Calibri" panose="020F0502020204030204" pitchFamily="34" charset="0"/>
                <a:ea typeface="Calibri" panose="020F0502020204030204" pitchFamily="34" charset="0"/>
              </a:rPr>
              <a:t> </a:t>
            </a:r>
            <a:r>
              <a:rPr lang="en-IN" sz="1800" dirty="0">
                <a:solidFill>
                  <a:schemeClr val="bg1"/>
                </a:solidFill>
                <a:effectLst/>
                <a:latin typeface="Calibri" panose="020F0502020204030204" pitchFamily="34" charset="0"/>
                <a:ea typeface="Calibri" panose="020F0502020204030204" pitchFamily="34" charset="0"/>
              </a:rPr>
              <a:t>the</a:t>
            </a:r>
            <a:r>
              <a:rPr lang="en-IN" sz="1800" spc="-35" dirty="0">
                <a:solidFill>
                  <a:schemeClr val="bg1"/>
                </a:solidFill>
                <a:effectLst/>
                <a:latin typeface="Calibri" panose="020F0502020204030204" pitchFamily="34" charset="0"/>
                <a:ea typeface="Calibri" panose="020F0502020204030204" pitchFamily="34" charset="0"/>
              </a:rPr>
              <a:t> </a:t>
            </a:r>
            <a:r>
              <a:rPr lang="en-IN" sz="1800" dirty="0">
                <a:solidFill>
                  <a:schemeClr val="bg1"/>
                </a:solidFill>
                <a:effectLst/>
                <a:latin typeface="Calibri" panose="020F0502020204030204" pitchFamily="34" charset="0"/>
                <a:ea typeface="Calibri" panose="020F0502020204030204" pitchFamily="34" charset="0"/>
              </a:rPr>
              <a:t>best balance between</a:t>
            </a:r>
            <a:r>
              <a:rPr lang="en-IN" sz="1800" spc="185" dirty="0">
                <a:solidFill>
                  <a:schemeClr val="bg1"/>
                </a:solidFill>
                <a:effectLst/>
                <a:latin typeface="Calibri" panose="020F0502020204030204" pitchFamily="34" charset="0"/>
                <a:ea typeface="Calibri" panose="020F0502020204030204" pitchFamily="34" charset="0"/>
              </a:rPr>
              <a:t> </a:t>
            </a:r>
            <a:r>
              <a:rPr lang="en-IN" sz="1800" dirty="0">
                <a:solidFill>
                  <a:schemeClr val="bg1"/>
                </a:solidFill>
                <a:effectLst/>
                <a:latin typeface="Calibri" panose="020F0502020204030204" pitchFamily="34" charset="0"/>
                <a:ea typeface="Calibri" panose="020F0502020204030204" pitchFamily="34" charset="0"/>
              </a:rPr>
              <a:t>Incremental</a:t>
            </a:r>
            <a:r>
              <a:rPr lang="en-IN" sz="1800" spc="180" dirty="0">
                <a:solidFill>
                  <a:schemeClr val="bg1"/>
                </a:solidFill>
                <a:effectLst/>
                <a:latin typeface="Calibri" panose="020F0502020204030204" pitchFamily="34" charset="0"/>
                <a:ea typeface="Calibri" panose="020F0502020204030204" pitchFamily="34" charset="0"/>
              </a:rPr>
              <a:t> </a:t>
            </a:r>
            <a:r>
              <a:rPr lang="en-IN" sz="1800" dirty="0">
                <a:solidFill>
                  <a:schemeClr val="bg1"/>
                </a:solidFill>
                <a:effectLst/>
                <a:latin typeface="Calibri" panose="020F0502020204030204" pitchFamily="34" charset="0"/>
                <a:ea typeface="Calibri" panose="020F0502020204030204" pitchFamily="34" charset="0"/>
              </a:rPr>
              <a:t>Sold Units and </a:t>
            </a:r>
            <a:r>
              <a:rPr lang="en-IN" sz="1800" spc="-20" dirty="0">
                <a:solidFill>
                  <a:schemeClr val="bg1"/>
                </a:solidFill>
                <a:effectLst/>
                <a:latin typeface="Calibri" panose="020F0502020204030204" pitchFamily="34" charset="0"/>
                <a:ea typeface="Calibri" panose="020F0502020204030204" pitchFamily="34" charset="0"/>
              </a:rPr>
              <a:t>maintaining</a:t>
            </a:r>
            <a:r>
              <a:rPr lang="en-IN" sz="1800" spc="-75" dirty="0">
                <a:solidFill>
                  <a:schemeClr val="bg1"/>
                </a:solidFill>
                <a:effectLst/>
                <a:latin typeface="Calibri" panose="020F0502020204030204" pitchFamily="34" charset="0"/>
                <a:ea typeface="Calibri" panose="020F0502020204030204" pitchFamily="34" charset="0"/>
              </a:rPr>
              <a:t> </a:t>
            </a:r>
            <a:r>
              <a:rPr lang="en-IN" sz="1800" spc="-20" dirty="0">
                <a:solidFill>
                  <a:schemeClr val="bg1"/>
                </a:solidFill>
                <a:effectLst/>
                <a:latin typeface="Calibri" panose="020F0502020204030204" pitchFamily="34" charset="0"/>
                <a:ea typeface="Calibri" panose="020F0502020204030204" pitchFamily="34" charset="0"/>
              </a:rPr>
              <a:t>healthy</a:t>
            </a:r>
            <a:r>
              <a:rPr lang="en-IN" sz="1800" spc="-70" dirty="0">
                <a:solidFill>
                  <a:schemeClr val="bg1"/>
                </a:solidFill>
                <a:effectLst/>
                <a:latin typeface="Calibri" panose="020F0502020204030204" pitchFamily="34" charset="0"/>
                <a:ea typeface="Calibri" panose="020F0502020204030204" pitchFamily="34" charset="0"/>
              </a:rPr>
              <a:t> </a:t>
            </a:r>
            <a:r>
              <a:rPr lang="en-IN" sz="1800" spc="-20" dirty="0">
                <a:solidFill>
                  <a:schemeClr val="bg1"/>
                </a:solidFill>
                <a:effectLst/>
                <a:latin typeface="Calibri" panose="020F0502020204030204" pitchFamily="34" charset="0"/>
                <a:ea typeface="Calibri" panose="020F0502020204030204" pitchFamily="34" charset="0"/>
              </a:rPr>
              <a:t>margins?</a:t>
            </a:r>
            <a:endParaRPr lang="en-IN" dirty="0">
              <a:solidFill>
                <a:schemeClr val="bg1"/>
              </a:solidFill>
            </a:endParaRPr>
          </a:p>
        </p:txBody>
      </p:sp>
      <p:pic>
        <p:nvPicPr>
          <p:cNvPr id="9" name="Picture 8">
            <a:extLst>
              <a:ext uri="{FF2B5EF4-FFF2-40B4-BE49-F238E27FC236}">
                <a16:creationId xmlns:a16="http://schemas.microsoft.com/office/drawing/2014/main" id="{B22F5B2F-8368-93E0-8521-15F4B28427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9443" y="4766733"/>
            <a:ext cx="6373114" cy="1887725"/>
          </a:xfrm>
          <a:prstGeom prst="rect">
            <a:avLst/>
          </a:prstGeom>
        </p:spPr>
      </p:pic>
      <p:sp>
        <p:nvSpPr>
          <p:cNvPr id="10" name="TextBox 9">
            <a:extLst>
              <a:ext uri="{FF2B5EF4-FFF2-40B4-BE49-F238E27FC236}">
                <a16:creationId xmlns:a16="http://schemas.microsoft.com/office/drawing/2014/main" id="{3D6CDBEE-1174-57B7-5977-8D974DEF7A88}"/>
              </a:ext>
            </a:extLst>
          </p:cNvPr>
          <p:cNvSpPr txBox="1"/>
          <p:nvPr/>
        </p:nvSpPr>
        <p:spPr>
          <a:xfrm>
            <a:off x="508000" y="5525929"/>
            <a:ext cx="2127380" cy="369332"/>
          </a:xfrm>
          <a:prstGeom prst="rect">
            <a:avLst/>
          </a:prstGeom>
          <a:noFill/>
        </p:spPr>
        <p:txBody>
          <a:bodyPr wrap="square" rtlCol="0">
            <a:spAutoFit/>
          </a:bodyPr>
          <a:lstStyle/>
          <a:p>
            <a:r>
              <a:rPr lang="en-IN" dirty="0">
                <a:solidFill>
                  <a:schemeClr val="bg1"/>
                </a:solidFill>
              </a:rPr>
              <a:t>Cashback Promotion</a:t>
            </a:r>
          </a:p>
        </p:txBody>
      </p:sp>
    </p:spTree>
    <p:extLst>
      <p:ext uri="{BB962C8B-B14F-4D97-AF65-F5344CB8AC3E}">
        <p14:creationId xmlns:p14="http://schemas.microsoft.com/office/powerpoint/2010/main" val="1799029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78B261-132C-DF1D-00B6-07B6165A6C77}"/>
              </a:ext>
            </a:extLst>
          </p:cNvPr>
          <p:cNvSpPr txBox="1"/>
          <p:nvPr/>
        </p:nvSpPr>
        <p:spPr>
          <a:xfrm>
            <a:off x="464197" y="244523"/>
            <a:ext cx="9696839" cy="1523494"/>
          </a:xfrm>
          <a:prstGeom prst="rect">
            <a:avLst/>
          </a:prstGeom>
          <a:noFill/>
        </p:spPr>
        <p:txBody>
          <a:bodyPr wrap="square">
            <a:spAutoFit/>
          </a:bodyPr>
          <a:lstStyle/>
          <a:p>
            <a:pPr>
              <a:spcBef>
                <a:spcPts val="1015"/>
              </a:spcBef>
            </a:pPr>
            <a:r>
              <a:rPr lang="en-US" sz="1800" dirty="0">
                <a:solidFill>
                  <a:schemeClr val="bg1"/>
                </a:solidFill>
                <a:effectLst/>
                <a:latin typeface="Calibri" panose="020F0502020204030204" pitchFamily="34" charset="0"/>
                <a:ea typeface="Arial" panose="020B0604020202020204" pitchFamily="34" charset="0"/>
              </a:rPr>
              <a:t> </a:t>
            </a:r>
            <a:endParaRPr lang="en-IN" sz="2400" dirty="0">
              <a:solidFill>
                <a:schemeClr val="bg1"/>
              </a:solidFill>
              <a:effectLst/>
              <a:latin typeface="Arial" panose="020B0604020202020204" pitchFamily="34" charset="0"/>
              <a:ea typeface="Arial" panose="020B0604020202020204" pitchFamily="34" charset="0"/>
            </a:endParaRPr>
          </a:p>
          <a:p>
            <a:pPr marL="73660"/>
            <a:r>
              <a:rPr lang="en-US" sz="2500" b="1" kern="0" dirty="0">
                <a:solidFill>
                  <a:schemeClr val="bg1"/>
                </a:solidFill>
                <a:effectLst/>
                <a:latin typeface="Calibri" panose="020F0502020204030204" pitchFamily="34" charset="0"/>
                <a:ea typeface="Arial" panose="020B0604020202020204" pitchFamily="34" charset="0"/>
              </a:rPr>
              <a:t>Product</a:t>
            </a:r>
            <a:r>
              <a:rPr lang="en-US" sz="2500" b="1" kern="0" spc="-25" dirty="0">
                <a:solidFill>
                  <a:schemeClr val="bg1"/>
                </a:solidFill>
                <a:effectLst/>
                <a:latin typeface="Calibri" panose="020F0502020204030204" pitchFamily="34" charset="0"/>
                <a:ea typeface="Arial" panose="020B0604020202020204" pitchFamily="34" charset="0"/>
              </a:rPr>
              <a:t> </a:t>
            </a:r>
            <a:r>
              <a:rPr lang="en-US" sz="2500" b="1" kern="0" dirty="0">
                <a:solidFill>
                  <a:schemeClr val="bg1"/>
                </a:solidFill>
                <a:effectLst/>
                <a:latin typeface="Calibri" panose="020F0502020204030204" pitchFamily="34" charset="0"/>
                <a:ea typeface="Arial" panose="020B0604020202020204" pitchFamily="34" charset="0"/>
              </a:rPr>
              <a:t>and</a:t>
            </a:r>
            <a:r>
              <a:rPr lang="en-US" sz="2500" b="1" kern="0" spc="-65" dirty="0">
                <a:solidFill>
                  <a:schemeClr val="bg1"/>
                </a:solidFill>
                <a:effectLst/>
                <a:latin typeface="Calibri" panose="020F0502020204030204" pitchFamily="34" charset="0"/>
                <a:ea typeface="Arial" panose="020B0604020202020204" pitchFamily="34" charset="0"/>
              </a:rPr>
              <a:t> </a:t>
            </a:r>
            <a:r>
              <a:rPr lang="en-US" sz="2500" b="1" kern="0" dirty="0">
                <a:solidFill>
                  <a:schemeClr val="bg1"/>
                </a:solidFill>
                <a:effectLst/>
                <a:latin typeface="Calibri" panose="020F0502020204030204" pitchFamily="34" charset="0"/>
                <a:ea typeface="Arial" panose="020B0604020202020204" pitchFamily="34" charset="0"/>
              </a:rPr>
              <a:t>Category</a:t>
            </a:r>
            <a:r>
              <a:rPr lang="en-US" sz="2500" b="1" kern="0" spc="10" dirty="0">
                <a:solidFill>
                  <a:schemeClr val="bg1"/>
                </a:solidFill>
                <a:effectLst/>
                <a:latin typeface="Calibri" panose="020F0502020204030204" pitchFamily="34" charset="0"/>
                <a:ea typeface="Arial" panose="020B0604020202020204" pitchFamily="34" charset="0"/>
              </a:rPr>
              <a:t> </a:t>
            </a:r>
            <a:r>
              <a:rPr lang="en-US" sz="2500" b="1" kern="0" spc="-10" dirty="0">
                <a:solidFill>
                  <a:schemeClr val="bg1"/>
                </a:solidFill>
                <a:effectLst/>
                <a:latin typeface="Calibri" panose="020F0502020204030204" pitchFamily="34" charset="0"/>
                <a:ea typeface="Arial" panose="020B0604020202020204" pitchFamily="34" charset="0"/>
              </a:rPr>
              <a:t>Analysis:</a:t>
            </a:r>
            <a:r>
              <a:rPr lang="en-IN" sz="25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p>
          <a:p>
            <a:pPr marL="73660"/>
            <a:endParaRPr lang="en-IN" sz="2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776605" lvl="0" indent="-342900">
              <a:lnSpc>
                <a:spcPct val="125000"/>
              </a:lnSpc>
              <a:spcBef>
                <a:spcPts val="490"/>
              </a:spcBef>
              <a:spcAft>
                <a:spcPts val="800"/>
              </a:spcAft>
              <a:buFont typeface="+mj-lt"/>
              <a:buAutoNum type="arabicPeriod"/>
              <a:tabLst>
                <a:tab pos="534670" algn="l"/>
                <a:tab pos="537210" algn="l"/>
              </a:tabLs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Which product categories</a:t>
            </a:r>
            <a:r>
              <a:rPr lang="en-IN" sz="1800" kern="100" spc="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saw the</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most significant lift in</a:t>
            </a:r>
            <a:r>
              <a:rPr lang="en-IN" sz="1800" kern="100" spc="-3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sales from the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2AF74E6-5E17-5645-33B8-945D4CF683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737" y="1996240"/>
            <a:ext cx="7936525" cy="4460544"/>
          </a:xfrm>
          <a:prstGeom prst="rect">
            <a:avLst/>
          </a:prstGeom>
        </p:spPr>
      </p:pic>
      <p:sp>
        <p:nvSpPr>
          <p:cNvPr id="8" name="TextBox 7">
            <a:extLst>
              <a:ext uri="{FF2B5EF4-FFF2-40B4-BE49-F238E27FC236}">
                <a16:creationId xmlns:a16="http://schemas.microsoft.com/office/drawing/2014/main" id="{D70AD2E9-AFD1-5034-5244-74F47B4E9AF0}"/>
              </a:ext>
            </a:extLst>
          </p:cNvPr>
          <p:cNvSpPr txBox="1"/>
          <p:nvPr/>
        </p:nvSpPr>
        <p:spPr>
          <a:xfrm>
            <a:off x="335902" y="2584580"/>
            <a:ext cx="1502229" cy="2308324"/>
          </a:xfrm>
          <a:prstGeom prst="rect">
            <a:avLst/>
          </a:prstGeom>
          <a:noFill/>
        </p:spPr>
        <p:txBody>
          <a:bodyPr wrap="square" rtlCol="0">
            <a:spAutoFit/>
          </a:bodyPr>
          <a:lstStyle/>
          <a:p>
            <a:r>
              <a:rPr lang="en-IN" sz="1800" b="1" i="1" dirty="0">
                <a:solidFill>
                  <a:schemeClr val="bg1"/>
                </a:solidFill>
                <a:effectLst/>
                <a:latin typeface="Calibri" panose="020F0502020204030204" pitchFamily="34" charset="0"/>
                <a:ea typeface="Calibri" panose="020F0502020204030204" pitchFamily="34" charset="0"/>
              </a:rPr>
              <a:t>Combo 1 </a:t>
            </a:r>
            <a:r>
              <a:rPr lang="en-IN" sz="1800" b="1" dirty="0">
                <a:solidFill>
                  <a:schemeClr val="bg1"/>
                </a:solidFill>
                <a:effectLst/>
                <a:latin typeface="Calibri" panose="020F0502020204030204" pitchFamily="34" charset="0"/>
                <a:ea typeface="Calibri" panose="020F0502020204030204" pitchFamily="34" charset="0"/>
              </a:rPr>
              <a:t>and </a:t>
            </a:r>
            <a:r>
              <a:rPr lang="en-IN" sz="1800" b="1" i="1" dirty="0">
                <a:solidFill>
                  <a:schemeClr val="bg1"/>
                </a:solidFill>
                <a:effectLst/>
                <a:latin typeface="Calibri" panose="020F0502020204030204" pitchFamily="34" charset="0"/>
                <a:ea typeface="Calibri" panose="020F0502020204030204" pitchFamily="34" charset="0"/>
              </a:rPr>
              <a:t>Grocery and Staples </a:t>
            </a:r>
            <a:r>
              <a:rPr lang="en-IN" sz="1800" dirty="0">
                <a:solidFill>
                  <a:schemeClr val="bg1"/>
                </a:solidFill>
                <a:effectLst/>
                <a:latin typeface="Calibri" panose="020F0502020204030204" pitchFamily="34" charset="0"/>
                <a:ea typeface="Calibri" panose="020F0502020204030204" pitchFamily="34" charset="0"/>
              </a:rPr>
              <a:t>stand out as the top revenue-generating categories post-offer</a:t>
            </a:r>
            <a:endParaRPr lang="en-IN" dirty="0">
              <a:solidFill>
                <a:schemeClr val="bg1"/>
              </a:solidFill>
            </a:endParaRPr>
          </a:p>
        </p:txBody>
      </p:sp>
      <p:sp>
        <p:nvSpPr>
          <p:cNvPr id="9" name="TextBox 8">
            <a:extLst>
              <a:ext uri="{FF2B5EF4-FFF2-40B4-BE49-F238E27FC236}">
                <a16:creationId xmlns:a16="http://schemas.microsoft.com/office/drawing/2014/main" id="{FB7BD6CD-E86B-3EC1-9872-9A89112162FA}"/>
              </a:ext>
            </a:extLst>
          </p:cNvPr>
          <p:cNvSpPr txBox="1"/>
          <p:nvPr/>
        </p:nvSpPr>
        <p:spPr>
          <a:xfrm>
            <a:off x="10515600" y="2845837"/>
            <a:ext cx="1340498" cy="3416320"/>
          </a:xfrm>
          <a:prstGeom prst="rect">
            <a:avLst/>
          </a:prstGeom>
          <a:noFill/>
        </p:spPr>
        <p:txBody>
          <a:bodyPr wrap="square" rtlCol="0">
            <a:spAutoFit/>
          </a:bodyPr>
          <a:lstStyle/>
          <a:p>
            <a:r>
              <a:rPr lang="en-IN" sz="1800" b="1" i="1" dirty="0">
                <a:solidFill>
                  <a:schemeClr val="bg1"/>
                </a:solidFill>
                <a:effectLst/>
                <a:latin typeface="Calibri" panose="020F0502020204030204" pitchFamily="34" charset="0"/>
                <a:ea typeface="Calibri" panose="020F0502020204030204" pitchFamily="34" charset="0"/>
              </a:rPr>
              <a:t>Home Appliance category</a:t>
            </a:r>
            <a:r>
              <a:rPr lang="en-IN" sz="1800" i="1" dirty="0">
                <a:solidFill>
                  <a:schemeClr val="bg1"/>
                </a:solidFill>
                <a:effectLst/>
                <a:latin typeface="Calibri" panose="020F0502020204030204" pitchFamily="34" charset="0"/>
                <a:ea typeface="Calibri" panose="020F0502020204030204" pitchFamily="34" charset="0"/>
              </a:rPr>
              <a:t> </a:t>
            </a:r>
            <a:r>
              <a:rPr lang="en-IN" sz="1800" dirty="0">
                <a:solidFill>
                  <a:schemeClr val="bg1"/>
                </a:solidFill>
                <a:effectLst/>
                <a:latin typeface="Calibri" panose="020F0502020204030204" pitchFamily="34" charset="0"/>
                <a:ea typeface="Calibri" panose="020F0502020204030204" pitchFamily="34" charset="0"/>
              </a:rPr>
              <a:t>possess the </a:t>
            </a:r>
            <a:r>
              <a:rPr lang="en-IN" sz="1800" b="1" dirty="0">
                <a:solidFill>
                  <a:schemeClr val="bg1"/>
                </a:solidFill>
                <a:effectLst/>
                <a:latin typeface="Calibri" panose="020F0502020204030204" pitchFamily="34" charset="0"/>
                <a:ea typeface="Calibri" panose="020F0502020204030204" pitchFamily="34" charset="0"/>
              </a:rPr>
              <a:t>highest ISU</a:t>
            </a:r>
            <a:r>
              <a:rPr lang="en-IN" sz="1800" dirty="0">
                <a:solidFill>
                  <a:schemeClr val="bg1"/>
                </a:solidFill>
                <a:effectLst/>
                <a:latin typeface="Calibri" panose="020F0502020204030204" pitchFamily="34" charset="0"/>
                <a:ea typeface="Calibri" panose="020F0502020204030204" pitchFamily="34" charset="0"/>
              </a:rPr>
              <a:t>, indicating that its products sold more than the other categories.</a:t>
            </a:r>
            <a:endParaRPr lang="en-IN" dirty="0">
              <a:solidFill>
                <a:schemeClr val="bg1"/>
              </a:solidFill>
            </a:endParaRPr>
          </a:p>
        </p:txBody>
      </p:sp>
    </p:spTree>
    <p:extLst>
      <p:ext uri="{BB962C8B-B14F-4D97-AF65-F5344CB8AC3E}">
        <p14:creationId xmlns:p14="http://schemas.microsoft.com/office/powerpoint/2010/main" val="2441950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A7A188-D6F3-17D7-E425-BCD8F83BEBBB}"/>
              </a:ext>
            </a:extLst>
          </p:cNvPr>
          <p:cNvSpPr txBox="1"/>
          <p:nvPr/>
        </p:nvSpPr>
        <p:spPr>
          <a:xfrm>
            <a:off x="606489" y="326572"/>
            <a:ext cx="4572000" cy="630942"/>
          </a:xfrm>
          <a:prstGeom prst="rect">
            <a:avLst/>
          </a:prstGeom>
          <a:noFill/>
        </p:spPr>
        <p:txBody>
          <a:bodyPr wrap="square" rtlCol="0">
            <a:spAutoFit/>
          </a:bodyPr>
          <a:lstStyle/>
          <a:p>
            <a:r>
              <a:rPr lang="en-IN" sz="3500" dirty="0">
                <a:solidFill>
                  <a:schemeClr val="bg1"/>
                </a:solidFill>
              </a:rPr>
              <a:t>CONTENTS</a:t>
            </a:r>
          </a:p>
        </p:txBody>
      </p:sp>
      <p:sp>
        <p:nvSpPr>
          <p:cNvPr id="5" name="TextBox 4">
            <a:extLst>
              <a:ext uri="{FF2B5EF4-FFF2-40B4-BE49-F238E27FC236}">
                <a16:creationId xmlns:a16="http://schemas.microsoft.com/office/drawing/2014/main" id="{11A27AFB-1319-9A61-DF2C-28B8D5AB35A4}"/>
              </a:ext>
            </a:extLst>
          </p:cNvPr>
          <p:cNvSpPr txBox="1"/>
          <p:nvPr/>
        </p:nvSpPr>
        <p:spPr>
          <a:xfrm>
            <a:off x="765112" y="1254551"/>
            <a:ext cx="7688424" cy="4814780"/>
          </a:xfrm>
          <a:prstGeom prst="rect">
            <a:avLst/>
          </a:prstGeom>
          <a:noFill/>
          <a:ln>
            <a:solidFill>
              <a:schemeClr val="tx1"/>
            </a:solidFill>
          </a:ln>
        </p:spPr>
        <p:txBody>
          <a:bodyPr wrap="square" rtlCol="0">
            <a:spAutoFit/>
          </a:bodyPr>
          <a:lstStyle/>
          <a:p>
            <a:pPr marL="342900" lvl="0" indent="-342900">
              <a:lnSpc>
                <a:spcPct val="107000"/>
              </a:lnSpc>
              <a:buFont typeface="Symbol" panose="05050102010706020507" pitchFamily="18" charset="2"/>
              <a:buChar char=""/>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Introduction &amp; Problem Statement</a:t>
            </a:r>
          </a:p>
          <a:p>
            <a:pPr marL="342900" lvl="0" indent="-342900">
              <a:lnSpc>
                <a:spcPct val="107000"/>
              </a:lnSpc>
              <a:buFont typeface="Symbol" panose="05050102010706020507" pitchFamily="18" charset="2"/>
              <a:buChar char=""/>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Tools Used</a:t>
            </a:r>
          </a:p>
          <a:p>
            <a:pPr marL="342900" lvl="0" indent="-342900">
              <a:lnSpc>
                <a:spcPct val="107000"/>
              </a:lnSpc>
              <a:buFont typeface="Symbol" panose="05050102010706020507" pitchFamily="18" charset="2"/>
              <a:buChar char=""/>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Source Data &amp; Relationship-Entity Diagram</a:t>
            </a:r>
          </a:p>
          <a:p>
            <a:pPr marL="342900" lvl="0" indent="-342900">
              <a:lnSpc>
                <a:spcPct val="107000"/>
              </a:lnSpc>
              <a:buFont typeface="Symbol" panose="05050102010706020507" pitchFamily="18" charset="2"/>
              <a:buChar char=""/>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Key Metrics</a:t>
            </a:r>
          </a:p>
          <a:p>
            <a:pPr marL="342900" lvl="0" indent="-342900">
              <a:lnSpc>
                <a:spcPct val="107000"/>
              </a:lnSpc>
              <a:buFont typeface="Symbol" panose="05050102010706020507" pitchFamily="18" charset="2"/>
              <a:buChar char=""/>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Adhoc</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Business Requests</a:t>
            </a:r>
          </a:p>
          <a:p>
            <a:pPr lvl="0">
              <a:lnSpc>
                <a:spcPct val="107000"/>
              </a:lnSpc>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Recommended Insights</a:t>
            </a:r>
          </a:p>
          <a:p>
            <a:pPr marL="342900" lvl="0" indent="-342900">
              <a:lnSpc>
                <a:spcPct val="107000"/>
              </a:lnSpc>
              <a:buFont typeface="Symbol" panose="05050102010706020507" pitchFamily="18" charset="2"/>
              <a:buChar char=""/>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Summary</a:t>
            </a:r>
          </a:p>
          <a:p>
            <a:pPr lvl="0">
              <a:lnSpc>
                <a:spcPct val="107000"/>
              </a:lnSpc>
            </a:pPr>
            <a:endPar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285750" lvl="0" indent="-285750">
              <a:lnSpc>
                <a:spcPct val="107000"/>
              </a:lnSpc>
              <a:buFont typeface="Arial" panose="020B0604020202020204" pitchFamily="34" charset="0"/>
              <a:buChar char="•"/>
            </a:pPr>
            <a:r>
              <a:rPr lang="en-IN" b="1" kern="100" dirty="0">
                <a:solidFill>
                  <a:schemeClr val="bg1"/>
                </a:solidFill>
                <a:latin typeface="Calibri" panose="020F0502020204030204" pitchFamily="34" charset="0"/>
                <a:ea typeface="Calibri" panose="020F0502020204030204" pitchFamily="34" charset="0"/>
                <a:cs typeface="Calibri" panose="020F0502020204030204" pitchFamily="34" charset="0"/>
              </a:rPr>
              <a:t>Project Link</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bg1"/>
              </a:solidFill>
            </a:endParaRPr>
          </a:p>
        </p:txBody>
      </p:sp>
    </p:spTree>
    <p:extLst>
      <p:ext uri="{BB962C8B-B14F-4D97-AF65-F5344CB8AC3E}">
        <p14:creationId xmlns:p14="http://schemas.microsoft.com/office/powerpoint/2010/main" val="34693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DAFEC0F-9FB2-80EB-D08F-330D3B30484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142928A-D2E1-0422-F2AD-B6C1D14AE024}"/>
              </a:ext>
            </a:extLst>
          </p:cNvPr>
          <p:cNvSpPr txBox="1"/>
          <p:nvPr/>
        </p:nvSpPr>
        <p:spPr>
          <a:xfrm>
            <a:off x="212272" y="401817"/>
            <a:ext cx="9818136" cy="851387"/>
          </a:xfrm>
          <a:prstGeom prst="rect">
            <a:avLst/>
          </a:prstGeom>
          <a:noFill/>
        </p:spPr>
        <p:txBody>
          <a:bodyPr wrap="square">
            <a:spAutoFit/>
          </a:bodyPr>
          <a:lstStyle/>
          <a:p>
            <a:pPr marR="776605">
              <a:lnSpc>
                <a:spcPct val="125000"/>
              </a:lnSpc>
              <a:spcBef>
                <a:spcPts val="490"/>
              </a:spcBef>
              <a:spcAft>
                <a:spcPts val="800"/>
              </a:spcAft>
              <a:tabLst>
                <a:tab pos="534670" algn="l"/>
                <a:tab pos="537210" algn="l"/>
              </a:tabLs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R="752475" lvl="0">
              <a:lnSpc>
                <a:spcPct val="120000"/>
              </a:lnSpc>
              <a:spcAft>
                <a:spcPts val="800"/>
              </a:spcAft>
              <a:tabLst>
                <a:tab pos="534670" algn="l"/>
                <a:tab pos="536575" algn="l"/>
              </a:tabLs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 Are there specific products that respond exceptionally</a:t>
            </a:r>
            <a:r>
              <a:rPr lang="en-IN" sz="1800" kern="100" spc="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well or poorly to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89FDE19-599E-BA78-EFCD-F525A9FA9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922" y="1311389"/>
            <a:ext cx="8882743" cy="5029043"/>
          </a:xfrm>
          <a:prstGeom prst="rect">
            <a:avLst/>
          </a:prstGeom>
        </p:spPr>
      </p:pic>
      <p:sp>
        <p:nvSpPr>
          <p:cNvPr id="6" name="TextBox 5">
            <a:extLst>
              <a:ext uri="{FF2B5EF4-FFF2-40B4-BE49-F238E27FC236}">
                <a16:creationId xmlns:a16="http://schemas.microsoft.com/office/drawing/2014/main" id="{D8834DA7-7141-FDDD-FE54-1E099EEE5CAF}"/>
              </a:ext>
            </a:extLst>
          </p:cNvPr>
          <p:cNvSpPr txBox="1"/>
          <p:nvPr/>
        </p:nvSpPr>
        <p:spPr>
          <a:xfrm>
            <a:off x="0" y="2239347"/>
            <a:ext cx="1315616" cy="2308324"/>
          </a:xfrm>
          <a:prstGeom prst="rect">
            <a:avLst/>
          </a:prstGeom>
          <a:noFill/>
        </p:spPr>
        <p:txBody>
          <a:bodyPr wrap="square" rtlCol="0">
            <a:spAutoFit/>
          </a:bodyPr>
          <a:lstStyle/>
          <a:p>
            <a:r>
              <a:rPr lang="en-IN" sz="1800" b="1" i="1" dirty="0" err="1">
                <a:solidFill>
                  <a:schemeClr val="bg1"/>
                </a:solidFill>
                <a:effectLst/>
                <a:latin typeface="Calibri" panose="020F0502020204030204" pitchFamily="34" charset="0"/>
                <a:ea typeface="Calibri" panose="020F0502020204030204" pitchFamily="34" charset="0"/>
              </a:rPr>
              <a:t>Atliq</a:t>
            </a:r>
            <a:r>
              <a:rPr lang="en-IN" sz="1800" b="1" i="1" dirty="0">
                <a:solidFill>
                  <a:schemeClr val="bg1"/>
                </a:solidFill>
                <a:effectLst/>
                <a:latin typeface="Calibri" panose="020F0502020204030204" pitchFamily="34" charset="0"/>
                <a:ea typeface="Calibri" panose="020F0502020204030204" pitchFamily="34" charset="0"/>
              </a:rPr>
              <a:t> home</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essential</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&amp; product</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combo</a:t>
            </a:r>
            <a:r>
              <a:rPr lang="en-IN" sz="1800" b="1" dirty="0">
                <a:solidFill>
                  <a:schemeClr val="bg1"/>
                </a:solidFill>
                <a:effectLst/>
                <a:latin typeface="Calibri" panose="020F0502020204030204" pitchFamily="34" charset="0"/>
                <a:ea typeface="Calibri" panose="020F0502020204030204" pitchFamily="34" charset="0"/>
              </a:rPr>
              <a:t>, experiences a major positive impact.</a:t>
            </a:r>
            <a:endParaRPr lang="en-IN" dirty="0">
              <a:solidFill>
                <a:schemeClr val="bg1"/>
              </a:solidFill>
            </a:endParaRPr>
          </a:p>
        </p:txBody>
      </p:sp>
      <p:sp>
        <p:nvSpPr>
          <p:cNvPr id="7" name="TextBox 6">
            <a:extLst>
              <a:ext uri="{FF2B5EF4-FFF2-40B4-BE49-F238E27FC236}">
                <a16:creationId xmlns:a16="http://schemas.microsoft.com/office/drawing/2014/main" id="{9FAC5AC7-07F3-D015-3ED1-90DD49CAC81E}"/>
              </a:ext>
            </a:extLst>
          </p:cNvPr>
          <p:cNvSpPr txBox="1"/>
          <p:nvPr/>
        </p:nvSpPr>
        <p:spPr>
          <a:xfrm>
            <a:off x="10291665" y="1311389"/>
            <a:ext cx="1735494" cy="4801314"/>
          </a:xfrm>
          <a:prstGeom prst="rect">
            <a:avLst/>
          </a:prstGeom>
          <a:noFill/>
        </p:spPr>
        <p:txBody>
          <a:bodyPr wrap="square" rtlCol="0">
            <a:spAutoFit/>
          </a:bodyPr>
          <a:lstStyle/>
          <a:p>
            <a:r>
              <a:rPr lang="en-IN" sz="1800" b="1" i="1" dirty="0" err="1">
                <a:solidFill>
                  <a:schemeClr val="bg1"/>
                </a:solidFill>
                <a:effectLst/>
                <a:latin typeface="Calibri" panose="020F0502020204030204" pitchFamily="34" charset="0"/>
                <a:ea typeface="Calibri" panose="020F0502020204030204" pitchFamily="34" charset="0"/>
              </a:rPr>
              <a:t>Atliq</a:t>
            </a:r>
            <a:r>
              <a:rPr lang="en-IN" sz="1800" b="1" i="1" dirty="0">
                <a:solidFill>
                  <a:schemeClr val="bg1"/>
                </a:solidFill>
                <a:effectLst/>
                <a:latin typeface="Calibri" panose="020F0502020204030204" pitchFamily="34" charset="0"/>
                <a:ea typeface="Calibri" panose="020F0502020204030204" pitchFamily="34" charset="0"/>
              </a:rPr>
              <a:t> Scrub</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Sponge</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for</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Dishwash</a:t>
            </a:r>
            <a:r>
              <a:rPr lang="en-IN" sz="1800" b="1" dirty="0">
                <a:solidFill>
                  <a:schemeClr val="bg1"/>
                </a:solidFill>
                <a:effectLst/>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 </a:t>
            </a:r>
            <a:r>
              <a:rPr lang="en-IN" sz="1800" b="1" i="1" dirty="0" err="1">
                <a:solidFill>
                  <a:schemeClr val="bg1"/>
                </a:solidFill>
                <a:effectLst/>
                <a:latin typeface="Calibri" panose="020F0502020204030204" pitchFamily="34" charset="0"/>
                <a:ea typeface="Calibri" panose="020F0502020204030204" pitchFamily="34" charset="0"/>
              </a:rPr>
              <a:t>Atliq</a:t>
            </a:r>
            <a:r>
              <a:rPr lang="en-IN" sz="1800" b="1" i="1" dirty="0">
                <a:solidFill>
                  <a:schemeClr val="bg1"/>
                </a:solidFill>
                <a:effectLst/>
                <a:latin typeface="Calibri" panose="020F0502020204030204" pitchFamily="34" charset="0"/>
                <a:ea typeface="Calibri" panose="020F0502020204030204" pitchFamily="34" charset="0"/>
              </a:rPr>
              <a:t> cream</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beauty</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bathing</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soap(125 gm</a:t>
            </a:r>
            <a:r>
              <a:rPr lang="en-IN" sz="1800" b="1" dirty="0">
                <a:solidFill>
                  <a:schemeClr val="bg1"/>
                </a:solidFill>
                <a:effectLst/>
                <a:latin typeface="Calibri" panose="020F0502020204030204" pitchFamily="34" charset="0"/>
                <a:ea typeface="Calibri" panose="020F0502020204030204" pitchFamily="34" charset="0"/>
              </a:rPr>
              <a:t>), </a:t>
            </a:r>
            <a:r>
              <a:rPr lang="en-IN" sz="1800" b="1" i="1" dirty="0" err="1">
                <a:solidFill>
                  <a:schemeClr val="bg1"/>
                </a:solidFill>
                <a:effectLst/>
                <a:latin typeface="Calibri" panose="020F0502020204030204" pitchFamily="34" charset="0"/>
                <a:ea typeface="Calibri" panose="020F0502020204030204" pitchFamily="34" charset="0"/>
              </a:rPr>
              <a:t>Atliq</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lime</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cool</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bathing</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bar(125 gm), </a:t>
            </a:r>
            <a:r>
              <a:rPr lang="en-IN" sz="1800" b="1" i="1" dirty="0" err="1">
                <a:solidFill>
                  <a:schemeClr val="bg1"/>
                </a:solidFill>
                <a:effectLst/>
                <a:latin typeface="Calibri" panose="020F0502020204030204" pitchFamily="34" charset="0"/>
                <a:ea typeface="Calibri" panose="020F0502020204030204" pitchFamily="34" charset="0"/>
              </a:rPr>
              <a:t>Atliq</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body</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milk</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nourishing</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lotion(120 ml), </a:t>
            </a:r>
            <a:r>
              <a:rPr lang="en-IN" sz="1800" b="1" i="1" dirty="0" err="1">
                <a:solidFill>
                  <a:schemeClr val="bg1"/>
                </a:solidFill>
                <a:effectLst/>
                <a:latin typeface="Calibri" panose="020F0502020204030204" pitchFamily="34" charset="0"/>
                <a:ea typeface="Calibri" panose="020F0502020204030204" pitchFamily="34" charset="0"/>
              </a:rPr>
              <a:t>Atliq</a:t>
            </a:r>
            <a:r>
              <a:rPr lang="en-IN" b="1" i="1" dirty="0">
                <a:solidFill>
                  <a:schemeClr val="bg1"/>
                </a:solidFill>
                <a:latin typeface="Calibri" panose="020F0502020204030204" pitchFamily="34" charset="0"/>
                <a:ea typeface="Calibri" panose="020F0502020204030204" pitchFamily="34" charset="0"/>
              </a:rPr>
              <a:t> </a:t>
            </a:r>
            <a:r>
              <a:rPr lang="en-IN" sz="1800" b="1" i="1" dirty="0" err="1">
                <a:solidFill>
                  <a:schemeClr val="bg1"/>
                </a:solidFill>
                <a:effectLst/>
                <a:latin typeface="Calibri" panose="020F0502020204030204" pitchFamily="34" charset="0"/>
                <a:ea typeface="Calibri" panose="020F0502020204030204" pitchFamily="34" charset="0"/>
              </a:rPr>
              <a:t>doodh</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kesar</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body lotion(200ml).</a:t>
            </a:r>
          </a:p>
          <a:p>
            <a:r>
              <a:rPr lang="en-IN" b="1" dirty="0">
                <a:solidFill>
                  <a:schemeClr val="bg1"/>
                </a:solidFill>
                <a:latin typeface="Calibri" panose="020F0502020204030204" pitchFamily="34" charset="0"/>
                <a:ea typeface="Calibri" panose="020F0502020204030204" pitchFamily="34" charset="0"/>
              </a:rPr>
              <a:t>had  the minimal impact of the campaign</a:t>
            </a:r>
          </a:p>
        </p:txBody>
      </p:sp>
    </p:spTree>
    <p:extLst>
      <p:ext uri="{BB962C8B-B14F-4D97-AF65-F5344CB8AC3E}">
        <p14:creationId xmlns:p14="http://schemas.microsoft.com/office/powerpoint/2010/main" val="402042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699EA95-990C-D1CA-52A0-0B80D9EC0BF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16D6C47-EE8B-AEE3-3BF6-070ED0BC7EA0}"/>
              </a:ext>
            </a:extLst>
          </p:cNvPr>
          <p:cNvSpPr txBox="1"/>
          <p:nvPr/>
        </p:nvSpPr>
        <p:spPr>
          <a:xfrm>
            <a:off x="352231" y="542263"/>
            <a:ext cx="9351606" cy="402546"/>
          </a:xfrm>
          <a:prstGeom prst="rect">
            <a:avLst/>
          </a:prstGeom>
          <a:noFill/>
        </p:spPr>
        <p:txBody>
          <a:bodyPr wrap="square">
            <a:spAutoFit/>
          </a:bodyPr>
          <a:lstStyle/>
          <a:p>
            <a:pPr marR="785495" lvl="0">
              <a:lnSpc>
                <a:spcPct val="120000"/>
              </a:lnSpc>
              <a:spcBef>
                <a:spcPts val="45"/>
              </a:spcBef>
              <a:spcAft>
                <a:spcPts val="800"/>
              </a:spcAft>
              <a:tabLst>
                <a:tab pos="535940" algn="l"/>
                <a:tab pos="537210" algn="l"/>
              </a:tabLst>
            </a:pP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 What</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is</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a:t>
            </a:r>
            <a:r>
              <a:rPr lang="en-IN" sz="1800" kern="100" spc="-9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correlation</a:t>
            </a:r>
            <a:r>
              <a:rPr lang="en-IN" sz="1800" kern="100" spc="-3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between</a:t>
            </a:r>
            <a:r>
              <a:rPr lang="en-IN" sz="1800" kern="100" spc="3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product</a:t>
            </a:r>
            <a:r>
              <a:rPr lang="en-IN" sz="1800" kern="100" spc="2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category</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and</a:t>
            </a:r>
            <a:r>
              <a:rPr lang="en-IN" sz="1800" kern="100" spc="-4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a:t>
            </a:r>
            <a:r>
              <a:rPr lang="en-IN" sz="1800" kern="100" spc="-4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type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effectiveness?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562AA816-A89C-6881-9EB8-104A36161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4412" y="1541480"/>
            <a:ext cx="8916644" cy="2991267"/>
          </a:xfrm>
          <a:prstGeom prst="rect">
            <a:avLst/>
          </a:prstGeom>
        </p:spPr>
      </p:pic>
    </p:spTree>
    <p:extLst>
      <p:ext uri="{BB962C8B-B14F-4D97-AF65-F5344CB8AC3E}">
        <p14:creationId xmlns:p14="http://schemas.microsoft.com/office/powerpoint/2010/main" val="3048063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84288E7-E7F3-E555-A59C-B4BA8015B07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D5EC60D-8FD8-7F76-79E9-8E4E2BB45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619" y="1542984"/>
            <a:ext cx="3029373" cy="5115639"/>
          </a:xfrm>
          <a:prstGeom prst="rect">
            <a:avLst/>
          </a:prstGeom>
        </p:spPr>
      </p:pic>
      <p:sp>
        <p:nvSpPr>
          <p:cNvPr id="5" name="TextBox 4">
            <a:extLst>
              <a:ext uri="{FF2B5EF4-FFF2-40B4-BE49-F238E27FC236}">
                <a16:creationId xmlns:a16="http://schemas.microsoft.com/office/drawing/2014/main" id="{D1F85714-D81F-161F-2E4F-13D19A6D30FC}"/>
              </a:ext>
            </a:extLst>
          </p:cNvPr>
          <p:cNvSpPr txBox="1"/>
          <p:nvPr/>
        </p:nvSpPr>
        <p:spPr>
          <a:xfrm>
            <a:off x="5173048" y="2451447"/>
            <a:ext cx="7018952" cy="1264642"/>
          </a:xfrm>
          <a:prstGeom prst="rect">
            <a:avLst/>
          </a:prstGeom>
          <a:noFill/>
        </p:spPr>
        <p:txBody>
          <a:bodyPr wrap="square">
            <a:spAutoFit/>
          </a:bodyPr>
          <a:lstStyle/>
          <a:p>
            <a:pPr marL="457200">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Bengaluru, Chennai and Hyderabad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availed the most offers due the fact that there are more number of stores in these cities as compared to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Trivandrum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and </a:t>
            </a: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Vijawada</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which have the least number of stores.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28775B9-70E3-D0E6-5F56-1D457533F984}"/>
              </a:ext>
            </a:extLst>
          </p:cNvPr>
          <p:cNvSpPr txBox="1"/>
          <p:nvPr/>
        </p:nvSpPr>
        <p:spPr>
          <a:xfrm>
            <a:off x="501521" y="603043"/>
            <a:ext cx="6097554" cy="485710"/>
          </a:xfrm>
          <a:prstGeom prst="rect">
            <a:avLst/>
          </a:prstGeom>
          <a:noFill/>
        </p:spPr>
        <p:txBody>
          <a:bodyPr wrap="square">
            <a:spAutoFit/>
          </a:bodyPr>
          <a:lstStyle/>
          <a:p>
            <a:pPr>
              <a:lnSpc>
                <a:spcPct val="107000"/>
              </a:lnSpc>
              <a:spcAft>
                <a:spcPts val="800"/>
              </a:spcAft>
            </a:pPr>
            <a:r>
              <a:rPr lang="en-IN" sz="25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Additional Insights:</a:t>
            </a:r>
            <a:endParaRPr lang="en-IN" sz="2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CB47EF05-FF7F-4C73-06CB-4483A0B9A8EB}"/>
              </a:ext>
            </a:extLst>
          </p:cNvPr>
          <p:cNvSpPr txBox="1"/>
          <p:nvPr/>
        </p:nvSpPr>
        <p:spPr>
          <a:xfrm>
            <a:off x="625151" y="1772816"/>
            <a:ext cx="382555" cy="369332"/>
          </a:xfrm>
          <a:prstGeom prst="rect">
            <a:avLst/>
          </a:prstGeom>
          <a:noFill/>
        </p:spPr>
        <p:txBody>
          <a:bodyPr wrap="square" rtlCol="0">
            <a:spAutoFit/>
          </a:bodyPr>
          <a:lstStyle/>
          <a:p>
            <a:r>
              <a:rPr lang="en-IN" dirty="0">
                <a:solidFill>
                  <a:schemeClr val="bg1"/>
                </a:solidFill>
              </a:rPr>
              <a:t>1.</a:t>
            </a:r>
          </a:p>
        </p:txBody>
      </p:sp>
    </p:spTree>
    <p:extLst>
      <p:ext uri="{BB962C8B-B14F-4D97-AF65-F5344CB8AC3E}">
        <p14:creationId xmlns:p14="http://schemas.microsoft.com/office/powerpoint/2010/main" val="1433763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CCB2078-5186-08C9-8A06-E5A26C3BE77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A981F0B-FF5C-B5D1-9505-5F32F73CA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5424" y="970881"/>
            <a:ext cx="3057952" cy="5401429"/>
          </a:xfrm>
          <a:prstGeom prst="rect">
            <a:avLst/>
          </a:prstGeom>
        </p:spPr>
      </p:pic>
      <p:sp>
        <p:nvSpPr>
          <p:cNvPr id="5" name="TextBox 4">
            <a:extLst>
              <a:ext uri="{FF2B5EF4-FFF2-40B4-BE49-F238E27FC236}">
                <a16:creationId xmlns:a16="http://schemas.microsoft.com/office/drawing/2014/main" id="{96FD21EA-CDA2-7110-C92B-4EEBFE2BB660}"/>
              </a:ext>
            </a:extLst>
          </p:cNvPr>
          <p:cNvSpPr txBox="1"/>
          <p:nvPr/>
        </p:nvSpPr>
        <p:spPr>
          <a:xfrm>
            <a:off x="6473112" y="2999680"/>
            <a:ext cx="6097554" cy="671915"/>
          </a:xfrm>
          <a:prstGeom prst="rect">
            <a:avLst/>
          </a:prstGeom>
          <a:noFill/>
        </p:spPr>
        <p:txBody>
          <a:bodyPr wrap="square">
            <a:spAutoFit/>
          </a:bodyPr>
          <a:lstStyle/>
          <a:p>
            <a:pPr marL="228600">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Atliq_home_essential_&amp;_</a:t>
            </a: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product_combo</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product generates the highest incremental revenue of 136%.</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4FCF218-6A77-D9D2-E849-41F10C2EC1CB}"/>
              </a:ext>
            </a:extLst>
          </p:cNvPr>
          <p:cNvSpPr txBox="1"/>
          <p:nvPr/>
        </p:nvSpPr>
        <p:spPr>
          <a:xfrm>
            <a:off x="410547" y="1371600"/>
            <a:ext cx="578498" cy="369332"/>
          </a:xfrm>
          <a:prstGeom prst="rect">
            <a:avLst/>
          </a:prstGeom>
          <a:noFill/>
        </p:spPr>
        <p:txBody>
          <a:bodyPr wrap="square" rtlCol="0">
            <a:spAutoFit/>
          </a:bodyPr>
          <a:lstStyle/>
          <a:p>
            <a:r>
              <a:rPr lang="en-IN" dirty="0">
                <a:solidFill>
                  <a:schemeClr val="bg1"/>
                </a:solidFill>
              </a:rPr>
              <a:t>2.</a:t>
            </a:r>
          </a:p>
        </p:txBody>
      </p:sp>
    </p:spTree>
    <p:extLst>
      <p:ext uri="{BB962C8B-B14F-4D97-AF65-F5344CB8AC3E}">
        <p14:creationId xmlns:p14="http://schemas.microsoft.com/office/powerpoint/2010/main" val="681232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FC2FEAD-6277-F61E-3AB8-9812E47BBD0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6E68BD6-2EF8-8C17-A53D-C7532959E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151" y="2185814"/>
            <a:ext cx="6239746" cy="2486372"/>
          </a:xfrm>
          <a:prstGeom prst="rect">
            <a:avLst/>
          </a:prstGeom>
        </p:spPr>
      </p:pic>
      <p:sp>
        <p:nvSpPr>
          <p:cNvPr id="5" name="TextBox 4">
            <a:extLst>
              <a:ext uri="{FF2B5EF4-FFF2-40B4-BE49-F238E27FC236}">
                <a16:creationId xmlns:a16="http://schemas.microsoft.com/office/drawing/2014/main" id="{4663E41D-0CF8-6A81-40A2-F02AC010D51C}"/>
              </a:ext>
            </a:extLst>
          </p:cNvPr>
          <p:cNvSpPr txBox="1"/>
          <p:nvPr/>
        </p:nvSpPr>
        <p:spPr>
          <a:xfrm>
            <a:off x="1910442" y="4969605"/>
            <a:ext cx="8549174" cy="671915"/>
          </a:xfrm>
          <a:prstGeom prst="rect">
            <a:avLst/>
          </a:prstGeom>
          <a:noFill/>
        </p:spPr>
        <p:txBody>
          <a:bodyPr wrap="square">
            <a:spAutoFit/>
          </a:bodyPr>
          <a:lstStyle/>
          <a:p>
            <a:pPr marL="457200">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Atliq_fusion_container_set_of_3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and </a:t>
            </a: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Atliq_scrub_sponge_for_dishwash</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are the least sold products.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8C70360-630B-618F-AF73-CF29C4534303}"/>
              </a:ext>
            </a:extLst>
          </p:cNvPr>
          <p:cNvSpPr txBox="1"/>
          <p:nvPr/>
        </p:nvSpPr>
        <p:spPr>
          <a:xfrm>
            <a:off x="457200" y="1007706"/>
            <a:ext cx="587829" cy="369332"/>
          </a:xfrm>
          <a:prstGeom prst="rect">
            <a:avLst/>
          </a:prstGeom>
          <a:noFill/>
        </p:spPr>
        <p:txBody>
          <a:bodyPr wrap="square" rtlCol="0">
            <a:spAutoFit/>
          </a:bodyPr>
          <a:lstStyle/>
          <a:p>
            <a:r>
              <a:rPr lang="en-IN" dirty="0">
                <a:solidFill>
                  <a:schemeClr val="bg1"/>
                </a:solidFill>
              </a:rPr>
              <a:t>3.</a:t>
            </a:r>
          </a:p>
        </p:txBody>
      </p:sp>
    </p:spTree>
    <p:extLst>
      <p:ext uri="{BB962C8B-B14F-4D97-AF65-F5344CB8AC3E}">
        <p14:creationId xmlns:p14="http://schemas.microsoft.com/office/powerpoint/2010/main" val="1264812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7148EDB-604D-F1BB-0B86-BF0CA1BAF1A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22E0BA0-C57E-76E7-D620-340E9905D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732" y="1870988"/>
            <a:ext cx="8754697" cy="2705478"/>
          </a:xfrm>
          <a:prstGeom prst="rect">
            <a:avLst/>
          </a:prstGeom>
        </p:spPr>
      </p:pic>
      <p:sp>
        <p:nvSpPr>
          <p:cNvPr id="5" name="TextBox 4">
            <a:extLst>
              <a:ext uri="{FF2B5EF4-FFF2-40B4-BE49-F238E27FC236}">
                <a16:creationId xmlns:a16="http://schemas.microsoft.com/office/drawing/2014/main" id="{F3B441B1-9019-AA2D-EA16-765EFB408CD9}"/>
              </a:ext>
            </a:extLst>
          </p:cNvPr>
          <p:cNvSpPr txBox="1"/>
          <p:nvPr/>
        </p:nvSpPr>
        <p:spPr>
          <a:xfrm>
            <a:off x="654961" y="4932281"/>
            <a:ext cx="9897962" cy="671915"/>
          </a:xfrm>
          <a:prstGeom prst="rect">
            <a:avLst/>
          </a:prstGeom>
          <a:noFill/>
        </p:spPr>
        <p:txBody>
          <a:bodyPr wrap="square">
            <a:spAutoFit/>
          </a:bodyPr>
          <a:lstStyle/>
          <a:p>
            <a:pPr marL="457200">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Bengaluru, Chennai, Hyderabad, Mysuru and Coimbatore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are the top 5 cities from where around 70-75% of the revenue is generated before and after the offer.</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E16E584-888B-A6C7-7107-CDFB63953875}"/>
              </a:ext>
            </a:extLst>
          </p:cNvPr>
          <p:cNvSpPr txBox="1"/>
          <p:nvPr/>
        </p:nvSpPr>
        <p:spPr>
          <a:xfrm>
            <a:off x="654961" y="905069"/>
            <a:ext cx="492704" cy="369332"/>
          </a:xfrm>
          <a:prstGeom prst="rect">
            <a:avLst/>
          </a:prstGeom>
          <a:noFill/>
        </p:spPr>
        <p:txBody>
          <a:bodyPr wrap="square" rtlCol="0">
            <a:spAutoFit/>
          </a:bodyPr>
          <a:lstStyle/>
          <a:p>
            <a:r>
              <a:rPr lang="en-IN" dirty="0">
                <a:solidFill>
                  <a:schemeClr val="bg1"/>
                </a:solidFill>
              </a:rPr>
              <a:t>4.</a:t>
            </a:r>
          </a:p>
        </p:txBody>
      </p:sp>
    </p:spTree>
    <p:extLst>
      <p:ext uri="{BB962C8B-B14F-4D97-AF65-F5344CB8AC3E}">
        <p14:creationId xmlns:p14="http://schemas.microsoft.com/office/powerpoint/2010/main" val="4078587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B61A5DC-23AD-D197-A0C9-A3A2263DB60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C5294A7-224E-5AAB-E610-1C18D4F900B6}"/>
              </a:ext>
            </a:extLst>
          </p:cNvPr>
          <p:cNvSpPr txBox="1"/>
          <p:nvPr/>
        </p:nvSpPr>
        <p:spPr>
          <a:xfrm>
            <a:off x="408214" y="679739"/>
            <a:ext cx="10648561" cy="968278"/>
          </a:xfrm>
          <a:prstGeom prst="rect">
            <a:avLst/>
          </a:prstGeom>
          <a:noFill/>
        </p:spPr>
        <p:txBody>
          <a:bodyPr wrap="square">
            <a:spAutoFit/>
          </a:bodyPr>
          <a:lstStyle/>
          <a:p>
            <a:pPr lvl="0">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5. The before revenue, after revenue and the total revenue for both the campaigns (Diwali and Sankranti) combined are 141 million, 247.98 million and 388.69 million respectively (currency unit is Indian Rupees). Thus, having a positive impact by promotional offers.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ECB5BBB-2B8E-E4A8-94BE-B48539DFE8EF}"/>
              </a:ext>
            </a:extLst>
          </p:cNvPr>
          <p:cNvSpPr txBox="1"/>
          <p:nvPr/>
        </p:nvSpPr>
        <p:spPr>
          <a:xfrm>
            <a:off x="408213" y="2016233"/>
            <a:ext cx="11460325" cy="2860463"/>
          </a:xfrm>
          <a:prstGeom prst="rect">
            <a:avLst/>
          </a:prstGeom>
          <a:noFill/>
        </p:spPr>
        <p:txBody>
          <a:bodyPr wrap="square">
            <a:spAutoFit/>
          </a:bodyPr>
          <a:lstStyle/>
          <a:p>
            <a:pPr lvl="0">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6. The average revenue per unit sold before the offer is Rs. 673.05 and the average revenue per unit sold after the offer is Rs. 569.46. When the average revenue per unit sold after the offer is less than the average revenue sold before the offer, but the total revenue after the offer is applied is more than the total revenue before the offer, it suggests a few potential scenarios for the business:</a:t>
            </a:r>
          </a:p>
          <a:p>
            <a:pPr marL="285750" lvl="0" indent="-285750">
              <a:lnSpc>
                <a:spcPct val="107000"/>
              </a:lnSpc>
              <a:spcAft>
                <a:spcPts val="800"/>
              </a:spcAft>
              <a:buFont typeface="Arial" panose="020B0604020202020204" pitchFamily="34" charset="0"/>
              <a:buChar char="•"/>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Increased volume with lower margins.</a:t>
            </a:r>
          </a:p>
          <a:p>
            <a:pPr marL="285750" lvl="0" indent="-285750">
              <a:lnSpc>
                <a:spcPct val="107000"/>
              </a:lnSpc>
              <a:spcAft>
                <a:spcPts val="800"/>
              </a:spcAft>
              <a:buFont typeface="Arial" panose="020B0604020202020204" pitchFamily="34" charset="0"/>
              <a:buChar char="•"/>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Effectiveness of Promotions.</a:t>
            </a:r>
          </a:p>
          <a:p>
            <a:pPr marL="285750" lvl="0" indent="-285750">
              <a:lnSpc>
                <a:spcPct val="107000"/>
              </a:lnSpc>
              <a:spcAft>
                <a:spcPts val="800"/>
              </a:spcAft>
              <a:buFont typeface="Arial" panose="020B0604020202020204" pitchFamily="34" charset="0"/>
              <a:buChar char="•"/>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Potential long-term impact.</a:t>
            </a:r>
          </a:p>
          <a:p>
            <a:pPr marL="285750" lvl="0" indent="-285750">
              <a:lnSpc>
                <a:spcPct val="107000"/>
              </a:lnSpc>
              <a:spcAft>
                <a:spcPts val="800"/>
              </a:spcAft>
              <a:buFont typeface="Arial" panose="020B0604020202020204" pitchFamily="34" charset="0"/>
              <a:buChar char="•"/>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33A511C-4124-8280-66C4-5948CA7ED611}"/>
              </a:ext>
            </a:extLst>
          </p:cNvPr>
          <p:cNvSpPr txBox="1"/>
          <p:nvPr/>
        </p:nvSpPr>
        <p:spPr>
          <a:xfrm>
            <a:off x="408213" y="4755643"/>
            <a:ext cx="11525640" cy="671915"/>
          </a:xfrm>
          <a:prstGeom prst="rect">
            <a:avLst/>
          </a:prstGeom>
          <a:noFill/>
        </p:spPr>
        <p:txBody>
          <a:bodyPr wrap="square">
            <a:spAutoFit/>
          </a:bodyPr>
          <a:lstStyle/>
          <a:p>
            <a:pPr lvl="0">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7. The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ROI is 7</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which suggests that for every unit of investment made, the business is generating seven units of return. This indicates that the business is likely performing well in terms of efficiency and profitability.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3970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5C99725-A3D0-B50A-83D5-9E5F1820D9E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7CF8496-C3A4-CA5C-3869-85C44565DBD9}"/>
              </a:ext>
            </a:extLst>
          </p:cNvPr>
          <p:cNvSpPr txBox="1"/>
          <p:nvPr/>
        </p:nvSpPr>
        <p:spPr>
          <a:xfrm>
            <a:off x="398882" y="1156708"/>
            <a:ext cx="9827467" cy="2860463"/>
          </a:xfrm>
          <a:prstGeom prst="rect">
            <a:avLst/>
          </a:prstGeom>
          <a:noFill/>
        </p:spPr>
        <p:txBody>
          <a:bodyPr wrap="square">
            <a:spAutoFit/>
          </a:bodyPr>
          <a:lstStyle/>
          <a:p>
            <a:pPr lvl="0">
              <a:lnSpc>
                <a:spcPct val="107000"/>
              </a:lnSpc>
              <a:spcAft>
                <a:spcPts val="800"/>
              </a:spcAft>
            </a:pPr>
            <a:r>
              <a:rPr lang="en-IN" b="1" kern="100" dirty="0">
                <a:solidFill>
                  <a:schemeClr val="bg1"/>
                </a:solidFill>
                <a:latin typeface="Calibri" panose="020F0502020204030204" pitchFamily="34" charset="0"/>
                <a:ea typeface="Calibri" panose="020F0502020204030204" pitchFamily="34" charset="0"/>
                <a:cs typeface="Calibri" panose="020F0502020204030204" pitchFamily="34" charset="0"/>
              </a:rPr>
              <a:t>8</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Discount effectiveness:</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 discount effectiveness of 82 suggests that the discounts offered have been highly effective in driving sales and generating revenue after the discount was applied. Here's what this high discount effectiveness indicates about the discounts and products sold after the discount was applied:</a:t>
            </a:r>
          </a:p>
          <a:p>
            <a:pPr lvl="0">
              <a:lnSpc>
                <a:spcPct val="107000"/>
              </a:lnSpc>
              <a:spcAft>
                <a:spcPts val="800"/>
              </a:spcAft>
            </a:pPr>
            <a:endParaRPr lang="en-IN" kern="1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lvl="0" indent="-285750">
              <a:lnSpc>
                <a:spcPct val="107000"/>
              </a:lnSpc>
              <a:spcAft>
                <a:spcPts val="800"/>
              </a:spcAft>
              <a:buFont typeface="Arial" panose="020B0604020202020204" pitchFamily="34" charset="0"/>
              <a:buChar char="•"/>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Strong Customer Response</a:t>
            </a:r>
          </a:p>
          <a:p>
            <a:pPr marL="285750" lvl="0" indent="-285750">
              <a:lnSpc>
                <a:spcPct val="107000"/>
              </a:lnSpc>
              <a:spcAft>
                <a:spcPts val="800"/>
              </a:spcAft>
              <a:buFont typeface="Arial" panose="020B0604020202020204" pitchFamily="34" charset="0"/>
              <a:buChar char="•"/>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Effective Pricing Strategy</a:t>
            </a:r>
          </a:p>
          <a:p>
            <a:pPr marL="285750" lvl="0" indent="-285750">
              <a:lnSpc>
                <a:spcPct val="107000"/>
              </a:lnSpc>
              <a:spcAft>
                <a:spcPts val="800"/>
              </a:spcAft>
              <a:buFont typeface="Arial" panose="020B0604020202020204" pitchFamily="34" charset="0"/>
              <a:buChar char="•"/>
            </a:pPr>
            <a:r>
              <a:rPr lang="en-IN" kern="100" dirty="0">
                <a:solidFill>
                  <a:schemeClr val="bg1"/>
                </a:solidFill>
                <a:latin typeface="Calibri" panose="020F0502020204030204" pitchFamily="34" charset="0"/>
                <a:ea typeface="Calibri" panose="020F0502020204030204" pitchFamily="34" charset="0"/>
                <a:cs typeface="Calibri" panose="020F0502020204030204" pitchFamily="34" charset="0"/>
              </a:rPr>
              <a:t>Increased Sales volume.</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0243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92301D05-6B6B-4277-5332-A5D8C3FFF20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17B1189-C68E-5F64-4150-9A69844F7EB5}"/>
              </a:ext>
            </a:extLst>
          </p:cNvPr>
          <p:cNvSpPr txBox="1"/>
          <p:nvPr/>
        </p:nvSpPr>
        <p:spPr>
          <a:xfrm>
            <a:off x="305577" y="121072"/>
            <a:ext cx="10797852" cy="6157263"/>
          </a:xfrm>
          <a:prstGeom prst="rect">
            <a:avLst/>
          </a:prstGeom>
          <a:noFill/>
        </p:spPr>
        <p:txBody>
          <a:bodyPr wrap="square">
            <a:spAutoFit/>
          </a:bodyPr>
          <a:lstStyle/>
          <a:p>
            <a:pPr>
              <a:lnSpc>
                <a:spcPct val="107000"/>
              </a:lnSpc>
              <a:spcAft>
                <a:spcPts val="800"/>
              </a:spcAft>
            </a:pPr>
            <a:r>
              <a:rPr lang="en-IN" sz="35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SUMMARY:</a:t>
            </a:r>
            <a:endParaRPr lang="en-IN" sz="3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 For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Diwali</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the revenue before the offer was</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Rs. 82.57 million</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while after the offer was applied, it was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Rs. 160.29 million (an increase of 94% in revenue)</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For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Sankranti</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the revenue before offer was Rs</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58.13 million</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and after the offer was applied, the revenue turned out to be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Rs. 87.70 million (an increase of 50.86% in revenue)</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Thus, Diwali is the most successful campaign among the two campaigns.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 The ISU of Home appliance category</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is the highest, which means that products under home appliance category are sold much larger than the other product categories. However,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Combo 1 and Grocery and staples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are the categories, generating highest revenue after the offer, indicating that the promotional offer had a strong impact on these 2 categories.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 Bengaluru, Chennai, Hyderabad, Mysuru and Coimbatore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are the top 5 cities from where around 70-75% of the revenue is generated before and after the offer. This may be due to the higher number of stores present in these cities than the rest of the cities.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However, cities like </a:t>
            </a: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Vijaywada</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and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Trivandrum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has showed immense potential as there revenue before and after the offer were increased by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1.5 times</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and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 times</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respectively by only having store count of 2 in their cities. So, increasing the store count in these cities will generate more revenue from these cities.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4. BOGOF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and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Cashback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promotions are more preferred by the customers than the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Discount based promotions.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Also,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Cashback Promotions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are the best promotions for striking the balance between incremental sold units and maintaining healthy margins.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6273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25A2A53-740F-1270-4F6B-A4B1615CA2E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627FA15-F5FA-8F0B-BB89-756253EFC856}"/>
              </a:ext>
            </a:extLst>
          </p:cNvPr>
          <p:cNvSpPr txBox="1"/>
          <p:nvPr/>
        </p:nvSpPr>
        <p:spPr>
          <a:xfrm>
            <a:off x="261258" y="382555"/>
            <a:ext cx="10683550" cy="5689956"/>
          </a:xfrm>
          <a:prstGeom prst="rect">
            <a:avLst/>
          </a:prstGeom>
          <a:noFill/>
        </p:spPr>
        <p:txBody>
          <a:bodyPr wrap="square">
            <a:spAutoFit/>
          </a:bodyPr>
          <a:lstStyle/>
          <a:p>
            <a:pPr>
              <a:lnSpc>
                <a:spcPct val="107000"/>
              </a:lnSpc>
              <a:spcAft>
                <a:spcPts val="800"/>
              </a:spcAft>
            </a:pPr>
            <a:r>
              <a:rPr lang="en-IN" sz="32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PROJECT LINKS:</a:t>
            </a:r>
            <a:endPar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Medium: </a:t>
            </a:r>
          </a:p>
          <a:p>
            <a:pPr>
              <a:lnSpc>
                <a:spcPct val="107000"/>
              </a:lnSpc>
              <a:spcAft>
                <a:spcPts val="800"/>
              </a:spcAft>
            </a:pPr>
            <a:endParaRPr lang="en-IN" b="1" u="sng"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https://medium.com/@amansingh010793/atliq-mart-promotional-campaign-analysis-codebasics-resume-challenge-9-3137cec0b0b9</a:t>
            </a:r>
            <a:endParaRPr lang="en-IN" sz="1800" u="sng"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685800">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novyPro</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(Dashboard Link) :</a:t>
            </a:r>
          </a:p>
          <a:p>
            <a:pPr>
              <a:lnSpc>
                <a:spcPct val="107000"/>
              </a:lnSpc>
              <a:spcAft>
                <a:spcPts val="800"/>
              </a:spcAft>
            </a:pPr>
            <a:endParaRPr lang="en-IN" b="1" kern="1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b="0" i="0" dirty="0">
                <a:solidFill>
                  <a:schemeClr val="bg1"/>
                </a:solidFill>
                <a:effectLst/>
                <a:latin typeface="source-serif-pro"/>
                <a:hlinkClick r:id="rId3">
                  <a:extLst>
                    <a:ext uri="{A12FA001-AC4F-418D-AE19-62706E023703}">
                      <ahyp:hlinkClr xmlns:ahyp="http://schemas.microsoft.com/office/drawing/2018/hyperlinkcolor" val="tx"/>
                    </a:ext>
                  </a:extLst>
                </a:hlinkClick>
              </a:rPr>
              <a:t>https://www.novypro.com/project/atliq-mart-promotional-campaign-analysis-codebasics-resume-challenge-9</a:t>
            </a:r>
            <a:endPar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Github</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(SQL Queries): </a:t>
            </a:r>
          </a:p>
          <a:p>
            <a:pPr>
              <a:lnSpc>
                <a:spcPct val="107000"/>
              </a:lnSpc>
              <a:spcAft>
                <a:spcPts val="800"/>
              </a:spcAft>
            </a:pPr>
            <a:endParaRPr lang="en-IN" kern="1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1800"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https://github.com/AmAn-1234567890/Atliq-Promotional-Campaign-analysis--Codebasics-challenge-9</a:t>
            </a:r>
          </a:p>
        </p:txBody>
      </p:sp>
    </p:spTree>
    <p:extLst>
      <p:ext uri="{BB962C8B-B14F-4D97-AF65-F5344CB8AC3E}">
        <p14:creationId xmlns:p14="http://schemas.microsoft.com/office/powerpoint/2010/main" val="2931054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54F7AB-8E2A-0914-EE4A-7020D0D9BE76}"/>
              </a:ext>
            </a:extLst>
          </p:cNvPr>
          <p:cNvSpPr txBox="1"/>
          <p:nvPr/>
        </p:nvSpPr>
        <p:spPr>
          <a:xfrm>
            <a:off x="485192" y="989045"/>
            <a:ext cx="3704253" cy="630942"/>
          </a:xfrm>
          <a:prstGeom prst="rect">
            <a:avLst/>
          </a:prstGeom>
          <a:noFill/>
        </p:spPr>
        <p:txBody>
          <a:bodyPr wrap="square" rtlCol="0">
            <a:spAutoFit/>
          </a:bodyPr>
          <a:lstStyle/>
          <a:p>
            <a:r>
              <a:rPr lang="en-IN" sz="3500" dirty="0">
                <a:solidFill>
                  <a:schemeClr val="bg1"/>
                </a:solidFill>
              </a:rPr>
              <a:t>INTRODUCTION:</a:t>
            </a:r>
          </a:p>
        </p:txBody>
      </p:sp>
      <p:sp>
        <p:nvSpPr>
          <p:cNvPr id="5" name="TextBox 4">
            <a:extLst>
              <a:ext uri="{FF2B5EF4-FFF2-40B4-BE49-F238E27FC236}">
                <a16:creationId xmlns:a16="http://schemas.microsoft.com/office/drawing/2014/main" id="{8136ABE7-2DEA-3369-EF4D-BAA8FEB42592}"/>
              </a:ext>
            </a:extLst>
          </p:cNvPr>
          <p:cNvSpPr txBox="1"/>
          <p:nvPr/>
        </p:nvSpPr>
        <p:spPr>
          <a:xfrm>
            <a:off x="485191" y="2061766"/>
            <a:ext cx="11019453" cy="1070871"/>
          </a:xfrm>
          <a:prstGeom prst="rect">
            <a:avLst/>
          </a:prstGeom>
          <a:noFill/>
        </p:spPr>
        <p:txBody>
          <a:bodyPr wrap="square" rtlCol="0">
            <a:spAutoFit/>
          </a:bodyPr>
          <a:lstStyle/>
          <a:p>
            <a:pPr>
              <a:lnSpc>
                <a:spcPct val="107000"/>
              </a:lnSpc>
              <a:spcAft>
                <a:spcPts val="800"/>
              </a:spcAft>
            </a:pP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Atliq</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Mart is a retail giant with over 50 supermarkets in the southern region of India. All their 50 stores ran a massive promotion during the Diwali 2023 and Sankranti 2024 (festive time in India) on their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Atliq</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branded products.</a:t>
            </a: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industry domain is FMCG.</a:t>
            </a:r>
          </a:p>
        </p:txBody>
      </p:sp>
      <p:sp>
        <p:nvSpPr>
          <p:cNvPr id="7" name="TextBox 6">
            <a:extLst>
              <a:ext uri="{FF2B5EF4-FFF2-40B4-BE49-F238E27FC236}">
                <a16:creationId xmlns:a16="http://schemas.microsoft.com/office/drawing/2014/main" id="{103777E9-FC7E-82CB-74CF-09D4F3FD54A5}"/>
              </a:ext>
            </a:extLst>
          </p:cNvPr>
          <p:cNvSpPr txBox="1"/>
          <p:nvPr/>
        </p:nvSpPr>
        <p:spPr>
          <a:xfrm>
            <a:off x="485192" y="3794841"/>
            <a:ext cx="6097554" cy="630942"/>
          </a:xfrm>
          <a:prstGeom prst="rect">
            <a:avLst/>
          </a:prstGeom>
          <a:noFill/>
        </p:spPr>
        <p:txBody>
          <a:bodyPr wrap="square">
            <a:spAutoFit/>
          </a:bodyPr>
          <a:lstStyle/>
          <a:p>
            <a:r>
              <a:rPr lang="en-IN" sz="3500" dirty="0">
                <a:solidFill>
                  <a:schemeClr val="bg1"/>
                </a:solidFill>
              </a:rPr>
              <a:t>PROBLEM STATEMENT:</a:t>
            </a:r>
          </a:p>
        </p:txBody>
      </p:sp>
      <p:sp>
        <p:nvSpPr>
          <p:cNvPr id="9" name="TextBox 8">
            <a:extLst>
              <a:ext uri="{FF2B5EF4-FFF2-40B4-BE49-F238E27FC236}">
                <a16:creationId xmlns:a16="http://schemas.microsoft.com/office/drawing/2014/main" id="{BE4DD9CB-DD5C-477A-BEC2-2692A0A192FD}"/>
              </a:ext>
            </a:extLst>
          </p:cNvPr>
          <p:cNvSpPr txBox="1"/>
          <p:nvPr/>
        </p:nvSpPr>
        <p:spPr>
          <a:xfrm>
            <a:off x="485192" y="4674837"/>
            <a:ext cx="11094098" cy="646331"/>
          </a:xfrm>
          <a:prstGeom prst="rect">
            <a:avLst/>
          </a:prstGeom>
          <a:noFill/>
        </p:spPr>
        <p:txBody>
          <a:bodyPr wrap="square">
            <a:spAutoFit/>
          </a:bodyPr>
          <a:lstStyle/>
          <a:p>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Analyse promotions and provide tangible insights to sales director in order to make more informed decisions over the next promotional period</a:t>
            </a:r>
            <a:endParaRPr lang="en-IN" dirty="0"/>
          </a:p>
        </p:txBody>
      </p:sp>
    </p:spTree>
    <p:extLst>
      <p:ext uri="{BB962C8B-B14F-4D97-AF65-F5344CB8AC3E}">
        <p14:creationId xmlns:p14="http://schemas.microsoft.com/office/powerpoint/2010/main" val="2761040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A5E4A25-5211-903F-C7F6-AFAB4999ADA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9259708-D5D0-B7FE-452B-FC8A344378C8}"/>
              </a:ext>
            </a:extLst>
          </p:cNvPr>
          <p:cNvSpPr txBox="1"/>
          <p:nvPr/>
        </p:nvSpPr>
        <p:spPr>
          <a:xfrm>
            <a:off x="3303038" y="2752529"/>
            <a:ext cx="7445829" cy="1169551"/>
          </a:xfrm>
          <a:prstGeom prst="rect">
            <a:avLst/>
          </a:prstGeom>
          <a:noFill/>
        </p:spPr>
        <p:txBody>
          <a:bodyPr wrap="square" rtlCol="0">
            <a:spAutoFit/>
          </a:bodyPr>
          <a:lstStyle/>
          <a:p>
            <a:r>
              <a:rPr lang="en-IN" sz="7000" dirty="0">
                <a:solidFill>
                  <a:schemeClr val="bg1"/>
                </a:solidFill>
              </a:rPr>
              <a:t>THANK YOU</a:t>
            </a:r>
          </a:p>
        </p:txBody>
      </p:sp>
    </p:spTree>
    <p:extLst>
      <p:ext uri="{BB962C8B-B14F-4D97-AF65-F5344CB8AC3E}">
        <p14:creationId xmlns:p14="http://schemas.microsoft.com/office/powerpoint/2010/main" val="3422112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FA3F8BD-164C-BB1F-C899-FADD8163B02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E344592-E926-CB6D-351A-BD3D7D0150A9}"/>
              </a:ext>
            </a:extLst>
          </p:cNvPr>
          <p:cNvSpPr txBox="1"/>
          <p:nvPr/>
        </p:nvSpPr>
        <p:spPr>
          <a:xfrm>
            <a:off x="718457" y="1660849"/>
            <a:ext cx="10235682" cy="375552"/>
          </a:xfrm>
          <a:prstGeom prst="rect">
            <a:avLst/>
          </a:prstGeom>
          <a:noFill/>
        </p:spPr>
        <p:txBody>
          <a:bodyPr wrap="square" rtlCol="0">
            <a:spAutoFit/>
          </a:bodyPr>
          <a:lstStyle/>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6" name="TextBox 5">
            <a:extLst>
              <a:ext uri="{FF2B5EF4-FFF2-40B4-BE49-F238E27FC236}">
                <a16:creationId xmlns:a16="http://schemas.microsoft.com/office/drawing/2014/main" id="{653B14CA-767B-D305-9B9B-63DD37257166}"/>
              </a:ext>
            </a:extLst>
          </p:cNvPr>
          <p:cNvSpPr txBox="1"/>
          <p:nvPr/>
        </p:nvSpPr>
        <p:spPr>
          <a:xfrm>
            <a:off x="718457" y="789466"/>
            <a:ext cx="10394302" cy="3441968"/>
          </a:xfrm>
          <a:prstGeom prst="rect">
            <a:avLst/>
          </a:prstGeom>
          <a:noFill/>
        </p:spPr>
        <p:txBody>
          <a:bodyPr wrap="square">
            <a:spAutoFit/>
          </a:bodyPr>
          <a:lstStyle/>
          <a:p>
            <a:pPr>
              <a:lnSpc>
                <a:spcPct val="107000"/>
              </a:lnSpc>
              <a:spcAft>
                <a:spcPts val="800"/>
              </a:spcAft>
            </a:pPr>
            <a:r>
              <a:rPr lang="en-IN" sz="35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TOOLS USED:</a:t>
            </a:r>
            <a:endParaRPr lang="en-IN" sz="3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MySQL Workbench: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Creating SQL queries for ad-hoc business requests.</a:t>
            </a:r>
          </a:p>
          <a:p>
            <a:pPr>
              <a:lnSpc>
                <a:spcPct val="107000"/>
              </a:lnSpc>
              <a:spcAft>
                <a:spcPts val="800"/>
              </a:spcAft>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PowerBI</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 Data cleaning, modelling, creating metrics using DAX and data visualization.</a:t>
            </a:r>
          </a:p>
          <a:p>
            <a:pPr>
              <a:lnSpc>
                <a:spcPct val="107000"/>
              </a:lnSpc>
              <a:spcAft>
                <a:spcPts val="800"/>
              </a:spcAft>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PowerPoint: </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 creating background themes for the </a:t>
            </a:r>
            <a:r>
              <a:rPr lang="en-IN"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PowerBI</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reports in SVG format &amp; Presentation.</a:t>
            </a:r>
            <a:endParaRPr lang="en-IN" dirty="0">
              <a:solidFill>
                <a:schemeClr val="bg1"/>
              </a:solidFill>
            </a:endParaRPr>
          </a:p>
        </p:txBody>
      </p:sp>
    </p:spTree>
    <p:extLst>
      <p:ext uri="{BB962C8B-B14F-4D97-AF65-F5344CB8AC3E}">
        <p14:creationId xmlns:p14="http://schemas.microsoft.com/office/powerpoint/2010/main" val="3142129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B9036BB-D1BD-EAB4-9717-770C718D394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64E45F7-6ADB-D792-07EC-7069F6CBD028}"/>
              </a:ext>
            </a:extLst>
          </p:cNvPr>
          <p:cNvSpPr txBox="1"/>
          <p:nvPr/>
        </p:nvSpPr>
        <p:spPr>
          <a:xfrm>
            <a:off x="373225" y="480147"/>
            <a:ext cx="9759820" cy="2148730"/>
          </a:xfrm>
          <a:prstGeom prst="rect">
            <a:avLst/>
          </a:prstGeom>
          <a:noFill/>
        </p:spPr>
        <p:txBody>
          <a:bodyPr wrap="square">
            <a:spAutoFit/>
          </a:bodyPr>
          <a:lstStyle/>
          <a:p>
            <a:pPr>
              <a:lnSpc>
                <a:spcPct val="107000"/>
              </a:lnSpc>
              <a:spcAft>
                <a:spcPts val="800"/>
              </a:spcAft>
            </a:pPr>
            <a:r>
              <a:rPr lang="en-IN" sz="35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SOURCE DATA &amp; RELATIONSHIP ENTITY DIAGRAM:</a:t>
            </a:r>
            <a:endParaRPr lang="en-IN" sz="3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4 datasets provided are in the CSV file format.</a:t>
            </a: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There are 3 dimension tables namely,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dim_campaigns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dim_products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dim_stores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 1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fact_table</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which is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fact_events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5" name="Picture 4">
            <a:extLst>
              <a:ext uri="{FF2B5EF4-FFF2-40B4-BE49-F238E27FC236}">
                <a16:creationId xmlns:a16="http://schemas.microsoft.com/office/drawing/2014/main" id="{BEABE61C-574B-2E7A-D8E0-3B8CB87CA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3159" y="2574732"/>
            <a:ext cx="5915608" cy="3566553"/>
          </a:xfrm>
          <a:prstGeom prst="rect">
            <a:avLst/>
          </a:prstGeom>
        </p:spPr>
      </p:pic>
      <p:sp>
        <p:nvSpPr>
          <p:cNvPr id="6" name="TextBox 5">
            <a:extLst>
              <a:ext uri="{FF2B5EF4-FFF2-40B4-BE49-F238E27FC236}">
                <a16:creationId xmlns:a16="http://schemas.microsoft.com/office/drawing/2014/main" id="{1F710D00-EB48-9C94-7160-E9E5A0A7B25F}"/>
              </a:ext>
            </a:extLst>
          </p:cNvPr>
          <p:cNvSpPr txBox="1"/>
          <p:nvPr/>
        </p:nvSpPr>
        <p:spPr>
          <a:xfrm>
            <a:off x="4254759" y="6270171"/>
            <a:ext cx="2892490" cy="369332"/>
          </a:xfrm>
          <a:prstGeom prst="rect">
            <a:avLst/>
          </a:prstGeom>
          <a:noFill/>
        </p:spPr>
        <p:txBody>
          <a:bodyPr wrap="square" rtlCol="0">
            <a:spAutoFit/>
          </a:bodyPr>
          <a:lstStyle/>
          <a:p>
            <a:r>
              <a:rPr lang="en-IN" dirty="0">
                <a:solidFill>
                  <a:schemeClr val="bg1"/>
                </a:solidFill>
              </a:rPr>
              <a:t>       Relationship Schema</a:t>
            </a:r>
          </a:p>
        </p:txBody>
      </p:sp>
    </p:spTree>
    <p:extLst>
      <p:ext uri="{BB962C8B-B14F-4D97-AF65-F5344CB8AC3E}">
        <p14:creationId xmlns:p14="http://schemas.microsoft.com/office/powerpoint/2010/main" val="1578570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5513CC3-BB93-935D-5C2D-82FFDFC2A36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18610D3-35BD-38BF-462D-C7712157AC18}"/>
              </a:ext>
            </a:extLst>
          </p:cNvPr>
          <p:cNvSpPr txBox="1"/>
          <p:nvPr/>
        </p:nvSpPr>
        <p:spPr>
          <a:xfrm>
            <a:off x="74645" y="800620"/>
            <a:ext cx="11028784" cy="5009769"/>
          </a:xfrm>
          <a:prstGeom prst="rect">
            <a:avLst/>
          </a:prstGeom>
          <a:noFill/>
        </p:spPr>
        <p:txBody>
          <a:bodyPr wrap="square">
            <a:spAutoFit/>
          </a:bodyPr>
          <a:lstStyle/>
          <a:p>
            <a:pPr>
              <a:lnSpc>
                <a:spcPct val="107000"/>
              </a:lnSpc>
              <a:spcAft>
                <a:spcPts val="800"/>
              </a:spcAft>
            </a:pPr>
            <a:r>
              <a:rPr lang="en-IN" sz="35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KEY METRICS:</a:t>
            </a:r>
            <a:endParaRPr lang="en-IN" sz="3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key metrics that have been used for the analysis of the sales and revenue of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Atliq</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Mart are:</a:t>
            </a:r>
          </a:p>
          <a:p>
            <a:pPr marL="342900" lvl="0" indent="-342900">
              <a:lnSpc>
                <a:spcPct val="107000"/>
              </a:lnSpc>
              <a:buAutoNum type="arabicPeriod"/>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Before Revenue: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This measures the revenue before the offer was applied.</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 (Base Price * Quantity Sold After Offer)</a:t>
            </a:r>
          </a:p>
          <a:p>
            <a:pPr lvl="0">
              <a:lnSpc>
                <a:spcPct val="107000"/>
              </a:lnSpc>
            </a:pPr>
            <a:endPar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After Revenue: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This measures the revenue after the offer was applied.</a:t>
            </a: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Formula: (Base Price * Promo type*Quantity Sold After Offer)</a:t>
            </a:r>
          </a:p>
          <a:p>
            <a:pPr lvl="0">
              <a:lnSpc>
                <a:spcPct val="107000"/>
              </a:lnSpc>
            </a:pPr>
            <a:endPar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Total Revenue: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This measures the total revenue, i.e., before and after the offer was applied.</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 (Before Revenue + After Revenue)</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8DAEEF4-2D26-C230-C89D-A030DFC96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5898" y="1823949"/>
            <a:ext cx="1454225" cy="939375"/>
          </a:xfrm>
          <a:prstGeom prst="rect">
            <a:avLst/>
          </a:prstGeom>
        </p:spPr>
      </p:pic>
      <p:pic>
        <p:nvPicPr>
          <p:cNvPr id="9" name="Picture 8">
            <a:extLst>
              <a:ext uri="{FF2B5EF4-FFF2-40B4-BE49-F238E27FC236}">
                <a16:creationId xmlns:a16="http://schemas.microsoft.com/office/drawing/2014/main" id="{250F7166-0FE3-B3FA-71B3-42FC52344B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8269" y="3214274"/>
            <a:ext cx="1505160" cy="1047896"/>
          </a:xfrm>
          <a:prstGeom prst="rect">
            <a:avLst/>
          </a:prstGeom>
        </p:spPr>
      </p:pic>
      <p:pic>
        <p:nvPicPr>
          <p:cNvPr id="11" name="Picture 10">
            <a:extLst>
              <a:ext uri="{FF2B5EF4-FFF2-40B4-BE49-F238E27FC236}">
                <a16:creationId xmlns:a16="http://schemas.microsoft.com/office/drawing/2014/main" id="{7365D5BF-FE6B-AA61-E9C9-DE4C23C9D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6614" y="4575035"/>
            <a:ext cx="1552792" cy="1066949"/>
          </a:xfrm>
          <a:prstGeom prst="rect">
            <a:avLst/>
          </a:prstGeom>
        </p:spPr>
      </p:pic>
    </p:spTree>
    <p:extLst>
      <p:ext uri="{BB962C8B-B14F-4D97-AF65-F5344CB8AC3E}">
        <p14:creationId xmlns:p14="http://schemas.microsoft.com/office/powerpoint/2010/main" val="195293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3A2D6EF-E5A4-291F-3C1E-60CCD224417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09E64D2-D1D0-C2BE-8106-F84156B91E5C}"/>
              </a:ext>
            </a:extLst>
          </p:cNvPr>
          <p:cNvSpPr txBox="1"/>
          <p:nvPr/>
        </p:nvSpPr>
        <p:spPr>
          <a:xfrm>
            <a:off x="258925" y="967948"/>
            <a:ext cx="9239638" cy="5413726"/>
          </a:xfrm>
          <a:prstGeom prst="rect">
            <a:avLst/>
          </a:prstGeom>
          <a:noFill/>
        </p:spPr>
        <p:txBody>
          <a:bodyPr wrap="square">
            <a:spAutoFit/>
          </a:bodyPr>
          <a:lstStyle/>
          <a:p>
            <a:pPr lvl="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 Incremental Revenue (IR):</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measures the additional revenue generated as a result     </a:t>
            </a:r>
          </a:p>
          <a:p>
            <a:pPr lvl="0" algn="just">
              <a:lnSpc>
                <a:spcPct val="107000"/>
              </a:lnSpc>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of the promotional offer. </a:t>
            </a:r>
          </a:p>
          <a:p>
            <a:pPr lvl="0" algn="just">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Incremental Revenue = (After Revenue-Before Revenue) / (Before Revenue)  * 100%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 Incremental Sold Units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measures the additional units sold as a result of the promotional </a:t>
            </a:r>
          </a:p>
          <a:p>
            <a:pPr lvl="0" algn="just">
              <a:lnSpc>
                <a:spcPct val="107000"/>
              </a:lnSpc>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offer.</a:t>
            </a:r>
          </a:p>
          <a:p>
            <a:pPr lvl="0" algn="just">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 Incremental Sold Units = (Quantity Sold After Offer - Quantity Sold Before Offer) / </a:t>
            </a:r>
          </a:p>
          <a:p>
            <a:pPr lvl="0" algn="just">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(Quantity Sold Before Offer) * 100%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0894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6. Average Revenue per Unit Sold Before Offer</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calculates the average revenue generated </a:t>
            </a:r>
          </a:p>
          <a:p>
            <a:pPr lvl="0" algn="just">
              <a:lnSpc>
                <a:spcPct val="107000"/>
              </a:lnSpc>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per unit sold before the promotional offer is applied. </a:t>
            </a:r>
          </a:p>
          <a:p>
            <a:pPr lvl="0" algn="just">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Average Revenue per Unit Sold Before Offer = (After Revenue / Quantity Sold </a:t>
            </a:r>
          </a:p>
          <a:p>
            <a:pPr lvl="0" algn="just">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Before Offer)</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0894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AutoNum type="arabicPeriod" startAt="7"/>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Average Revenue per Unit Sold After Offer</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calculates the average revenue generated per unit sold after the promotional offer is applied.</a:t>
            </a:r>
          </a:p>
          <a:p>
            <a:pPr lvl="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Average Revenue per Unit Sold After Offer = (After Revenue / Quantity Sold After  </a:t>
            </a:r>
          </a:p>
          <a:p>
            <a:pPr lvl="0" algn="just">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Offer)</a:t>
            </a: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9825FD7-6406-3F2C-D684-77E1AA235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8563" y="791766"/>
            <a:ext cx="1562318" cy="1038370"/>
          </a:xfrm>
          <a:prstGeom prst="rect">
            <a:avLst/>
          </a:prstGeom>
        </p:spPr>
      </p:pic>
      <p:pic>
        <p:nvPicPr>
          <p:cNvPr id="7" name="Picture 6">
            <a:extLst>
              <a:ext uri="{FF2B5EF4-FFF2-40B4-BE49-F238E27FC236}">
                <a16:creationId xmlns:a16="http://schemas.microsoft.com/office/drawing/2014/main" id="{FAC8EA98-5583-778E-792C-2DB1C4636F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0458" y="2169737"/>
            <a:ext cx="1600423" cy="1047896"/>
          </a:xfrm>
          <a:prstGeom prst="rect">
            <a:avLst/>
          </a:prstGeom>
        </p:spPr>
      </p:pic>
      <p:pic>
        <p:nvPicPr>
          <p:cNvPr id="9" name="Picture 8">
            <a:extLst>
              <a:ext uri="{FF2B5EF4-FFF2-40B4-BE49-F238E27FC236}">
                <a16:creationId xmlns:a16="http://schemas.microsoft.com/office/drawing/2014/main" id="{D7CA7963-A036-133F-5A8B-8F24BD779C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7142" y="3557235"/>
            <a:ext cx="1533739" cy="1086002"/>
          </a:xfrm>
          <a:prstGeom prst="rect">
            <a:avLst/>
          </a:prstGeom>
        </p:spPr>
      </p:pic>
      <p:pic>
        <p:nvPicPr>
          <p:cNvPr id="11" name="Picture 10">
            <a:extLst>
              <a:ext uri="{FF2B5EF4-FFF2-40B4-BE49-F238E27FC236}">
                <a16:creationId xmlns:a16="http://schemas.microsoft.com/office/drawing/2014/main" id="{DFC3ED48-4D4C-E2F1-DF52-15238073AF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46301" y="5113601"/>
            <a:ext cx="1619476" cy="952633"/>
          </a:xfrm>
          <a:prstGeom prst="rect">
            <a:avLst/>
          </a:prstGeom>
        </p:spPr>
      </p:pic>
    </p:spTree>
    <p:extLst>
      <p:ext uri="{BB962C8B-B14F-4D97-AF65-F5344CB8AC3E}">
        <p14:creationId xmlns:p14="http://schemas.microsoft.com/office/powerpoint/2010/main" val="2224683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63D376C-9297-956F-2E9F-3FAB0DF9A4D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F1FC7F9-CDFC-0D50-E32F-0804271182C2}"/>
              </a:ext>
            </a:extLst>
          </p:cNvPr>
          <p:cNvSpPr txBox="1"/>
          <p:nvPr/>
        </p:nvSpPr>
        <p:spPr>
          <a:xfrm>
            <a:off x="242596" y="854772"/>
            <a:ext cx="8530512" cy="5662897"/>
          </a:xfrm>
          <a:prstGeom prst="rect">
            <a:avLst/>
          </a:prstGeom>
          <a:noFill/>
        </p:spPr>
        <p:txBody>
          <a:bodyPr wrap="square">
            <a:spAutoFit/>
          </a:bodyPr>
          <a:lstStyle/>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8. Discount offer:</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metric signifies about the discount offered after the offer is  </a:t>
            </a:r>
          </a:p>
          <a:p>
            <a:pPr lvl="0">
              <a:lnSpc>
                <a:spcPct val="107000"/>
              </a:lnSpc>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applied.</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(Base price * Promo offer)</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0894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9. Discount Effectiveness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metric evaluates the effectiveness of each discount offer in </a:t>
            </a:r>
          </a:p>
          <a:p>
            <a:pPr lvl="0">
              <a:lnSpc>
                <a:spcPct val="107000"/>
              </a:lnSpc>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driving sales.</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Discount Effectiveness = ((Quantity Sold After Offer - Quantity Sold Before </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Offer) / Discount Offer) * 100%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0894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10. Total Discount offered:</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represents the total discount offered on all the products.</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 Discount offered = (Discount offer* Quantity Sold After Offer)</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0894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11. Return on Investment (ROI) of the Promotion:</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measures the return on </a:t>
            </a:r>
          </a:p>
          <a:p>
            <a:pPr lvl="0">
              <a:lnSpc>
                <a:spcPct val="107000"/>
              </a:lnSpc>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investment generated from the promotional campaign.</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ROI = ((After Revenue – Before Revenue) - Total Promotional Cost) / (Total </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Promotional Cost)</a:t>
            </a:r>
            <a:endPar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(Here, Total Discount offered is assumed to be Total Promotional Cost).</a:t>
            </a:r>
          </a:p>
          <a:p>
            <a:pPr lvl="0">
              <a:lnSpc>
                <a:spcPct val="107000"/>
              </a:lnSpc>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5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Note: </a:t>
            </a:r>
            <a:r>
              <a:rPr lang="en-IN" sz="1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currency is in Indian Rupee. So, all the relevant metrics are according to Indian Rupee currency.</a:t>
            </a:r>
          </a:p>
        </p:txBody>
      </p:sp>
      <p:pic>
        <p:nvPicPr>
          <p:cNvPr id="5" name="Picture 4">
            <a:extLst>
              <a:ext uri="{FF2B5EF4-FFF2-40B4-BE49-F238E27FC236}">
                <a16:creationId xmlns:a16="http://schemas.microsoft.com/office/drawing/2014/main" id="{A1EDDA75-86A2-8356-A913-BF9DB7A6B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93" y="1877901"/>
            <a:ext cx="1619476" cy="1124107"/>
          </a:xfrm>
          <a:prstGeom prst="rect">
            <a:avLst/>
          </a:prstGeom>
        </p:spPr>
      </p:pic>
      <p:pic>
        <p:nvPicPr>
          <p:cNvPr id="7" name="Picture 6">
            <a:extLst>
              <a:ext uri="{FF2B5EF4-FFF2-40B4-BE49-F238E27FC236}">
                <a16:creationId xmlns:a16="http://schemas.microsoft.com/office/drawing/2014/main" id="{E30499A9-C7B7-5449-AD67-A30CB18692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2314" y="3429000"/>
            <a:ext cx="1495634" cy="981212"/>
          </a:xfrm>
          <a:prstGeom prst="rect">
            <a:avLst/>
          </a:prstGeom>
        </p:spPr>
      </p:pic>
      <p:pic>
        <p:nvPicPr>
          <p:cNvPr id="9" name="Picture 8">
            <a:extLst>
              <a:ext uri="{FF2B5EF4-FFF2-40B4-BE49-F238E27FC236}">
                <a16:creationId xmlns:a16="http://schemas.microsoft.com/office/drawing/2014/main" id="{B5CFA57F-BD3D-6575-1D53-055B477D28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7998" y="4837204"/>
            <a:ext cx="1724266" cy="1190791"/>
          </a:xfrm>
          <a:prstGeom prst="rect">
            <a:avLst/>
          </a:prstGeom>
        </p:spPr>
      </p:pic>
    </p:spTree>
    <p:extLst>
      <p:ext uri="{BB962C8B-B14F-4D97-AF65-F5344CB8AC3E}">
        <p14:creationId xmlns:p14="http://schemas.microsoft.com/office/powerpoint/2010/main" val="50476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4166AB9-17E5-B1C9-66AC-95525923B3B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1EDF0EE-38EA-5343-8260-F2E337C694BE}"/>
              </a:ext>
            </a:extLst>
          </p:cNvPr>
          <p:cNvSpPr txBox="1"/>
          <p:nvPr/>
        </p:nvSpPr>
        <p:spPr>
          <a:xfrm>
            <a:off x="345232" y="699557"/>
            <a:ext cx="8530512" cy="3436775"/>
          </a:xfrm>
          <a:prstGeom prst="rect">
            <a:avLst/>
          </a:prstGeom>
          <a:noFill/>
        </p:spPr>
        <p:txBody>
          <a:bodyPr wrap="square">
            <a:spAutoFit/>
          </a:bodyPr>
          <a:lstStyle/>
          <a:p>
            <a:pPr>
              <a:lnSpc>
                <a:spcPct val="107000"/>
              </a:lnSpc>
              <a:spcAft>
                <a:spcPts val="800"/>
              </a:spcAft>
            </a:pPr>
            <a:r>
              <a:rPr lang="en-IN" sz="35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ADHOC BUSINESS REQUESTS:</a:t>
            </a:r>
            <a:endParaRPr lang="en-IN" sz="3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There are 5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adhoc</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business requests and the subsequent information is extracted using MySQL. </a:t>
            </a:r>
          </a:p>
          <a:p>
            <a:pPr>
              <a:lnSpc>
                <a:spcPct val="107000"/>
              </a:lnSpc>
              <a:spcAft>
                <a:spcPts val="800"/>
              </a:spcAft>
            </a:pPr>
            <a:endPar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PROBLEM 1: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a:t>
            </a:r>
          </a:p>
        </p:txBody>
      </p:sp>
      <p:pic>
        <p:nvPicPr>
          <p:cNvPr id="4" name="Picture 3">
            <a:extLst>
              <a:ext uri="{FF2B5EF4-FFF2-40B4-BE49-F238E27FC236}">
                <a16:creationId xmlns:a16="http://schemas.microsoft.com/office/drawing/2014/main" id="{C944E159-85E1-A8B1-5254-4BDA5C2C8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781" y="4792604"/>
            <a:ext cx="8694686" cy="1365839"/>
          </a:xfrm>
          <a:prstGeom prst="rect">
            <a:avLst/>
          </a:prstGeom>
        </p:spPr>
      </p:pic>
    </p:spTree>
    <p:extLst>
      <p:ext uri="{BB962C8B-B14F-4D97-AF65-F5344CB8AC3E}">
        <p14:creationId xmlns:p14="http://schemas.microsoft.com/office/powerpoint/2010/main" val="608010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2128</Words>
  <Application>Microsoft Office PowerPoint</Application>
  <PresentationFormat>Widescreen</PresentationFormat>
  <Paragraphs>169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source-serif-pro</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SINGH</dc:creator>
  <cp:lastModifiedBy>AMAN SINGH</cp:lastModifiedBy>
  <cp:revision>21</cp:revision>
  <dcterms:created xsi:type="dcterms:W3CDTF">2024-03-03T19:28:41Z</dcterms:created>
  <dcterms:modified xsi:type="dcterms:W3CDTF">2024-03-03T21:33:54Z</dcterms:modified>
</cp:coreProperties>
</file>