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7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4D42-D612-7B11-5E3D-AD71BC367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CF3D5A-DAFD-C2BD-B6FF-B4ADB0A6C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D18595-EDFA-D9E7-564C-4EF142D5FA3D}"/>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AEC8E5C0-5AD0-A87E-DB47-EB5817571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D91C6-59AB-8127-E39E-74E3EF148D85}"/>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79623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1A2B-190F-A683-9889-EF4D9EDBCB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B7C15-7D58-EAB9-457A-BF718F687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69E61-1910-BCDA-13B2-E6D7EFC2F8F0}"/>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65A3BEFA-607A-38B5-6ED4-204B84E3A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7FB34-8BFA-525E-DFB3-E7109ADA1FDB}"/>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8885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31B83-D587-DD65-EB4B-88895EB8D9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8E69E-3832-6CE3-7512-210A7BC5D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4AFC4-4823-53FB-FC6D-A06676C93A77}"/>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3B9F49FF-110B-5649-824C-4A5305179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3056E-B2C0-54FD-D9FB-549DF72E7FFA}"/>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405999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A764-C52F-843E-B30E-E966EA52F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24FBF-B66E-F54F-14DA-2AA1175D2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D182D-2C39-5679-5877-56631642D732}"/>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10BA1679-8428-C6BC-6ADB-57BD6FCBF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95652-7C14-EC3F-AF3B-8521BE019C14}"/>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47493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A936-F718-3E0D-CE15-31C03D259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CF2E15-FC0D-4480-517C-50D0A2929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D0591-7916-5F46-B491-AB670F52AD71}"/>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DE0CCDE0-4F20-DE7E-D65C-E31CBE52D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C9B2A-DDC9-D532-D656-37E704DD642D}"/>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1415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2390-6812-F9AF-7C11-114B288DCE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8A545-E453-74C3-F8E9-A5596B9F9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516DA-29CC-AAFC-3389-619461CA2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50006-5734-8981-5EF4-A55325ED15AA}"/>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03584A2C-0D91-699F-2E28-C4E4A1F22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3457F-6C40-FB6D-23BD-00DB8A5DE053}"/>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394556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DE57-9D83-1D4F-2790-CA5BEBDD8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69764-23D7-DA0F-EBEF-9850486CA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4C5A2-E417-FDB5-2147-E6842BFFF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5BC877-E80D-A9C0-DA72-BA9168973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6D964-1BAD-14EF-0075-D82D5A103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0F67A2-4693-6787-FB3E-AB65E8116549}"/>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8" name="Footer Placeholder 7">
            <a:extLst>
              <a:ext uri="{FF2B5EF4-FFF2-40B4-BE49-F238E27FC236}">
                <a16:creationId xmlns:a16="http://schemas.microsoft.com/office/drawing/2014/main" id="{FA90CCA0-DE2F-8E63-6DE1-76FC6D3732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5B3C63-1DE1-F19B-E9EF-5663B82448B0}"/>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28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C9DB-FFFF-7EB3-F089-0A9F82A19F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520267-7540-D1A1-A998-A966FF1E6ACE}"/>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4" name="Footer Placeholder 3">
            <a:extLst>
              <a:ext uri="{FF2B5EF4-FFF2-40B4-BE49-F238E27FC236}">
                <a16:creationId xmlns:a16="http://schemas.microsoft.com/office/drawing/2014/main" id="{BAD4670E-B0CA-1851-577D-1A55FE27F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0BE38A-469D-C3B7-D4D9-ECDCA82D4B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89010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17D2A-C076-0F0C-1827-5093BF459F18}"/>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3" name="Footer Placeholder 2">
            <a:extLst>
              <a:ext uri="{FF2B5EF4-FFF2-40B4-BE49-F238E27FC236}">
                <a16:creationId xmlns:a16="http://schemas.microsoft.com/office/drawing/2014/main" id="{EA719C4C-7158-B752-03B9-420FF359B5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34C8A6-1B2A-60DB-82BF-341404294BC2}"/>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49527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2962-8448-A344-7F53-79A11770B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3E78B-2BC9-1BD1-7CFB-1613F3C9D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BA2FA3-596D-3E74-F005-827B1EC33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742F6-8239-2A12-DDD3-A9794700957C}"/>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9AD0A442-3EBA-4308-FC46-E8B405633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A558B-DC67-B497-BA89-766E5BAFD3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70365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64EE-8F91-9AD8-AF49-9CEC8926F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C0A954-6881-E0EE-894F-90CAFC9FE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73C77A-B86C-0E82-7003-A315FDBC0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6ACF0-70F9-1168-980F-B69DAFFCE562}"/>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C1C522A1-D927-6D36-736F-A66D8255A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8DFD5-B479-9720-501A-9B8D94706317}"/>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52820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B1150-03BA-188B-066F-BB6A75903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1999C-A85C-ED74-0041-7FA225EDB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CE22F-3D3B-2225-F9E9-F6047E516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459C8574-9A61-11CC-D315-841F48D50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03B02A-9CF6-86B5-0572-CBDDD2222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4B09B-4FF0-4677-8708-4CFAFAE6D73C}" type="slidenum">
              <a:rPr lang="en-IN" smtClean="0"/>
              <a:t>‹#›</a:t>
            </a:fld>
            <a:endParaRPr lang="en-IN"/>
          </a:p>
        </p:txBody>
      </p:sp>
    </p:spTree>
    <p:extLst>
      <p:ext uri="{BB962C8B-B14F-4D97-AF65-F5344CB8AC3E}">
        <p14:creationId xmlns:p14="http://schemas.microsoft.com/office/powerpoint/2010/main" val="251655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novypro.com/project/atliq-mart-promotional-campaign-analysis-codebasics-resume-challenge-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38A22-1431-01E9-0FC7-C88B2F53A7F3}"/>
              </a:ext>
            </a:extLst>
          </p:cNvPr>
          <p:cNvSpPr txBox="1"/>
          <p:nvPr/>
        </p:nvSpPr>
        <p:spPr>
          <a:xfrm>
            <a:off x="1772815" y="1922106"/>
            <a:ext cx="8294916" cy="2585323"/>
          </a:xfrm>
          <a:prstGeom prst="rect">
            <a:avLst/>
          </a:prstGeom>
          <a:noFill/>
        </p:spPr>
        <p:txBody>
          <a:bodyPr wrap="square" rtlCol="0">
            <a:spAutoFit/>
          </a:bodyPr>
          <a:lstStyle/>
          <a:p>
            <a:r>
              <a:rPr lang="en-IN" sz="5400" dirty="0" err="1">
                <a:solidFill>
                  <a:schemeClr val="bg1"/>
                </a:solidFill>
              </a:rPr>
              <a:t>Atliq</a:t>
            </a:r>
            <a:r>
              <a:rPr lang="en-IN" sz="5400" dirty="0">
                <a:solidFill>
                  <a:schemeClr val="bg1"/>
                </a:solidFill>
              </a:rPr>
              <a:t> Mart Promotional Campaign Analysis</a:t>
            </a:r>
          </a:p>
          <a:p>
            <a:r>
              <a:rPr lang="en-IN" sz="5400" dirty="0">
                <a:solidFill>
                  <a:schemeClr val="bg1"/>
                </a:solidFill>
              </a:rPr>
              <a:t> </a:t>
            </a:r>
            <a:r>
              <a:rPr lang="en-IN" dirty="0">
                <a:solidFill>
                  <a:schemeClr val="bg1"/>
                </a:solidFill>
              </a:rPr>
              <a:t>A </a:t>
            </a:r>
            <a:r>
              <a:rPr lang="en-IN" dirty="0" err="1">
                <a:solidFill>
                  <a:schemeClr val="bg1"/>
                </a:solidFill>
              </a:rPr>
              <a:t>Codebasics</a:t>
            </a:r>
            <a:r>
              <a:rPr lang="en-IN" dirty="0">
                <a:solidFill>
                  <a:schemeClr val="bg1"/>
                </a:solidFill>
              </a:rPr>
              <a:t> Resume Project Challenge </a:t>
            </a:r>
          </a:p>
        </p:txBody>
      </p:sp>
      <p:pic>
        <p:nvPicPr>
          <p:cNvPr id="6" name="Picture 5">
            <a:extLst>
              <a:ext uri="{FF2B5EF4-FFF2-40B4-BE49-F238E27FC236}">
                <a16:creationId xmlns:a16="http://schemas.microsoft.com/office/drawing/2014/main" id="{F582F338-F2C4-A7D3-64FC-5CAA0B1C6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63" y="310437"/>
            <a:ext cx="1387735" cy="1387735"/>
          </a:xfrm>
          <a:prstGeom prst="rect">
            <a:avLst/>
          </a:prstGeom>
        </p:spPr>
      </p:pic>
      <p:sp>
        <p:nvSpPr>
          <p:cNvPr id="7" name="TextBox 6">
            <a:extLst>
              <a:ext uri="{FF2B5EF4-FFF2-40B4-BE49-F238E27FC236}">
                <a16:creationId xmlns:a16="http://schemas.microsoft.com/office/drawing/2014/main" id="{813C3DCE-822F-9F20-B042-F3A00626F243}"/>
              </a:ext>
            </a:extLst>
          </p:cNvPr>
          <p:cNvSpPr txBox="1"/>
          <p:nvPr/>
        </p:nvSpPr>
        <p:spPr>
          <a:xfrm>
            <a:off x="8752115" y="5421085"/>
            <a:ext cx="3797559" cy="923330"/>
          </a:xfrm>
          <a:prstGeom prst="rect">
            <a:avLst/>
          </a:prstGeom>
          <a:noFill/>
        </p:spPr>
        <p:txBody>
          <a:bodyPr wrap="square" rtlCol="0">
            <a:spAutoFit/>
          </a:bodyPr>
          <a:lstStyle/>
          <a:p>
            <a:r>
              <a:rPr lang="en-IN" dirty="0">
                <a:solidFill>
                  <a:schemeClr val="bg1"/>
                </a:solidFill>
              </a:rPr>
              <a:t>By- Aman Pratap Singh</a:t>
            </a:r>
          </a:p>
          <a:p>
            <a:endParaRPr lang="en-IN" dirty="0">
              <a:solidFill>
                <a:schemeClr val="bg1"/>
              </a:solidFill>
            </a:endParaRPr>
          </a:p>
          <a:p>
            <a:r>
              <a:rPr lang="en-IN" dirty="0">
                <a:solidFill>
                  <a:schemeClr val="bg1"/>
                </a:solidFill>
              </a:rPr>
              <a:t>( aka Peter Pandey)</a:t>
            </a:r>
          </a:p>
        </p:txBody>
      </p:sp>
    </p:spTree>
    <p:extLst>
      <p:ext uri="{BB962C8B-B14F-4D97-AF65-F5344CB8AC3E}">
        <p14:creationId xmlns:p14="http://schemas.microsoft.com/office/powerpoint/2010/main" val="109035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DC4B995-0699-1EC3-689A-CB2055642C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447048-49EC-D9C9-2D32-2412F50AB3F2}"/>
              </a:ext>
            </a:extLst>
          </p:cNvPr>
          <p:cNvSpPr txBox="1"/>
          <p:nvPr/>
        </p:nvSpPr>
        <p:spPr>
          <a:xfrm>
            <a:off x="305577" y="960765"/>
            <a:ext cx="10340651"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2: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p>
        </p:txBody>
      </p:sp>
      <p:pic>
        <p:nvPicPr>
          <p:cNvPr id="5" name="Picture 4">
            <a:extLst>
              <a:ext uri="{FF2B5EF4-FFF2-40B4-BE49-F238E27FC236}">
                <a16:creationId xmlns:a16="http://schemas.microsoft.com/office/drawing/2014/main" id="{30F2CF44-7347-78CC-45D8-EC837FF80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739" y="2814627"/>
            <a:ext cx="3990321" cy="2737376"/>
          </a:xfrm>
          <a:prstGeom prst="rect">
            <a:avLst/>
          </a:prstGeom>
        </p:spPr>
      </p:pic>
    </p:spTree>
    <p:extLst>
      <p:ext uri="{BB962C8B-B14F-4D97-AF65-F5344CB8AC3E}">
        <p14:creationId xmlns:p14="http://schemas.microsoft.com/office/powerpoint/2010/main" val="102554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1C037B7-7228-A7AF-8C63-F9D0BC0AF8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9E5A24-825B-4DED-9F27-670B872B12B3}"/>
              </a:ext>
            </a:extLst>
          </p:cNvPr>
          <p:cNvSpPr txBox="1"/>
          <p:nvPr/>
        </p:nvSpPr>
        <p:spPr>
          <a:xfrm>
            <a:off x="408215" y="1092502"/>
            <a:ext cx="10275336"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3: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displays each campaign along with the total revenue generated before and after the campaign? The report includes three key fields: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campaign_name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report should help in evaluating the financial impact of our promotional campaigns. (Display the values in millions).</a:t>
            </a:r>
          </a:p>
        </p:txBody>
      </p:sp>
      <p:pic>
        <p:nvPicPr>
          <p:cNvPr id="5" name="Picture 4">
            <a:extLst>
              <a:ext uri="{FF2B5EF4-FFF2-40B4-BE49-F238E27FC236}">
                <a16:creationId xmlns:a16="http://schemas.microsoft.com/office/drawing/2014/main" id="{83E228A9-D75A-E52F-DABE-01036F303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27" y="2990789"/>
            <a:ext cx="7287207" cy="1510068"/>
          </a:xfrm>
          <a:prstGeom prst="rect">
            <a:avLst/>
          </a:prstGeom>
        </p:spPr>
      </p:pic>
    </p:spTree>
    <p:extLst>
      <p:ext uri="{BB962C8B-B14F-4D97-AF65-F5344CB8AC3E}">
        <p14:creationId xmlns:p14="http://schemas.microsoft.com/office/powerpoint/2010/main" val="13187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03FC7D5-8906-9EDE-AAA9-2DBD2C4DE2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799C64-E6E1-983D-618E-2A8578155738}"/>
              </a:ext>
            </a:extLst>
          </p:cNvPr>
          <p:cNvSpPr txBox="1"/>
          <p:nvPr/>
        </p:nvSpPr>
        <p:spPr>
          <a:xfrm>
            <a:off x="585496" y="1045850"/>
            <a:ext cx="10293998"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4: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Produce a report that calculates the Incremental Sold Quantity (ISU%) for each category during the Diwali campaign. Additionally, provide rankings for the categories based on their ISU%. The report will include three key fields: category,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isu</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rank order. This information will assist in assessing the category-wise success and impact of the Diwali campaign on incremental sales.</a:t>
            </a:r>
          </a:p>
        </p:txBody>
      </p:sp>
      <p:pic>
        <p:nvPicPr>
          <p:cNvPr id="5" name="Picture 4">
            <a:extLst>
              <a:ext uri="{FF2B5EF4-FFF2-40B4-BE49-F238E27FC236}">
                <a16:creationId xmlns:a16="http://schemas.microsoft.com/office/drawing/2014/main" id="{AF8DF35F-C359-B142-2EE4-4F6363E30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392" y="2828840"/>
            <a:ext cx="5225143" cy="2498939"/>
          </a:xfrm>
          <a:prstGeom prst="rect">
            <a:avLst/>
          </a:prstGeom>
        </p:spPr>
      </p:pic>
    </p:spTree>
    <p:extLst>
      <p:ext uri="{BB962C8B-B14F-4D97-AF65-F5344CB8AC3E}">
        <p14:creationId xmlns:p14="http://schemas.microsoft.com/office/powerpoint/2010/main" val="418763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9096AD-D160-CB2F-89B3-A1FD0B2888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73DEE5-9BD5-22B2-FC1F-23AB8A03B8C4}"/>
              </a:ext>
            </a:extLst>
          </p:cNvPr>
          <p:cNvSpPr txBox="1"/>
          <p:nvPr/>
        </p:nvSpPr>
        <p:spPr>
          <a:xfrm>
            <a:off x="352231" y="821915"/>
            <a:ext cx="10517932"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5: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a report featuring the Top 5 products, ranked by Incremental Revenue Percentage (IR%), across all campaigns. The report will provide essential information including product name, category,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analysis helps identify the most successful products in terms of incremental revenue across our campaigns, assisting in product optimization.</a:t>
            </a:r>
          </a:p>
        </p:txBody>
      </p:sp>
      <p:pic>
        <p:nvPicPr>
          <p:cNvPr id="7" name="Picture 6">
            <a:extLst>
              <a:ext uri="{FF2B5EF4-FFF2-40B4-BE49-F238E27FC236}">
                <a16:creationId xmlns:a16="http://schemas.microsoft.com/office/drawing/2014/main" id="{B349A6AE-A1AE-6598-897B-9CCE470C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47" y="2771683"/>
            <a:ext cx="7016619" cy="2640072"/>
          </a:xfrm>
          <a:prstGeom prst="rect">
            <a:avLst/>
          </a:prstGeom>
        </p:spPr>
      </p:pic>
    </p:spTree>
    <p:extLst>
      <p:ext uri="{BB962C8B-B14F-4D97-AF65-F5344CB8AC3E}">
        <p14:creationId xmlns:p14="http://schemas.microsoft.com/office/powerpoint/2010/main" val="422105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2E16A3-8475-3A6A-E4A9-3C8FD4F974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3D123B-0A81-5221-82CE-B067618F0122}"/>
              </a:ext>
            </a:extLst>
          </p:cNvPr>
          <p:cNvSpPr txBox="1"/>
          <p:nvPr/>
        </p:nvSpPr>
        <p:spPr>
          <a:xfrm>
            <a:off x="324238" y="476985"/>
            <a:ext cx="9790145" cy="196765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Now, the insights gathered from the analysis of the records of the </a:t>
            </a:r>
            <a:r>
              <a:rPr lang="en-IN" sz="18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Mart, is provided below:</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 Performance Analysis: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300"/>
              <a:buFont typeface="+mj-lt"/>
              <a:buAutoNum type="arabicPeriod"/>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10</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in</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r>
              <a:rPr lang="en-IN" sz="1800" kern="100" spc="16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(IR) generated</a:t>
            </a:r>
            <a:r>
              <a:rPr lang="en-IN" sz="1800" kern="100" spc="1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the 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7968E7-E8CE-6A15-9618-EBB303BB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497" y="2518159"/>
            <a:ext cx="2991267" cy="3974841"/>
          </a:xfrm>
          <a:prstGeom prst="rect">
            <a:avLst/>
          </a:prstGeom>
        </p:spPr>
      </p:pic>
    </p:spTree>
    <p:extLst>
      <p:ext uri="{BB962C8B-B14F-4D97-AF65-F5344CB8AC3E}">
        <p14:creationId xmlns:p14="http://schemas.microsoft.com/office/powerpoint/2010/main" val="117826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3B55AC0-0748-105A-4FDD-A757AE90B8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190D80-1B7E-F7CE-3F1C-3B58BFAD7A1D}"/>
              </a:ext>
            </a:extLst>
          </p:cNvPr>
          <p:cNvSpPr txBox="1"/>
          <p:nvPr/>
        </p:nvSpPr>
        <p:spPr>
          <a:xfrm>
            <a:off x="457200" y="793102"/>
            <a:ext cx="8689132" cy="866648"/>
          </a:xfrm>
          <a:prstGeom prst="rect">
            <a:avLst/>
          </a:prstGeom>
          <a:noFill/>
        </p:spPr>
        <p:txBody>
          <a:bodyPr wrap="square">
            <a:spAutoFit/>
          </a:bodyPr>
          <a:lstStyle/>
          <a:p>
            <a:pPr marR="295275" lvl="0">
              <a:lnSpc>
                <a:spcPct val="126000"/>
              </a:lnSpc>
              <a:spcBef>
                <a:spcPts val="15"/>
              </a:spcBef>
              <a:spcAft>
                <a:spcPts val="800"/>
              </a:spcAft>
              <a:buSzPts val="1300"/>
              <a:tabLst>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What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 10</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when it comes to</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 (ISU)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during</a:t>
            </a:r>
            <a:r>
              <a:rPr lang="en-IN" sz="1800" kern="100" spc="-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R="295275" lvl="0">
              <a:lnSpc>
                <a:spcPct val="126000"/>
              </a:lnSpc>
              <a:spcBef>
                <a:spcPts val="15"/>
              </a:spcBef>
              <a:spcAft>
                <a:spcPts val="800"/>
              </a:spcAft>
              <a:buSzPts val="1300"/>
              <a:tabLst>
                <a:tab pos="536575" algn="l"/>
              </a:tabLst>
            </a:pPr>
            <a:r>
              <a:rPr lang="en-IN" kern="100" spc="-85"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7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promotional</a:t>
            </a:r>
            <a:r>
              <a:rPr lang="en-IN" sz="1800" kern="100" spc="-2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period?</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A60E34D-D6DA-879B-B243-F629B4629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799" y="1577892"/>
            <a:ext cx="3000794" cy="4896533"/>
          </a:xfrm>
          <a:prstGeom prst="rect">
            <a:avLst/>
          </a:prstGeom>
        </p:spPr>
      </p:pic>
    </p:spTree>
    <p:extLst>
      <p:ext uri="{BB962C8B-B14F-4D97-AF65-F5344CB8AC3E}">
        <p14:creationId xmlns:p14="http://schemas.microsoft.com/office/powerpoint/2010/main" val="244918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BDCCF31-787D-72D9-575C-BCC040F015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BCC815-2B0D-7402-CA93-5B03F19F5F30}"/>
              </a:ext>
            </a:extLst>
          </p:cNvPr>
          <p:cNvSpPr txBox="1"/>
          <p:nvPr/>
        </p:nvSpPr>
        <p:spPr>
          <a:xfrm>
            <a:off x="202941" y="829743"/>
            <a:ext cx="9379598" cy="645177"/>
          </a:xfrm>
          <a:prstGeom prst="rect">
            <a:avLst/>
          </a:prstGeom>
          <a:noFill/>
        </p:spPr>
        <p:txBody>
          <a:bodyPr wrap="square">
            <a:spAutoFit/>
          </a:bodyPr>
          <a:lstStyle/>
          <a:p>
            <a:pPr lvl="0">
              <a:lnSpc>
                <a:spcPts val="1395"/>
              </a:lnSpc>
              <a:buSzPts val="1300"/>
              <a:tabLst>
                <a:tab pos="534670" algn="l"/>
              </a:tabLst>
            </a:pPr>
            <a:r>
              <a:rPr lang="en-US" sz="1800" dirty="0">
                <a:solidFill>
                  <a:schemeClr val="bg1"/>
                </a:solidFill>
                <a:effectLst/>
                <a:latin typeface="Calibri" panose="020F0502020204030204" pitchFamily="34" charset="0"/>
                <a:ea typeface="Arial" panose="020B0604020202020204" pitchFamily="34" charset="0"/>
              </a:rPr>
              <a:t>3. How</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does</a:t>
            </a:r>
            <a:r>
              <a:rPr lang="en-US" sz="1800" spc="6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4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performance</a:t>
            </a:r>
            <a:r>
              <a:rPr lang="en-US" sz="1800" spc="24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of</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stores</a:t>
            </a:r>
            <a:r>
              <a:rPr lang="en-US" sz="1800" spc="2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vary</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by</a:t>
            </a:r>
            <a:r>
              <a:rPr lang="en-US" sz="1800" spc="-3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city?</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any</a:t>
            </a:r>
            <a:r>
              <a:rPr lang="en-US" sz="1800" spc="-15" dirty="0">
                <a:solidFill>
                  <a:schemeClr val="bg1"/>
                </a:solidFill>
                <a:effectLst/>
                <a:latin typeface="Calibri" panose="020F0502020204030204" pitchFamily="34" charset="0"/>
                <a:ea typeface="Arial" panose="020B0604020202020204" pitchFamily="34" charset="0"/>
              </a:rPr>
              <a:t> </a:t>
            </a:r>
            <a:r>
              <a:rPr lang="en-US" sz="1800" spc="-10" dirty="0">
                <a:solidFill>
                  <a:schemeClr val="bg1"/>
                </a:solidFill>
                <a:effectLst/>
                <a:latin typeface="Calibri" panose="020F0502020204030204" pitchFamily="34" charset="0"/>
                <a:ea typeface="Arial" panose="020B0604020202020204" pitchFamily="34" charset="0"/>
              </a:rPr>
              <a:t>common</a:t>
            </a:r>
            <a:r>
              <a:rPr lang="en-US" sz="1800" dirty="0">
                <a:solidFill>
                  <a:schemeClr val="bg1"/>
                </a:solidFill>
                <a:effectLst/>
                <a:latin typeface="Calibri" panose="020F0502020204030204" pitchFamily="34" charset="0"/>
                <a:ea typeface="Arial" panose="020B0604020202020204" pitchFamily="34" charset="0"/>
              </a:rPr>
              <a:t> characteristics among</a:t>
            </a:r>
            <a:r>
              <a:rPr lang="en-US" sz="1800" spc="-15" dirty="0">
                <a:solidFill>
                  <a:schemeClr val="bg1"/>
                </a:solidFill>
                <a:effectLst/>
                <a:latin typeface="Calibri" panose="020F0502020204030204" pitchFamily="34" charset="0"/>
                <a:ea typeface="Arial" panose="020B0604020202020204" pitchFamily="34" charset="0"/>
              </a:rPr>
              <a:t>  </a:t>
            </a:r>
          </a:p>
          <a:p>
            <a:pPr lvl="0">
              <a:lnSpc>
                <a:spcPts val="1395"/>
              </a:lnSpc>
              <a:buSzPts val="1300"/>
              <a:tabLst>
                <a:tab pos="534670" algn="l"/>
              </a:tabLst>
            </a:pPr>
            <a:endParaRPr lang="en-US" spc="-15" dirty="0">
              <a:solidFill>
                <a:schemeClr val="bg1"/>
              </a:solidFill>
              <a:latin typeface="Calibri" panose="020F0502020204030204" pitchFamily="34" charset="0"/>
              <a:ea typeface="Arial" panose="020B0604020202020204" pitchFamily="34" charset="0"/>
            </a:endParaRPr>
          </a:p>
          <a:p>
            <a:pPr lvl="0">
              <a:lnSpc>
                <a:spcPts val="1395"/>
              </a:lnSpc>
              <a:buSzPts val="1300"/>
              <a:tabLst>
                <a:tab pos="534670" algn="l"/>
              </a:tabLst>
            </a:pP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top-performing stores that could be</a:t>
            </a:r>
            <a:r>
              <a:rPr lang="en-US" sz="1800" spc="-1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leveraged</a:t>
            </a:r>
            <a:r>
              <a:rPr lang="en-US" sz="1800" spc="20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across other stores?</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3423C84E-BF99-2B5C-BBE6-9E2F407D9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896" y="1474920"/>
            <a:ext cx="10123716" cy="4713865"/>
          </a:xfrm>
          <a:prstGeom prst="rect">
            <a:avLst/>
          </a:prstGeom>
        </p:spPr>
      </p:pic>
      <p:sp>
        <p:nvSpPr>
          <p:cNvPr id="6" name="TextBox 5">
            <a:extLst>
              <a:ext uri="{FF2B5EF4-FFF2-40B4-BE49-F238E27FC236}">
                <a16:creationId xmlns:a16="http://schemas.microsoft.com/office/drawing/2014/main" id="{DDF84C4E-A620-5851-27D2-1925F8F5711B}"/>
              </a:ext>
            </a:extLst>
          </p:cNvPr>
          <p:cNvSpPr txBox="1"/>
          <p:nvPr/>
        </p:nvSpPr>
        <p:spPr>
          <a:xfrm>
            <a:off x="662473" y="6188785"/>
            <a:ext cx="11347390" cy="671915"/>
          </a:xfrm>
          <a:prstGeom prst="rect">
            <a:avLst/>
          </a:prstGeom>
          <a:noFill/>
        </p:spPr>
        <p:txBody>
          <a:bodyPr wrap="square" rtlCol="0">
            <a:spAutoFit/>
          </a:bodyPr>
          <a:lstStyle/>
          <a:p>
            <a:pPr marL="45720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Common characteristics among the top revenue generating cities are the number of store counts which are more in these as compared to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494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9E6E96E-058B-FF29-CD1B-8D6E531D64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F1BF47-014A-09EE-429A-C4614CB48058}"/>
              </a:ext>
            </a:extLst>
          </p:cNvPr>
          <p:cNvSpPr txBox="1"/>
          <p:nvPr/>
        </p:nvSpPr>
        <p:spPr>
          <a:xfrm>
            <a:off x="338666" y="589400"/>
            <a:ext cx="9135533" cy="1223284"/>
          </a:xfrm>
          <a:prstGeom prst="rect">
            <a:avLst/>
          </a:prstGeom>
          <a:noFill/>
        </p:spPr>
        <p:txBody>
          <a:bodyPr wrap="square">
            <a:spAutoFit/>
          </a:bodyPr>
          <a:lstStyle/>
          <a:p>
            <a:pPr marL="73660">
              <a:spcBef>
                <a:spcPts val="5"/>
              </a:spcBef>
            </a:pPr>
            <a:r>
              <a:rPr lang="en-US" sz="2500" b="1" kern="0" dirty="0">
                <a:solidFill>
                  <a:schemeClr val="bg1"/>
                </a:solidFill>
                <a:latin typeface="Calibri" panose="020F0502020204030204" pitchFamily="34" charset="0"/>
                <a:ea typeface="Arial" panose="020B0604020202020204" pitchFamily="34" charset="0"/>
              </a:rPr>
              <a:t>P</a:t>
            </a:r>
            <a:r>
              <a:rPr lang="en-US" sz="2500" b="1" kern="0" dirty="0">
                <a:solidFill>
                  <a:schemeClr val="bg1"/>
                </a:solidFill>
                <a:effectLst/>
                <a:latin typeface="Calibri" panose="020F0502020204030204" pitchFamily="34" charset="0"/>
                <a:ea typeface="Arial" panose="020B0604020202020204" pitchFamily="34" charset="0"/>
              </a:rPr>
              <a:t>romotion</a:t>
            </a:r>
            <a:r>
              <a:rPr lang="en-US" sz="2500" b="1" kern="0" spc="4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Type</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p>
          <a:p>
            <a:pPr marL="73660">
              <a:spcBef>
                <a:spcPts val="5"/>
              </a:spcBef>
            </a:pPr>
            <a:endParaRPr lang="en-IN" sz="2500" b="1" kern="0" dirty="0">
              <a:solidFill>
                <a:schemeClr val="bg1"/>
              </a:solidFill>
              <a:effectLst/>
              <a:latin typeface="Arial" panose="020B0604020202020204" pitchFamily="34" charset="0"/>
              <a:ea typeface="Arial" panose="020B0604020202020204" pitchFamily="34" charset="0"/>
            </a:endParaRPr>
          </a:p>
          <a:p>
            <a:pPr marR="434340" lvl="0">
              <a:lnSpc>
                <a:spcPct val="120000"/>
              </a:lnSpc>
              <a:spcBef>
                <a:spcPts val="415"/>
              </a:spcBef>
              <a:spcAft>
                <a:spcPts val="800"/>
              </a:spcAft>
              <a:buSzPts val="1300"/>
              <a:tabLst>
                <a:tab pos="53530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resulted in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highest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DC0076-6DE9-7E6E-559C-6FFADD77D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524" y="2198540"/>
            <a:ext cx="3238952" cy="1569127"/>
          </a:xfrm>
          <a:prstGeom prst="rect">
            <a:avLst/>
          </a:prstGeom>
        </p:spPr>
      </p:pic>
      <p:sp>
        <p:nvSpPr>
          <p:cNvPr id="7" name="TextBox 6">
            <a:extLst>
              <a:ext uri="{FF2B5EF4-FFF2-40B4-BE49-F238E27FC236}">
                <a16:creationId xmlns:a16="http://schemas.microsoft.com/office/drawing/2014/main" id="{A719FC35-60E1-3D2A-B344-072D94860A43}"/>
              </a:ext>
            </a:extLst>
          </p:cNvPr>
          <p:cNvSpPr txBox="1"/>
          <p:nvPr/>
        </p:nvSpPr>
        <p:spPr>
          <a:xfrm>
            <a:off x="431799" y="4153523"/>
            <a:ext cx="9508067" cy="412934"/>
          </a:xfrm>
          <a:prstGeom prst="rect">
            <a:avLst/>
          </a:prstGeom>
          <a:noFill/>
        </p:spPr>
        <p:txBody>
          <a:bodyPr wrap="square">
            <a:spAutoFit/>
          </a:bodyPr>
          <a:lstStyle/>
          <a:p>
            <a:pPr marR="184785" lvl="0">
              <a:lnSpc>
                <a:spcPct val="125000"/>
              </a:lnSpc>
              <a:spcBef>
                <a:spcPts val="35"/>
              </a:spcBef>
              <a:spcAft>
                <a:spcPts val="800"/>
              </a:spcAft>
              <a:buSzPts val="1300"/>
              <a:tabLst>
                <a:tab pos="53149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 in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their</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impact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C34EDFD-D623-95FD-887B-4B538A849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103" y="4851399"/>
            <a:ext cx="3181794" cy="1659467"/>
          </a:xfrm>
          <a:prstGeom prst="rect">
            <a:avLst/>
          </a:prstGeom>
        </p:spPr>
      </p:pic>
    </p:spTree>
    <p:extLst>
      <p:ext uri="{BB962C8B-B14F-4D97-AF65-F5344CB8AC3E}">
        <p14:creationId xmlns:p14="http://schemas.microsoft.com/office/powerpoint/2010/main" val="362480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7870D66-6B9A-D016-7706-FB59D06C6E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A4C5BE-0F01-5400-76B1-7E49D6CC4091}"/>
              </a:ext>
            </a:extLst>
          </p:cNvPr>
          <p:cNvSpPr txBox="1"/>
          <p:nvPr/>
        </p:nvSpPr>
        <p:spPr>
          <a:xfrm>
            <a:off x="448733" y="770195"/>
            <a:ext cx="10109200" cy="734945"/>
          </a:xfrm>
          <a:prstGeom prst="rect">
            <a:avLst/>
          </a:prstGeom>
          <a:noFill/>
        </p:spPr>
        <p:txBody>
          <a:bodyPr wrap="square">
            <a:spAutoFit/>
          </a:bodyPr>
          <a:lstStyle/>
          <a:p>
            <a:pPr marR="75565" lvl="0">
              <a:lnSpc>
                <a:spcPct val="120000"/>
              </a:lnSpc>
              <a:spcAft>
                <a:spcPts val="800"/>
              </a:spcAft>
              <a:buSzPts val="1300"/>
              <a:tabLst>
                <a:tab pos="532765" algn="l"/>
                <a:tab pos="534035" algn="l"/>
              </a:tabLst>
            </a:pP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Is there a significant</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difference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a:t>
            </a:r>
            <a:r>
              <a:rPr lang="en-IN" sz="1800" kern="100" spc="-3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performance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of discount-based promotions versus</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BOGOF (Buy One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Get</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One</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Free)</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or</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8A23FDC-BC1B-DACE-9349-A87E6F3F5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836" y="2004856"/>
            <a:ext cx="6354062" cy="1991411"/>
          </a:xfrm>
          <a:prstGeom prst="rect">
            <a:avLst/>
          </a:prstGeom>
        </p:spPr>
      </p:pic>
      <p:sp>
        <p:nvSpPr>
          <p:cNvPr id="7" name="TextBox 6">
            <a:extLst>
              <a:ext uri="{FF2B5EF4-FFF2-40B4-BE49-F238E27FC236}">
                <a16:creationId xmlns:a16="http://schemas.microsoft.com/office/drawing/2014/main" id="{6BC0AEA2-EE3B-E103-4767-A9B73386D82F}"/>
              </a:ext>
            </a:extLst>
          </p:cNvPr>
          <p:cNvSpPr txBox="1"/>
          <p:nvPr/>
        </p:nvSpPr>
        <p:spPr>
          <a:xfrm>
            <a:off x="508000" y="4311317"/>
            <a:ext cx="10769599" cy="369332"/>
          </a:xfrm>
          <a:prstGeom prst="rect">
            <a:avLst/>
          </a:prstGeom>
          <a:noFill/>
        </p:spPr>
        <p:txBody>
          <a:bodyPr wrap="square">
            <a:spAutoFit/>
          </a:bodyPr>
          <a:lstStyle/>
          <a:p>
            <a:r>
              <a:rPr lang="en-IN" sz="1800" dirty="0">
                <a:solidFill>
                  <a:schemeClr val="bg1"/>
                </a:solidFill>
                <a:effectLst/>
                <a:latin typeface="Calibri" panose="020F0502020204030204" pitchFamily="34" charset="0"/>
                <a:ea typeface="Calibri" panose="020F0502020204030204" pitchFamily="34" charset="0"/>
              </a:rPr>
              <a:t>4. Which promotions strike</a:t>
            </a:r>
            <a:r>
              <a:rPr lang="en-IN" sz="1800" spc="-2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the</a:t>
            </a:r>
            <a:r>
              <a:rPr lang="en-IN" sz="1800" spc="-3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best balance between</a:t>
            </a:r>
            <a:r>
              <a:rPr lang="en-IN" sz="1800" spc="18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Incremental</a:t>
            </a:r>
            <a:r>
              <a:rPr lang="en-IN" sz="1800" spc="18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Sold Units and </a:t>
            </a:r>
            <a:r>
              <a:rPr lang="en-IN" sz="1800" spc="-20" dirty="0">
                <a:solidFill>
                  <a:schemeClr val="bg1"/>
                </a:solidFill>
                <a:effectLst/>
                <a:latin typeface="Calibri" panose="020F0502020204030204" pitchFamily="34" charset="0"/>
                <a:ea typeface="Calibri" panose="020F0502020204030204" pitchFamily="34" charset="0"/>
              </a:rPr>
              <a:t>maintaining</a:t>
            </a:r>
            <a:r>
              <a:rPr lang="en-IN" sz="1800" spc="-75"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healthy</a:t>
            </a:r>
            <a:r>
              <a:rPr lang="en-IN" sz="1800" spc="-70"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margins?</a:t>
            </a:r>
            <a:endParaRPr lang="en-IN" dirty="0">
              <a:solidFill>
                <a:schemeClr val="bg1"/>
              </a:solidFill>
            </a:endParaRPr>
          </a:p>
        </p:txBody>
      </p:sp>
      <p:pic>
        <p:nvPicPr>
          <p:cNvPr id="9" name="Picture 8">
            <a:extLst>
              <a:ext uri="{FF2B5EF4-FFF2-40B4-BE49-F238E27FC236}">
                <a16:creationId xmlns:a16="http://schemas.microsoft.com/office/drawing/2014/main" id="{B22F5B2F-8368-93E0-8521-15F4B2842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43" y="4766733"/>
            <a:ext cx="6373114" cy="1887725"/>
          </a:xfrm>
          <a:prstGeom prst="rect">
            <a:avLst/>
          </a:prstGeom>
        </p:spPr>
      </p:pic>
      <p:sp>
        <p:nvSpPr>
          <p:cNvPr id="10" name="TextBox 9">
            <a:extLst>
              <a:ext uri="{FF2B5EF4-FFF2-40B4-BE49-F238E27FC236}">
                <a16:creationId xmlns:a16="http://schemas.microsoft.com/office/drawing/2014/main" id="{3D6CDBEE-1174-57B7-5977-8D974DEF7A88}"/>
              </a:ext>
            </a:extLst>
          </p:cNvPr>
          <p:cNvSpPr txBox="1"/>
          <p:nvPr/>
        </p:nvSpPr>
        <p:spPr>
          <a:xfrm>
            <a:off x="508000" y="5525929"/>
            <a:ext cx="2127380" cy="369332"/>
          </a:xfrm>
          <a:prstGeom prst="rect">
            <a:avLst/>
          </a:prstGeom>
          <a:noFill/>
        </p:spPr>
        <p:txBody>
          <a:bodyPr wrap="square" rtlCol="0">
            <a:spAutoFit/>
          </a:bodyPr>
          <a:lstStyle/>
          <a:p>
            <a:r>
              <a:rPr lang="en-IN" dirty="0">
                <a:solidFill>
                  <a:schemeClr val="bg1"/>
                </a:solidFill>
              </a:rPr>
              <a:t>Cashback Promotion</a:t>
            </a:r>
          </a:p>
        </p:txBody>
      </p:sp>
    </p:spTree>
    <p:extLst>
      <p:ext uri="{BB962C8B-B14F-4D97-AF65-F5344CB8AC3E}">
        <p14:creationId xmlns:p14="http://schemas.microsoft.com/office/powerpoint/2010/main" val="179902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78B261-132C-DF1D-00B6-07B6165A6C77}"/>
              </a:ext>
            </a:extLst>
          </p:cNvPr>
          <p:cNvSpPr txBox="1"/>
          <p:nvPr/>
        </p:nvSpPr>
        <p:spPr>
          <a:xfrm>
            <a:off x="464197" y="244523"/>
            <a:ext cx="9696839" cy="1523494"/>
          </a:xfrm>
          <a:prstGeom prst="rect">
            <a:avLst/>
          </a:prstGeom>
          <a:noFill/>
        </p:spPr>
        <p:txBody>
          <a:bodyPr wrap="square">
            <a:spAutoFit/>
          </a:bodyPr>
          <a:lstStyle/>
          <a:p>
            <a:pPr>
              <a:spcBef>
                <a:spcPts val="1015"/>
              </a:spcBef>
            </a:pPr>
            <a:r>
              <a:rPr lang="en-US" sz="1800" dirty="0">
                <a:solidFill>
                  <a:schemeClr val="bg1"/>
                </a:solidFill>
                <a:effectLst/>
                <a:latin typeface="Calibri" panose="020F0502020204030204" pitchFamily="34" charset="0"/>
                <a:ea typeface="Arial" panose="020B0604020202020204" pitchFamily="34" charset="0"/>
              </a:rPr>
              <a:t> </a:t>
            </a:r>
            <a:endParaRPr lang="en-IN" sz="2400" dirty="0">
              <a:solidFill>
                <a:schemeClr val="bg1"/>
              </a:solidFill>
              <a:effectLst/>
              <a:latin typeface="Arial" panose="020B0604020202020204" pitchFamily="34" charset="0"/>
              <a:ea typeface="Arial" panose="020B0604020202020204" pitchFamily="34" charset="0"/>
            </a:endParaRPr>
          </a:p>
          <a:p>
            <a:pPr marL="73660"/>
            <a:r>
              <a:rPr lang="en-US" sz="2500" b="1" kern="0" dirty="0">
                <a:solidFill>
                  <a:schemeClr val="bg1"/>
                </a:solidFill>
                <a:effectLst/>
                <a:latin typeface="Calibri" panose="020F0502020204030204" pitchFamily="34" charset="0"/>
                <a:ea typeface="Arial" panose="020B0604020202020204" pitchFamily="34" charset="0"/>
              </a:rPr>
              <a:t>Product</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and</a:t>
            </a:r>
            <a:r>
              <a:rPr lang="en-US" sz="2500" b="1" kern="0" spc="-6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Category</a:t>
            </a:r>
            <a:r>
              <a:rPr lang="en-US" sz="2500" b="1" kern="0" spc="10"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r>
              <a:rPr lang="en-IN" sz="25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L="73660"/>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76605" lvl="0" indent="-342900">
              <a:lnSpc>
                <a:spcPct val="125000"/>
              </a:lnSpc>
              <a:spcBef>
                <a:spcPts val="490"/>
              </a:spcBef>
              <a:spcAft>
                <a:spcPts val="800"/>
              </a:spcAft>
              <a:buFont typeface="+mj-lt"/>
              <a:buAutoNum type="arabicPeriod"/>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product categories</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saw 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most significant lift in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sales from the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2AF74E6-5E17-5645-33B8-945D4CF68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37" y="1996240"/>
            <a:ext cx="7936525" cy="4460544"/>
          </a:xfrm>
          <a:prstGeom prst="rect">
            <a:avLst/>
          </a:prstGeom>
        </p:spPr>
      </p:pic>
      <p:sp>
        <p:nvSpPr>
          <p:cNvPr id="8" name="TextBox 7">
            <a:extLst>
              <a:ext uri="{FF2B5EF4-FFF2-40B4-BE49-F238E27FC236}">
                <a16:creationId xmlns:a16="http://schemas.microsoft.com/office/drawing/2014/main" id="{D70AD2E9-AFD1-5034-5244-74F47B4E9AF0}"/>
              </a:ext>
            </a:extLst>
          </p:cNvPr>
          <p:cNvSpPr txBox="1"/>
          <p:nvPr/>
        </p:nvSpPr>
        <p:spPr>
          <a:xfrm>
            <a:off x="335902" y="2584580"/>
            <a:ext cx="1502229" cy="2308324"/>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Combo 1 </a:t>
            </a:r>
            <a:r>
              <a:rPr lang="en-IN" sz="1800" b="1" dirty="0">
                <a:solidFill>
                  <a:schemeClr val="bg1"/>
                </a:solidFill>
                <a:effectLst/>
                <a:latin typeface="Calibri" panose="020F0502020204030204" pitchFamily="34" charset="0"/>
                <a:ea typeface="Calibri" panose="020F0502020204030204" pitchFamily="34" charset="0"/>
              </a:rPr>
              <a:t>and </a:t>
            </a:r>
            <a:r>
              <a:rPr lang="en-IN" sz="1800" b="1" i="1" dirty="0">
                <a:solidFill>
                  <a:schemeClr val="bg1"/>
                </a:solidFill>
                <a:effectLst/>
                <a:latin typeface="Calibri" panose="020F0502020204030204" pitchFamily="34" charset="0"/>
                <a:ea typeface="Calibri" panose="020F0502020204030204" pitchFamily="34" charset="0"/>
              </a:rPr>
              <a:t>Grocery and Staples </a:t>
            </a:r>
            <a:r>
              <a:rPr lang="en-IN" sz="1800" dirty="0">
                <a:solidFill>
                  <a:schemeClr val="bg1"/>
                </a:solidFill>
                <a:effectLst/>
                <a:latin typeface="Calibri" panose="020F0502020204030204" pitchFamily="34" charset="0"/>
                <a:ea typeface="Calibri" panose="020F0502020204030204" pitchFamily="34" charset="0"/>
              </a:rPr>
              <a:t>stand out as the top revenue-generating categories post-offer</a:t>
            </a:r>
            <a:endParaRPr lang="en-IN" dirty="0">
              <a:solidFill>
                <a:schemeClr val="bg1"/>
              </a:solidFill>
            </a:endParaRPr>
          </a:p>
        </p:txBody>
      </p:sp>
      <p:sp>
        <p:nvSpPr>
          <p:cNvPr id="9" name="TextBox 8">
            <a:extLst>
              <a:ext uri="{FF2B5EF4-FFF2-40B4-BE49-F238E27FC236}">
                <a16:creationId xmlns:a16="http://schemas.microsoft.com/office/drawing/2014/main" id="{FB7BD6CD-E86B-3EC1-9872-9A89112162FA}"/>
              </a:ext>
            </a:extLst>
          </p:cNvPr>
          <p:cNvSpPr txBox="1"/>
          <p:nvPr/>
        </p:nvSpPr>
        <p:spPr>
          <a:xfrm>
            <a:off x="10515600" y="2845837"/>
            <a:ext cx="1340498" cy="3416320"/>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Home Appliance category</a:t>
            </a:r>
            <a:r>
              <a:rPr lang="en-IN" sz="1800" i="1"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possess the </a:t>
            </a:r>
            <a:r>
              <a:rPr lang="en-IN" sz="1800" b="1" dirty="0">
                <a:solidFill>
                  <a:schemeClr val="bg1"/>
                </a:solidFill>
                <a:effectLst/>
                <a:latin typeface="Calibri" panose="020F0502020204030204" pitchFamily="34" charset="0"/>
                <a:ea typeface="Calibri" panose="020F0502020204030204" pitchFamily="34" charset="0"/>
              </a:rPr>
              <a:t>highest ISU</a:t>
            </a:r>
            <a:r>
              <a:rPr lang="en-IN" sz="1800" dirty="0">
                <a:solidFill>
                  <a:schemeClr val="bg1"/>
                </a:solidFill>
                <a:effectLst/>
                <a:latin typeface="Calibri" panose="020F0502020204030204" pitchFamily="34" charset="0"/>
                <a:ea typeface="Calibri" panose="020F0502020204030204" pitchFamily="34" charset="0"/>
              </a:rPr>
              <a:t>, indicating that its products sold more than the other categories.</a:t>
            </a:r>
            <a:endParaRPr lang="en-IN" dirty="0">
              <a:solidFill>
                <a:schemeClr val="bg1"/>
              </a:solidFill>
            </a:endParaRPr>
          </a:p>
        </p:txBody>
      </p:sp>
    </p:spTree>
    <p:extLst>
      <p:ext uri="{BB962C8B-B14F-4D97-AF65-F5344CB8AC3E}">
        <p14:creationId xmlns:p14="http://schemas.microsoft.com/office/powerpoint/2010/main" val="244195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A7A188-D6F3-17D7-E425-BCD8F83BEBBB}"/>
              </a:ext>
            </a:extLst>
          </p:cNvPr>
          <p:cNvSpPr txBox="1"/>
          <p:nvPr/>
        </p:nvSpPr>
        <p:spPr>
          <a:xfrm>
            <a:off x="606489" y="326572"/>
            <a:ext cx="4572000" cy="630942"/>
          </a:xfrm>
          <a:prstGeom prst="rect">
            <a:avLst/>
          </a:prstGeom>
          <a:noFill/>
        </p:spPr>
        <p:txBody>
          <a:bodyPr wrap="square" rtlCol="0">
            <a:spAutoFit/>
          </a:bodyPr>
          <a:lstStyle/>
          <a:p>
            <a:r>
              <a:rPr lang="en-IN" sz="3500" dirty="0">
                <a:solidFill>
                  <a:schemeClr val="bg1"/>
                </a:solidFill>
              </a:rPr>
              <a:t>CONTENTS</a:t>
            </a:r>
          </a:p>
        </p:txBody>
      </p:sp>
      <p:sp>
        <p:nvSpPr>
          <p:cNvPr id="5" name="TextBox 4">
            <a:extLst>
              <a:ext uri="{FF2B5EF4-FFF2-40B4-BE49-F238E27FC236}">
                <a16:creationId xmlns:a16="http://schemas.microsoft.com/office/drawing/2014/main" id="{11A27AFB-1319-9A61-DF2C-28B8D5AB35A4}"/>
              </a:ext>
            </a:extLst>
          </p:cNvPr>
          <p:cNvSpPr txBox="1"/>
          <p:nvPr/>
        </p:nvSpPr>
        <p:spPr>
          <a:xfrm>
            <a:off x="765112" y="1254551"/>
            <a:ext cx="7688424" cy="4814780"/>
          </a:xfrm>
          <a:prstGeom prst="rect">
            <a:avLst/>
          </a:prstGeom>
          <a:noFill/>
          <a:ln>
            <a:solidFill>
              <a:schemeClr val="tx1"/>
            </a:solidFill>
          </a:ln>
        </p:spPr>
        <p:txBody>
          <a:bodyPr wrap="square" rtlCol="0">
            <a:spAutoFit/>
          </a:bodyPr>
          <a:lstStyle/>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Introduction &amp; Problem Statement</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Relationship-Entity Diagram</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p>
          <a:p>
            <a:pPr lvl="0">
              <a:lnSpc>
                <a:spcPct val="107000"/>
              </a:lnSpc>
            </a:pPr>
            <a:endPar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buFont typeface="Arial" panose="020B0604020202020204" pitchFamily="34" charset="0"/>
              <a:buChar char="•"/>
            </a:pPr>
            <a:r>
              <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rPr>
              <a:t>Project Link</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34693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DAFEC0F-9FB2-80EB-D08F-330D3B3048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42928A-D2E1-0422-F2AD-B6C1D14AE024}"/>
              </a:ext>
            </a:extLst>
          </p:cNvPr>
          <p:cNvSpPr txBox="1"/>
          <p:nvPr/>
        </p:nvSpPr>
        <p:spPr>
          <a:xfrm>
            <a:off x="212272" y="401817"/>
            <a:ext cx="9818136" cy="851387"/>
          </a:xfrm>
          <a:prstGeom prst="rect">
            <a:avLst/>
          </a:prstGeom>
          <a:noFill/>
        </p:spPr>
        <p:txBody>
          <a:bodyPr wrap="square">
            <a:spAutoFit/>
          </a:bodyPr>
          <a:lstStyle/>
          <a:p>
            <a:pPr marR="776605">
              <a:lnSpc>
                <a:spcPct val="125000"/>
              </a:lnSpc>
              <a:spcBef>
                <a:spcPts val="490"/>
              </a:spcBef>
              <a:spcAft>
                <a:spcPts val="800"/>
              </a:spcAft>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752475" lvl="0">
              <a:lnSpc>
                <a:spcPct val="120000"/>
              </a:lnSpc>
              <a:spcAft>
                <a:spcPts val="800"/>
              </a:spcAft>
              <a:tabLst>
                <a:tab pos="534670" algn="l"/>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Are there specific products that respond exceptionally</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well or poorly to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89FDE19-599E-BA78-EFCD-F525A9FA9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22" y="1311389"/>
            <a:ext cx="8882743" cy="5029043"/>
          </a:xfrm>
          <a:prstGeom prst="rect">
            <a:avLst/>
          </a:prstGeom>
        </p:spPr>
      </p:pic>
      <p:sp>
        <p:nvSpPr>
          <p:cNvPr id="6" name="TextBox 5">
            <a:extLst>
              <a:ext uri="{FF2B5EF4-FFF2-40B4-BE49-F238E27FC236}">
                <a16:creationId xmlns:a16="http://schemas.microsoft.com/office/drawing/2014/main" id="{D8834DA7-7141-FDDD-FE54-1E099EEE5CAF}"/>
              </a:ext>
            </a:extLst>
          </p:cNvPr>
          <p:cNvSpPr txBox="1"/>
          <p:nvPr/>
        </p:nvSpPr>
        <p:spPr>
          <a:xfrm>
            <a:off x="0" y="2239347"/>
            <a:ext cx="1315616" cy="230832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home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essential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&amp; product</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combo</a:t>
            </a:r>
            <a:r>
              <a:rPr lang="en-IN" sz="1800" b="1" dirty="0">
                <a:solidFill>
                  <a:schemeClr val="bg1"/>
                </a:solidFill>
                <a:effectLst/>
                <a:latin typeface="Calibri" panose="020F0502020204030204" pitchFamily="34" charset="0"/>
                <a:ea typeface="Calibri" panose="020F0502020204030204" pitchFamily="34" charset="0"/>
              </a:rPr>
              <a:t>, experiences a major positive impact.</a:t>
            </a:r>
            <a:endParaRPr lang="en-IN" dirty="0">
              <a:solidFill>
                <a:schemeClr val="bg1"/>
              </a:solidFill>
            </a:endParaRPr>
          </a:p>
        </p:txBody>
      </p:sp>
      <p:sp>
        <p:nvSpPr>
          <p:cNvPr id="7" name="TextBox 6">
            <a:extLst>
              <a:ext uri="{FF2B5EF4-FFF2-40B4-BE49-F238E27FC236}">
                <a16:creationId xmlns:a16="http://schemas.microsoft.com/office/drawing/2014/main" id="{9FAC5AC7-07F3-D015-3ED1-90DD49CAC81E}"/>
              </a:ext>
            </a:extLst>
          </p:cNvPr>
          <p:cNvSpPr txBox="1"/>
          <p:nvPr/>
        </p:nvSpPr>
        <p:spPr>
          <a:xfrm>
            <a:off x="10291665" y="1311389"/>
            <a:ext cx="1735494" cy="480131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Scrub</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Sponge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for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Dishwash</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cream</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beauty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soap(125 gm</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lime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cool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bar(125 gm),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milk</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nourishing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lotion(120 ml),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doodh</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kesar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 lotion(200ml).</a:t>
            </a:r>
          </a:p>
          <a:p>
            <a:r>
              <a:rPr lang="en-IN" b="1" dirty="0">
                <a:solidFill>
                  <a:schemeClr val="bg1"/>
                </a:solidFill>
                <a:latin typeface="Calibri" panose="020F0502020204030204" pitchFamily="34" charset="0"/>
                <a:ea typeface="Calibri" panose="020F0502020204030204" pitchFamily="34" charset="0"/>
              </a:rPr>
              <a:t>had  the minimal impact of the campaign</a:t>
            </a:r>
          </a:p>
        </p:txBody>
      </p:sp>
    </p:spTree>
    <p:extLst>
      <p:ext uri="{BB962C8B-B14F-4D97-AF65-F5344CB8AC3E}">
        <p14:creationId xmlns:p14="http://schemas.microsoft.com/office/powerpoint/2010/main" val="402042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699EA95-990C-D1CA-52A0-0B80D9EC0B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6D6C47-EE8B-AEE3-3BF6-070ED0BC7EA0}"/>
              </a:ext>
            </a:extLst>
          </p:cNvPr>
          <p:cNvSpPr txBox="1"/>
          <p:nvPr/>
        </p:nvSpPr>
        <p:spPr>
          <a:xfrm>
            <a:off x="352231" y="542263"/>
            <a:ext cx="9351606" cy="402546"/>
          </a:xfrm>
          <a:prstGeom prst="rect">
            <a:avLst/>
          </a:prstGeom>
          <a:noFill/>
        </p:spPr>
        <p:txBody>
          <a:bodyPr wrap="square">
            <a:spAutoFit/>
          </a:bodyPr>
          <a:lstStyle/>
          <a:p>
            <a:pPr marR="785495" lvl="0">
              <a:lnSpc>
                <a:spcPct val="120000"/>
              </a:lnSpc>
              <a:spcBef>
                <a:spcPts val="45"/>
              </a:spcBef>
              <a:spcAft>
                <a:spcPts val="800"/>
              </a:spcAft>
              <a:tabLst>
                <a:tab pos="535940" algn="l"/>
                <a:tab pos="537210" algn="l"/>
              </a:tabLst>
            </a:pP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What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9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correlation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between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effectiveness?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62AA816-A89C-6881-9EB8-104A36161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412" y="1541480"/>
            <a:ext cx="8916644" cy="2991267"/>
          </a:xfrm>
          <a:prstGeom prst="rect">
            <a:avLst/>
          </a:prstGeom>
        </p:spPr>
      </p:pic>
    </p:spTree>
    <p:extLst>
      <p:ext uri="{BB962C8B-B14F-4D97-AF65-F5344CB8AC3E}">
        <p14:creationId xmlns:p14="http://schemas.microsoft.com/office/powerpoint/2010/main" val="304806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84288E7-E7F3-E555-A59C-B4BA8015B0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5EC60D-8FD8-7F76-79E9-8E4E2BB45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19" y="1542984"/>
            <a:ext cx="3029373" cy="5115639"/>
          </a:xfrm>
          <a:prstGeom prst="rect">
            <a:avLst/>
          </a:prstGeom>
        </p:spPr>
      </p:pic>
      <p:sp>
        <p:nvSpPr>
          <p:cNvPr id="5" name="TextBox 4">
            <a:extLst>
              <a:ext uri="{FF2B5EF4-FFF2-40B4-BE49-F238E27FC236}">
                <a16:creationId xmlns:a16="http://schemas.microsoft.com/office/drawing/2014/main" id="{D1F85714-D81F-161F-2E4F-13D19A6D30FC}"/>
              </a:ext>
            </a:extLst>
          </p:cNvPr>
          <p:cNvSpPr txBox="1"/>
          <p:nvPr/>
        </p:nvSpPr>
        <p:spPr>
          <a:xfrm>
            <a:off x="5173048" y="2451447"/>
            <a:ext cx="7018952" cy="1264642"/>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and Hyderabad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availed the most offers due the fact that there are more number of stores in these cities as compared to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have the least number of stores.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28775B9-70E3-D0E6-5F56-1D457533F984}"/>
              </a:ext>
            </a:extLst>
          </p:cNvPr>
          <p:cNvSpPr txBox="1"/>
          <p:nvPr/>
        </p:nvSpPr>
        <p:spPr>
          <a:xfrm>
            <a:off x="501521" y="603043"/>
            <a:ext cx="6097554" cy="485710"/>
          </a:xfrm>
          <a:prstGeom prst="rect">
            <a:avLst/>
          </a:prstGeom>
          <a:noFill/>
        </p:spPr>
        <p:txBody>
          <a:bodyPr wrap="square">
            <a:spAutoFit/>
          </a:bodyPr>
          <a:lstStyle/>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Additional Insights: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B47EF05-FF7F-4C73-06CB-4483A0B9A8EB}"/>
              </a:ext>
            </a:extLst>
          </p:cNvPr>
          <p:cNvSpPr txBox="1"/>
          <p:nvPr/>
        </p:nvSpPr>
        <p:spPr>
          <a:xfrm>
            <a:off x="625151" y="1772816"/>
            <a:ext cx="382555" cy="369332"/>
          </a:xfrm>
          <a:prstGeom prst="rect">
            <a:avLst/>
          </a:prstGeom>
          <a:noFill/>
        </p:spPr>
        <p:txBody>
          <a:bodyPr wrap="square" rtlCol="0">
            <a:spAutoFit/>
          </a:bodyPr>
          <a:lstStyle/>
          <a:p>
            <a:r>
              <a:rPr lang="en-IN" dirty="0">
                <a:solidFill>
                  <a:schemeClr val="bg1"/>
                </a:solidFill>
              </a:rPr>
              <a:t>1.</a:t>
            </a:r>
          </a:p>
        </p:txBody>
      </p:sp>
    </p:spTree>
    <p:extLst>
      <p:ext uri="{BB962C8B-B14F-4D97-AF65-F5344CB8AC3E}">
        <p14:creationId xmlns:p14="http://schemas.microsoft.com/office/powerpoint/2010/main" val="143376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CCB2078-5186-08C9-8A06-E5A26C3BE77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981F0B-FF5C-B5D1-9505-5F32F73CA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424" y="970881"/>
            <a:ext cx="3057952" cy="5401429"/>
          </a:xfrm>
          <a:prstGeom prst="rect">
            <a:avLst/>
          </a:prstGeom>
        </p:spPr>
      </p:pic>
      <p:sp>
        <p:nvSpPr>
          <p:cNvPr id="5" name="TextBox 4">
            <a:extLst>
              <a:ext uri="{FF2B5EF4-FFF2-40B4-BE49-F238E27FC236}">
                <a16:creationId xmlns:a16="http://schemas.microsoft.com/office/drawing/2014/main" id="{96FD21EA-CDA2-7110-C92B-4EEBFE2BB660}"/>
              </a:ext>
            </a:extLst>
          </p:cNvPr>
          <p:cNvSpPr txBox="1"/>
          <p:nvPr/>
        </p:nvSpPr>
        <p:spPr>
          <a:xfrm>
            <a:off x="6473112" y="2999680"/>
            <a:ext cx="6097554" cy="671915"/>
          </a:xfrm>
          <a:prstGeom prst="rect">
            <a:avLst/>
          </a:prstGeom>
          <a:noFill/>
        </p:spPr>
        <p:txBody>
          <a:bodyPr wrap="square">
            <a:spAutoFit/>
          </a:bodyPr>
          <a:lstStyle/>
          <a:p>
            <a:pPr marL="2286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Atliq_home_essential_&amp;_</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product_combo</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 generates the highest incremental revenue of 136%.</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4FCF218-6A77-D9D2-E849-41F10C2EC1CB}"/>
              </a:ext>
            </a:extLst>
          </p:cNvPr>
          <p:cNvSpPr txBox="1"/>
          <p:nvPr/>
        </p:nvSpPr>
        <p:spPr>
          <a:xfrm>
            <a:off x="410547" y="1371600"/>
            <a:ext cx="578498" cy="369332"/>
          </a:xfrm>
          <a:prstGeom prst="rect">
            <a:avLst/>
          </a:prstGeom>
          <a:noFill/>
        </p:spPr>
        <p:txBody>
          <a:bodyPr wrap="square" rtlCol="0">
            <a:spAutoFit/>
          </a:bodyPr>
          <a:lstStyle/>
          <a:p>
            <a:r>
              <a:rPr lang="en-IN" dirty="0">
                <a:solidFill>
                  <a:schemeClr val="bg1"/>
                </a:solidFill>
              </a:rPr>
              <a:t>2.</a:t>
            </a:r>
          </a:p>
        </p:txBody>
      </p:sp>
    </p:spTree>
    <p:extLst>
      <p:ext uri="{BB962C8B-B14F-4D97-AF65-F5344CB8AC3E}">
        <p14:creationId xmlns:p14="http://schemas.microsoft.com/office/powerpoint/2010/main" val="681232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FC2FEAD-6277-F61E-3AB8-9812E47BBD0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E68BD6-2EF8-8C17-A53D-C7532959E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151" y="2185814"/>
            <a:ext cx="6239746" cy="2486372"/>
          </a:xfrm>
          <a:prstGeom prst="rect">
            <a:avLst/>
          </a:prstGeom>
        </p:spPr>
      </p:pic>
      <p:sp>
        <p:nvSpPr>
          <p:cNvPr id="5" name="TextBox 4">
            <a:extLst>
              <a:ext uri="{FF2B5EF4-FFF2-40B4-BE49-F238E27FC236}">
                <a16:creationId xmlns:a16="http://schemas.microsoft.com/office/drawing/2014/main" id="{4663E41D-0CF8-6A81-40A2-F02AC010D51C}"/>
              </a:ext>
            </a:extLst>
          </p:cNvPr>
          <p:cNvSpPr txBox="1"/>
          <p:nvPr/>
        </p:nvSpPr>
        <p:spPr>
          <a:xfrm>
            <a:off x="1910442" y="4969605"/>
            <a:ext cx="8549174"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Atliq_fusion_container_set_of_3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Atliq_scrub_sponge_for_dishwash</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least sold products.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8C70360-630B-618F-AF73-CF29C4534303}"/>
              </a:ext>
            </a:extLst>
          </p:cNvPr>
          <p:cNvSpPr txBox="1"/>
          <p:nvPr/>
        </p:nvSpPr>
        <p:spPr>
          <a:xfrm>
            <a:off x="457200" y="1007706"/>
            <a:ext cx="587829"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1264812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7148EDB-604D-F1BB-0B86-BF0CA1BAF1A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2E0BA0-C57E-76E7-D620-340E9905D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732" y="1870988"/>
            <a:ext cx="8754697" cy="2705478"/>
          </a:xfrm>
          <a:prstGeom prst="rect">
            <a:avLst/>
          </a:prstGeom>
        </p:spPr>
      </p:pic>
      <p:sp>
        <p:nvSpPr>
          <p:cNvPr id="5" name="TextBox 4">
            <a:extLst>
              <a:ext uri="{FF2B5EF4-FFF2-40B4-BE49-F238E27FC236}">
                <a16:creationId xmlns:a16="http://schemas.microsoft.com/office/drawing/2014/main" id="{F3B441B1-9019-AA2D-EA16-765EFB408CD9}"/>
              </a:ext>
            </a:extLst>
          </p:cNvPr>
          <p:cNvSpPr txBox="1"/>
          <p:nvPr/>
        </p:nvSpPr>
        <p:spPr>
          <a:xfrm>
            <a:off x="654961" y="4932281"/>
            <a:ext cx="9897962"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E16E584-888B-A6C7-7107-CDFB63953875}"/>
              </a:ext>
            </a:extLst>
          </p:cNvPr>
          <p:cNvSpPr txBox="1"/>
          <p:nvPr/>
        </p:nvSpPr>
        <p:spPr>
          <a:xfrm>
            <a:off x="654961" y="905069"/>
            <a:ext cx="492704" cy="369332"/>
          </a:xfrm>
          <a:prstGeom prst="rect">
            <a:avLst/>
          </a:prstGeom>
          <a:noFill/>
        </p:spPr>
        <p:txBody>
          <a:bodyPr wrap="square" rtlCol="0">
            <a:spAutoFit/>
          </a:bodyPr>
          <a:lstStyle/>
          <a:p>
            <a:r>
              <a:rPr lang="en-IN" dirty="0">
                <a:solidFill>
                  <a:schemeClr val="bg1"/>
                </a:solidFill>
              </a:rPr>
              <a:t>4.</a:t>
            </a:r>
          </a:p>
        </p:txBody>
      </p:sp>
    </p:spTree>
    <p:extLst>
      <p:ext uri="{BB962C8B-B14F-4D97-AF65-F5344CB8AC3E}">
        <p14:creationId xmlns:p14="http://schemas.microsoft.com/office/powerpoint/2010/main" val="4078587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B61A5DC-23AD-D197-A0C9-A3A2263DB6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5294A7-224E-5AAB-E610-1C18D4F900B6}"/>
              </a:ext>
            </a:extLst>
          </p:cNvPr>
          <p:cNvSpPr txBox="1"/>
          <p:nvPr/>
        </p:nvSpPr>
        <p:spPr>
          <a:xfrm>
            <a:off x="408214" y="679739"/>
            <a:ext cx="10648561" cy="968278"/>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The before revenue, after revenue and the total revenue for both the campaigns (Diwali and Sankranti) combined are 141 million, 247.98 million and 388.69 million respectively (currency unit is Indian Rupees). Thus, having a positive impact by promotional offers.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ECB5BBB-2B8E-E4A8-94BE-B48539DFE8EF}"/>
              </a:ext>
            </a:extLst>
          </p:cNvPr>
          <p:cNvSpPr txBox="1"/>
          <p:nvPr/>
        </p:nvSpPr>
        <p:spPr>
          <a:xfrm>
            <a:off x="408213" y="2016233"/>
            <a:ext cx="11460325" cy="2860463"/>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The average revenue per unit sold before the offer is Rs. 673.05 and the average revenue per unit sold after the offer is Rs. 569.46. When the average revenue per unit sold after the offer is less than the average revenue sold before the offer, but the total revenue after the offer is applied is more than the total revenue before the offer, it suggests a few potential scenarios for the business: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Increased volume with lower margins.</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Effectiveness of Promotions.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Potential long-term impact.</a:t>
            </a:r>
          </a:p>
          <a:p>
            <a:pPr marL="285750" lvl="0" indent="-285750">
              <a:lnSpc>
                <a:spcPct val="107000"/>
              </a:lnSpc>
              <a:spcAft>
                <a:spcPts val="800"/>
              </a:spcAft>
              <a:buFont typeface="Arial" panose="020B0604020202020204" pitchFamily="34" charset="0"/>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33A511C-4124-8280-66C4-5948CA7ED611}"/>
              </a:ext>
            </a:extLst>
          </p:cNvPr>
          <p:cNvSpPr txBox="1"/>
          <p:nvPr/>
        </p:nvSpPr>
        <p:spPr>
          <a:xfrm>
            <a:off x="408213" y="4755643"/>
            <a:ext cx="11525640" cy="671915"/>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ROI is 7</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which suggests that for every unit of investment made, the business is generating seven units of return. This indicates that the business is likely performing well in terms of efficiency and profitability.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970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C99725-A3D0-B50A-83D5-9E5F1820D9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CF8496-C3A4-CA5C-3869-85C44565DBD9}"/>
              </a:ext>
            </a:extLst>
          </p:cNvPr>
          <p:cNvSpPr txBox="1"/>
          <p:nvPr/>
        </p:nvSpPr>
        <p:spPr>
          <a:xfrm>
            <a:off x="398882" y="1156708"/>
            <a:ext cx="9827467" cy="2860463"/>
          </a:xfrm>
          <a:prstGeom prst="rect">
            <a:avLst/>
          </a:prstGeom>
          <a:noFill/>
        </p:spPr>
        <p:txBody>
          <a:bodyPr wrap="square">
            <a:spAutoFit/>
          </a:bodyPr>
          <a:lstStyle/>
          <a:p>
            <a:pPr lvl="0">
              <a:lnSpc>
                <a:spcPct val="107000"/>
              </a:lnSpc>
              <a:spcAft>
                <a:spcPts val="800"/>
              </a:spcAft>
            </a:pPr>
            <a:r>
              <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rPr>
              <a:t>8</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Discount effectiveness: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discount effectiveness of 82 suggests that the discounts offered have been highly effective in driving sales and generating revenue after the discount was applied. Here's what this high discount effectiveness indicates about the discounts and products sold after the discount was applied:</a:t>
            </a:r>
          </a:p>
          <a:p>
            <a:pPr lvl="0">
              <a:lnSpc>
                <a:spcPct val="107000"/>
              </a:lnSpc>
              <a:spcAft>
                <a:spcPts val="800"/>
              </a:spcAft>
            </a:pPr>
            <a:endPar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Strong Customer Response</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 Pricing Strategy</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Increased Sales volume.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0243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2301D05-6B6B-4277-5332-A5D8C3FFF2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7B1189-C68E-5F64-4150-9A69844F7EB5}"/>
              </a:ext>
            </a:extLst>
          </p:cNvPr>
          <p:cNvSpPr txBox="1"/>
          <p:nvPr/>
        </p:nvSpPr>
        <p:spPr>
          <a:xfrm>
            <a:off x="305577" y="121072"/>
            <a:ext cx="10797852" cy="6157263"/>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Diwali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the offer was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Rs. 82.57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while after the offer was applied, it was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160.29 million (an increase of 94%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Sankranti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offer was Rs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58.13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after the offer was applied, the revenue turned out to be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87.70 million (an increase of 50.86%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Thus, Diwali is the most successful campaign among the two campaigns.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The ISU of Home appliance 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is the highest, which means that products under home appliance category are sold much larger than the other product categories. However,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Combo 1 and Grocery and staples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categories, generating highest revenue after the offer, indicating that the promotional offer had a strong impact on these 2 categories.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 This may be due to the higher number of stores present in these cities than the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However, cities like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Vijaywada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has showed immense potential as there revenue before and after the offer were increased by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1.5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respectively by only having store count of 2 in their cities. So, increasing the store count in these cities will generate more revenue from these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BOGOF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 are more preferred by the customers than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Discount based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Also,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best promotions for striking the balance between incremental sold units and maintaining healthy margins.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627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25A2A53-740F-1270-4F6B-A4B1615CA2E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27FA15-F5FA-8F0B-BB89-756253EFC856}"/>
              </a:ext>
            </a:extLst>
          </p:cNvPr>
          <p:cNvSpPr txBox="1"/>
          <p:nvPr/>
        </p:nvSpPr>
        <p:spPr>
          <a:xfrm>
            <a:off x="261258" y="382555"/>
            <a:ext cx="10683550" cy="5689956"/>
          </a:xfrm>
          <a:prstGeom prst="rect">
            <a:avLst/>
          </a:prstGeom>
          <a:noFill/>
        </p:spPr>
        <p:txBody>
          <a:bodyPr wrap="square">
            <a:spAutoFit/>
          </a:bodyPr>
          <a:lstStyle/>
          <a:p>
            <a:pPr>
              <a:lnSpc>
                <a:spcPct val="107000"/>
              </a:lnSpc>
              <a:spcAft>
                <a:spcPts val="800"/>
              </a:spcAft>
            </a:pPr>
            <a:r>
              <a:rPr lang="en-IN" sz="32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PROJECT LINKS:</a:t>
            </a:r>
            <a:endPar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Medium: </a:t>
            </a:r>
          </a:p>
          <a:p>
            <a:pPr>
              <a:lnSpc>
                <a:spcPct val="107000"/>
              </a:lnSpc>
              <a:spcAft>
                <a:spcPts val="800"/>
              </a:spcAft>
            </a:pPr>
            <a:endParaRPr lang="en-IN" b="1" u="sng"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https://medium.com/@amansingh010793/atliq-mart-promotional-campaign-analysis-codebasics-resume-challenge-9-3137cec0b0b9</a:t>
            </a:r>
            <a:endParaRPr lang="en-IN" sz="1800"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6858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novyPro</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(Dashboard Link) :</a:t>
            </a:r>
          </a:p>
          <a:p>
            <a:pPr>
              <a:lnSpc>
                <a:spcPct val="107000"/>
              </a:lnSpc>
              <a:spcAft>
                <a:spcPts val="800"/>
              </a:spcAft>
            </a:pPr>
            <a:endPar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b="0" i="0" dirty="0">
                <a:solidFill>
                  <a:schemeClr val="bg1"/>
                </a:solidFill>
                <a:effectLst/>
                <a:latin typeface="source-serif-pro"/>
                <a:hlinkClick r:id="rId3">
                  <a:extLst>
                    <a:ext uri="{A12FA001-AC4F-418D-AE19-62706E023703}">
                      <ahyp:hlinkClr xmlns:ahyp="http://schemas.microsoft.com/office/drawing/2018/hyperlinkcolor" val="tx"/>
                    </a:ext>
                  </a:extLst>
                </a:hlinkClick>
              </a:rPr>
              <a:t>https://www.novypro.com/project/atliq-mart-promotional-campaign-analysis-codebasics-resume-challenge-9</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Github</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(SQL Queries): </a:t>
            </a:r>
          </a:p>
          <a:p>
            <a:pPr>
              <a:lnSpc>
                <a:spcPct val="107000"/>
              </a:lnSpc>
              <a:spcAft>
                <a:spcPts val="800"/>
              </a:spcAft>
            </a:pPr>
            <a:endPar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https://github.com/AmAn-1234567890/Atliq-Promotional-Campaign-analysis--Codebasics-challenge-9</a:t>
            </a:r>
          </a:p>
        </p:txBody>
      </p:sp>
    </p:spTree>
    <p:extLst>
      <p:ext uri="{BB962C8B-B14F-4D97-AF65-F5344CB8AC3E}">
        <p14:creationId xmlns:p14="http://schemas.microsoft.com/office/powerpoint/2010/main" val="293105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54F7AB-8E2A-0914-EE4A-7020D0D9BE76}"/>
              </a:ext>
            </a:extLst>
          </p:cNvPr>
          <p:cNvSpPr txBox="1"/>
          <p:nvPr/>
        </p:nvSpPr>
        <p:spPr>
          <a:xfrm>
            <a:off x="485192" y="989045"/>
            <a:ext cx="3704253" cy="630942"/>
          </a:xfrm>
          <a:prstGeom prst="rect">
            <a:avLst/>
          </a:prstGeom>
          <a:noFill/>
        </p:spPr>
        <p:txBody>
          <a:bodyPr wrap="square" rtlCol="0">
            <a:spAutoFit/>
          </a:bodyPr>
          <a:lstStyle/>
          <a:p>
            <a:r>
              <a:rPr lang="en-IN" sz="3500" dirty="0">
                <a:solidFill>
                  <a:schemeClr val="bg1"/>
                </a:solidFill>
              </a:rPr>
              <a:t>INTRODUCTION:</a:t>
            </a:r>
          </a:p>
        </p:txBody>
      </p:sp>
      <p:sp>
        <p:nvSpPr>
          <p:cNvPr id="5" name="TextBox 4">
            <a:extLst>
              <a:ext uri="{FF2B5EF4-FFF2-40B4-BE49-F238E27FC236}">
                <a16:creationId xmlns:a16="http://schemas.microsoft.com/office/drawing/2014/main" id="{8136ABE7-2DEA-3369-EF4D-BAA8FEB42592}"/>
              </a:ext>
            </a:extLst>
          </p:cNvPr>
          <p:cNvSpPr txBox="1"/>
          <p:nvPr/>
        </p:nvSpPr>
        <p:spPr>
          <a:xfrm>
            <a:off x="485191" y="2061766"/>
            <a:ext cx="11019453" cy="1070871"/>
          </a:xfrm>
          <a:prstGeom prst="rect">
            <a:avLst/>
          </a:prstGeom>
          <a:noFill/>
        </p:spPr>
        <p:txBody>
          <a:bodyPr wrap="square" rtlCol="0">
            <a:spAutoFit/>
          </a:bodyPr>
          <a:lstStyle/>
          <a:p>
            <a:pPr>
              <a:lnSpc>
                <a:spcPct val="107000"/>
              </a:lnSpc>
              <a:spcAft>
                <a:spcPts val="800"/>
              </a:spcAft>
            </a:pP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is a retail giant with over 50 supermarkets in the southern region of India. All their 50 stores ran a massive promotion during the Diwali 2023 and Sankranti 2024 (festive time in India) on their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branded products.</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industry domain is FMCG.</a:t>
            </a:r>
          </a:p>
        </p:txBody>
      </p:sp>
      <p:sp>
        <p:nvSpPr>
          <p:cNvPr id="7" name="TextBox 6">
            <a:extLst>
              <a:ext uri="{FF2B5EF4-FFF2-40B4-BE49-F238E27FC236}">
                <a16:creationId xmlns:a16="http://schemas.microsoft.com/office/drawing/2014/main" id="{103777E9-FC7E-82CB-74CF-09D4F3FD54A5}"/>
              </a:ext>
            </a:extLst>
          </p:cNvPr>
          <p:cNvSpPr txBox="1"/>
          <p:nvPr/>
        </p:nvSpPr>
        <p:spPr>
          <a:xfrm>
            <a:off x="485192" y="3794841"/>
            <a:ext cx="6097554" cy="630942"/>
          </a:xfrm>
          <a:prstGeom prst="rect">
            <a:avLst/>
          </a:prstGeom>
          <a:noFill/>
        </p:spPr>
        <p:txBody>
          <a:bodyPr wrap="square">
            <a:spAutoFit/>
          </a:bodyPr>
          <a:lstStyle/>
          <a:p>
            <a:r>
              <a:rPr lang="en-IN" sz="3500" dirty="0">
                <a:solidFill>
                  <a:schemeClr val="bg1"/>
                </a:solidFill>
              </a:rPr>
              <a:t>PROBLEM STATEMENT:</a:t>
            </a:r>
          </a:p>
        </p:txBody>
      </p:sp>
      <p:sp>
        <p:nvSpPr>
          <p:cNvPr id="9" name="TextBox 8">
            <a:extLst>
              <a:ext uri="{FF2B5EF4-FFF2-40B4-BE49-F238E27FC236}">
                <a16:creationId xmlns:a16="http://schemas.microsoft.com/office/drawing/2014/main" id="{BE4DD9CB-DD5C-477A-BEC2-2692A0A192FD}"/>
              </a:ext>
            </a:extLst>
          </p:cNvPr>
          <p:cNvSpPr txBox="1"/>
          <p:nvPr/>
        </p:nvSpPr>
        <p:spPr>
          <a:xfrm>
            <a:off x="485192" y="4674837"/>
            <a:ext cx="11094098" cy="646331"/>
          </a:xfrm>
          <a:prstGeom prst="rect">
            <a:avLst/>
          </a:prstGeom>
          <a:noFill/>
        </p:spPr>
        <p:txBody>
          <a:bodyPr wrap="square">
            <a:spAutoFit/>
          </a:bodyPr>
          <a:lstStyle/>
          <a:p>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Analyse promotions and provide tangible insights to sales director in order to make more informed decisions over the next promotional period</a:t>
            </a:r>
            <a:endParaRPr lang="en-IN" dirty="0"/>
          </a:p>
        </p:txBody>
      </p:sp>
    </p:spTree>
    <p:extLst>
      <p:ext uri="{BB962C8B-B14F-4D97-AF65-F5344CB8AC3E}">
        <p14:creationId xmlns:p14="http://schemas.microsoft.com/office/powerpoint/2010/main" val="276104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A5E4A25-5211-903F-C7F6-AFAB4999AD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259708-D5D0-B7FE-452B-FC8A344378C8}"/>
              </a:ext>
            </a:extLst>
          </p:cNvPr>
          <p:cNvSpPr txBox="1"/>
          <p:nvPr/>
        </p:nvSpPr>
        <p:spPr>
          <a:xfrm>
            <a:off x="3303038" y="2752529"/>
            <a:ext cx="7445829" cy="1169551"/>
          </a:xfrm>
          <a:prstGeom prst="rect">
            <a:avLst/>
          </a:prstGeom>
          <a:noFill/>
        </p:spPr>
        <p:txBody>
          <a:bodyPr wrap="square" rtlCol="0">
            <a:spAutoFit/>
          </a:bodyPr>
          <a:lstStyle/>
          <a:p>
            <a:r>
              <a:rPr lang="en-IN" sz="7000" dirty="0">
                <a:solidFill>
                  <a:schemeClr val="bg1"/>
                </a:solidFill>
              </a:rPr>
              <a:t>THANK YOU</a:t>
            </a:r>
          </a:p>
        </p:txBody>
      </p:sp>
    </p:spTree>
    <p:extLst>
      <p:ext uri="{BB962C8B-B14F-4D97-AF65-F5344CB8AC3E}">
        <p14:creationId xmlns:p14="http://schemas.microsoft.com/office/powerpoint/2010/main" val="342211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FA3F8BD-164C-BB1F-C899-FADD8163B02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344592-E926-CB6D-351A-BD3D7D0150A9}"/>
              </a:ext>
            </a:extLst>
          </p:cNvPr>
          <p:cNvSpPr txBox="1"/>
          <p:nvPr/>
        </p:nvSpPr>
        <p:spPr>
          <a:xfrm>
            <a:off x="718457" y="1660849"/>
            <a:ext cx="10235682" cy="375552"/>
          </a:xfrm>
          <a:prstGeom prst="rect">
            <a:avLst/>
          </a:prstGeom>
          <a:noFill/>
        </p:spPr>
        <p:txBody>
          <a:bodyPr wrap="square" rtlCol="0">
            <a:spAutoFit/>
          </a:bodyPr>
          <a:lstStyle/>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653B14CA-767B-D305-9B9B-63DD37257166}"/>
              </a:ext>
            </a:extLst>
          </p:cNvPr>
          <p:cNvSpPr txBox="1"/>
          <p:nvPr/>
        </p:nvSpPr>
        <p:spPr>
          <a:xfrm>
            <a:off x="718457" y="789466"/>
            <a:ext cx="10394302" cy="3441968"/>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MySQL Workbench: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Creating SQL queries for ad-hoc business requests.</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Data cleaning, modelling, creating metrics using DAX and data visualization.</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PowerPoint: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creating background themes for the </a:t>
            </a: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reports in SVG format &amp; Presentation.</a:t>
            </a:r>
            <a:endParaRPr lang="en-IN" dirty="0">
              <a:solidFill>
                <a:schemeClr val="bg1"/>
              </a:solidFill>
            </a:endParaRPr>
          </a:p>
        </p:txBody>
      </p:sp>
    </p:spTree>
    <p:extLst>
      <p:ext uri="{BB962C8B-B14F-4D97-AF65-F5344CB8AC3E}">
        <p14:creationId xmlns:p14="http://schemas.microsoft.com/office/powerpoint/2010/main" val="314212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B9036BB-D1BD-EAB4-9717-770C718D39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4E45F7-6ADB-D792-07EC-7069F6CBD028}"/>
              </a:ext>
            </a:extLst>
          </p:cNvPr>
          <p:cNvSpPr txBox="1"/>
          <p:nvPr/>
        </p:nvSpPr>
        <p:spPr>
          <a:xfrm>
            <a:off x="373225" y="480147"/>
            <a:ext cx="9759820" cy="2148730"/>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 ENTITY DIAGRAM:</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4 datasets provided are in the CSV file format.</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3 dimension tables namely,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dim_campaigns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dim_products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dim_stores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1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fact_table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which is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BEABE61C-574B-2E7A-D8E0-3B8CB87CA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159" y="2574732"/>
            <a:ext cx="5915608" cy="3566553"/>
          </a:xfrm>
          <a:prstGeom prst="rect">
            <a:avLst/>
          </a:prstGeom>
        </p:spPr>
      </p:pic>
      <p:sp>
        <p:nvSpPr>
          <p:cNvPr id="6" name="TextBox 5">
            <a:extLst>
              <a:ext uri="{FF2B5EF4-FFF2-40B4-BE49-F238E27FC236}">
                <a16:creationId xmlns:a16="http://schemas.microsoft.com/office/drawing/2014/main" id="{1F710D00-EB48-9C94-7160-E9E5A0A7B25F}"/>
              </a:ext>
            </a:extLst>
          </p:cNvPr>
          <p:cNvSpPr txBox="1"/>
          <p:nvPr/>
        </p:nvSpPr>
        <p:spPr>
          <a:xfrm>
            <a:off x="4254759" y="6270171"/>
            <a:ext cx="2892490" cy="369332"/>
          </a:xfrm>
          <a:prstGeom prst="rect">
            <a:avLst/>
          </a:prstGeom>
          <a:noFill/>
        </p:spPr>
        <p:txBody>
          <a:bodyPr wrap="square" rtlCol="0">
            <a:spAutoFit/>
          </a:bodyPr>
          <a:lstStyle/>
          <a:p>
            <a:r>
              <a:rPr lang="en-IN" dirty="0">
                <a:solidFill>
                  <a:schemeClr val="bg1"/>
                </a:solidFill>
              </a:rPr>
              <a:t>       Relationship Schema</a:t>
            </a:r>
          </a:p>
        </p:txBody>
      </p:sp>
    </p:spTree>
    <p:extLst>
      <p:ext uri="{BB962C8B-B14F-4D97-AF65-F5344CB8AC3E}">
        <p14:creationId xmlns:p14="http://schemas.microsoft.com/office/powerpoint/2010/main" val="157857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5513CC3-BB93-935D-5C2D-82FFDFC2A36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18610D3-35BD-38BF-462D-C7712157AC18}"/>
              </a:ext>
            </a:extLst>
          </p:cNvPr>
          <p:cNvSpPr txBox="1"/>
          <p:nvPr/>
        </p:nvSpPr>
        <p:spPr>
          <a:xfrm>
            <a:off x="74645" y="800620"/>
            <a:ext cx="11028784" cy="5009769"/>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key metrics that have been used for the analysis of the sales and revenue of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are:</a:t>
            </a:r>
          </a:p>
          <a:p>
            <a:pPr marL="342900" lvl="0" indent="-342900">
              <a:lnSpc>
                <a:spcPct val="107000"/>
              </a:lnSpc>
              <a:buAutoNum type="arabicPeriod"/>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before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(Base Price * 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After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after the offer was applied.</a:t>
            </a: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 (Base Price * Promo type*Quantity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Total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total revenue, i.e., before and after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(Before Revenue + After Revenue)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8DAEEF4-2D26-C230-C89D-A030DFC96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898" y="1823949"/>
            <a:ext cx="1454225" cy="939375"/>
          </a:xfrm>
          <a:prstGeom prst="rect">
            <a:avLst/>
          </a:prstGeom>
        </p:spPr>
      </p:pic>
      <p:pic>
        <p:nvPicPr>
          <p:cNvPr id="9" name="Picture 8">
            <a:extLst>
              <a:ext uri="{FF2B5EF4-FFF2-40B4-BE49-F238E27FC236}">
                <a16:creationId xmlns:a16="http://schemas.microsoft.com/office/drawing/2014/main" id="{250F7166-0FE3-B3FA-71B3-42FC52344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8269" y="3214274"/>
            <a:ext cx="1505160" cy="1047896"/>
          </a:xfrm>
          <a:prstGeom prst="rect">
            <a:avLst/>
          </a:prstGeom>
        </p:spPr>
      </p:pic>
      <p:pic>
        <p:nvPicPr>
          <p:cNvPr id="11" name="Picture 10">
            <a:extLst>
              <a:ext uri="{FF2B5EF4-FFF2-40B4-BE49-F238E27FC236}">
                <a16:creationId xmlns:a16="http://schemas.microsoft.com/office/drawing/2014/main" id="{7365D5BF-FE6B-AA61-E9C9-DE4C23C9D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6614" y="4575035"/>
            <a:ext cx="1552792" cy="1066949"/>
          </a:xfrm>
          <a:prstGeom prst="rect">
            <a:avLst/>
          </a:prstGeom>
        </p:spPr>
      </p:pic>
    </p:spTree>
    <p:extLst>
      <p:ext uri="{BB962C8B-B14F-4D97-AF65-F5344CB8AC3E}">
        <p14:creationId xmlns:p14="http://schemas.microsoft.com/office/powerpoint/2010/main" val="195293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A2D6EF-E5A4-291F-3C1E-60CCD22441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9E64D2-D1D0-C2BE-8106-F84156B91E5C}"/>
              </a:ext>
            </a:extLst>
          </p:cNvPr>
          <p:cNvSpPr txBox="1"/>
          <p:nvPr/>
        </p:nvSpPr>
        <p:spPr>
          <a:xfrm>
            <a:off x="258925" y="967948"/>
            <a:ext cx="9239638" cy="5413726"/>
          </a:xfrm>
          <a:prstGeom prst="rect">
            <a:avLst/>
          </a:prstGeom>
          <a:noFill/>
        </p:spPr>
        <p:txBody>
          <a:bodyPr wrap="square">
            <a:spAutoFit/>
          </a:bodyPr>
          <a:lstStyle/>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Incremental Revenue (IR):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revenue generated as a result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 the promotional offer.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Incremental Revenue = (After Revenue-Before Revenue) / (Before Revenue)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Incremental Sold Units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units sold as a result of the promotional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Incremental Sold Units = (Quantity Sold After Offer - Quantity Sold Before Offer) /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 Sold Before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Average Revenue per Unit Sold Before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 unit sold before the promotional offer is applied.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Before Offer = (After Revenue / Quantity Sold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AutoNum type="arabicPeriod" startAt="7"/>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per unit sold after the promotional offer is applied.</a:t>
            </a: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 = (After Revenue / Quantity Sold After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9825FD7-6406-3F2C-D684-77E1AA235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563" y="791766"/>
            <a:ext cx="1562318" cy="1038370"/>
          </a:xfrm>
          <a:prstGeom prst="rect">
            <a:avLst/>
          </a:prstGeom>
        </p:spPr>
      </p:pic>
      <p:pic>
        <p:nvPicPr>
          <p:cNvPr id="7" name="Picture 6">
            <a:extLst>
              <a:ext uri="{FF2B5EF4-FFF2-40B4-BE49-F238E27FC236}">
                <a16:creationId xmlns:a16="http://schemas.microsoft.com/office/drawing/2014/main" id="{FAC8EA98-5583-778E-792C-2DB1C4636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0458" y="2169737"/>
            <a:ext cx="1600423" cy="1047896"/>
          </a:xfrm>
          <a:prstGeom prst="rect">
            <a:avLst/>
          </a:prstGeom>
        </p:spPr>
      </p:pic>
      <p:pic>
        <p:nvPicPr>
          <p:cNvPr id="9" name="Picture 8">
            <a:extLst>
              <a:ext uri="{FF2B5EF4-FFF2-40B4-BE49-F238E27FC236}">
                <a16:creationId xmlns:a16="http://schemas.microsoft.com/office/drawing/2014/main" id="{D7CA7963-A036-133F-5A8B-8F24BD779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7142" y="3557235"/>
            <a:ext cx="1533739" cy="1086002"/>
          </a:xfrm>
          <a:prstGeom prst="rect">
            <a:avLst/>
          </a:prstGeom>
        </p:spPr>
      </p:pic>
      <p:pic>
        <p:nvPicPr>
          <p:cNvPr id="11" name="Picture 10">
            <a:extLst>
              <a:ext uri="{FF2B5EF4-FFF2-40B4-BE49-F238E27FC236}">
                <a16:creationId xmlns:a16="http://schemas.microsoft.com/office/drawing/2014/main" id="{DFC3ED48-4D4C-E2F1-DF52-15238073AF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6301" y="5113601"/>
            <a:ext cx="1619476" cy="952633"/>
          </a:xfrm>
          <a:prstGeom prst="rect">
            <a:avLst/>
          </a:prstGeom>
        </p:spPr>
      </p:pic>
    </p:spTree>
    <p:extLst>
      <p:ext uri="{BB962C8B-B14F-4D97-AF65-F5344CB8AC3E}">
        <p14:creationId xmlns:p14="http://schemas.microsoft.com/office/powerpoint/2010/main" val="222468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3D376C-9297-956F-2E9F-3FAB0DF9A4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F1FC7F9-CDFC-0D50-E32F-0804271182C2}"/>
              </a:ext>
            </a:extLst>
          </p:cNvPr>
          <p:cNvSpPr txBox="1"/>
          <p:nvPr/>
        </p:nvSpPr>
        <p:spPr>
          <a:xfrm>
            <a:off x="242596" y="854772"/>
            <a:ext cx="8530512" cy="5662897"/>
          </a:xfrm>
          <a:prstGeom prst="rect">
            <a:avLst/>
          </a:prstGeom>
          <a:noFill/>
        </p:spPr>
        <p:txBody>
          <a:bodyPr wrap="square">
            <a:spAutoFit/>
          </a:bodyPr>
          <a:lstStyle/>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Discount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signifies about the discount offered after the offer is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 price * Promo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 Discount Effectiveness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evaluates the effectiveness of each discount offer in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driving sales.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Discount Effectiveness = ((Quantity Sold After Offer - Quantity Sold Before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 / Discount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Total Discount offered:</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represents the total discount offered on all the products.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 Discount offered = (Discount offer* Quantity Sold After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11. Return on Investment (ROI) of the 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return on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investment generated from the promotional campaign.</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ROI = ((After Revenue – Before Revenue) - Total Promotional Cost) / (Total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Promotional Cost)</a:t>
            </a: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Total Discount offered is assumed to be Total Promotional Cost).</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Note: </a:t>
            </a:r>
            <a:r>
              <a:rPr lang="en-IN"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currency is in Indian Rupee. So, all the relevant metrics are according to Indian Rupee currency.</a:t>
            </a:r>
          </a:p>
        </p:txBody>
      </p:sp>
      <p:pic>
        <p:nvPicPr>
          <p:cNvPr id="5" name="Picture 4">
            <a:extLst>
              <a:ext uri="{FF2B5EF4-FFF2-40B4-BE49-F238E27FC236}">
                <a16:creationId xmlns:a16="http://schemas.microsoft.com/office/drawing/2014/main" id="{A1EDDA75-86A2-8356-A913-BF9DB7A6B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93" y="1877901"/>
            <a:ext cx="1619476" cy="1124107"/>
          </a:xfrm>
          <a:prstGeom prst="rect">
            <a:avLst/>
          </a:prstGeom>
        </p:spPr>
      </p:pic>
      <p:pic>
        <p:nvPicPr>
          <p:cNvPr id="7" name="Picture 6">
            <a:extLst>
              <a:ext uri="{FF2B5EF4-FFF2-40B4-BE49-F238E27FC236}">
                <a16:creationId xmlns:a16="http://schemas.microsoft.com/office/drawing/2014/main" id="{E30499A9-C7B7-5449-AD67-A30CB1869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2314" y="3429000"/>
            <a:ext cx="1495634" cy="981212"/>
          </a:xfrm>
          <a:prstGeom prst="rect">
            <a:avLst/>
          </a:prstGeom>
        </p:spPr>
      </p:pic>
      <p:pic>
        <p:nvPicPr>
          <p:cNvPr id="9" name="Picture 8">
            <a:extLst>
              <a:ext uri="{FF2B5EF4-FFF2-40B4-BE49-F238E27FC236}">
                <a16:creationId xmlns:a16="http://schemas.microsoft.com/office/drawing/2014/main" id="{B5CFA57F-BD3D-6575-1D53-055B477D28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7998" y="4837204"/>
            <a:ext cx="1724266" cy="1190791"/>
          </a:xfrm>
          <a:prstGeom prst="rect">
            <a:avLst/>
          </a:prstGeom>
        </p:spPr>
      </p:pic>
    </p:spTree>
    <p:extLst>
      <p:ext uri="{BB962C8B-B14F-4D97-AF65-F5344CB8AC3E}">
        <p14:creationId xmlns:p14="http://schemas.microsoft.com/office/powerpoint/2010/main" val="50476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166AB9-17E5-B1C9-66AC-95525923B3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EDF0EE-38EA-5343-8260-F2E337C694BE}"/>
              </a:ext>
            </a:extLst>
          </p:cNvPr>
          <p:cNvSpPr txBox="1"/>
          <p:nvPr/>
        </p:nvSpPr>
        <p:spPr>
          <a:xfrm>
            <a:off x="345232" y="699557"/>
            <a:ext cx="8530512" cy="343677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 BUSINESS REQUESTS: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5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 and the subsequent information is extracted using MySQL. </a:t>
            </a: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1: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p>
        </p:txBody>
      </p:sp>
      <p:pic>
        <p:nvPicPr>
          <p:cNvPr id="5" name="Picture 4">
            <a:extLst>
              <a:ext uri="{FF2B5EF4-FFF2-40B4-BE49-F238E27FC236}">
                <a16:creationId xmlns:a16="http://schemas.microsoft.com/office/drawing/2014/main" id="{D0B197AA-3630-41A0-194A-8593DF3AB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284" y="4766607"/>
            <a:ext cx="6849431" cy="1038370"/>
          </a:xfrm>
          <a:prstGeom prst="rect">
            <a:avLst/>
          </a:prstGeom>
        </p:spPr>
      </p:pic>
    </p:spTree>
    <p:extLst>
      <p:ext uri="{BB962C8B-B14F-4D97-AF65-F5344CB8AC3E}">
        <p14:creationId xmlns:p14="http://schemas.microsoft.com/office/powerpoint/2010/main" val="608010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2128</Words>
  <Application>Microsoft Office PowerPoint</Application>
  <PresentationFormat>Widescreen</PresentationFormat>
  <Paragraphs>169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source-serif-pro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SINGH</dc:creator>
  <cp:lastModifiedBy>AMAN SINGH</cp:lastModifiedBy>
  <cp:revision>20</cp:revision>
  <dcterms:created xsi:type="dcterms:W3CDTF">2024-03-03T19:28:41Z</dcterms:created>
  <dcterms:modified xsi:type="dcterms:W3CDTF">2024-03-03T21:27:25Z</dcterms:modified>
</cp:coreProperties>
</file>