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15"/>
  </p:notesMasterIdLst>
  <p:sldIdLst>
    <p:sldId id="256" r:id="rId2"/>
    <p:sldId id="258" r:id="rId3"/>
    <p:sldId id="257" r:id="rId4"/>
    <p:sldId id="259" r:id="rId5"/>
    <p:sldId id="260" r:id="rId6"/>
    <p:sldId id="268" r:id="rId7"/>
    <p:sldId id="269" r:id="rId8"/>
    <p:sldId id="262" r:id="rId9"/>
    <p:sldId id="263" r:id="rId10"/>
    <p:sldId id="264" r:id="rId11"/>
    <p:sldId id="265" r:id="rId12"/>
    <p:sldId id="267" r:id="rId13"/>
    <p:sldId id="266" r:id="rId14"/>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0EE"/>
    <a:srgbClr val="2F2E42"/>
    <a:srgbClr val="2E2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29" autoAdjust="0"/>
  </p:normalViewPr>
  <p:slideViewPr>
    <p:cSldViewPr snapToGrid="0" snapToObjects="1">
      <p:cViewPr varScale="1">
        <p:scale>
          <a:sx n="68" d="100"/>
          <a:sy n="68" d="100"/>
        </p:scale>
        <p:origin x="64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855F0-C5EC-47D4-B673-17FC32819986}" type="doc">
      <dgm:prSet loTypeId="urn:microsoft.com/office/officeart/2005/8/layout/pList1" loCatId="list" qsTypeId="urn:microsoft.com/office/officeart/2005/8/quickstyle/3d1" qsCatId="3D" csTypeId="urn:microsoft.com/office/officeart/2005/8/colors/accent1_2" csCatId="accent1" phldr="1"/>
      <dgm:spPr/>
      <dgm:t>
        <a:bodyPr/>
        <a:lstStyle/>
        <a:p>
          <a:endParaRPr lang="en-US"/>
        </a:p>
      </dgm:t>
    </dgm:pt>
    <dgm:pt modelId="{058698E7-A542-4D28-BB07-345C0A1640BA}">
      <dgm:prSet phldrT="[Text]"/>
      <dgm:spPr/>
      <dgm:t>
        <a:bodyPr/>
        <a:lstStyle/>
        <a:p>
          <a:r>
            <a:rPr lang="en-US" dirty="0"/>
            <a:t>Pituitary Tumor</a:t>
          </a:r>
        </a:p>
      </dgm:t>
    </dgm:pt>
    <dgm:pt modelId="{5CBF8EAC-6E17-4376-A386-3DFED8F227E4}" type="parTrans" cxnId="{6E08CD3D-5D5C-4749-997F-10E942B0606E}">
      <dgm:prSet/>
      <dgm:spPr/>
      <dgm:t>
        <a:bodyPr/>
        <a:lstStyle/>
        <a:p>
          <a:endParaRPr lang="en-US"/>
        </a:p>
      </dgm:t>
    </dgm:pt>
    <dgm:pt modelId="{C345802A-1ED2-4D7A-88C3-AFF9F727E6BE}" type="sibTrans" cxnId="{6E08CD3D-5D5C-4749-997F-10E942B0606E}">
      <dgm:prSet/>
      <dgm:spPr/>
      <dgm:t>
        <a:bodyPr/>
        <a:lstStyle/>
        <a:p>
          <a:endParaRPr lang="en-US"/>
        </a:p>
      </dgm:t>
    </dgm:pt>
    <dgm:pt modelId="{F61F408D-643C-49A7-AF8E-9789D5832777}">
      <dgm:prSet phldrT="[Text]"/>
      <dgm:spPr/>
      <dgm:t>
        <a:bodyPr/>
        <a:lstStyle/>
        <a:p>
          <a:r>
            <a:rPr lang="en-US" dirty="0"/>
            <a:t>Glioma Tumors</a:t>
          </a:r>
        </a:p>
      </dgm:t>
    </dgm:pt>
    <dgm:pt modelId="{2BC17955-DD87-4F59-914D-D167DFFFF5E4}" type="parTrans" cxnId="{AD9D23A0-155F-4346-8E65-882F7EAD06A5}">
      <dgm:prSet/>
      <dgm:spPr/>
      <dgm:t>
        <a:bodyPr/>
        <a:lstStyle/>
        <a:p>
          <a:endParaRPr lang="en-US"/>
        </a:p>
      </dgm:t>
    </dgm:pt>
    <dgm:pt modelId="{95AE355E-6DEB-408A-8378-BC9B4B546E53}" type="sibTrans" cxnId="{AD9D23A0-155F-4346-8E65-882F7EAD06A5}">
      <dgm:prSet/>
      <dgm:spPr/>
      <dgm:t>
        <a:bodyPr/>
        <a:lstStyle/>
        <a:p>
          <a:endParaRPr lang="en-US"/>
        </a:p>
      </dgm:t>
    </dgm:pt>
    <dgm:pt modelId="{E3E1055E-21AA-4DA5-A5FB-C32E3FD64A3E}">
      <dgm:prSet phldrT="[Text]"/>
      <dgm:spPr/>
      <dgm:t>
        <a:bodyPr/>
        <a:lstStyle/>
        <a:p>
          <a:r>
            <a:rPr lang="en-US" dirty="0"/>
            <a:t>Meningioma Tumors</a:t>
          </a:r>
        </a:p>
      </dgm:t>
    </dgm:pt>
    <dgm:pt modelId="{0328536A-C79E-44A5-BA6E-B70925A0E553}" type="parTrans" cxnId="{36B8C092-6D67-4234-A5A3-4345010C7F40}">
      <dgm:prSet/>
      <dgm:spPr/>
      <dgm:t>
        <a:bodyPr/>
        <a:lstStyle/>
        <a:p>
          <a:endParaRPr lang="en-US"/>
        </a:p>
      </dgm:t>
    </dgm:pt>
    <dgm:pt modelId="{33A0150F-2B51-4CC6-B7F6-211A7358DADB}" type="sibTrans" cxnId="{36B8C092-6D67-4234-A5A3-4345010C7F40}">
      <dgm:prSet/>
      <dgm:spPr/>
      <dgm:t>
        <a:bodyPr/>
        <a:lstStyle/>
        <a:p>
          <a:endParaRPr lang="en-US"/>
        </a:p>
      </dgm:t>
    </dgm:pt>
    <dgm:pt modelId="{52D79216-D5AD-4989-84A0-B857B162DCA0}">
      <dgm:prSet phldrT="[Text]"/>
      <dgm:spPr/>
      <dgm:t>
        <a:bodyPr/>
        <a:lstStyle/>
        <a:p>
          <a:r>
            <a:rPr lang="en-US" dirty="0"/>
            <a:t>No Tumor</a:t>
          </a:r>
        </a:p>
      </dgm:t>
    </dgm:pt>
    <dgm:pt modelId="{4B087DFA-B23C-444A-A76C-BCA23BB91F07}" type="parTrans" cxnId="{309D8189-C301-479A-9A08-49F4F29DD2F7}">
      <dgm:prSet/>
      <dgm:spPr/>
      <dgm:t>
        <a:bodyPr/>
        <a:lstStyle/>
        <a:p>
          <a:endParaRPr lang="en-US"/>
        </a:p>
      </dgm:t>
    </dgm:pt>
    <dgm:pt modelId="{8340BD01-B533-4330-8506-546DB97E5ABF}" type="sibTrans" cxnId="{309D8189-C301-479A-9A08-49F4F29DD2F7}">
      <dgm:prSet/>
      <dgm:spPr/>
      <dgm:t>
        <a:bodyPr/>
        <a:lstStyle/>
        <a:p>
          <a:endParaRPr lang="en-US"/>
        </a:p>
      </dgm:t>
    </dgm:pt>
    <dgm:pt modelId="{2465A664-DD2A-43A9-AE62-64AE7DA994DB}" type="pres">
      <dgm:prSet presAssocID="{FD5855F0-C5EC-47D4-B673-17FC32819986}" presName="Name0" presStyleCnt="0">
        <dgm:presLayoutVars>
          <dgm:dir/>
          <dgm:resizeHandles val="exact"/>
        </dgm:presLayoutVars>
      </dgm:prSet>
      <dgm:spPr/>
    </dgm:pt>
    <dgm:pt modelId="{36B5014E-9A49-4C01-AA3E-AFF42BC5099B}" type="pres">
      <dgm:prSet presAssocID="{058698E7-A542-4D28-BB07-345C0A1640BA}" presName="compNode" presStyleCnt="0"/>
      <dgm:spPr/>
    </dgm:pt>
    <dgm:pt modelId="{7DE201A5-2EF8-4E19-8D23-F676B07B74E2}" type="pres">
      <dgm:prSet presAssocID="{058698E7-A542-4D28-BB07-345C0A1640BA}"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0F74D92-7F54-4544-B511-12B075254E6F}" type="pres">
      <dgm:prSet presAssocID="{058698E7-A542-4D28-BB07-345C0A1640BA}" presName="textRect" presStyleLbl="revTx" presStyleIdx="0" presStyleCnt="4">
        <dgm:presLayoutVars>
          <dgm:bulletEnabled val="1"/>
        </dgm:presLayoutVars>
      </dgm:prSet>
      <dgm:spPr/>
    </dgm:pt>
    <dgm:pt modelId="{E2E0BAA8-E119-4F12-B630-B1C7529EB761}" type="pres">
      <dgm:prSet presAssocID="{C345802A-1ED2-4D7A-88C3-AFF9F727E6BE}" presName="sibTrans" presStyleLbl="sibTrans2D1" presStyleIdx="0" presStyleCnt="0"/>
      <dgm:spPr/>
    </dgm:pt>
    <dgm:pt modelId="{93D7F0C7-535A-4CBF-806D-7CC1680EA527}" type="pres">
      <dgm:prSet presAssocID="{F61F408D-643C-49A7-AF8E-9789D5832777}" presName="compNode" presStyleCnt="0"/>
      <dgm:spPr/>
    </dgm:pt>
    <dgm:pt modelId="{927C3D34-5322-4E33-9B3F-F6FE571AE268}" type="pres">
      <dgm:prSet presAssocID="{F61F408D-643C-49A7-AF8E-9789D5832777}"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3A096922-29A1-4BC8-9964-8653D6E84DEB}" type="pres">
      <dgm:prSet presAssocID="{F61F408D-643C-49A7-AF8E-9789D5832777}" presName="textRect" presStyleLbl="revTx" presStyleIdx="1" presStyleCnt="4">
        <dgm:presLayoutVars>
          <dgm:bulletEnabled val="1"/>
        </dgm:presLayoutVars>
      </dgm:prSet>
      <dgm:spPr/>
    </dgm:pt>
    <dgm:pt modelId="{ECE00338-C1E7-499B-812B-31FCA46886D9}" type="pres">
      <dgm:prSet presAssocID="{95AE355E-6DEB-408A-8378-BC9B4B546E53}" presName="sibTrans" presStyleLbl="sibTrans2D1" presStyleIdx="0" presStyleCnt="0"/>
      <dgm:spPr/>
    </dgm:pt>
    <dgm:pt modelId="{7286CF17-D14A-475A-B23D-2B08831E0345}" type="pres">
      <dgm:prSet presAssocID="{E3E1055E-21AA-4DA5-A5FB-C32E3FD64A3E}" presName="compNode" presStyleCnt="0"/>
      <dgm:spPr/>
    </dgm:pt>
    <dgm:pt modelId="{1CBDABBB-5AF4-4FA0-B738-1296DB9D0597}" type="pres">
      <dgm:prSet presAssocID="{E3E1055E-21AA-4DA5-A5FB-C32E3FD64A3E}"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41000" b="-41000"/>
          </a:stretch>
        </a:blipFill>
      </dgm:spPr>
    </dgm:pt>
    <dgm:pt modelId="{43F73739-72A4-4639-A383-1D28140C9F67}" type="pres">
      <dgm:prSet presAssocID="{E3E1055E-21AA-4DA5-A5FB-C32E3FD64A3E}" presName="textRect" presStyleLbl="revTx" presStyleIdx="2" presStyleCnt="4">
        <dgm:presLayoutVars>
          <dgm:bulletEnabled val="1"/>
        </dgm:presLayoutVars>
      </dgm:prSet>
      <dgm:spPr/>
    </dgm:pt>
    <dgm:pt modelId="{7E51059E-3FD2-4D12-BB0D-3EA4BCFAFDF1}" type="pres">
      <dgm:prSet presAssocID="{33A0150F-2B51-4CC6-B7F6-211A7358DADB}" presName="sibTrans" presStyleLbl="sibTrans2D1" presStyleIdx="0" presStyleCnt="0"/>
      <dgm:spPr/>
    </dgm:pt>
    <dgm:pt modelId="{63439312-5237-4C1C-9885-BD324F2C1CDC}" type="pres">
      <dgm:prSet presAssocID="{52D79216-D5AD-4989-84A0-B857B162DCA0}" presName="compNode" presStyleCnt="0"/>
      <dgm:spPr/>
    </dgm:pt>
    <dgm:pt modelId="{FE688A4A-4B3A-4CB0-B41D-311B16C9C3E6}" type="pres">
      <dgm:prSet presAssocID="{52D79216-D5AD-4989-84A0-B857B162DCA0}"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6000" b="-16000"/>
          </a:stretch>
        </a:blipFill>
      </dgm:spPr>
    </dgm:pt>
    <dgm:pt modelId="{B53D918C-9AD1-42B2-A2CD-574F5119C04E}" type="pres">
      <dgm:prSet presAssocID="{52D79216-D5AD-4989-84A0-B857B162DCA0}" presName="textRect" presStyleLbl="revTx" presStyleIdx="3" presStyleCnt="4">
        <dgm:presLayoutVars>
          <dgm:bulletEnabled val="1"/>
        </dgm:presLayoutVars>
      </dgm:prSet>
      <dgm:spPr/>
    </dgm:pt>
  </dgm:ptLst>
  <dgm:cxnLst>
    <dgm:cxn modelId="{D796720C-E2FF-4EB6-84D6-A13978874C1E}" type="presOf" srcId="{FD5855F0-C5EC-47D4-B673-17FC32819986}" destId="{2465A664-DD2A-43A9-AE62-64AE7DA994DB}" srcOrd="0" destOrd="0" presId="urn:microsoft.com/office/officeart/2005/8/layout/pList1"/>
    <dgm:cxn modelId="{1E950117-E75B-4027-A431-7483B4025B0F}" type="presOf" srcId="{E3E1055E-21AA-4DA5-A5FB-C32E3FD64A3E}" destId="{43F73739-72A4-4639-A383-1D28140C9F67}" srcOrd="0" destOrd="0" presId="urn:microsoft.com/office/officeart/2005/8/layout/pList1"/>
    <dgm:cxn modelId="{6E08CD3D-5D5C-4749-997F-10E942B0606E}" srcId="{FD5855F0-C5EC-47D4-B673-17FC32819986}" destId="{058698E7-A542-4D28-BB07-345C0A1640BA}" srcOrd="0" destOrd="0" parTransId="{5CBF8EAC-6E17-4376-A386-3DFED8F227E4}" sibTransId="{C345802A-1ED2-4D7A-88C3-AFF9F727E6BE}"/>
    <dgm:cxn modelId="{00FCBC55-7F3D-48C1-8298-5A064EDC49CE}" type="presOf" srcId="{33A0150F-2B51-4CC6-B7F6-211A7358DADB}" destId="{7E51059E-3FD2-4D12-BB0D-3EA4BCFAFDF1}" srcOrd="0" destOrd="0" presId="urn:microsoft.com/office/officeart/2005/8/layout/pList1"/>
    <dgm:cxn modelId="{B63C2B76-2EE0-4A5B-9DA5-D1BC58B26C51}" type="presOf" srcId="{95AE355E-6DEB-408A-8378-BC9B4B546E53}" destId="{ECE00338-C1E7-499B-812B-31FCA46886D9}" srcOrd="0" destOrd="0" presId="urn:microsoft.com/office/officeart/2005/8/layout/pList1"/>
    <dgm:cxn modelId="{9BD97681-86E7-46B8-A5EB-14CA61DAF358}" type="presOf" srcId="{52D79216-D5AD-4989-84A0-B857B162DCA0}" destId="{B53D918C-9AD1-42B2-A2CD-574F5119C04E}" srcOrd="0" destOrd="0" presId="urn:microsoft.com/office/officeart/2005/8/layout/pList1"/>
    <dgm:cxn modelId="{309D8189-C301-479A-9A08-49F4F29DD2F7}" srcId="{FD5855F0-C5EC-47D4-B673-17FC32819986}" destId="{52D79216-D5AD-4989-84A0-B857B162DCA0}" srcOrd="3" destOrd="0" parTransId="{4B087DFA-B23C-444A-A76C-BCA23BB91F07}" sibTransId="{8340BD01-B533-4330-8506-546DB97E5ABF}"/>
    <dgm:cxn modelId="{3B4C9D90-CFF5-4147-BA13-53E7C5206399}" type="presOf" srcId="{F61F408D-643C-49A7-AF8E-9789D5832777}" destId="{3A096922-29A1-4BC8-9964-8653D6E84DEB}" srcOrd="0" destOrd="0" presId="urn:microsoft.com/office/officeart/2005/8/layout/pList1"/>
    <dgm:cxn modelId="{36B8C092-6D67-4234-A5A3-4345010C7F40}" srcId="{FD5855F0-C5EC-47D4-B673-17FC32819986}" destId="{E3E1055E-21AA-4DA5-A5FB-C32E3FD64A3E}" srcOrd="2" destOrd="0" parTransId="{0328536A-C79E-44A5-BA6E-B70925A0E553}" sibTransId="{33A0150F-2B51-4CC6-B7F6-211A7358DADB}"/>
    <dgm:cxn modelId="{AD9D23A0-155F-4346-8E65-882F7EAD06A5}" srcId="{FD5855F0-C5EC-47D4-B673-17FC32819986}" destId="{F61F408D-643C-49A7-AF8E-9789D5832777}" srcOrd="1" destOrd="0" parTransId="{2BC17955-DD87-4F59-914D-D167DFFFF5E4}" sibTransId="{95AE355E-6DEB-408A-8378-BC9B4B546E53}"/>
    <dgm:cxn modelId="{1B2EDDA4-BB1F-4A56-B3F0-F847BAC897E7}" type="presOf" srcId="{C345802A-1ED2-4D7A-88C3-AFF9F727E6BE}" destId="{E2E0BAA8-E119-4F12-B630-B1C7529EB761}" srcOrd="0" destOrd="0" presId="urn:microsoft.com/office/officeart/2005/8/layout/pList1"/>
    <dgm:cxn modelId="{79A5FFB2-2619-40E4-8F46-1102F0ACC9DF}" type="presOf" srcId="{058698E7-A542-4D28-BB07-345C0A1640BA}" destId="{90F74D92-7F54-4544-B511-12B075254E6F}" srcOrd="0" destOrd="0" presId="urn:microsoft.com/office/officeart/2005/8/layout/pList1"/>
    <dgm:cxn modelId="{A3F39F9A-0290-446F-8519-0A2F8636DD88}" type="presParOf" srcId="{2465A664-DD2A-43A9-AE62-64AE7DA994DB}" destId="{36B5014E-9A49-4C01-AA3E-AFF42BC5099B}" srcOrd="0" destOrd="0" presId="urn:microsoft.com/office/officeart/2005/8/layout/pList1"/>
    <dgm:cxn modelId="{57020CF3-B728-44D8-9F6D-F418B2E6AA5C}" type="presParOf" srcId="{36B5014E-9A49-4C01-AA3E-AFF42BC5099B}" destId="{7DE201A5-2EF8-4E19-8D23-F676B07B74E2}" srcOrd="0" destOrd="0" presId="urn:microsoft.com/office/officeart/2005/8/layout/pList1"/>
    <dgm:cxn modelId="{52DD7BC9-15B9-4867-B9D3-8D223751BFC9}" type="presParOf" srcId="{36B5014E-9A49-4C01-AA3E-AFF42BC5099B}" destId="{90F74D92-7F54-4544-B511-12B075254E6F}" srcOrd="1" destOrd="0" presId="urn:microsoft.com/office/officeart/2005/8/layout/pList1"/>
    <dgm:cxn modelId="{45723179-9FBE-4DDE-BB50-4243F1CB8ADB}" type="presParOf" srcId="{2465A664-DD2A-43A9-AE62-64AE7DA994DB}" destId="{E2E0BAA8-E119-4F12-B630-B1C7529EB761}" srcOrd="1" destOrd="0" presId="urn:microsoft.com/office/officeart/2005/8/layout/pList1"/>
    <dgm:cxn modelId="{D151242B-F2C3-4EE8-A03B-FE5C13E3BF2E}" type="presParOf" srcId="{2465A664-DD2A-43A9-AE62-64AE7DA994DB}" destId="{93D7F0C7-535A-4CBF-806D-7CC1680EA527}" srcOrd="2" destOrd="0" presId="urn:microsoft.com/office/officeart/2005/8/layout/pList1"/>
    <dgm:cxn modelId="{51ED8DDA-0587-440B-ACF8-64C1F72378E4}" type="presParOf" srcId="{93D7F0C7-535A-4CBF-806D-7CC1680EA527}" destId="{927C3D34-5322-4E33-9B3F-F6FE571AE268}" srcOrd="0" destOrd="0" presId="urn:microsoft.com/office/officeart/2005/8/layout/pList1"/>
    <dgm:cxn modelId="{DCFA6A36-BC83-4304-81BD-216DB43C3D19}" type="presParOf" srcId="{93D7F0C7-535A-4CBF-806D-7CC1680EA527}" destId="{3A096922-29A1-4BC8-9964-8653D6E84DEB}" srcOrd="1" destOrd="0" presId="urn:microsoft.com/office/officeart/2005/8/layout/pList1"/>
    <dgm:cxn modelId="{D77F27BB-94DC-4799-B294-09FC8CC8D78F}" type="presParOf" srcId="{2465A664-DD2A-43A9-AE62-64AE7DA994DB}" destId="{ECE00338-C1E7-499B-812B-31FCA46886D9}" srcOrd="3" destOrd="0" presId="urn:microsoft.com/office/officeart/2005/8/layout/pList1"/>
    <dgm:cxn modelId="{C038DC99-63DA-4735-BDCA-299448ABE62B}" type="presParOf" srcId="{2465A664-DD2A-43A9-AE62-64AE7DA994DB}" destId="{7286CF17-D14A-475A-B23D-2B08831E0345}" srcOrd="4" destOrd="0" presId="urn:microsoft.com/office/officeart/2005/8/layout/pList1"/>
    <dgm:cxn modelId="{D130BF93-1EC4-46B2-A450-C1CA128BF6AF}" type="presParOf" srcId="{7286CF17-D14A-475A-B23D-2B08831E0345}" destId="{1CBDABBB-5AF4-4FA0-B738-1296DB9D0597}" srcOrd="0" destOrd="0" presId="urn:microsoft.com/office/officeart/2005/8/layout/pList1"/>
    <dgm:cxn modelId="{5BEC7F15-8B1E-4810-9874-CB014AEC2976}" type="presParOf" srcId="{7286CF17-D14A-475A-B23D-2B08831E0345}" destId="{43F73739-72A4-4639-A383-1D28140C9F67}" srcOrd="1" destOrd="0" presId="urn:microsoft.com/office/officeart/2005/8/layout/pList1"/>
    <dgm:cxn modelId="{57B9147D-B5B3-4198-BD8E-24089AE3EC65}" type="presParOf" srcId="{2465A664-DD2A-43A9-AE62-64AE7DA994DB}" destId="{7E51059E-3FD2-4D12-BB0D-3EA4BCFAFDF1}" srcOrd="5" destOrd="0" presId="urn:microsoft.com/office/officeart/2005/8/layout/pList1"/>
    <dgm:cxn modelId="{4D97BE94-7A47-4A41-8D41-2CE49F7E2609}" type="presParOf" srcId="{2465A664-DD2A-43A9-AE62-64AE7DA994DB}" destId="{63439312-5237-4C1C-9885-BD324F2C1CDC}" srcOrd="6" destOrd="0" presId="urn:microsoft.com/office/officeart/2005/8/layout/pList1"/>
    <dgm:cxn modelId="{5398F235-828C-4FA6-A54D-238C89684299}" type="presParOf" srcId="{63439312-5237-4C1C-9885-BD324F2C1CDC}" destId="{FE688A4A-4B3A-4CB0-B41D-311B16C9C3E6}" srcOrd="0" destOrd="0" presId="urn:microsoft.com/office/officeart/2005/8/layout/pList1"/>
    <dgm:cxn modelId="{5AE03912-305E-4EC5-B229-C5FC952D259C}" type="presParOf" srcId="{63439312-5237-4C1C-9885-BD324F2C1CDC}" destId="{B53D918C-9AD1-42B2-A2CD-574F5119C04E}"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0DC5BA-6161-416D-B0D5-1698AF45EE70}"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97AE33D3-45C0-4ADE-ABF2-AA4E7E1CDB63}">
      <dgm:prSet phldrT="[Text]"/>
      <dgm:spPr/>
      <dgm:t>
        <a:bodyPr/>
        <a:lstStyle/>
        <a:p>
          <a:r>
            <a:rPr lang="en-US" dirty="0">
              <a:latin typeface="Fraunces"/>
              <a:ea typeface="Fraunces"/>
            </a:rPr>
            <a:t>METHODS</a:t>
          </a:r>
        </a:p>
      </dgm:t>
    </dgm:pt>
    <dgm:pt modelId="{5D68805E-784E-45B2-A5EE-EB3D2C8EAAAD}" type="parTrans" cxnId="{377DC658-2ECC-4C57-810B-8A476426AE39}">
      <dgm:prSet/>
      <dgm:spPr/>
      <dgm:t>
        <a:bodyPr/>
        <a:lstStyle/>
        <a:p>
          <a:endParaRPr lang="en-US"/>
        </a:p>
      </dgm:t>
    </dgm:pt>
    <dgm:pt modelId="{B64725C9-039D-4B05-B9D8-67B1C009C700}" type="sibTrans" cxnId="{377DC658-2ECC-4C57-810B-8A476426AE39}">
      <dgm:prSet/>
      <dgm:spPr/>
      <dgm:t>
        <a:bodyPr/>
        <a:lstStyle/>
        <a:p>
          <a:endParaRPr lang="en-US"/>
        </a:p>
      </dgm:t>
    </dgm:pt>
    <dgm:pt modelId="{DB228A5B-5B79-4A2F-BFD0-7F00C8A43FA9}">
      <dgm:prSet phldrT="[Text]"/>
      <dgm:spPr/>
      <dgm:t>
        <a:bodyPr/>
        <a:lstStyle/>
        <a:p>
          <a:r>
            <a:rPr lang="en-US" dirty="0">
              <a:latin typeface="Fraunces"/>
              <a:ea typeface="Fraunces"/>
            </a:rPr>
            <a:t>CNN</a:t>
          </a:r>
        </a:p>
      </dgm:t>
    </dgm:pt>
    <dgm:pt modelId="{843404D2-305A-4E4A-8253-448C24EE4F34}" type="parTrans" cxnId="{1E68F72A-FBDF-4928-A3FC-449E52BE7FEA}">
      <dgm:prSet/>
      <dgm:spPr/>
      <dgm:t>
        <a:bodyPr/>
        <a:lstStyle/>
        <a:p>
          <a:endParaRPr lang="en-US"/>
        </a:p>
      </dgm:t>
    </dgm:pt>
    <dgm:pt modelId="{E108F36D-788D-461D-AED9-C9DA3F9FB506}" type="sibTrans" cxnId="{1E68F72A-FBDF-4928-A3FC-449E52BE7FEA}">
      <dgm:prSet/>
      <dgm:spPr/>
      <dgm:t>
        <a:bodyPr/>
        <a:lstStyle/>
        <a:p>
          <a:endParaRPr lang="en-US"/>
        </a:p>
      </dgm:t>
    </dgm:pt>
    <dgm:pt modelId="{2D2CBC1E-A568-4191-81FE-C718EDD41ACB}">
      <dgm:prSet phldrT="[Text]"/>
      <dgm:spPr/>
      <dgm:t>
        <a:bodyPr/>
        <a:lstStyle/>
        <a:p>
          <a:r>
            <a:rPr lang="en-US" dirty="0">
              <a:latin typeface="Fraunces"/>
              <a:ea typeface="Fraunces"/>
            </a:rPr>
            <a:t>SOFT MAX LAYERS</a:t>
          </a:r>
        </a:p>
      </dgm:t>
    </dgm:pt>
    <dgm:pt modelId="{482E50E2-16AA-4736-AA04-A5430FF0B288}" type="parTrans" cxnId="{C6129698-3C67-41C6-AAEE-2443D5D58E03}">
      <dgm:prSet/>
      <dgm:spPr/>
      <dgm:t>
        <a:bodyPr/>
        <a:lstStyle/>
        <a:p>
          <a:endParaRPr lang="en-US"/>
        </a:p>
      </dgm:t>
    </dgm:pt>
    <dgm:pt modelId="{AF85453E-33C6-43ED-B552-8955749197C5}" type="sibTrans" cxnId="{C6129698-3C67-41C6-AAEE-2443D5D58E03}">
      <dgm:prSet/>
      <dgm:spPr/>
      <dgm:t>
        <a:bodyPr/>
        <a:lstStyle/>
        <a:p>
          <a:endParaRPr lang="en-US"/>
        </a:p>
      </dgm:t>
    </dgm:pt>
    <dgm:pt modelId="{0C2E0C67-72FC-4709-A938-6E3DE78582DD}">
      <dgm:prSet/>
      <dgm:spPr/>
      <dgm:t>
        <a:bodyPr/>
        <a:lstStyle/>
        <a:p>
          <a:r>
            <a:rPr lang="en-US" dirty="0">
              <a:latin typeface="Fraunces"/>
              <a:ea typeface="Fraunces"/>
            </a:rPr>
            <a:t>ONE HOT ENCODING</a:t>
          </a:r>
        </a:p>
      </dgm:t>
    </dgm:pt>
    <dgm:pt modelId="{C9848E8F-ED37-4F18-BF40-3E50B7E015C9}" type="parTrans" cxnId="{E4C65490-331D-4F24-A9D1-B840EF3B8903}">
      <dgm:prSet/>
      <dgm:spPr/>
      <dgm:t>
        <a:bodyPr/>
        <a:lstStyle/>
        <a:p>
          <a:endParaRPr lang="en-US"/>
        </a:p>
      </dgm:t>
    </dgm:pt>
    <dgm:pt modelId="{21750FB8-1542-4FA0-BE96-7174CB28747A}" type="sibTrans" cxnId="{E4C65490-331D-4F24-A9D1-B840EF3B8903}">
      <dgm:prSet/>
      <dgm:spPr/>
      <dgm:t>
        <a:bodyPr/>
        <a:lstStyle/>
        <a:p>
          <a:endParaRPr lang="en-US"/>
        </a:p>
      </dgm:t>
    </dgm:pt>
    <dgm:pt modelId="{4C4D9816-0737-48AB-A39C-292B1F195A50}">
      <dgm:prSet/>
      <dgm:spPr/>
      <dgm:t>
        <a:bodyPr/>
        <a:lstStyle/>
        <a:p>
          <a:r>
            <a:rPr lang="en-US" b="0" dirty="0">
              <a:latin typeface="Fraunces"/>
              <a:ea typeface="Fraunces"/>
            </a:rPr>
            <a:t>64 BASE DECODER</a:t>
          </a:r>
        </a:p>
      </dgm:t>
    </dgm:pt>
    <dgm:pt modelId="{93790079-AB1B-4E00-B83E-111D9DD2EC7D}" type="parTrans" cxnId="{DDC31D89-A4ED-4F7F-8047-CFA86B8C5AB8}">
      <dgm:prSet/>
      <dgm:spPr/>
      <dgm:t>
        <a:bodyPr/>
        <a:lstStyle/>
        <a:p>
          <a:endParaRPr lang="en-US"/>
        </a:p>
      </dgm:t>
    </dgm:pt>
    <dgm:pt modelId="{CF2114BA-A764-4675-981F-6FC20C0A99C8}" type="sibTrans" cxnId="{DDC31D89-A4ED-4F7F-8047-CFA86B8C5AB8}">
      <dgm:prSet/>
      <dgm:spPr/>
      <dgm:t>
        <a:bodyPr/>
        <a:lstStyle/>
        <a:p>
          <a:endParaRPr lang="en-US"/>
        </a:p>
      </dgm:t>
    </dgm:pt>
    <dgm:pt modelId="{FD3B5452-42B4-4FC6-B244-9237829B87ED}" type="pres">
      <dgm:prSet presAssocID="{F60DC5BA-6161-416D-B0D5-1698AF45EE70}" presName="hierChild1" presStyleCnt="0">
        <dgm:presLayoutVars>
          <dgm:chPref val="1"/>
          <dgm:dir/>
          <dgm:animOne val="branch"/>
          <dgm:animLvl val="lvl"/>
          <dgm:resizeHandles/>
        </dgm:presLayoutVars>
      </dgm:prSet>
      <dgm:spPr/>
    </dgm:pt>
    <dgm:pt modelId="{F455F56A-75B0-4888-B83C-BF0CBF606A06}" type="pres">
      <dgm:prSet presAssocID="{97AE33D3-45C0-4ADE-ABF2-AA4E7E1CDB63}" presName="hierRoot1" presStyleCnt="0"/>
      <dgm:spPr/>
    </dgm:pt>
    <dgm:pt modelId="{B9F4A97B-7C51-4FDE-8334-ABAEECB3C05B}" type="pres">
      <dgm:prSet presAssocID="{97AE33D3-45C0-4ADE-ABF2-AA4E7E1CDB63}" presName="composite" presStyleCnt="0"/>
      <dgm:spPr/>
    </dgm:pt>
    <dgm:pt modelId="{3CB2CFE8-E632-471C-AE1C-F81F47D2A824}" type="pres">
      <dgm:prSet presAssocID="{97AE33D3-45C0-4ADE-ABF2-AA4E7E1CDB63}" presName="background" presStyleLbl="node0" presStyleIdx="0" presStyleCnt="1"/>
      <dgm:spPr/>
    </dgm:pt>
    <dgm:pt modelId="{E7E83489-EF82-4E0B-8F33-75C67AD739CE}" type="pres">
      <dgm:prSet presAssocID="{97AE33D3-45C0-4ADE-ABF2-AA4E7E1CDB63}" presName="text" presStyleLbl="fgAcc0" presStyleIdx="0" presStyleCnt="1">
        <dgm:presLayoutVars>
          <dgm:chPref val="3"/>
        </dgm:presLayoutVars>
      </dgm:prSet>
      <dgm:spPr/>
    </dgm:pt>
    <dgm:pt modelId="{CC795AB5-4C0B-487A-9DB5-135BA0EF1261}" type="pres">
      <dgm:prSet presAssocID="{97AE33D3-45C0-4ADE-ABF2-AA4E7E1CDB63}" presName="hierChild2" presStyleCnt="0"/>
      <dgm:spPr/>
    </dgm:pt>
    <dgm:pt modelId="{CB2B14CB-CCBD-461C-979B-9D6432FC0204}" type="pres">
      <dgm:prSet presAssocID="{843404D2-305A-4E4A-8253-448C24EE4F34}" presName="Name10" presStyleLbl="parChTrans1D2" presStyleIdx="0" presStyleCnt="4"/>
      <dgm:spPr/>
    </dgm:pt>
    <dgm:pt modelId="{A41DC6F0-3A04-4E2F-9802-1D04A5522FB2}" type="pres">
      <dgm:prSet presAssocID="{DB228A5B-5B79-4A2F-BFD0-7F00C8A43FA9}" presName="hierRoot2" presStyleCnt="0"/>
      <dgm:spPr/>
    </dgm:pt>
    <dgm:pt modelId="{3E71FABA-A746-4E06-9D31-6F65664C5212}" type="pres">
      <dgm:prSet presAssocID="{DB228A5B-5B79-4A2F-BFD0-7F00C8A43FA9}" presName="composite2" presStyleCnt="0"/>
      <dgm:spPr/>
    </dgm:pt>
    <dgm:pt modelId="{9BC773EC-092B-4A0F-BEBC-691FFC37AC1F}" type="pres">
      <dgm:prSet presAssocID="{DB228A5B-5B79-4A2F-BFD0-7F00C8A43FA9}" presName="background2" presStyleLbl="node2" presStyleIdx="0" presStyleCnt="4"/>
      <dgm:spPr/>
    </dgm:pt>
    <dgm:pt modelId="{D9E85062-36C7-4D2D-ADCC-E9B9AE6CD9F8}" type="pres">
      <dgm:prSet presAssocID="{DB228A5B-5B79-4A2F-BFD0-7F00C8A43FA9}" presName="text2" presStyleLbl="fgAcc2" presStyleIdx="0" presStyleCnt="4">
        <dgm:presLayoutVars>
          <dgm:chPref val="3"/>
        </dgm:presLayoutVars>
      </dgm:prSet>
      <dgm:spPr/>
    </dgm:pt>
    <dgm:pt modelId="{005221AC-7B81-4825-A542-D3C8D981DB20}" type="pres">
      <dgm:prSet presAssocID="{DB228A5B-5B79-4A2F-BFD0-7F00C8A43FA9}" presName="hierChild3" presStyleCnt="0"/>
      <dgm:spPr/>
    </dgm:pt>
    <dgm:pt modelId="{F9054B9D-C280-4F4E-881E-CA99C858E0C2}" type="pres">
      <dgm:prSet presAssocID="{482E50E2-16AA-4736-AA04-A5430FF0B288}" presName="Name10" presStyleLbl="parChTrans1D2" presStyleIdx="1" presStyleCnt="4"/>
      <dgm:spPr/>
    </dgm:pt>
    <dgm:pt modelId="{12D5A8CC-EC1E-4FB6-85F5-30AA6CA94248}" type="pres">
      <dgm:prSet presAssocID="{2D2CBC1E-A568-4191-81FE-C718EDD41ACB}" presName="hierRoot2" presStyleCnt="0"/>
      <dgm:spPr/>
    </dgm:pt>
    <dgm:pt modelId="{580CA97D-1CDB-4E05-9DE1-6E8D1C485C26}" type="pres">
      <dgm:prSet presAssocID="{2D2CBC1E-A568-4191-81FE-C718EDD41ACB}" presName="composite2" presStyleCnt="0"/>
      <dgm:spPr/>
    </dgm:pt>
    <dgm:pt modelId="{589214CB-B87B-428E-89D9-1E06E6440B7E}" type="pres">
      <dgm:prSet presAssocID="{2D2CBC1E-A568-4191-81FE-C718EDD41ACB}" presName="background2" presStyleLbl="node2" presStyleIdx="1" presStyleCnt="4"/>
      <dgm:spPr/>
    </dgm:pt>
    <dgm:pt modelId="{0B50115B-E236-4C01-BC98-3532D6637D39}" type="pres">
      <dgm:prSet presAssocID="{2D2CBC1E-A568-4191-81FE-C718EDD41ACB}" presName="text2" presStyleLbl="fgAcc2" presStyleIdx="1" presStyleCnt="4">
        <dgm:presLayoutVars>
          <dgm:chPref val="3"/>
        </dgm:presLayoutVars>
      </dgm:prSet>
      <dgm:spPr/>
    </dgm:pt>
    <dgm:pt modelId="{3376A098-87E6-4F79-9CE7-12D88E0C3371}" type="pres">
      <dgm:prSet presAssocID="{2D2CBC1E-A568-4191-81FE-C718EDD41ACB}" presName="hierChild3" presStyleCnt="0"/>
      <dgm:spPr/>
    </dgm:pt>
    <dgm:pt modelId="{DB6F070B-67C2-418F-ABFB-1CDA889C4CB2}" type="pres">
      <dgm:prSet presAssocID="{C9848E8F-ED37-4F18-BF40-3E50B7E015C9}" presName="Name10" presStyleLbl="parChTrans1D2" presStyleIdx="2" presStyleCnt="4"/>
      <dgm:spPr/>
    </dgm:pt>
    <dgm:pt modelId="{62AAD16C-23D5-439C-B606-841417AA1658}" type="pres">
      <dgm:prSet presAssocID="{0C2E0C67-72FC-4709-A938-6E3DE78582DD}" presName="hierRoot2" presStyleCnt="0"/>
      <dgm:spPr/>
    </dgm:pt>
    <dgm:pt modelId="{0630D16B-756D-43A7-BC3B-3EFB2C1AC709}" type="pres">
      <dgm:prSet presAssocID="{0C2E0C67-72FC-4709-A938-6E3DE78582DD}" presName="composite2" presStyleCnt="0"/>
      <dgm:spPr/>
    </dgm:pt>
    <dgm:pt modelId="{DCE938B9-0FAC-4D36-B487-402373731A65}" type="pres">
      <dgm:prSet presAssocID="{0C2E0C67-72FC-4709-A938-6E3DE78582DD}" presName="background2" presStyleLbl="node2" presStyleIdx="2" presStyleCnt="4"/>
      <dgm:spPr/>
    </dgm:pt>
    <dgm:pt modelId="{04E7523C-37D1-421C-8451-0753609ED19C}" type="pres">
      <dgm:prSet presAssocID="{0C2E0C67-72FC-4709-A938-6E3DE78582DD}" presName="text2" presStyleLbl="fgAcc2" presStyleIdx="2" presStyleCnt="4">
        <dgm:presLayoutVars>
          <dgm:chPref val="3"/>
        </dgm:presLayoutVars>
      </dgm:prSet>
      <dgm:spPr/>
    </dgm:pt>
    <dgm:pt modelId="{17322EBC-C3E5-41A2-9AEA-EA84BF7C7E43}" type="pres">
      <dgm:prSet presAssocID="{0C2E0C67-72FC-4709-A938-6E3DE78582DD}" presName="hierChild3" presStyleCnt="0"/>
      <dgm:spPr/>
    </dgm:pt>
    <dgm:pt modelId="{E9E5754B-FDB5-4D62-A03B-835FA3846A00}" type="pres">
      <dgm:prSet presAssocID="{93790079-AB1B-4E00-B83E-111D9DD2EC7D}" presName="Name10" presStyleLbl="parChTrans1D2" presStyleIdx="3" presStyleCnt="4"/>
      <dgm:spPr/>
    </dgm:pt>
    <dgm:pt modelId="{009C4D8B-0704-4D20-A029-3B3BCE9C13B9}" type="pres">
      <dgm:prSet presAssocID="{4C4D9816-0737-48AB-A39C-292B1F195A50}" presName="hierRoot2" presStyleCnt="0"/>
      <dgm:spPr/>
    </dgm:pt>
    <dgm:pt modelId="{833A4052-74BD-4915-8CF1-9D24CD6D989E}" type="pres">
      <dgm:prSet presAssocID="{4C4D9816-0737-48AB-A39C-292B1F195A50}" presName="composite2" presStyleCnt="0"/>
      <dgm:spPr/>
    </dgm:pt>
    <dgm:pt modelId="{0945D8A8-B864-4D95-BE31-105C94FD3387}" type="pres">
      <dgm:prSet presAssocID="{4C4D9816-0737-48AB-A39C-292B1F195A50}" presName="background2" presStyleLbl="node2" presStyleIdx="3" presStyleCnt="4"/>
      <dgm:spPr/>
    </dgm:pt>
    <dgm:pt modelId="{3CFDFDB3-00A9-4FB8-AE2B-2B16A886F0B1}" type="pres">
      <dgm:prSet presAssocID="{4C4D9816-0737-48AB-A39C-292B1F195A50}" presName="text2" presStyleLbl="fgAcc2" presStyleIdx="3" presStyleCnt="4" custLinFactNeighborX="140" custLinFactNeighborY="5882">
        <dgm:presLayoutVars>
          <dgm:chPref val="3"/>
        </dgm:presLayoutVars>
      </dgm:prSet>
      <dgm:spPr/>
    </dgm:pt>
    <dgm:pt modelId="{9912ECE2-6766-4C45-B517-A2A254DF8F11}" type="pres">
      <dgm:prSet presAssocID="{4C4D9816-0737-48AB-A39C-292B1F195A50}" presName="hierChild3" presStyleCnt="0"/>
      <dgm:spPr/>
    </dgm:pt>
  </dgm:ptLst>
  <dgm:cxnLst>
    <dgm:cxn modelId="{D35F1524-6920-4179-A3DA-7CB29BCB34FF}" type="presOf" srcId="{F60DC5BA-6161-416D-B0D5-1698AF45EE70}" destId="{FD3B5452-42B4-4FC6-B244-9237829B87ED}" srcOrd="0" destOrd="0" presId="urn:microsoft.com/office/officeart/2005/8/layout/hierarchy1"/>
    <dgm:cxn modelId="{1E68F72A-FBDF-4928-A3FC-449E52BE7FEA}" srcId="{97AE33D3-45C0-4ADE-ABF2-AA4E7E1CDB63}" destId="{DB228A5B-5B79-4A2F-BFD0-7F00C8A43FA9}" srcOrd="0" destOrd="0" parTransId="{843404D2-305A-4E4A-8253-448C24EE4F34}" sibTransId="{E108F36D-788D-461D-AED9-C9DA3F9FB506}"/>
    <dgm:cxn modelId="{C5B2914D-E918-4846-B8CC-53758C7AF8D5}" type="presOf" srcId="{97AE33D3-45C0-4ADE-ABF2-AA4E7E1CDB63}" destId="{E7E83489-EF82-4E0B-8F33-75C67AD739CE}" srcOrd="0" destOrd="0" presId="urn:microsoft.com/office/officeart/2005/8/layout/hierarchy1"/>
    <dgm:cxn modelId="{EFB23855-B612-4DA5-9BED-BF087AF0D3C5}" type="presOf" srcId="{4C4D9816-0737-48AB-A39C-292B1F195A50}" destId="{3CFDFDB3-00A9-4FB8-AE2B-2B16A886F0B1}" srcOrd="0" destOrd="0" presId="urn:microsoft.com/office/officeart/2005/8/layout/hierarchy1"/>
    <dgm:cxn modelId="{377DC658-2ECC-4C57-810B-8A476426AE39}" srcId="{F60DC5BA-6161-416D-B0D5-1698AF45EE70}" destId="{97AE33D3-45C0-4ADE-ABF2-AA4E7E1CDB63}" srcOrd="0" destOrd="0" parTransId="{5D68805E-784E-45B2-A5EE-EB3D2C8EAAAD}" sibTransId="{B64725C9-039D-4B05-B9D8-67B1C009C700}"/>
    <dgm:cxn modelId="{DDC31D89-A4ED-4F7F-8047-CFA86B8C5AB8}" srcId="{97AE33D3-45C0-4ADE-ABF2-AA4E7E1CDB63}" destId="{4C4D9816-0737-48AB-A39C-292B1F195A50}" srcOrd="3" destOrd="0" parTransId="{93790079-AB1B-4E00-B83E-111D9DD2EC7D}" sibTransId="{CF2114BA-A764-4675-981F-6FC20C0A99C8}"/>
    <dgm:cxn modelId="{9BE32D8A-75AE-4977-987C-6071F12D2E22}" type="presOf" srcId="{843404D2-305A-4E4A-8253-448C24EE4F34}" destId="{CB2B14CB-CCBD-461C-979B-9D6432FC0204}" srcOrd="0" destOrd="0" presId="urn:microsoft.com/office/officeart/2005/8/layout/hierarchy1"/>
    <dgm:cxn modelId="{E4C65490-331D-4F24-A9D1-B840EF3B8903}" srcId="{97AE33D3-45C0-4ADE-ABF2-AA4E7E1CDB63}" destId="{0C2E0C67-72FC-4709-A938-6E3DE78582DD}" srcOrd="2" destOrd="0" parTransId="{C9848E8F-ED37-4F18-BF40-3E50B7E015C9}" sibTransId="{21750FB8-1542-4FA0-BE96-7174CB28747A}"/>
    <dgm:cxn modelId="{20615F98-88EB-43CC-ABAC-7C55AE2D7D70}" type="presOf" srcId="{2D2CBC1E-A568-4191-81FE-C718EDD41ACB}" destId="{0B50115B-E236-4C01-BC98-3532D6637D39}" srcOrd="0" destOrd="0" presId="urn:microsoft.com/office/officeart/2005/8/layout/hierarchy1"/>
    <dgm:cxn modelId="{C6129698-3C67-41C6-AAEE-2443D5D58E03}" srcId="{97AE33D3-45C0-4ADE-ABF2-AA4E7E1CDB63}" destId="{2D2CBC1E-A568-4191-81FE-C718EDD41ACB}" srcOrd="1" destOrd="0" parTransId="{482E50E2-16AA-4736-AA04-A5430FF0B288}" sibTransId="{AF85453E-33C6-43ED-B552-8955749197C5}"/>
    <dgm:cxn modelId="{565173A0-8606-4A37-9838-8D5981D47B99}" type="presOf" srcId="{0C2E0C67-72FC-4709-A938-6E3DE78582DD}" destId="{04E7523C-37D1-421C-8451-0753609ED19C}" srcOrd="0" destOrd="0" presId="urn:microsoft.com/office/officeart/2005/8/layout/hierarchy1"/>
    <dgm:cxn modelId="{E86C36A7-1494-4F61-B032-C8980F7A3E43}" type="presOf" srcId="{482E50E2-16AA-4736-AA04-A5430FF0B288}" destId="{F9054B9D-C280-4F4E-881E-CA99C858E0C2}" srcOrd="0" destOrd="0" presId="urn:microsoft.com/office/officeart/2005/8/layout/hierarchy1"/>
    <dgm:cxn modelId="{5D9D8BD6-F909-4680-9CC7-7E465CACFFAB}" type="presOf" srcId="{93790079-AB1B-4E00-B83E-111D9DD2EC7D}" destId="{E9E5754B-FDB5-4D62-A03B-835FA3846A00}" srcOrd="0" destOrd="0" presId="urn:microsoft.com/office/officeart/2005/8/layout/hierarchy1"/>
    <dgm:cxn modelId="{4C89ECDF-89D3-4D30-B600-24FB6C83D4DC}" type="presOf" srcId="{DB228A5B-5B79-4A2F-BFD0-7F00C8A43FA9}" destId="{D9E85062-36C7-4D2D-ADCC-E9B9AE6CD9F8}" srcOrd="0" destOrd="0" presId="urn:microsoft.com/office/officeart/2005/8/layout/hierarchy1"/>
    <dgm:cxn modelId="{9CA5CBEF-1D90-429A-9EBE-DFD7F03E6176}" type="presOf" srcId="{C9848E8F-ED37-4F18-BF40-3E50B7E015C9}" destId="{DB6F070B-67C2-418F-ABFB-1CDA889C4CB2}" srcOrd="0" destOrd="0" presId="urn:microsoft.com/office/officeart/2005/8/layout/hierarchy1"/>
    <dgm:cxn modelId="{F387F6A9-58C5-4B23-BD88-F84F03AF3779}" type="presParOf" srcId="{FD3B5452-42B4-4FC6-B244-9237829B87ED}" destId="{F455F56A-75B0-4888-B83C-BF0CBF606A06}" srcOrd="0" destOrd="0" presId="urn:microsoft.com/office/officeart/2005/8/layout/hierarchy1"/>
    <dgm:cxn modelId="{692468DD-74CE-4B6A-90A3-95C4F2136E60}" type="presParOf" srcId="{F455F56A-75B0-4888-B83C-BF0CBF606A06}" destId="{B9F4A97B-7C51-4FDE-8334-ABAEECB3C05B}" srcOrd="0" destOrd="0" presId="urn:microsoft.com/office/officeart/2005/8/layout/hierarchy1"/>
    <dgm:cxn modelId="{7E438F7B-D4C2-4FC5-A940-B725E8105B51}" type="presParOf" srcId="{B9F4A97B-7C51-4FDE-8334-ABAEECB3C05B}" destId="{3CB2CFE8-E632-471C-AE1C-F81F47D2A824}" srcOrd="0" destOrd="0" presId="urn:microsoft.com/office/officeart/2005/8/layout/hierarchy1"/>
    <dgm:cxn modelId="{5A839B06-6846-49DC-B773-9A6C9D446FFC}" type="presParOf" srcId="{B9F4A97B-7C51-4FDE-8334-ABAEECB3C05B}" destId="{E7E83489-EF82-4E0B-8F33-75C67AD739CE}" srcOrd="1" destOrd="0" presId="urn:microsoft.com/office/officeart/2005/8/layout/hierarchy1"/>
    <dgm:cxn modelId="{C2F86EF2-D94E-4404-BF62-9080530531D0}" type="presParOf" srcId="{F455F56A-75B0-4888-B83C-BF0CBF606A06}" destId="{CC795AB5-4C0B-487A-9DB5-135BA0EF1261}" srcOrd="1" destOrd="0" presId="urn:microsoft.com/office/officeart/2005/8/layout/hierarchy1"/>
    <dgm:cxn modelId="{D3FF287F-A4D4-4731-92FD-06A53A8507FE}" type="presParOf" srcId="{CC795AB5-4C0B-487A-9DB5-135BA0EF1261}" destId="{CB2B14CB-CCBD-461C-979B-9D6432FC0204}" srcOrd="0" destOrd="0" presId="urn:microsoft.com/office/officeart/2005/8/layout/hierarchy1"/>
    <dgm:cxn modelId="{F69663C6-399C-4830-B4EA-7AE2DEB3C010}" type="presParOf" srcId="{CC795AB5-4C0B-487A-9DB5-135BA0EF1261}" destId="{A41DC6F0-3A04-4E2F-9802-1D04A5522FB2}" srcOrd="1" destOrd="0" presId="urn:microsoft.com/office/officeart/2005/8/layout/hierarchy1"/>
    <dgm:cxn modelId="{A751DDEA-BC8F-42BD-8310-FE617F198EB9}" type="presParOf" srcId="{A41DC6F0-3A04-4E2F-9802-1D04A5522FB2}" destId="{3E71FABA-A746-4E06-9D31-6F65664C5212}" srcOrd="0" destOrd="0" presId="urn:microsoft.com/office/officeart/2005/8/layout/hierarchy1"/>
    <dgm:cxn modelId="{57AE6B8A-B7D4-4111-82F2-FC0AC170AFE9}" type="presParOf" srcId="{3E71FABA-A746-4E06-9D31-6F65664C5212}" destId="{9BC773EC-092B-4A0F-BEBC-691FFC37AC1F}" srcOrd="0" destOrd="0" presId="urn:microsoft.com/office/officeart/2005/8/layout/hierarchy1"/>
    <dgm:cxn modelId="{1EE1230C-6C3B-4133-8901-AAEC8711F649}" type="presParOf" srcId="{3E71FABA-A746-4E06-9D31-6F65664C5212}" destId="{D9E85062-36C7-4D2D-ADCC-E9B9AE6CD9F8}" srcOrd="1" destOrd="0" presId="urn:microsoft.com/office/officeart/2005/8/layout/hierarchy1"/>
    <dgm:cxn modelId="{FA6F0FF1-7A23-4D98-82B7-D6E90A27481E}" type="presParOf" srcId="{A41DC6F0-3A04-4E2F-9802-1D04A5522FB2}" destId="{005221AC-7B81-4825-A542-D3C8D981DB20}" srcOrd="1" destOrd="0" presId="urn:microsoft.com/office/officeart/2005/8/layout/hierarchy1"/>
    <dgm:cxn modelId="{6FAAD760-F376-4601-8681-4706C84CCFB9}" type="presParOf" srcId="{CC795AB5-4C0B-487A-9DB5-135BA0EF1261}" destId="{F9054B9D-C280-4F4E-881E-CA99C858E0C2}" srcOrd="2" destOrd="0" presId="urn:microsoft.com/office/officeart/2005/8/layout/hierarchy1"/>
    <dgm:cxn modelId="{C8730590-669F-47B4-86DC-E38D0D3718D0}" type="presParOf" srcId="{CC795AB5-4C0B-487A-9DB5-135BA0EF1261}" destId="{12D5A8CC-EC1E-4FB6-85F5-30AA6CA94248}" srcOrd="3" destOrd="0" presId="urn:microsoft.com/office/officeart/2005/8/layout/hierarchy1"/>
    <dgm:cxn modelId="{ABC80BD5-CFBD-49BA-9327-47F46096E2CD}" type="presParOf" srcId="{12D5A8CC-EC1E-4FB6-85F5-30AA6CA94248}" destId="{580CA97D-1CDB-4E05-9DE1-6E8D1C485C26}" srcOrd="0" destOrd="0" presId="urn:microsoft.com/office/officeart/2005/8/layout/hierarchy1"/>
    <dgm:cxn modelId="{B2376F20-E660-4E2D-96A8-C326D5587FEF}" type="presParOf" srcId="{580CA97D-1CDB-4E05-9DE1-6E8D1C485C26}" destId="{589214CB-B87B-428E-89D9-1E06E6440B7E}" srcOrd="0" destOrd="0" presId="urn:microsoft.com/office/officeart/2005/8/layout/hierarchy1"/>
    <dgm:cxn modelId="{71611948-A6E4-4E63-BCCB-03B1F12F9171}" type="presParOf" srcId="{580CA97D-1CDB-4E05-9DE1-6E8D1C485C26}" destId="{0B50115B-E236-4C01-BC98-3532D6637D39}" srcOrd="1" destOrd="0" presId="urn:microsoft.com/office/officeart/2005/8/layout/hierarchy1"/>
    <dgm:cxn modelId="{9D4AC2B6-D08E-49C0-8F56-B1CDCE58218E}" type="presParOf" srcId="{12D5A8CC-EC1E-4FB6-85F5-30AA6CA94248}" destId="{3376A098-87E6-4F79-9CE7-12D88E0C3371}" srcOrd="1" destOrd="0" presId="urn:microsoft.com/office/officeart/2005/8/layout/hierarchy1"/>
    <dgm:cxn modelId="{91B6D9DC-D0AB-4E0B-BC56-3119336BAE63}" type="presParOf" srcId="{CC795AB5-4C0B-487A-9DB5-135BA0EF1261}" destId="{DB6F070B-67C2-418F-ABFB-1CDA889C4CB2}" srcOrd="4" destOrd="0" presId="urn:microsoft.com/office/officeart/2005/8/layout/hierarchy1"/>
    <dgm:cxn modelId="{12D0C29B-6A64-4587-A949-3D21D71163BE}" type="presParOf" srcId="{CC795AB5-4C0B-487A-9DB5-135BA0EF1261}" destId="{62AAD16C-23D5-439C-B606-841417AA1658}" srcOrd="5" destOrd="0" presId="urn:microsoft.com/office/officeart/2005/8/layout/hierarchy1"/>
    <dgm:cxn modelId="{21AB8ADD-EB36-4241-9436-E154837D1348}" type="presParOf" srcId="{62AAD16C-23D5-439C-B606-841417AA1658}" destId="{0630D16B-756D-43A7-BC3B-3EFB2C1AC709}" srcOrd="0" destOrd="0" presId="urn:microsoft.com/office/officeart/2005/8/layout/hierarchy1"/>
    <dgm:cxn modelId="{41699E8C-B94E-4D99-94F6-8AC9BFFC33AF}" type="presParOf" srcId="{0630D16B-756D-43A7-BC3B-3EFB2C1AC709}" destId="{DCE938B9-0FAC-4D36-B487-402373731A65}" srcOrd="0" destOrd="0" presId="urn:microsoft.com/office/officeart/2005/8/layout/hierarchy1"/>
    <dgm:cxn modelId="{5EBC63D2-3A2E-43B1-8B3D-AD69E1BA19C7}" type="presParOf" srcId="{0630D16B-756D-43A7-BC3B-3EFB2C1AC709}" destId="{04E7523C-37D1-421C-8451-0753609ED19C}" srcOrd="1" destOrd="0" presId="urn:microsoft.com/office/officeart/2005/8/layout/hierarchy1"/>
    <dgm:cxn modelId="{EE37331C-FAC8-4E9B-AC3B-437AE350C3AE}" type="presParOf" srcId="{62AAD16C-23D5-439C-B606-841417AA1658}" destId="{17322EBC-C3E5-41A2-9AEA-EA84BF7C7E43}" srcOrd="1" destOrd="0" presId="urn:microsoft.com/office/officeart/2005/8/layout/hierarchy1"/>
    <dgm:cxn modelId="{E699195F-D2B3-4DCC-9FC3-BB6B4DE29246}" type="presParOf" srcId="{CC795AB5-4C0B-487A-9DB5-135BA0EF1261}" destId="{E9E5754B-FDB5-4D62-A03B-835FA3846A00}" srcOrd="6" destOrd="0" presId="urn:microsoft.com/office/officeart/2005/8/layout/hierarchy1"/>
    <dgm:cxn modelId="{99D8BE6A-73CE-4DE9-8640-7056D8FA4CAA}" type="presParOf" srcId="{CC795AB5-4C0B-487A-9DB5-135BA0EF1261}" destId="{009C4D8B-0704-4D20-A029-3B3BCE9C13B9}" srcOrd="7" destOrd="0" presId="urn:microsoft.com/office/officeart/2005/8/layout/hierarchy1"/>
    <dgm:cxn modelId="{CBE275C2-C0B6-4E05-B435-B16CABBCA742}" type="presParOf" srcId="{009C4D8B-0704-4D20-A029-3B3BCE9C13B9}" destId="{833A4052-74BD-4915-8CF1-9D24CD6D989E}" srcOrd="0" destOrd="0" presId="urn:microsoft.com/office/officeart/2005/8/layout/hierarchy1"/>
    <dgm:cxn modelId="{5E5845B9-747E-4519-9AFE-DD98DACC180C}" type="presParOf" srcId="{833A4052-74BD-4915-8CF1-9D24CD6D989E}" destId="{0945D8A8-B864-4D95-BE31-105C94FD3387}" srcOrd="0" destOrd="0" presId="urn:microsoft.com/office/officeart/2005/8/layout/hierarchy1"/>
    <dgm:cxn modelId="{9A423AC7-0CD1-48F9-A02D-C0511AE4ED4C}" type="presParOf" srcId="{833A4052-74BD-4915-8CF1-9D24CD6D989E}" destId="{3CFDFDB3-00A9-4FB8-AE2B-2B16A886F0B1}" srcOrd="1" destOrd="0" presId="urn:microsoft.com/office/officeart/2005/8/layout/hierarchy1"/>
    <dgm:cxn modelId="{974274F0-729D-41AC-AB59-2C072D1C98A5}" type="presParOf" srcId="{009C4D8B-0704-4D20-A029-3B3BCE9C13B9}" destId="{9912ECE2-6766-4C45-B517-A2A254DF8F1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201A5-2EF8-4E19-8D23-F676B07B74E2}">
      <dsp:nvSpPr>
        <dsp:cNvPr id="0" name=""/>
        <dsp:cNvSpPr/>
      </dsp:nvSpPr>
      <dsp:spPr>
        <a:xfrm>
          <a:off x="4133" y="864563"/>
          <a:ext cx="1967012" cy="135527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0F74D92-7F54-4544-B511-12B075254E6F}">
      <dsp:nvSpPr>
        <dsp:cNvPr id="0" name=""/>
        <dsp:cNvSpPr/>
      </dsp:nvSpPr>
      <dsp:spPr>
        <a:xfrm>
          <a:off x="4133" y="2219834"/>
          <a:ext cx="1967012" cy="72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Pituitary Tumor</a:t>
          </a:r>
        </a:p>
      </dsp:txBody>
      <dsp:txXfrm>
        <a:off x="4133" y="2219834"/>
        <a:ext cx="1967012" cy="729761"/>
      </dsp:txXfrm>
    </dsp:sp>
    <dsp:sp modelId="{927C3D34-5322-4E33-9B3F-F6FE571AE268}">
      <dsp:nvSpPr>
        <dsp:cNvPr id="0" name=""/>
        <dsp:cNvSpPr/>
      </dsp:nvSpPr>
      <dsp:spPr>
        <a:xfrm>
          <a:off x="2167929" y="864563"/>
          <a:ext cx="1967012" cy="1355271"/>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A096922-29A1-4BC8-9964-8653D6E84DEB}">
      <dsp:nvSpPr>
        <dsp:cNvPr id="0" name=""/>
        <dsp:cNvSpPr/>
      </dsp:nvSpPr>
      <dsp:spPr>
        <a:xfrm>
          <a:off x="2167929" y="2219834"/>
          <a:ext cx="1967012" cy="72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Glioma Tumors</a:t>
          </a:r>
        </a:p>
      </dsp:txBody>
      <dsp:txXfrm>
        <a:off x="2167929" y="2219834"/>
        <a:ext cx="1967012" cy="729761"/>
      </dsp:txXfrm>
    </dsp:sp>
    <dsp:sp modelId="{1CBDABBB-5AF4-4FA0-B738-1296DB9D0597}">
      <dsp:nvSpPr>
        <dsp:cNvPr id="0" name=""/>
        <dsp:cNvSpPr/>
      </dsp:nvSpPr>
      <dsp:spPr>
        <a:xfrm>
          <a:off x="4331725" y="864563"/>
          <a:ext cx="1967012" cy="1355271"/>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1000" b="-41000"/>
          </a:stretch>
        </a:blip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3F73739-72A4-4639-A383-1D28140C9F67}">
      <dsp:nvSpPr>
        <dsp:cNvPr id="0" name=""/>
        <dsp:cNvSpPr/>
      </dsp:nvSpPr>
      <dsp:spPr>
        <a:xfrm>
          <a:off x="4331725" y="2219834"/>
          <a:ext cx="1967012" cy="72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Meningioma Tumors</a:t>
          </a:r>
        </a:p>
      </dsp:txBody>
      <dsp:txXfrm>
        <a:off x="4331725" y="2219834"/>
        <a:ext cx="1967012" cy="729761"/>
      </dsp:txXfrm>
    </dsp:sp>
    <dsp:sp modelId="{FE688A4A-4B3A-4CB0-B41D-311B16C9C3E6}">
      <dsp:nvSpPr>
        <dsp:cNvPr id="0" name=""/>
        <dsp:cNvSpPr/>
      </dsp:nvSpPr>
      <dsp:spPr>
        <a:xfrm>
          <a:off x="6495521" y="864563"/>
          <a:ext cx="1967012" cy="1355271"/>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6000" b="-16000"/>
          </a:stretch>
        </a:blip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3D918C-9AD1-42B2-A2CD-574F5119C04E}">
      <dsp:nvSpPr>
        <dsp:cNvPr id="0" name=""/>
        <dsp:cNvSpPr/>
      </dsp:nvSpPr>
      <dsp:spPr>
        <a:xfrm>
          <a:off x="6495521" y="2219834"/>
          <a:ext cx="1967012" cy="72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No Tumor</a:t>
          </a:r>
        </a:p>
      </dsp:txBody>
      <dsp:txXfrm>
        <a:off x="6495521" y="2219834"/>
        <a:ext cx="1967012" cy="729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5754B-FDB5-4D62-A03B-835FA3846A00}">
      <dsp:nvSpPr>
        <dsp:cNvPr id="0" name=""/>
        <dsp:cNvSpPr/>
      </dsp:nvSpPr>
      <dsp:spPr>
        <a:xfrm>
          <a:off x="6314053" y="2626303"/>
          <a:ext cx="4961851" cy="887540"/>
        </a:xfrm>
        <a:custGeom>
          <a:avLst/>
          <a:gdLst/>
          <a:ahLst/>
          <a:cxnLst/>
          <a:rect l="0" t="0" r="0" b="0"/>
          <a:pathLst>
            <a:path>
              <a:moveTo>
                <a:pt x="0" y="0"/>
              </a:moveTo>
              <a:lnTo>
                <a:pt x="0" y="637008"/>
              </a:lnTo>
              <a:lnTo>
                <a:pt x="4961851" y="637008"/>
              </a:lnTo>
              <a:lnTo>
                <a:pt x="4961851" y="887540"/>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6F070B-67C2-418F-ABFB-1CDA889C4CB2}">
      <dsp:nvSpPr>
        <dsp:cNvPr id="0" name=""/>
        <dsp:cNvSpPr/>
      </dsp:nvSpPr>
      <dsp:spPr>
        <a:xfrm>
          <a:off x="6314053" y="2626303"/>
          <a:ext cx="1652688" cy="786529"/>
        </a:xfrm>
        <a:custGeom>
          <a:avLst/>
          <a:gdLst/>
          <a:ahLst/>
          <a:cxnLst/>
          <a:rect l="0" t="0" r="0" b="0"/>
          <a:pathLst>
            <a:path>
              <a:moveTo>
                <a:pt x="0" y="0"/>
              </a:moveTo>
              <a:lnTo>
                <a:pt x="0" y="535996"/>
              </a:lnTo>
              <a:lnTo>
                <a:pt x="1652688" y="535996"/>
              </a:lnTo>
              <a:lnTo>
                <a:pt x="1652688" y="786529"/>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54B9D-C280-4F4E-881E-CA99C858E0C2}">
      <dsp:nvSpPr>
        <dsp:cNvPr id="0" name=""/>
        <dsp:cNvSpPr/>
      </dsp:nvSpPr>
      <dsp:spPr>
        <a:xfrm>
          <a:off x="4661364" y="2626303"/>
          <a:ext cx="1652688" cy="786529"/>
        </a:xfrm>
        <a:custGeom>
          <a:avLst/>
          <a:gdLst/>
          <a:ahLst/>
          <a:cxnLst/>
          <a:rect l="0" t="0" r="0" b="0"/>
          <a:pathLst>
            <a:path>
              <a:moveTo>
                <a:pt x="1652688" y="0"/>
              </a:moveTo>
              <a:lnTo>
                <a:pt x="1652688" y="535996"/>
              </a:lnTo>
              <a:lnTo>
                <a:pt x="0" y="535996"/>
              </a:lnTo>
              <a:lnTo>
                <a:pt x="0" y="786529"/>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B14CB-CCBD-461C-979B-9D6432FC0204}">
      <dsp:nvSpPr>
        <dsp:cNvPr id="0" name=""/>
        <dsp:cNvSpPr/>
      </dsp:nvSpPr>
      <dsp:spPr>
        <a:xfrm>
          <a:off x="1355987" y="2626303"/>
          <a:ext cx="4958065" cy="786529"/>
        </a:xfrm>
        <a:custGeom>
          <a:avLst/>
          <a:gdLst/>
          <a:ahLst/>
          <a:cxnLst/>
          <a:rect l="0" t="0" r="0" b="0"/>
          <a:pathLst>
            <a:path>
              <a:moveTo>
                <a:pt x="4958065" y="0"/>
              </a:moveTo>
              <a:lnTo>
                <a:pt x="4958065" y="535996"/>
              </a:lnTo>
              <a:lnTo>
                <a:pt x="0" y="535996"/>
              </a:lnTo>
              <a:lnTo>
                <a:pt x="0" y="786529"/>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B2CFE8-E632-471C-AE1C-F81F47D2A824}">
      <dsp:nvSpPr>
        <dsp:cNvPr id="0" name=""/>
        <dsp:cNvSpPr/>
      </dsp:nvSpPr>
      <dsp:spPr>
        <a:xfrm>
          <a:off x="4961853" y="909009"/>
          <a:ext cx="2704399" cy="171729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E83489-EF82-4E0B-8F33-75C67AD739CE}">
      <dsp:nvSpPr>
        <dsp:cNvPr id="0" name=""/>
        <dsp:cNvSpPr/>
      </dsp:nvSpPr>
      <dsp:spPr>
        <a:xfrm>
          <a:off x="5262342" y="1194473"/>
          <a:ext cx="2704399" cy="171729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Fraunces"/>
              <a:ea typeface="Fraunces"/>
            </a:rPr>
            <a:t>METHODS</a:t>
          </a:r>
        </a:p>
      </dsp:txBody>
      <dsp:txXfrm>
        <a:off x="5312640" y="1244771"/>
        <a:ext cx="2603803" cy="1616697"/>
      </dsp:txXfrm>
    </dsp:sp>
    <dsp:sp modelId="{9BC773EC-092B-4A0F-BEBC-691FFC37AC1F}">
      <dsp:nvSpPr>
        <dsp:cNvPr id="0" name=""/>
        <dsp:cNvSpPr/>
      </dsp:nvSpPr>
      <dsp:spPr>
        <a:xfrm>
          <a:off x="3787" y="3412832"/>
          <a:ext cx="2704399" cy="171729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85062-36C7-4D2D-ADCC-E9B9AE6CD9F8}">
      <dsp:nvSpPr>
        <dsp:cNvPr id="0" name=""/>
        <dsp:cNvSpPr/>
      </dsp:nvSpPr>
      <dsp:spPr>
        <a:xfrm>
          <a:off x="304276" y="3698296"/>
          <a:ext cx="2704399" cy="171729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Fraunces"/>
              <a:ea typeface="Fraunces"/>
            </a:rPr>
            <a:t>CNN</a:t>
          </a:r>
        </a:p>
      </dsp:txBody>
      <dsp:txXfrm>
        <a:off x="354574" y="3748594"/>
        <a:ext cx="2603803" cy="1616697"/>
      </dsp:txXfrm>
    </dsp:sp>
    <dsp:sp modelId="{589214CB-B87B-428E-89D9-1E06E6440B7E}">
      <dsp:nvSpPr>
        <dsp:cNvPr id="0" name=""/>
        <dsp:cNvSpPr/>
      </dsp:nvSpPr>
      <dsp:spPr>
        <a:xfrm>
          <a:off x="3309164" y="3412832"/>
          <a:ext cx="2704399" cy="171729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0115B-E236-4C01-BC98-3532D6637D39}">
      <dsp:nvSpPr>
        <dsp:cNvPr id="0" name=""/>
        <dsp:cNvSpPr/>
      </dsp:nvSpPr>
      <dsp:spPr>
        <a:xfrm>
          <a:off x="3609653" y="3698296"/>
          <a:ext cx="2704399" cy="171729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Fraunces"/>
              <a:ea typeface="Fraunces"/>
            </a:rPr>
            <a:t>SOFT MAX LAYERS</a:t>
          </a:r>
        </a:p>
      </dsp:txBody>
      <dsp:txXfrm>
        <a:off x="3659951" y="3748594"/>
        <a:ext cx="2603803" cy="1616697"/>
      </dsp:txXfrm>
    </dsp:sp>
    <dsp:sp modelId="{DCE938B9-0FAC-4D36-B487-402373731A65}">
      <dsp:nvSpPr>
        <dsp:cNvPr id="0" name=""/>
        <dsp:cNvSpPr/>
      </dsp:nvSpPr>
      <dsp:spPr>
        <a:xfrm>
          <a:off x="6614541" y="3412832"/>
          <a:ext cx="2704399" cy="171729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E7523C-37D1-421C-8451-0753609ED19C}">
      <dsp:nvSpPr>
        <dsp:cNvPr id="0" name=""/>
        <dsp:cNvSpPr/>
      </dsp:nvSpPr>
      <dsp:spPr>
        <a:xfrm>
          <a:off x="6915030" y="3698296"/>
          <a:ext cx="2704399" cy="171729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Fraunces"/>
              <a:ea typeface="Fraunces"/>
            </a:rPr>
            <a:t>ONE HOT ENCODING</a:t>
          </a:r>
        </a:p>
      </dsp:txBody>
      <dsp:txXfrm>
        <a:off x="6965328" y="3748594"/>
        <a:ext cx="2603803" cy="1616697"/>
      </dsp:txXfrm>
    </dsp:sp>
    <dsp:sp modelId="{0945D8A8-B864-4D95-BE31-105C94FD3387}">
      <dsp:nvSpPr>
        <dsp:cNvPr id="0" name=""/>
        <dsp:cNvSpPr/>
      </dsp:nvSpPr>
      <dsp:spPr>
        <a:xfrm>
          <a:off x="9923705" y="3513843"/>
          <a:ext cx="2704399" cy="171729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DFDB3-00A9-4FB8-AE2B-2B16A886F0B1}">
      <dsp:nvSpPr>
        <dsp:cNvPr id="0" name=""/>
        <dsp:cNvSpPr/>
      </dsp:nvSpPr>
      <dsp:spPr>
        <a:xfrm>
          <a:off x="10224194" y="3799308"/>
          <a:ext cx="2704399" cy="171729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kern="1200" dirty="0">
              <a:latin typeface="Fraunces"/>
              <a:ea typeface="Fraunces"/>
            </a:rPr>
            <a:t>64 BASE DECODER</a:t>
          </a:r>
        </a:p>
      </dsp:txBody>
      <dsp:txXfrm>
        <a:off x="10274492" y="3849606"/>
        <a:ext cx="2603803" cy="161669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637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264617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323" y="1346836"/>
            <a:ext cx="10801754" cy="2865120"/>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1914323" y="4322446"/>
            <a:ext cx="10801754"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315024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67" y="5147247"/>
            <a:ext cx="12441077" cy="983226"/>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6567" y="745586"/>
            <a:ext cx="12441077" cy="405568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39198" cy="818966"/>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174153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1521"/>
            <a:ext cx="12424514" cy="4109831"/>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5" y="5045784"/>
            <a:ext cx="12424513" cy="1910623"/>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415748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512174"/>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045785"/>
            <a:ext cx="12424514" cy="1903656"/>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TextBox 10"/>
          <p:cNvSpPr txBox="1"/>
          <p:nvPr/>
        </p:nvSpPr>
        <p:spPr>
          <a:xfrm>
            <a:off x="1003934" y="88228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789547" y="3566512"/>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31804763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68" y="2552331"/>
            <a:ext cx="12426392"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580667"/>
            <a:ext cx="12424516"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88159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3" y="731520"/>
            <a:ext cx="12424514"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3" y="2505983"/>
            <a:ext cx="3958747" cy="987966"/>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3" y="3493949"/>
            <a:ext cx="3958747"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3853" y="2505984"/>
            <a:ext cx="3958270"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33854" y="3493949"/>
            <a:ext cx="3959785"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8" y="2505984"/>
            <a:ext cx="3949453"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71616" y="3493949"/>
            <a:ext cx="3949453"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556998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96554" y="731520"/>
            <a:ext cx="12424514"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5" y="5035079"/>
            <a:ext cx="3958746"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10424" y="2758784"/>
            <a:ext cx="352806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5" y="5726593"/>
            <a:ext cx="3958746"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242" y="5035079"/>
            <a:ext cx="39587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82796" y="2758784"/>
            <a:ext cx="351663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26592"/>
            <a:ext cx="3960403"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8108" y="5035079"/>
            <a:ext cx="39478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783364" y="2758784"/>
            <a:ext cx="3518536"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957" y="5726594"/>
            <a:ext cx="3953110" cy="122284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54656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9442988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731520"/>
            <a:ext cx="3051188"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3" y="731520"/>
            <a:ext cx="9190446"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307877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80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17235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5093" y="788672"/>
            <a:ext cx="11680214" cy="3423284"/>
          </a:xfrm>
        </p:spPr>
        <p:txBody>
          <a:bodyPr anchor="b">
            <a:normAutofit/>
          </a:bodyPr>
          <a:lstStyle>
            <a:lvl1pPr>
              <a:defRPr sz="4080"/>
            </a:lvl1pPr>
          </a:lstStyle>
          <a:p>
            <a:r>
              <a:rPr lang="en-US"/>
              <a:t>Click to edit Master title style</a:t>
            </a:r>
            <a:endParaRPr lang="en-US" dirty="0"/>
          </a:p>
        </p:txBody>
      </p:sp>
      <p:sp>
        <p:nvSpPr>
          <p:cNvPr id="3" name="Text Placeholder 2"/>
          <p:cNvSpPr>
            <a:spLocks noGrp="1"/>
          </p:cNvSpPr>
          <p:nvPr>
            <p:ph type="body" idx="1"/>
          </p:nvPr>
        </p:nvSpPr>
        <p:spPr>
          <a:xfrm>
            <a:off x="1475093" y="4322446"/>
            <a:ext cx="11680214" cy="1800224"/>
          </a:xfrm>
        </p:spPr>
        <p:txBody>
          <a:bodyPr/>
          <a:lstStyle>
            <a:lvl1pPr marL="0" indent="0" algn="ctr">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048174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1"/>
            <a:ext cx="12424513" cy="15915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554" y="2505984"/>
            <a:ext cx="612720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8084" y="2505984"/>
            <a:ext cx="611298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32342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12424513"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165" y="2505984"/>
            <a:ext cx="5855039"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96554" y="3494678"/>
            <a:ext cx="6128650"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2404" y="2505984"/>
            <a:ext cx="5838665"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1" y="3494678"/>
            <a:ext cx="6114428"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55228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794757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76916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4" y="731520"/>
            <a:ext cx="4718684" cy="2834640"/>
          </a:xfrm>
        </p:spPr>
        <p:txBody>
          <a:bodyPr anchor="b">
            <a:normAutofit/>
          </a:bodyPr>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093677" y="731520"/>
            <a:ext cx="7427390" cy="62179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0674" y="3566161"/>
            <a:ext cx="4718684" cy="3383279"/>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08644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3" y="731520"/>
            <a:ext cx="7115728" cy="2834640"/>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5" y="910657"/>
            <a:ext cx="3906427" cy="585964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566160"/>
            <a:ext cx="7121940" cy="3383280"/>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44274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5" y="731521"/>
            <a:ext cx="12424513" cy="15915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515277"/>
            <a:ext cx="12424514" cy="4434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C764DE79-268F-4C1A-8933-263129D2AF90}" type="datetimeFigureOut">
              <a:rPr lang="en-US" smtClean="0"/>
              <a:t>4/6/2024</a:t>
            </a:fld>
            <a:endParaRPr lang="en-US" dirty="0"/>
          </a:p>
        </p:txBody>
      </p:sp>
      <p:sp>
        <p:nvSpPr>
          <p:cNvPr id="5" name="Footer Placeholder 4"/>
          <p:cNvSpPr>
            <a:spLocks noGrp="1"/>
          </p:cNvSpPr>
          <p:nvPr>
            <p:ph type="ftr" sz="quarter" idx="3"/>
          </p:nvPr>
        </p:nvSpPr>
        <p:spPr>
          <a:xfrm>
            <a:off x="1096553" y="7059931"/>
            <a:ext cx="8007438"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53127715"/>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hf sldNum="0" hdr="0" ftr="0" dt="0"/>
  <p:txStyles>
    <p:titleStyle>
      <a:lvl1pPr algn="ctr" defTabSz="1097280" rtl="0" eaLnBrk="1" latinLnBrk="0" hangingPunct="1">
        <a:lnSpc>
          <a:spcPct val="90000"/>
        </a:lnSpc>
        <a:spcBef>
          <a:spcPct val="0"/>
        </a:spcBef>
        <a:buNone/>
        <a:defRPr sz="408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74320" indent="-274320" algn="l" defTabSz="1097280" rtl="0" eaLnBrk="1" latinLnBrk="0" hangingPunct="1">
        <a:lnSpc>
          <a:spcPct val="120000"/>
        </a:lnSpc>
        <a:spcBef>
          <a:spcPts val="12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822960" indent="-274320" algn="l" defTabSz="1097280" rtl="0" eaLnBrk="1" latinLnBrk="0" hangingPunct="1">
        <a:lnSpc>
          <a:spcPct val="120000"/>
        </a:lnSpc>
        <a:spcBef>
          <a:spcPts val="600"/>
        </a:spcBef>
        <a:buFont typeface="Arial" panose="020B0604020202020204" pitchFamily="34" charset="0"/>
        <a:buChar char="•"/>
        <a:defRPr sz="2160" kern="1200">
          <a:solidFill>
            <a:schemeClr val="tx1"/>
          </a:solidFill>
          <a:effectLst>
            <a:outerShdw blurRad="50800" dist="38100" dir="2700000" algn="tl" rotWithShape="0">
              <a:srgbClr val="000000">
                <a:alpha val="48000"/>
              </a:srgbClr>
            </a:outerShdw>
          </a:effectLst>
          <a:latin typeface="+mn-lt"/>
          <a:ea typeface="+mn-ea"/>
          <a:cs typeface="+mn-cs"/>
        </a:defRPr>
      </a:lvl2pPr>
      <a:lvl3pPr marL="1371600" indent="-274320" algn="l" defTabSz="1097280" rtl="0" eaLnBrk="1" latinLnBrk="0" hangingPunct="1">
        <a:lnSpc>
          <a:spcPct val="120000"/>
        </a:lnSpc>
        <a:spcBef>
          <a:spcPts val="600"/>
        </a:spcBef>
        <a:buFont typeface="Arial" panose="020B0604020202020204" pitchFamily="34" charset="0"/>
        <a:buChar char="•"/>
        <a:defRPr sz="1920" kern="1200">
          <a:solidFill>
            <a:schemeClr val="tx1"/>
          </a:solidFill>
          <a:effectLst>
            <a:outerShdw blurRad="50800" dist="38100" dir="2700000" algn="tl" rotWithShape="0">
              <a:srgbClr val="000000">
                <a:alpha val="48000"/>
              </a:srgbClr>
            </a:outerShdw>
          </a:effectLst>
          <a:latin typeface="+mn-lt"/>
          <a:ea typeface="+mn-ea"/>
          <a:cs typeface="+mn-cs"/>
        </a:defRPr>
      </a:lvl3pPr>
      <a:lvl4pPr marL="1920240" indent="-274320" algn="l" defTabSz="1097280" rtl="0" eaLnBrk="1" latinLnBrk="0" hangingPunct="1">
        <a:lnSpc>
          <a:spcPct val="120000"/>
        </a:lnSpc>
        <a:spcBef>
          <a:spcPts val="600"/>
        </a:spcBef>
        <a:buFont typeface="Arial" panose="020B0604020202020204" pitchFamily="34" charset="0"/>
        <a:buChar char="•"/>
        <a:defRPr sz="1680" kern="1200">
          <a:solidFill>
            <a:schemeClr val="tx1"/>
          </a:solidFill>
          <a:effectLst>
            <a:outerShdw blurRad="50800" dist="38100" dir="2700000" algn="tl" rotWithShape="0">
              <a:srgbClr val="000000">
                <a:alpha val="48000"/>
              </a:srgbClr>
            </a:outerShdw>
          </a:effectLst>
          <a:latin typeface="+mn-lt"/>
          <a:ea typeface="+mn-ea"/>
          <a:cs typeface="+mn-cs"/>
        </a:defRPr>
      </a:lvl4pPr>
      <a:lvl5pPr marL="246888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5pPr>
      <a:lvl6pPr marL="301752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6pPr>
      <a:lvl7pPr marL="356616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7pPr>
      <a:lvl8pPr marL="411480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8pPr>
      <a:lvl9pPr marL="466344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microsoft.com/office/2007/relationships/hdphoto" Target="../media/hdphoto2.wdp"/><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80E26"/>
          </a:solidFill>
          <a:ln/>
        </p:spPr>
        <p:txBody>
          <a:bodyPr/>
          <a:lstStyle/>
          <a:p>
            <a:endParaRPr lang="en-US"/>
          </a:p>
        </p:txBody>
      </p:sp>
      <p:pic>
        <p:nvPicPr>
          <p:cNvPr id="4" name="Image 1" descr="preencoded.png"/>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578" y="11288"/>
            <a:ext cx="14630400" cy="8229600"/>
          </a:xfrm>
          <a:prstGeom prst="rect">
            <a:avLst/>
          </a:prstGeom>
        </p:spPr>
      </p:pic>
      <p:sp>
        <p:nvSpPr>
          <p:cNvPr id="6" name="Text 2"/>
          <p:cNvSpPr/>
          <p:nvPr/>
        </p:nvSpPr>
        <p:spPr>
          <a:xfrm>
            <a:off x="2015415" y="1518047"/>
            <a:ext cx="10554414" cy="2874645"/>
          </a:xfrm>
          <a:prstGeom prst="rect">
            <a:avLst/>
          </a:prstGeom>
          <a:noFill/>
          <a:ln/>
        </p:spPr>
        <p:txBody>
          <a:bodyPr wrap="square" rtlCol="0" anchor="t"/>
          <a:lstStyle/>
          <a:p>
            <a:pPr marL="0" indent="0" algn="ctr">
              <a:lnSpc>
                <a:spcPts val="7545"/>
              </a:lnSpc>
              <a:buNone/>
            </a:pPr>
            <a:r>
              <a:rPr lang="en-US" sz="6000" dirty="0">
                <a:solidFill>
                  <a:srgbClr val="FFFFFF"/>
                </a:solidFill>
                <a:latin typeface="Franklin Gothic Heavy" panose="020B0903020102020204" pitchFamily="34" charset="0"/>
                <a:ea typeface="Fraunces" pitchFamily="34" charset="-122"/>
                <a:cs typeface="Fraunces" pitchFamily="34" charset="-120"/>
              </a:rPr>
              <a:t>Brain Tumor Detector using Convolutional Neural Networks</a:t>
            </a:r>
          </a:p>
        </p:txBody>
      </p:sp>
      <p:sp>
        <p:nvSpPr>
          <p:cNvPr id="7" name="Text 3"/>
          <p:cNvSpPr/>
          <p:nvPr/>
        </p:nvSpPr>
        <p:spPr>
          <a:xfrm>
            <a:off x="4614029" y="4725948"/>
            <a:ext cx="5402342" cy="555427"/>
          </a:xfrm>
          <a:prstGeom prst="rect">
            <a:avLst/>
          </a:prstGeom>
          <a:noFill/>
          <a:ln/>
        </p:spPr>
        <p:txBody>
          <a:bodyPr wrap="none" rtlCol="0" anchor="t"/>
          <a:lstStyle/>
          <a:p>
            <a:pPr marL="0" indent="0" algn="ctr">
              <a:lnSpc>
                <a:spcPts val="4374"/>
              </a:lnSpc>
              <a:buNone/>
            </a:pPr>
            <a:r>
              <a:rPr lang="en-US" sz="3499" dirty="0">
                <a:solidFill>
                  <a:srgbClr val="FFFFFF"/>
                </a:solidFill>
                <a:latin typeface="Georgia" panose="02040502050405020303" pitchFamily="18" charset="0"/>
                <a:ea typeface="Fraunces" pitchFamily="34" charset="-122"/>
                <a:cs typeface="Fraunces" pitchFamily="34" charset="-120"/>
              </a:rPr>
              <a:t>Vishal Gupta , Amandeep </a:t>
            </a:r>
            <a:endParaRPr lang="en-US" sz="3499" dirty="0">
              <a:latin typeface="Georgia" panose="02040502050405020303" pitchFamily="18" charset="0"/>
            </a:endParaRPr>
          </a:p>
        </p:txBody>
      </p:sp>
      <p:sp>
        <p:nvSpPr>
          <p:cNvPr id="8" name="Text 4"/>
          <p:cNvSpPr/>
          <p:nvPr/>
        </p:nvSpPr>
        <p:spPr>
          <a:xfrm>
            <a:off x="2688312" y="5614630"/>
            <a:ext cx="9253657"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Fraunces" pitchFamily="34" charset="0"/>
                <a:ea typeface="Fraunces" pitchFamily="34" charset="-122"/>
                <a:cs typeface="Fraunces" pitchFamily="34" charset="-120"/>
              </a:rPr>
              <a:t>guptavishal2k@gmail.com , amandeep700933@gmail.com</a:t>
            </a:r>
            <a:endParaRPr lang="en-US" sz="2624" dirty="0"/>
          </a:p>
        </p:txBody>
      </p:sp>
      <p:sp>
        <p:nvSpPr>
          <p:cNvPr id="9" name="Text 5"/>
          <p:cNvSpPr/>
          <p:nvPr/>
        </p:nvSpPr>
        <p:spPr>
          <a:xfrm>
            <a:off x="4221361" y="6364367"/>
            <a:ext cx="6187678" cy="347186"/>
          </a:xfrm>
          <a:prstGeom prst="rect">
            <a:avLst/>
          </a:prstGeom>
          <a:noFill/>
          <a:ln/>
        </p:spPr>
        <p:txBody>
          <a:bodyPr wrap="none" rtlCol="0" anchor="t"/>
          <a:lstStyle/>
          <a:p>
            <a:pPr marL="0" indent="0" algn="ctr">
              <a:lnSpc>
                <a:spcPts val="2734"/>
              </a:lnSpc>
              <a:buNone/>
            </a:pPr>
            <a:r>
              <a:rPr lang="en-US" sz="2187" dirty="0">
                <a:solidFill>
                  <a:srgbClr val="FFFFFF"/>
                </a:solidFill>
                <a:latin typeface="Fraunces" pitchFamily="34" charset="0"/>
                <a:ea typeface="Fraunces" pitchFamily="34" charset="-122"/>
                <a:cs typeface="Fraunces" pitchFamily="34" charset="-120"/>
              </a:rPr>
              <a:t>Student , Btech CSE , LKCTC , Jalandhar , India</a:t>
            </a:r>
            <a:endParaRPr lang="en-US" sz="2187" dirty="0"/>
          </a:p>
        </p:txBody>
      </p:sp>
      <p:sp>
        <p:nvSpPr>
          <p:cNvPr id="14" name="TextBox 13">
            <a:extLst>
              <a:ext uri="{FF2B5EF4-FFF2-40B4-BE49-F238E27FC236}">
                <a16:creationId xmlns:a16="http://schemas.microsoft.com/office/drawing/2014/main" id="{AB73B85D-CF5E-7757-2CAE-3F15863045CE}"/>
              </a:ext>
            </a:extLst>
          </p:cNvPr>
          <p:cNvSpPr txBox="1"/>
          <p:nvPr/>
        </p:nvSpPr>
        <p:spPr>
          <a:xfrm>
            <a:off x="11120489" y="7279207"/>
            <a:ext cx="3136243" cy="646331"/>
          </a:xfrm>
          <a:prstGeom prst="rect">
            <a:avLst/>
          </a:prstGeom>
          <a:noFill/>
        </p:spPr>
        <p:txBody>
          <a:bodyPr wrap="none" rtlCol="0">
            <a:spAutoFit/>
          </a:bodyPr>
          <a:lstStyle/>
          <a:p>
            <a:r>
              <a:rPr lang="en-US" sz="3600" b="1" dirty="0">
                <a:solidFill>
                  <a:schemeClr val="tx2"/>
                </a:solidFill>
                <a:latin typeface="Franklin Gothic Demi" panose="020B0703020102020204" pitchFamily="34" charset="0"/>
                <a:ea typeface="Fraunces"/>
              </a:rPr>
              <a:t>Paper Id  - 161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16" name="Image 1" descr="preencoded.png">
            <a:extLst>
              <a:ext uri="{FF2B5EF4-FFF2-40B4-BE49-F238E27FC236}">
                <a16:creationId xmlns:a16="http://schemas.microsoft.com/office/drawing/2014/main" id="{3EAE4B24-DE8D-CF29-A47B-ECA175E107E5}"/>
              </a:ext>
            </a:extLst>
          </p:cNvPr>
          <p:cNvPicPr>
            <a:picLocks noChangeAspect="1"/>
          </p:cNvPicPr>
          <p:nvPr/>
        </p:nvPicPr>
        <p:blipFill>
          <a:blip r:embed="rId3"/>
          <a:stretch>
            <a:fillRect/>
          </a:stretch>
        </p:blipFill>
        <p:spPr>
          <a:xfrm>
            <a:off x="3170" y="20320"/>
            <a:ext cx="14630400" cy="8229600"/>
          </a:xfrm>
          <a:prstGeom prst="rect">
            <a:avLst/>
          </a:prstGeom>
          <a:effectLst>
            <a:reflection stA="45000" endPos="65000" dist="50800" dir="5400000" sy="-100000" algn="bl" rotWithShape="0"/>
            <a:softEdge rad="1270000"/>
          </a:effectLst>
          <a:scene3d>
            <a:camera prst="orthographicFront"/>
            <a:lightRig rig="threePt" dir="t"/>
          </a:scene3d>
          <a:sp3d>
            <a:bevelT w="19050"/>
          </a:sp3d>
        </p:spPr>
      </p:pic>
      <p:sp>
        <p:nvSpPr>
          <p:cNvPr id="12" name="Shape 9"/>
          <p:cNvSpPr/>
          <p:nvPr/>
        </p:nvSpPr>
        <p:spPr>
          <a:xfrm>
            <a:off x="2045613" y="5286613"/>
            <a:ext cx="10539174" cy="992505"/>
          </a:xfrm>
          <a:prstGeom prst="rect">
            <a:avLst/>
          </a:prstGeom>
          <a:solidFill>
            <a:srgbClr val="000000">
              <a:alpha val="4000"/>
            </a:srgbClr>
          </a:solidFill>
          <a:ln/>
        </p:spPr>
        <p:txBody>
          <a:bodyPr/>
          <a:lstStyle/>
          <a:p>
            <a:endParaRPr lang="en-US"/>
          </a:p>
        </p:txBody>
      </p:sp>
      <p:pic>
        <p:nvPicPr>
          <p:cNvPr id="17" name="Picture 16">
            <a:extLst>
              <a:ext uri="{FF2B5EF4-FFF2-40B4-BE49-F238E27FC236}">
                <a16:creationId xmlns:a16="http://schemas.microsoft.com/office/drawing/2014/main" id="{7C840153-AA9C-9BD7-07B2-B2B9DB16961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1360" y="1922087"/>
            <a:ext cx="6386158" cy="4193262"/>
          </a:xfrm>
          <a:prstGeom prst="rect">
            <a:avLst/>
          </a:prstGeom>
          <a:noFill/>
          <a:effectLst>
            <a:reflection stA="9000" endPos="65000" dist="50800" dir="5400000" sy="-100000" algn="bl" rotWithShape="0"/>
          </a:effectLst>
        </p:spPr>
      </p:pic>
      <p:pic>
        <p:nvPicPr>
          <p:cNvPr id="19" name="Picture 18">
            <a:extLst>
              <a:ext uri="{FF2B5EF4-FFF2-40B4-BE49-F238E27FC236}">
                <a16:creationId xmlns:a16="http://schemas.microsoft.com/office/drawing/2014/main" id="{FE8A6486-BC15-433E-B29B-7535A1D320A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38128" y="1924049"/>
            <a:ext cx="6150623" cy="4263154"/>
          </a:xfrm>
          <a:prstGeom prst="rect">
            <a:avLst/>
          </a:prstGeom>
          <a:noFill/>
          <a:effectLst>
            <a:reflection stA="5000" endPos="65000" dist="50800" dir="5400000" sy="-100000" algn="bl" rotWithShape="0"/>
          </a:effectLst>
        </p:spPr>
      </p:pic>
      <p:sp>
        <p:nvSpPr>
          <p:cNvPr id="20" name="TextBox 19">
            <a:extLst>
              <a:ext uri="{FF2B5EF4-FFF2-40B4-BE49-F238E27FC236}">
                <a16:creationId xmlns:a16="http://schemas.microsoft.com/office/drawing/2014/main" id="{408D5FB9-7448-B291-2B93-3327B8227F4A}"/>
              </a:ext>
            </a:extLst>
          </p:cNvPr>
          <p:cNvSpPr txBox="1"/>
          <p:nvPr/>
        </p:nvSpPr>
        <p:spPr>
          <a:xfrm>
            <a:off x="7233920" y="6448891"/>
            <a:ext cx="7396480" cy="369332"/>
          </a:xfrm>
          <a:prstGeom prst="rect">
            <a:avLst/>
          </a:prstGeom>
          <a:noFill/>
        </p:spPr>
        <p:txBody>
          <a:bodyPr wrap="square">
            <a:spAutoFit/>
          </a:bodyPr>
          <a:lstStyle/>
          <a:p>
            <a:pPr marL="644525" marR="66421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 Figure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5(b)</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loss</a:t>
            </a:r>
          </a:p>
        </p:txBody>
      </p:sp>
      <p:sp>
        <p:nvSpPr>
          <p:cNvPr id="22" name="TextBox 21">
            <a:extLst>
              <a:ext uri="{FF2B5EF4-FFF2-40B4-BE49-F238E27FC236}">
                <a16:creationId xmlns:a16="http://schemas.microsoft.com/office/drawing/2014/main" id="{D2381ECF-2ECA-00D8-0FFC-9809833BDA93}"/>
              </a:ext>
            </a:extLst>
          </p:cNvPr>
          <p:cNvSpPr txBox="1"/>
          <p:nvPr/>
        </p:nvSpPr>
        <p:spPr>
          <a:xfrm>
            <a:off x="133975" y="6448891"/>
            <a:ext cx="7396480" cy="369332"/>
          </a:xfrm>
          <a:prstGeom prst="rect">
            <a:avLst/>
          </a:prstGeom>
          <a:noFill/>
        </p:spPr>
        <p:txBody>
          <a:bodyPr wrap="square">
            <a:spAutoFit/>
          </a:bodyPr>
          <a:lstStyle/>
          <a:p>
            <a:pPr marL="457200" marR="476885"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Figure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5(a)</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p>
        </p:txBody>
      </p:sp>
      <p:sp>
        <p:nvSpPr>
          <p:cNvPr id="23" name="TextBox 22">
            <a:extLst>
              <a:ext uri="{FF2B5EF4-FFF2-40B4-BE49-F238E27FC236}">
                <a16:creationId xmlns:a16="http://schemas.microsoft.com/office/drawing/2014/main" id="{87B227AA-1A89-7B81-7561-5DF281A488A4}"/>
              </a:ext>
            </a:extLst>
          </p:cNvPr>
          <p:cNvSpPr txBox="1"/>
          <p:nvPr/>
        </p:nvSpPr>
        <p:spPr>
          <a:xfrm>
            <a:off x="5158712" y="670385"/>
            <a:ext cx="4312976" cy="584775"/>
          </a:xfrm>
          <a:prstGeom prst="rect">
            <a:avLst/>
          </a:prstGeom>
          <a:noFill/>
        </p:spPr>
        <p:txBody>
          <a:bodyPr wrap="none" rtlCol="0">
            <a:spAutoFit/>
          </a:bodyPr>
          <a:lstStyle/>
          <a:p>
            <a:r>
              <a:rPr lang="en-US" sz="3200" b="1" dirty="0">
                <a:effectLst/>
                <a:latin typeface="Fraunces"/>
                <a:ea typeface="Times New Roman" panose="02020603050405020304" pitchFamily="18" charset="0"/>
              </a:rPr>
              <a:t>EXPERIMENTAL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 descr="preencoded.png">
            <a:extLst>
              <a:ext uri="{FF2B5EF4-FFF2-40B4-BE49-F238E27FC236}">
                <a16:creationId xmlns:a16="http://schemas.microsoft.com/office/drawing/2014/main" id="{D613D96B-2C73-19E8-AD1C-1247DA2D481D}"/>
              </a:ext>
            </a:extLst>
          </p:cNvPr>
          <p:cNvPicPr>
            <a:picLocks noChangeAspect="1"/>
          </p:cNvPicPr>
          <p:nvPr/>
        </p:nvPicPr>
        <p:blipFill>
          <a:blip r:embed="rId3"/>
          <a:stretch>
            <a:fillRect/>
          </a:stretch>
        </p:blipFill>
        <p:spPr>
          <a:xfrm>
            <a:off x="3" y="1749"/>
            <a:ext cx="14630397" cy="8229598"/>
          </a:xfrm>
          <a:prstGeom prst="rect">
            <a:avLst/>
          </a:prstGeom>
        </p:spPr>
      </p:pic>
      <p:sp>
        <p:nvSpPr>
          <p:cNvPr id="6" name="Text 2"/>
          <p:cNvSpPr/>
          <p:nvPr/>
        </p:nvSpPr>
        <p:spPr>
          <a:xfrm>
            <a:off x="2037993" y="130430"/>
            <a:ext cx="10554414" cy="458335"/>
          </a:xfrm>
          <a:prstGeom prst="rect">
            <a:avLst/>
          </a:prstGeom>
          <a:noFill/>
          <a:ln/>
        </p:spPr>
        <p:txBody>
          <a:bodyPr wrap="square" rtlCol="0" anchor="t"/>
          <a:lstStyle/>
          <a:p>
            <a:pPr marL="0" indent="0">
              <a:lnSpc>
                <a:spcPts val="5468"/>
              </a:lnSpc>
              <a:buNone/>
            </a:pPr>
            <a:endParaRPr lang="en-US" sz="4374" dirty="0"/>
          </a:p>
        </p:txBody>
      </p:sp>
      <p:sp>
        <p:nvSpPr>
          <p:cNvPr id="16" name="Rectangle 15">
            <a:extLst>
              <a:ext uri="{FF2B5EF4-FFF2-40B4-BE49-F238E27FC236}">
                <a16:creationId xmlns:a16="http://schemas.microsoft.com/office/drawing/2014/main" id="{902502FC-2800-33CC-1D30-BDED9CE1DF4D}"/>
              </a:ext>
            </a:extLst>
          </p:cNvPr>
          <p:cNvSpPr/>
          <p:nvPr/>
        </p:nvSpPr>
        <p:spPr>
          <a:xfrm>
            <a:off x="4503230" y="1095206"/>
            <a:ext cx="6248385" cy="5468859"/>
          </a:xfrm>
          <a:custGeom>
            <a:avLst/>
            <a:gdLst>
              <a:gd name="connsiteX0" fmla="*/ 0 w 6224523"/>
              <a:gd name="connsiteY0" fmla="*/ 0 h 5708379"/>
              <a:gd name="connsiteX1" fmla="*/ 6224523 w 6224523"/>
              <a:gd name="connsiteY1" fmla="*/ 0 h 5708379"/>
              <a:gd name="connsiteX2" fmla="*/ 6224523 w 6224523"/>
              <a:gd name="connsiteY2" fmla="*/ 5708379 h 5708379"/>
              <a:gd name="connsiteX3" fmla="*/ 0 w 6224523"/>
              <a:gd name="connsiteY3" fmla="*/ 5708379 h 5708379"/>
              <a:gd name="connsiteX4" fmla="*/ 0 w 6224523"/>
              <a:gd name="connsiteY4" fmla="*/ 0 h 5708379"/>
              <a:gd name="connsiteX0" fmla="*/ 0 w 6247969"/>
              <a:gd name="connsiteY0" fmla="*/ 0 h 5720102"/>
              <a:gd name="connsiteX1" fmla="*/ 6247969 w 6247969"/>
              <a:gd name="connsiteY1" fmla="*/ 11723 h 5720102"/>
              <a:gd name="connsiteX2" fmla="*/ 6247969 w 6247969"/>
              <a:gd name="connsiteY2" fmla="*/ 5720102 h 5720102"/>
              <a:gd name="connsiteX3" fmla="*/ 23446 w 6247969"/>
              <a:gd name="connsiteY3" fmla="*/ 5720102 h 5720102"/>
              <a:gd name="connsiteX4" fmla="*/ 0 w 6247969"/>
              <a:gd name="connsiteY4" fmla="*/ 0 h 5720102"/>
              <a:gd name="connsiteX0" fmla="*/ 0 w 6247969"/>
              <a:gd name="connsiteY0" fmla="*/ 11465 h 5731567"/>
              <a:gd name="connsiteX1" fmla="*/ 6247969 w 6247969"/>
              <a:gd name="connsiteY1" fmla="*/ 23188 h 5731567"/>
              <a:gd name="connsiteX2" fmla="*/ 6247969 w 6247969"/>
              <a:gd name="connsiteY2" fmla="*/ 5731567 h 5731567"/>
              <a:gd name="connsiteX3" fmla="*/ 23446 w 6247969"/>
              <a:gd name="connsiteY3" fmla="*/ 5731567 h 5731567"/>
              <a:gd name="connsiteX4" fmla="*/ 0 w 6247969"/>
              <a:gd name="connsiteY4" fmla="*/ 11465 h 5731567"/>
              <a:gd name="connsiteX0" fmla="*/ 417 w 6248386"/>
              <a:gd name="connsiteY0" fmla="*/ 11465 h 5731567"/>
              <a:gd name="connsiteX1" fmla="*/ 6248386 w 6248386"/>
              <a:gd name="connsiteY1" fmla="*/ 23188 h 5731567"/>
              <a:gd name="connsiteX2" fmla="*/ 6248386 w 6248386"/>
              <a:gd name="connsiteY2" fmla="*/ 5731567 h 5731567"/>
              <a:gd name="connsiteX3" fmla="*/ 23863 w 6248386"/>
              <a:gd name="connsiteY3" fmla="*/ 5731567 h 5731567"/>
              <a:gd name="connsiteX4" fmla="*/ 417 w 6248386"/>
              <a:gd name="connsiteY4" fmla="*/ 11465 h 5731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386" h="5731567">
                <a:moveTo>
                  <a:pt x="417" y="11465"/>
                </a:moveTo>
                <a:cubicBezTo>
                  <a:pt x="604229" y="-18494"/>
                  <a:pt x="4165730" y="19280"/>
                  <a:pt x="6248386" y="23188"/>
                </a:cubicBezTo>
                <a:lnTo>
                  <a:pt x="6248386" y="5731567"/>
                </a:lnTo>
                <a:lnTo>
                  <a:pt x="23863" y="5731567"/>
                </a:lnTo>
                <a:cubicBezTo>
                  <a:pt x="16048" y="3824866"/>
                  <a:pt x="-3057" y="540921"/>
                  <a:pt x="417" y="11465"/>
                </a:cubicBezTo>
                <a:close/>
              </a:path>
            </a:pathLst>
          </a:cu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D9441A9E-3FF6-2DDD-C828-9D2440377B4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815854" y="1401619"/>
            <a:ext cx="5623136" cy="5021194"/>
          </a:xfrm>
          <a:prstGeom prst="rect">
            <a:avLst/>
          </a:prstGeom>
          <a:noFill/>
        </p:spPr>
      </p:pic>
      <p:sp>
        <p:nvSpPr>
          <p:cNvPr id="25" name="TextBox 24">
            <a:extLst>
              <a:ext uri="{FF2B5EF4-FFF2-40B4-BE49-F238E27FC236}">
                <a16:creationId xmlns:a16="http://schemas.microsoft.com/office/drawing/2014/main" id="{6B2DE6EC-61CB-5CC1-1F60-252A2E3D0F5E}"/>
              </a:ext>
            </a:extLst>
          </p:cNvPr>
          <p:cNvSpPr txBox="1"/>
          <p:nvPr/>
        </p:nvSpPr>
        <p:spPr>
          <a:xfrm>
            <a:off x="3929182" y="6827981"/>
            <a:ext cx="7396480" cy="369332"/>
          </a:xfrm>
          <a:prstGeom prst="rect">
            <a:avLst/>
          </a:prstGeom>
          <a:noFill/>
        </p:spPr>
        <p:txBody>
          <a:bodyPr wrap="square">
            <a:spAutoFit/>
          </a:bodyPr>
          <a:lstStyle/>
          <a:p>
            <a:pPr marL="69215"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Figure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5(c).</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Confusion Matrix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 descr="preencoded.png">
            <a:extLst>
              <a:ext uri="{FF2B5EF4-FFF2-40B4-BE49-F238E27FC236}">
                <a16:creationId xmlns:a16="http://schemas.microsoft.com/office/drawing/2014/main" id="{D613D96B-2C73-19E8-AD1C-1247DA2D481D}"/>
              </a:ext>
            </a:extLst>
          </p:cNvPr>
          <p:cNvPicPr>
            <a:picLocks noChangeAspect="1"/>
          </p:cNvPicPr>
          <p:nvPr/>
        </p:nvPicPr>
        <p:blipFill>
          <a:blip r:embed="rId3"/>
          <a:stretch>
            <a:fillRect/>
          </a:stretch>
        </p:blipFill>
        <p:spPr>
          <a:xfrm>
            <a:off x="3" y="1749"/>
            <a:ext cx="14630397" cy="8229598"/>
          </a:xfrm>
          <a:prstGeom prst="rect">
            <a:avLst/>
          </a:prstGeom>
        </p:spPr>
      </p:pic>
      <p:sp>
        <p:nvSpPr>
          <p:cNvPr id="6" name="Text 2"/>
          <p:cNvSpPr/>
          <p:nvPr/>
        </p:nvSpPr>
        <p:spPr>
          <a:xfrm>
            <a:off x="2037993" y="130430"/>
            <a:ext cx="10554414" cy="458335"/>
          </a:xfrm>
          <a:prstGeom prst="rect">
            <a:avLst/>
          </a:prstGeom>
          <a:noFill/>
          <a:ln/>
        </p:spPr>
        <p:txBody>
          <a:bodyPr wrap="square" rtlCol="0" anchor="t"/>
          <a:lstStyle/>
          <a:p>
            <a:pPr marL="0" indent="0">
              <a:lnSpc>
                <a:spcPts val="5468"/>
              </a:lnSpc>
              <a:buNone/>
            </a:pPr>
            <a:endParaRPr lang="en-US" sz="4374" dirty="0"/>
          </a:p>
        </p:txBody>
      </p:sp>
      <p:graphicFrame>
        <p:nvGraphicFramePr>
          <p:cNvPr id="2" name="Table 1">
            <a:extLst>
              <a:ext uri="{FF2B5EF4-FFF2-40B4-BE49-F238E27FC236}">
                <a16:creationId xmlns:a16="http://schemas.microsoft.com/office/drawing/2014/main" id="{EAC67053-8EB6-70F3-8EE6-BF31070902E7}"/>
              </a:ext>
            </a:extLst>
          </p:cNvPr>
          <p:cNvGraphicFramePr>
            <a:graphicFrameLocks noGrp="1"/>
          </p:cNvGraphicFramePr>
          <p:nvPr>
            <p:extLst>
              <p:ext uri="{D42A27DB-BD31-4B8C-83A1-F6EECF244321}">
                <p14:modId xmlns:p14="http://schemas.microsoft.com/office/powerpoint/2010/main" val="804716231"/>
              </p:ext>
            </p:extLst>
          </p:nvPr>
        </p:nvGraphicFramePr>
        <p:xfrm>
          <a:off x="2037993" y="2115815"/>
          <a:ext cx="11141242" cy="5081498"/>
        </p:xfrm>
        <a:graphic>
          <a:graphicData uri="http://schemas.openxmlformats.org/drawingml/2006/table">
            <a:tbl>
              <a:tblPr firstRow="1" firstCol="1" lastRow="1" lastCol="1" bandRow="1" bandCol="1">
                <a:tableStyleId>{5C22544A-7EE6-4342-B048-85BDC9FD1C3A}</a:tableStyleId>
              </a:tblPr>
              <a:tblGrid>
                <a:gridCol w="2863516">
                  <a:extLst>
                    <a:ext uri="{9D8B030D-6E8A-4147-A177-3AD203B41FA5}">
                      <a16:colId xmlns:a16="http://schemas.microsoft.com/office/drawing/2014/main" val="272059369"/>
                    </a:ext>
                  </a:extLst>
                </a:gridCol>
                <a:gridCol w="2032148">
                  <a:extLst>
                    <a:ext uri="{9D8B030D-6E8A-4147-A177-3AD203B41FA5}">
                      <a16:colId xmlns:a16="http://schemas.microsoft.com/office/drawing/2014/main" val="2167740017"/>
                    </a:ext>
                  </a:extLst>
                </a:gridCol>
                <a:gridCol w="1588815">
                  <a:extLst>
                    <a:ext uri="{9D8B030D-6E8A-4147-A177-3AD203B41FA5}">
                      <a16:colId xmlns:a16="http://schemas.microsoft.com/office/drawing/2014/main" val="1317524386"/>
                    </a:ext>
                  </a:extLst>
                </a:gridCol>
                <a:gridCol w="2327176">
                  <a:extLst>
                    <a:ext uri="{9D8B030D-6E8A-4147-A177-3AD203B41FA5}">
                      <a16:colId xmlns:a16="http://schemas.microsoft.com/office/drawing/2014/main" val="4019567971"/>
                    </a:ext>
                  </a:extLst>
                </a:gridCol>
                <a:gridCol w="2329587">
                  <a:extLst>
                    <a:ext uri="{9D8B030D-6E8A-4147-A177-3AD203B41FA5}">
                      <a16:colId xmlns:a16="http://schemas.microsoft.com/office/drawing/2014/main" val="3980822000"/>
                    </a:ext>
                  </a:extLst>
                </a:gridCol>
              </a:tblGrid>
              <a:tr h="576452">
                <a:tc>
                  <a:txBody>
                    <a:bodyPr/>
                    <a:lstStyle/>
                    <a:p>
                      <a:pPr marL="0" marR="0" algn="ctr">
                        <a:lnSpc>
                          <a:spcPts val="1125"/>
                        </a:lnSpc>
                        <a:spcBef>
                          <a:spcPts val="0"/>
                        </a:spcBef>
                        <a:spcAft>
                          <a:spcPts val="0"/>
                        </a:spcAft>
                      </a:pPr>
                      <a:r>
                        <a:rPr lang="en-US" sz="2000" kern="100" dirty="0">
                          <a:effectLst/>
                          <a:latin typeface="Fraunces"/>
                        </a:rPr>
                        <a:t> </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7345" algn="ctr">
                        <a:lnSpc>
                          <a:spcPct val="100000"/>
                        </a:lnSpc>
                        <a:spcBef>
                          <a:spcPts val="0"/>
                        </a:spcBef>
                        <a:spcAft>
                          <a:spcPts val="0"/>
                        </a:spcAft>
                      </a:pPr>
                      <a:r>
                        <a:rPr lang="en-US" sz="2000" kern="100" dirty="0">
                          <a:effectLst/>
                        </a:rPr>
                        <a:t>Precision</a:t>
                      </a:r>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38455" algn="ctr">
                        <a:lnSpc>
                          <a:spcPts val="1125"/>
                        </a:lnSpc>
                        <a:spcBef>
                          <a:spcPts val="0"/>
                        </a:spcBef>
                        <a:spcAft>
                          <a:spcPts val="0"/>
                        </a:spcAft>
                      </a:pPr>
                      <a:r>
                        <a:rPr lang="en-US" sz="2000" kern="100" dirty="0">
                          <a:effectLst/>
                        </a:rPr>
                        <a:t>Recall</a:t>
                      </a:r>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8775" algn="ctr">
                        <a:lnSpc>
                          <a:spcPts val="1125"/>
                        </a:lnSpc>
                        <a:spcBef>
                          <a:spcPts val="0"/>
                        </a:spcBef>
                        <a:spcAft>
                          <a:spcPts val="0"/>
                        </a:spcAft>
                      </a:pPr>
                      <a:r>
                        <a:rPr lang="en-US" sz="2000" kern="100" dirty="0">
                          <a:effectLst/>
                        </a:rPr>
                        <a:t>F1-Score</a:t>
                      </a:r>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4970" marR="387350" algn="ctr">
                        <a:lnSpc>
                          <a:spcPts val="1125"/>
                        </a:lnSpc>
                        <a:spcBef>
                          <a:spcPts val="0"/>
                        </a:spcBef>
                        <a:spcAft>
                          <a:spcPts val="0"/>
                        </a:spcAft>
                      </a:pPr>
                      <a:r>
                        <a:rPr lang="en-US" sz="2000" kern="100" dirty="0">
                          <a:effectLst/>
                        </a:rPr>
                        <a:t>Support</a:t>
                      </a:r>
                      <a:endPar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2559916348"/>
                  </a:ext>
                </a:extLst>
              </a:tr>
              <a:tr h="643578">
                <a:tc>
                  <a:txBody>
                    <a:bodyPr/>
                    <a:lstStyle/>
                    <a:p>
                      <a:pPr marL="69850" marR="0" algn="l">
                        <a:lnSpc>
                          <a:spcPts val="1125"/>
                        </a:lnSpc>
                        <a:spcBef>
                          <a:spcPts val="0"/>
                        </a:spcBef>
                        <a:spcAft>
                          <a:spcPts val="0"/>
                        </a:spcAft>
                      </a:pPr>
                      <a:r>
                        <a:rPr lang="en-US" sz="2000" kern="100" dirty="0" err="1">
                          <a:effectLst/>
                          <a:latin typeface="Fraunces"/>
                        </a:rPr>
                        <a:t>No_tumor</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6075" algn="ctr">
                        <a:lnSpc>
                          <a:spcPct val="100000"/>
                        </a:lnSpc>
                        <a:spcBef>
                          <a:spcPts val="0"/>
                        </a:spcBef>
                        <a:spcAft>
                          <a:spcPts val="0"/>
                        </a:spcAft>
                      </a:pPr>
                      <a:r>
                        <a:rPr lang="en-US" sz="2000" kern="100" dirty="0">
                          <a:solidFill>
                            <a:schemeClr val="accent6">
                              <a:lumMod val="40000"/>
                              <a:lumOff val="60000"/>
                            </a:schemeClr>
                          </a:solidFill>
                          <a:effectLst/>
                        </a:rPr>
                        <a:t>0.98</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0360" algn="ctr">
                        <a:lnSpc>
                          <a:spcPts val="1125"/>
                        </a:lnSpc>
                        <a:spcBef>
                          <a:spcPts val="0"/>
                        </a:spcBef>
                        <a:spcAft>
                          <a:spcPts val="0"/>
                        </a:spcAft>
                      </a:pPr>
                      <a:r>
                        <a:rPr lang="en-US" sz="2000" kern="100" dirty="0">
                          <a:solidFill>
                            <a:schemeClr val="accent6">
                              <a:lumMod val="40000"/>
                              <a:lumOff val="60000"/>
                            </a:schemeClr>
                          </a:solidFill>
                          <a:effectLst/>
                        </a:rPr>
                        <a:t>0.93</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25"/>
                        </a:lnSpc>
                        <a:spcBef>
                          <a:spcPts val="0"/>
                        </a:spcBef>
                        <a:spcAft>
                          <a:spcPts val="0"/>
                        </a:spcAft>
                      </a:pPr>
                      <a:r>
                        <a:rPr lang="en-US" sz="2000" kern="100">
                          <a:solidFill>
                            <a:schemeClr val="accent6">
                              <a:lumMod val="40000"/>
                              <a:lumOff val="60000"/>
                            </a:schemeClr>
                          </a:solidFill>
                          <a:effectLst/>
                        </a:rPr>
                        <a:t>0.95</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3700" marR="387350" algn="ctr">
                        <a:lnSpc>
                          <a:spcPts val="1125"/>
                        </a:lnSpc>
                        <a:spcBef>
                          <a:spcPts val="0"/>
                        </a:spcBef>
                        <a:spcAft>
                          <a:spcPts val="0"/>
                        </a:spcAft>
                      </a:pPr>
                      <a:r>
                        <a:rPr lang="en-US" sz="2000" kern="100">
                          <a:solidFill>
                            <a:schemeClr val="accent6">
                              <a:lumMod val="40000"/>
                              <a:lumOff val="60000"/>
                            </a:schemeClr>
                          </a:solidFill>
                          <a:effectLst/>
                        </a:rPr>
                        <a:t>139</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2845618893"/>
                  </a:ext>
                </a:extLst>
              </a:tr>
              <a:tr h="643578">
                <a:tc>
                  <a:txBody>
                    <a:bodyPr/>
                    <a:lstStyle/>
                    <a:p>
                      <a:pPr marL="69850" marR="0" algn="l">
                        <a:lnSpc>
                          <a:spcPts val="1125"/>
                        </a:lnSpc>
                        <a:spcBef>
                          <a:spcPts val="0"/>
                        </a:spcBef>
                        <a:spcAft>
                          <a:spcPts val="0"/>
                        </a:spcAft>
                      </a:pPr>
                      <a:r>
                        <a:rPr lang="en-US" sz="2000" kern="100" dirty="0" err="1">
                          <a:effectLst/>
                          <a:latin typeface="Fraunces"/>
                        </a:rPr>
                        <a:t>Pituitary_tumor</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6075" algn="ctr">
                        <a:lnSpc>
                          <a:spcPct val="100000"/>
                        </a:lnSpc>
                        <a:spcBef>
                          <a:spcPts val="0"/>
                        </a:spcBef>
                        <a:spcAft>
                          <a:spcPts val="0"/>
                        </a:spcAft>
                      </a:pPr>
                      <a:r>
                        <a:rPr lang="en-US" sz="2000" kern="100">
                          <a:solidFill>
                            <a:schemeClr val="accent6">
                              <a:lumMod val="40000"/>
                              <a:lumOff val="60000"/>
                            </a:schemeClr>
                          </a:solidFill>
                          <a:effectLst/>
                        </a:rPr>
                        <a:t>0.95</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0360" algn="ctr">
                        <a:lnSpc>
                          <a:spcPts val="1125"/>
                        </a:lnSpc>
                        <a:spcBef>
                          <a:spcPts val="0"/>
                        </a:spcBef>
                        <a:spcAft>
                          <a:spcPts val="0"/>
                        </a:spcAft>
                      </a:pPr>
                      <a:r>
                        <a:rPr lang="en-US" sz="2000" kern="100">
                          <a:solidFill>
                            <a:schemeClr val="accent6">
                              <a:lumMod val="40000"/>
                              <a:lumOff val="60000"/>
                            </a:schemeClr>
                          </a:solidFill>
                          <a:effectLst/>
                        </a:rPr>
                        <a:t>0.98</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25"/>
                        </a:lnSpc>
                        <a:spcBef>
                          <a:spcPts val="0"/>
                        </a:spcBef>
                        <a:spcAft>
                          <a:spcPts val="0"/>
                        </a:spcAft>
                      </a:pPr>
                      <a:r>
                        <a:rPr lang="en-US" sz="2000" kern="100" dirty="0">
                          <a:solidFill>
                            <a:schemeClr val="accent6">
                              <a:lumMod val="40000"/>
                              <a:lumOff val="60000"/>
                            </a:schemeClr>
                          </a:solidFill>
                          <a:effectLst/>
                        </a:rPr>
                        <a:t>0.96</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3700" marR="387350" algn="ctr">
                        <a:lnSpc>
                          <a:spcPts val="1125"/>
                        </a:lnSpc>
                        <a:spcBef>
                          <a:spcPts val="0"/>
                        </a:spcBef>
                        <a:spcAft>
                          <a:spcPts val="0"/>
                        </a:spcAft>
                      </a:pPr>
                      <a:r>
                        <a:rPr lang="en-US" sz="2000" kern="100">
                          <a:solidFill>
                            <a:schemeClr val="accent6">
                              <a:lumMod val="40000"/>
                              <a:lumOff val="60000"/>
                            </a:schemeClr>
                          </a:solidFill>
                          <a:effectLst/>
                        </a:rPr>
                        <a:t>141</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2649590117"/>
                  </a:ext>
                </a:extLst>
              </a:tr>
              <a:tr h="643578">
                <a:tc>
                  <a:txBody>
                    <a:bodyPr/>
                    <a:lstStyle/>
                    <a:p>
                      <a:pPr marL="69850" marR="0" algn="l">
                        <a:lnSpc>
                          <a:spcPts val="1125"/>
                        </a:lnSpc>
                        <a:spcBef>
                          <a:spcPts val="0"/>
                        </a:spcBef>
                        <a:spcAft>
                          <a:spcPts val="0"/>
                        </a:spcAft>
                      </a:pPr>
                      <a:r>
                        <a:rPr lang="en-US" sz="2000" kern="100" dirty="0" err="1">
                          <a:effectLst/>
                          <a:latin typeface="Fraunces"/>
                        </a:rPr>
                        <a:t>Meningioma_tumor</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6075" algn="ctr">
                        <a:lnSpc>
                          <a:spcPct val="100000"/>
                        </a:lnSpc>
                        <a:spcBef>
                          <a:spcPts val="0"/>
                        </a:spcBef>
                        <a:spcAft>
                          <a:spcPts val="0"/>
                        </a:spcAft>
                      </a:pPr>
                      <a:r>
                        <a:rPr lang="en-US" sz="2000" kern="100">
                          <a:solidFill>
                            <a:schemeClr val="accent6">
                              <a:lumMod val="40000"/>
                              <a:lumOff val="60000"/>
                            </a:schemeClr>
                          </a:solidFill>
                          <a:effectLst/>
                        </a:rPr>
                        <a:t>0.97</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0360" algn="ctr">
                        <a:lnSpc>
                          <a:spcPts val="1125"/>
                        </a:lnSpc>
                        <a:spcBef>
                          <a:spcPts val="0"/>
                        </a:spcBef>
                        <a:spcAft>
                          <a:spcPts val="0"/>
                        </a:spcAft>
                      </a:pPr>
                      <a:r>
                        <a:rPr lang="en-US" sz="2000" kern="100">
                          <a:solidFill>
                            <a:schemeClr val="accent6">
                              <a:lumMod val="40000"/>
                              <a:lumOff val="60000"/>
                            </a:schemeClr>
                          </a:solidFill>
                          <a:effectLst/>
                        </a:rPr>
                        <a:t>1.00</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25"/>
                        </a:lnSpc>
                        <a:spcBef>
                          <a:spcPts val="0"/>
                        </a:spcBef>
                        <a:spcAft>
                          <a:spcPts val="0"/>
                        </a:spcAft>
                      </a:pPr>
                      <a:r>
                        <a:rPr lang="en-US" sz="2000" kern="100" dirty="0">
                          <a:solidFill>
                            <a:schemeClr val="accent6">
                              <a:lumMod val="40000"/>
                              <a:lumOff val="60000"/>
                            </a:schemeClr>
                          </a:solidFill>
                          <a:effectLst/>
                        </a:rPr>
                        <a:t>0.99</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0525" marR="387350" algn="ctr">
                        <a:lnSpc>
                          <a:spcPts val="1125"/>
                        </a:lnSpc>
                        <a:spcBef>
                          <a:spcPts val="0"/>
                        </a:spcBef>
                        <a:spcAft>
                          <a:spcPts val="0"/>
                        </a:spcAft>
                      </a:pPr>
                      <a:r>
                        <a:rPr lang="en-US" sz="2000" kern="100">
                          <a:solidFill>
                            <a:schemeClr val="accent6">
                              <a:lumMod val="40000"/>
                              <a:lumOff val="60000"/>
                            </a:schemeClr>
                          </a:solidFill>
                          <a:effectLst/>
                        </a:rPr>
                        <a:t>75</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75562864"/>
                  </a:ext>
                </a:extLst>
              </a:tr>
              <a:tr h="643578">
                <a:tc>
                  <a:txBody>
                    <a:bodyPr/>
                    <a:lstStyle/>
                    <a:p>
                      <a:pPr marL="69850" marR="0" algn="l">
                        <a:lnSpc>
                          <a:spcPts val="1130"/>
                        </a:lnSpc>
                        <a:spcBef>
                          <a:spcPts val="0"/>
                        </a:spcBef>
                        <a:spcAft>
                          <a:spcPts val="0"/>
                        </a:spcAft>
                      </a:pPr>
                      <a:r>
                        <a:rPr lang="en-US" sz="2000" kern="100" dirty="0" err="1">
                          <a:effectLst/>
                          <a:latin typeface="Fraunces"/>
                        </a:rPr>
                        <a:t>Glioma_tumor</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6075" algn="ctr">
                        <a:lnSpc>
                          <a:spcPct val="100000"/>
                        </a:lnSpc>
                        <a:spcBef>
                          <a:spcPts val="0"/>
                        </a:spcBef>
                        <a:spcAft>
                          <a:spcPts val="0"/>
                        </a:spcAft>
                      </a:pPr>
                      <a:r>
                        <a:rPr lang="en-US" sz="2000" kern="100">
                          <a:solidFill>
                            <a:schemeClr val="accent6">
                              <a:lumMod val="40000"/>
                              <a:lumOff val="60000"/>
                            </a:schemeClr>
                          </a:solidFill>
                          <a:effectLst/>
                        </a:rPr>
                        <a:t>0.99</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0360" algn="ctr">
                        <a:lnSpc>
                          <a:spcPts val="1130"/>
                        </a:lnSpc>
                        <a:spcBef>
                          <a:spcPts val="0"/>
                        </a:spcBef>
                        <a:spcAft>
                          <a:spcPts val="0"/>
                        </a:spcAft>
                      </a:pPr>
                      <a:r>
                        <a:rPr lang="en-US" sz="2000" kern="100">
                          <a:solidFill>
                            <a:schemeClr val="accent6">
                              <a:lumMod val="40000"/>
                              <a:lumOff val="60000"/>
                            </a:schemeClr>
                          </a:solidFill>
                          <a:effectLst/>
                        </a:rPr>
                        <a:t>0.99</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30"/>
                        </a:lnSpc>
                        <a:spcBef>
                          <a:spcPts val="0"/>
                        </a:spcBef>
                        <a:spcAft>
                          <a:spcPts val="0"/>
                        </a:spcAft>
                      </a:pPr>
                      <a:r>
                        <a:rPr lang="en-US" sz="2000" kern="100" dirty="0">
                          <a:solidFill>
                            <a:schemeClr val="accent6">
                              <a:lumMod val="40000"/>
                              <a:lumOff val="60000"/>
                            </a:schemeClr>
                          </a:solidFill>
                          <a:effectLst/>
                        </a:rPr>
                        <a:t>0.99</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3700" marR="387350" algn="ctr">
                        <a:lnSpc>
                          <a:spcPts val="1130"/>
                        </a:lnSpc>
                        <a:spcBef>
                          <a:spcPts val="0"/>
                        </a:spcBef>
                        <a:spcAft>
                          <a:spcPts val="0"/>
                        </a:spcAft>
                      </a:pPr>
                      <a:r>
                        <a:rPr lang="en-US" sz="2000" kern="100">
                          <a:solidFill>
                            <a:schemeClr val="accent6">
                              <a:lumMod val="40000"/>
                              <a:lumOff val="60000"/>
                            </a:schemeClr>
                          </a:solidFill>
                          <a:effectLst/>
                        </a:rPr>
                        <a:t>135</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1091669982"/>
                  </a:ext>
                </a:extLst>
              </a:tr>
              <a:tr h="643578">
                <a:tc>
                  <a:txBody>
                    <a:bodyPr/>
                    <a:lstStyle/>
                    <a:p>
                      <a:pPr marL="69850" marR="0" algn="l">
                        <a:lnSpc>
                          <a:spcPts val="1125"/>
                        </a:lnSpc>
                        <a:spcBef>
                          <a:spcPts val="0"/>
                        </a:spcBef>
                        <a:spcAft>
                          <a:spcPts val="0"/>
                        </a:spcAft>
                      </a:pPr>
                      <a:r>
                        <a:rPr lang="en-US" sz="2000" kern="100" dirty="0">
                          <a:effectLst/>
                          <a:latin typeface="Fraunces"/>
                        </a:rPr>
                        <a:t>Accuracy</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0" marR="0" algn="ctr">
                        <a:lnSpc>
                          <a:spcPct val="100000"/>
                        </a:lnSpc>
                        <a:spcBef>
                          <a:spcPts val="0"/>
                        </a:spcBef>
                        <a:spcAft>
                          <a:spcPts val="0"/>
                        </a:spcAft>
                      </a:pPr>
                      <a:r>
                        <a:rPr lang="en-US" sz="2000" kern="100">
                          <a:solidFill>
                            <a:schemeClr val="accent6">
                              <a:lumMod val="40000"/>
                              <a:lumOff val="60000"/>
                            </a:schemeClr>
                          </a:solidFill>
                          <a:effectLst/>
                        </a:rPr>
                        <a:t> </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0" marR="0" algn="l">
                        <a:lnSpc>
                          <a:spcPts val="1125"/>
                        </a:lnSpc>
                        <a:spcBef>
                          <a:spcPts val="0"/>
                        </a:spcBef>
                        <a:spcAft>
                          <a:spcPts val="0"/>
                        </a:spcAft>
                      </a:pPr>
                      <a:r>
                        <a:rPr lang="en-US" sz="2000" kern="100">
                          <a:solidFill>
                            <a:schemeClr val="accent6">
                              <a:lumMod val="40000"/>
                              <a:lumOff val="60000"/>
                            </a:schemeClr>
                          </a:solidFill>
                          <a:effectLst/>
                        </a:rPr>
                        <a:t> </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25"/>
                        </a:lnSpc>
                        <a:spcBef>
                          <a:spcPts val="0"/>
                        </a:spcBef>
                        <a:spcAft>
                          <a:spcPts val="0"/>
                        </a:spcAft>
                      </a:pPr>
                      <a:r>
                        <a:rPr lang="en-US" sz="2000" kern="100" dirty="0">
                          <a:solidFill>
                            <a:schemeClr val="accent6">
                              <a:lumMod val="40000"/>
                              <a:lumOff val="60000"/>
                            </a:schemeClr>
                          </a:solidFill>
                          <a:effectLst/>
                        </a:rPr>
                        <a:t>0.97</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3700" marR="387350" algn="ctr">
                        <a:lnSpc>
                          <a:spcPts val="1125"/>
                        </a:lnSpc>
                        <a:spcBef>
                          <a:spcPts val="0"/>
                        </a:spcBef>
                        <a:spcAft>
                          <a:spcPts val="0"/>
                        </a:spcAft>
                      </a:pPr>
                      <a:r>
                        <a:rPr lang="en-US" sz="2000" kern="100" dirty="0">
                          <a:solidFill>
                            <a:schemeClr val="accent6">
                              <a:lumMod val="40000"/>
                              <a:lumOff val="60000"/>
                            </a:schemeClr>
                          </a:solidFill>
                          <a:effectLst/>
                        </a:rPr>
                        <a:t>490</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1609187798"/>
                  </a:ext>
                </a:extLst>
              </a:tr>
              <a:tr h="643578">
                <a:tc>
                  <a:txBody>
                    <a:bodyPr/>
                    <a:lstStyle/>
                    <a:p>
                      <a:pPr marL="69850" marR="0" algn="l">
                        <a:lnSpc>
                          <a:spcPts val="1125"/>
                        </a:lnSpc>
                        <a:spcBef>
                          <a:spcPts val="0"/>
                        </a:spcBef>
                        <a:spcAft>
                          <a:spcPts val="0"/>
                        </a:spcAft>
                      </a:pPr>
                      <a:r>
                        <a:rPr lang="en-US" sz="2000" kern="100" dirty="0">
                          <a:effectLst/>
                          <a:latin typeface="Fraunces"/>
                        </a:rPr>
                        <a:t>Macro</a:t>
                      </a:r>
                      <a:r>
                        <a:rPr lang="en-US" sz="2000" kern="100" spc="-10" dirty="0">
                          <a:effectLst/>
                          <a:latin typeface="Fraunces"/>
                        </a:rPr>
                        <a:t> </a:t>
                      </a:r>
                      <a:r>
                        <a:rPr lang="en-US" sz="2000" kern="100" dirty="0">
                          <a:effectLst/>
                          <a:latin typeface="Fraunces"/>
                        </a:rPr>
                        <a:t>avg.</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6075" algn="ctr">
                        <a:lnSpc>
                          <a:spcPct val="100000"/>
                        </a:lnSpc>
                        <a:spcBef>
                          <a:spcPts val="0"/>
                        </a:spcBef>
                        <a:spcAft>
                          <a:spcPts val="0"/>
                        </a:spcAft>
                      </a:pPr>
                      <a:r>
                        <a:rPr lang="en-US" sz="2000" kern="100">
                          <a:solidFill>
                            <a:schemeClr val="accent6">
                              <a:lumMod val="40000"/>
                              <a:lumOff val="60000"/>
                            </a:schemeClr>
                          </a:solidFill>
                          <a:effectLst/>
                        </a:rPr>
                        <a:t>0.97</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0360" algn="ctr">
                        <a:lnSpc>
                          <a:spcPts val="1125"/>
                        </a:lnSpc>
                        <a:spcBef>
                          <a:spcPts val="0"/>
                        </a:spcBef>
                        <a:spcAft>
                          <a:spcPts val="0"/>
                        </a:spcAft>
                      </a:pPr>
                      <a:r>
                        <a:rPr lang="en-US" sz="2000" kern="100">
                          <a:solidFill>
                            <a:schemeClr val="accent6">
                              <a:lumMod val="40000"/>
                              <a:lumOff val="60000"/>
                            </a:schemeClr>
                          </a:solidFill>
                          <a:effectLst/>
                        </a:rPr>
                        <a:t>0.97</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25"/>
                        </a:lnSpc>
                        <a:spcBef>
                          <a:spcPts val="0"/>
                        </a:spcBef>
                        <a:spcAft>
                          <a:spcPts val="0"/>
                        </a:spcAft>
                      </a:pPr>
                      <a:r>
                        <a:rPr lang="en-US" sz="2000" kern="100" dirty="0">
                          <a:solidFill>
                            <a:schemeClr val="accent6">
                              <a:lumMod val="40000"/>
                              <a:lumOff val="60000"/>
                            </a:schemeClr>
                          </a:solidFill>
                          <a:effectLst/>
                        </a:rPr>
                        <a:t>0.97</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3700" marR="387350" algn="ctr">
                        <a:lnSpc>
                          <a:spcPts val="1125"/>
                        </a:lnSpc>
                        <a:spcBef>
                          <a:spcPts val="0"/>
                        </a:spcBef>
                        <a:spcAft>
                          <a:spcPts val="0"/>
                        </a:spcAft>
                      </a:pPr>
                      <a:r>
                        <a:rPr lang="en-US" sz="2000" kern="100" dirty="0">
                          <a:solidFill>
                            <a:schemeClr val="accent6">
                              <a:lumMod val="40000"/>
                              <a:lumOff val="60000"/>
                            </a:schemeClr>
                          </a:solidFill>
                          <a:effectLst/>
                        </a:rPr>
                        <a:t>490</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1631265003"/>
                  </a:ext>
                </a:extLst>
              </a:tr>
              <a:tr h="643578">
                <a:tc>
                  <a:txBody>
                    <a:bodyPr/>
                    <a:lstStyle/>
                    <a:p>
                      <a:pPr marL="69850" marR="0" algn="l">
                        <a:lnSpc>
                          <a:spcPts val="1125"/>
                        </a:lnSpc>
                        <a:spcBef>
                          <a:spcPts val="0"/>
                        </a:spcBef>
                        <a:spcAft>
                          <a:spcPts val="0"/>
                        </a:spcAft>
                      </a:pPr>
                      <a:r>
                        <a:rPr lang="en-US" sz="2000" kern="100" dirty="0">
                          <a:effectLst/>
                          <a:latin typeface="Fraunces"/>
                        </a:rPr>
                        <a:t>Weighted avg.</a:t>
                      </a:r>
                      <a:endParaRPr lang="en-US" sz="2800" kern="100" dirty="0">
                        <a:effectLst/>
                        <a:latin typeface="Fraunces"/>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6075" algn="ctr">
                        <a:lnSpc>
                          <a:spcPct val="100000"/>
                        </a:lnSpc>
                        <a:spcBef>
                          <a:spcPts val="0"/>
                        </a:spcBef>
                        <a:spcAft>
                          <a:spcPts val="0"/>
                        </a:spcAft>
                      </a:pPr>
                      <a:r>
                        <a:rPr lang="en-US" sz="2000" kern="100" dirty="0">
                          <a:solidFill>
                            <a:schemeClr val="accent6">
                              <a:lumMod val="40000"/>
                              <a:lumOff val="60000"/>
                            </a:schemeClr>
                          </a:solidFill>
                          <a:effectLst/>
                        </a:rPr>
                        <a:t>0.97</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47345" marR="340360" algn="ctr">
                        <a:lnSpc>
                          <a:spcPts val="1125"/>
                        </a:lnSpc>
                        <a:spcBef>
                          <a:spcPts val="0"/>
                        </a:spcBef>
                        <a:spcAft>
                          <a:spcPts val="0"/>
                        </a:spcAft>
                      </a:pPr>
                      <a:r>
                        <a:rPr lang="en-US" sz="2000" kern="100">
                          <a:solidFill>
                            <a:schemeClr val="accent6">
                              <a:lumMod val="40000"/>
                              <a:lumOff val="60000"/>
                            </a:schemeClr>
                          </a:solidFill>
                          <a:effectLst/>
                        </a:rPr>
                        <a:t>0.97</a:t>
                      </a:r>
                      <a:endParaRPr lang="en-US" sz="2800" kern="10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60680" marR="357505" algn="ctr">
                        <a:lnSpc>
                          <a:spcPts val="1125"/>
                        </a:lnSpc>
                        <a:spcBef>
                          <a:spcPts val="0"/>
                        </a:spcBef>
                        <a:spcAft>
                          <a:spcPts val="0"/>
                        </a:spcAft>
                      </a:pPr>
                      <a:r>
                        <a:rPr lang="en-US" sz="2000" kern="100" dirty="0">
                          <a:solidFill>
                            <a:schemeClr val="accent6">
                              <a:lumMod val="40000"/>
                              <a:lumOff val="60000"/>
                            </a:schemeClr>
                          </a:solidFill>
                          <a:effectLst/>
                        </a:rPr>
                        <a:t>0.97</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tc>
                  <a:txBody>
                    <a:bodyPr/>
                    <a:lstStyle/>
                    <a:p>
                      <a:pPr marL="393700" marR="387350" algn="ctr">
                        <a:lnSpc>
                          <a:spcPts val="1125"/>
                        </a:lnSpc>
                        <a:spcBef>
                          <a:spcPts val="0"/>
                        </a:spcBef>
                        <a:spcAft>
                          <a:spcPts val="0"/>
                        </a:spcAft>
                      </a:pPr>
                      <a:r>
                        <a:rPr lang="en-US" sz="2000" kern="100" dirty="0">
                          <a:solidFill>
                            <a:schemeClr val="accent6">
                              <a:lumMod val="40000"/>
                              <a:lumOff val="60000"/>
                            </a:schemeClr>
                          </a:solidFill>
                          <a:effectLst/>
                        </a:rPr>
                        <a:t>490</a:t>
                      </a:r>
                      <a:endParaRPr lang="en-US" sz="2800" kern="100" dirty="0">
                        <a:solidFill>
                          <a:schemeClr val="accent6">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noFill/>
                  </a:tcPr>
                </a:tc>
                <a:extLst>
                  <a:ext uri="{0D108BD9-81ED-4DB2-BD59-A6C34878D82A}">
                    <a16:rowId xmlns:a16="http://schemas.microsoft.com/office/drawing/2014/main" val="1884791682"/>
                  </a:ext>
                </a:extLst>
              </a:tr>
            </a:tbl>
          </a:graphicData>
        </a:graphic>
      </p:graphicFrame>
      <p:sp>
        <p:nvSpPr>
          <p:cNvPr id="4" name="TextBox 3">
            <a:extLst>
              <a:ext uri="{FF2B5EF4-FFF2-40B4-BE49-F238E27FC236}">
                <a16:creationId xmlns:a16="http://schemas.microsoft.com/office/drawing/2014/main" id="{C1C3F8B6-FD69-497A-1B55-0A157672806E}"/>
              </a:ext>
            </a:extLst>
          </p:cNvPr>
          <p:cNvSpPr txBox="1"/>
          <p:nvPr/>
        </p:nvSpPr>
        <p:spPr>
          <a:xfrm>
            <a:off x="3815646" y="1208956"/>
            <a:ext cx="7405510" cy="316112"/>
          </a:xfrm>
          <a:prstGeom prst="rect">
            <a:avLst/>
          </a:prstGeom>
          <a:noFill/>
        </p:spPr>
        <p:txBody>
          <a:bodyPr wrap="square">
            <a:spAutoFit/>
          </a:bodyPr>
          <a:lstStyle/>
          <a:p>
            <a:pPr marL="0" marR="0" indent="0" algn="ctr" hangingPunct="0">
              <a:lnSpc>
                <a:spcPts val="1200"/>
              </a:lnSpc>
              <a:spcBef>
                <a:spcPts val="0"/>
              </a:spcBef>
              <a:spcAft>
                <a:spcPts val="0"/>
              </a:spcAft>
            </a:pPr>
            <a:r>
              <a:rPr lang="en-US" sz="3200" b="1" dirty="0">
                <a:effectLst/>
                <a:latin typeface="Fraunces"/>
                <a:ea typeface="Times New Roman" panose="02020603050405020304" pitchFamily="18" charset="0"/>
              </a:rPr>
              <a:t>Table 1.</a:t>
            </a:r>
            <a:r>
              <a:rPr lang="en-US" sz="3200" dirty="0">
                <a:effectLst/>
                <a:latin typeface="Fraunces"/>
                <a:ea typeface="Times New Roman" panose="02020603050405020304" pitchFamily="18" charset="0"/>
              </a:rPr>
              <a:t> Accuracy Matrix</a:t>
            </a:r>
          </a:p>
        </p:txBody>
      </p:sp>
    </p:spTree>
    <p:extLst>
      <p:ext uri="{BB962C8B-B14F-4D97-AF65-F5344CB8AC3E}">
        <p14:creationId xmlns:p14="http://schemas.microsoft.com/office/powerpoint/2010/main" val="225043001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8" name="Image 1" descr="preencoded.png">
            <a:extLst>
              <a:ext uri="{FF2B5EF4-FFF2-40B4-BE49-F238E27FC236}">
                <a16:creationId xmlns:a16="http://schemas.microsoft.com/office/drawing/2014/main" id="{E66FE7EC-CA9E-7BB5-EA32-AFFAB0060717}"/>
              </a:ext>
            </a:extLst>
          </p:cNvPr>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4537710" y="1964267"/>
            <a:ext cx="5554980" cy="1470431"/>
          </a:xfrm>
          <a:prstGeom prst="rect">
            <a:avLst/>
          </a:prstGeom>
          <a:noFill/>
          <a:ln/>
        </p:spPr>
        <p:txBody>
          <a:bodyPr wrap="none" rtlCol="0" anchor="t"/>
          <a:lstStyle/>
          <a:p>
            <a:pPr marL="0" indent="0" algn="ctr">
              <a:lnSpc>
                <a:spcPts val="5468"/>
              </a:lnSpc>
              <a:buNone/>
            </a:pPr>
            <a:r>
              <a:rPr lang="en-US" sz="13800" dirty="0">
                <a:solidFill>
                  <a:srgbClr val="FFFFFF"/>
                </a:solidFill>
                <a:latin typeface="Bradley Hand ITC" panose="03070402050302030203" pitchFamily="66" charset="0"/>
                <a:ea typeface="Fraunces" pitchFamily="34" charset="-122"/>
                <a:cs typeface="Fraunces" pitchFamily="34" charset="-120"/>
              </a:rPr>
              <a:t>Thank You!</a:t>
            </a:r>
            <a:endParaRPr lang="en-US" sz="13800" dirty="0">
              <a:latin typeface="Bradley Hand ITC" panose="03070402050302030203" pitchFamily="66" charset="0"/>
            </a:endParaRPr>
          </a:p>
        </p:txBody>
      </p:sp>
      <p:pic>
        <p:nvPicPr>
          <p:cNvPr id="13" name="Image 1" descr="preencoded.png">
            <a:extLst>
              <a:ext uri="{FF2B5EF4-FFF2-40B4-BE49-F238E27FC236}">
                <a16:creationId xmlns:a16="http://schemas.microsoft.com/office/drawing/2014/main" id="{5E57487E-D147-E5F5-B57C-96EF0BDED3E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578" y="11288"/>
            <a:ext cx="14630400" cy="8229600"/>
          </a:xfrm>
          <a:prstGeom prst="rect">
            <a:avLst/>
          </a:prstGeom>
        </p:spPr>
      </p:pic>
      <p:sp>
        <p:nvSpPr>
          <p:cNvPr id="14" name="Text 3">
            <a:extLst>
              <a:ext uri="{FF2B5EF4-FFF2-40B4-BE49-F238E27FC236}">
                <a16:creationId xmlns:a16="http://schemas.microsoft.com/office/drawing/2014/main" id="{84306F2E-D770-FF87-5791-C024AD848721}"/>
              </a:ext>
            </a:extLst>
          </p:cNvPr>
          <p:cNvSpPr/>
          <p:nvPr/>
        </p:nvSpPr>
        <p:spPr>
          <a:xfrm>
            <a:off x="4591451" y="4846320"/>
            <a:ext cx="5402342" cy="555427"/>
          </a:xfrm>
          <a:prstGeom prst="rect">
            <a:avLst/>
          </a:prstGeom>
          <a:noFill/>
          <a:ln/>
        </p:spPr>
        <p:txBody>
          <a:bodyPr wrap="none" rtlCol="0" anchor="t"/>
          <a:lstStyle/>
          <a:p>
            <a:pPr marL="0" indent="0" algn="ctr">
              <a:lnSpc>
                <a:spcPts val="4374"/>
              </a:lnSpc>
              <a:buNone/>
            </a:pPr>
            <a:r>
              <a:rPr lang="en-US" sz="3499" dirty="0">
                <a:solidFill>
                  <a:srgbClr val="FFFFFF"/>
                </a:solidFill>
                <a:latin typeface="Cooper Black" panose="0208090404030B020404" pitchFamily="18" charset="0"/>
                <a:ea typeface="Fraunces" pitchFamily="34" charset="-122"/>
                <a:cs typeface="Fraunces" pitchFamily="34" charset="-120"/>
              </a:rPr>
              <a:t>Vishal Gupta , Amandeep </a:t>
            </a:r>
            <a:endParaRPr lang="en-US" sz="3499" dirty="0">
              <a:latin typeface="Cooper Black" panose="0208090404030B020404" pitchFamily="18" charset="0"/>
            </a:endParaRPr>
          </a:p>
        </p:txBody>
      </p:sp>
      <p:sp>
        <p:nvSpPr>
          <p:cNvPr id="15" name="Text 4">
            <a:extLst>
              <a:ext uri="{FF2B5EF4-FFF2-40B4-BE49-F238E27FC236}">
                <a16:creationId xmlns:a16="http://schemas.microsoft.com/office/drawing/2014/main" id="{FF574D1D-FFEC-97DA-BCFA-7A1DAB674AB4}"/>
              </a:ext>
            </a:extLst>
          </p:cNvPr>
          <p:cNvSpPr/>
          <p:nvPr/>
        </p:nvSpPr>
        <p:spPr>
          <a:xfrm>
            <a:off x="2665793" y="5729885"/>
            <a:ext cx="9253657"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Franklin Gothic Demi" panose="020B0703020102020204" pitchFamily="34" charset="0"/>
                <a:ea typeface="Fraunces" pitchFamily="34" charset="-122"/>
                <a:cs typeface="Fraunces" pitchFamily="34" charset="-120"/>
              </a:rPr>
              <a:t>guptavishal2k@gmail.com , amandeep700933@gmail.com</a:t>
            </a:r>
            <a:endParaRPr lang="en-US" sz="2624" dirty="0">
              <a:latin typeface="Franklin Gothic Demi" panose="020B0703020102020204" pitchFamily="34" charset="0"/>
            </a:endParaRPr>
          </a:p>
        </p:txBody>
      </p:sp>
      <p:sp>
        <p:nvSpPr>
          <p:cNvPr id="16" name="Text 5">
            <a:extLst>
              <a:ext uri="{FF2B5EF4-FFF2-40B4-BE49-F238E27FC236}">
                <a16:creationId xmlns:a16="http://schemas.microsoft.com/office/drawing/2014/main" id="{EAF8BE0A-89DA-A7CA-43A0-095BEB44694E}"/>
              </a:ext>
            </a:extLst>
          </p:cNvPr>
          <p:cNvSpPr/>
          <p:nvPr/>
        </p:nvSpPr>
        <p:spPr>
          <a:xfrm>
            <a:off x="4221361" y="6364367"/>
            <a:ext cx="6187678" cy="347186"/>
          </a:xfrm>
          <a:prstGeom prst="rect">
            <a:avLst/>
          </a:prstGeom>
          <a:noFill/>
          <a:ln/>
        </p:spPr>
        <p:txBody>
          <a:bodyPr wrap="none" rtlCol="0" anchor="t"/>
          <a:lstStyle/>
          <a:p>
            <a:pPr marL="0" indent="0" algn="ctr">
              <a:lnSpc>
                <a:spcPts val="2734"/>
              </a:lnSpc>
              <a:buNone/>
            </a:pPr>
            <a:r>
              <a:rPr lang="en-US" sz="2187" dirty="0">
                <a:solidFill>
                  <a:srgbClr val="FFFFFF"/>
                </a:solidFill>
                <a:latin typeface="Franklin Gothic Demi" panose="020B0703020102020204" pitchFamily="34" charset="0"/>
                <a:ea typeface="Fraunces" pitchFamily="34" charset="-122"/>
                <a:cs typeface="Fraunces" pitchFamily="34" charset="-120"/>
              </a:rPr>
              <a:t>Student , Btech CSE , LKCTC , Jalandhar , India</a:t>
            </a:r>
            <a:endParaRPr lang="en-US" sz="2187" dirty="0">
              <a:latin typeface="Franklin Gothic Demi" panose="020B0703020102020204" pitchFamily="34" charset="0"/>
            </a:endParaRPr>
          </a:p>
        </p:txBody>
      </p:sp>
      <p:sp>
        <p:nvSpPr>
          <p:cNvPr id="17" name="TextBox 16">
            <a:extLst>
              <a:ext uri="{FF2B5EF4-FFF2-40B4-BE49-F238E27FC236}">
                <a16:creationId xmlns:a16="http://schemas.microsoft.com/office/drawing/2014/main" id="{B3B86C8C-77C9-2224-C8EF-1E30BADC57B8}"/>
              </a:ext>
            </a:extLst>
          </p:cNvPr>
          <p:cNvSpPr txBox="1"/>
          <p:nvPr/>
        </p:nvSpPr>
        <p:spPr>
          <a:xfrm>
            <a:off x="3007895" y="1673075"/>
            <a:ext cx="10116084" cy="1862048"/>
          </a:xfrm>
          <a:prstGeom prst="rect">
            <a:avLst/>
          </a:prstGeom>
          <a:noFill/>
        </p:spPr>
        <p:txBody>
          <a:bodyPr wrap="square" rtlCol="0">
            <a:spAutoFit/>
          </a:bodyPr>
          <a:lstStyle/>
          <a:p>
            <a:r>
              <a:rPr lang="en-US" sz="11500" dirty="0">
                <a:latin typeface="Cooper Black" panose="0208090404030B020404" pitchFamily="18" charset="0"/>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18" name="Image 1" descr="preencoded.png">
            <a:extLst>
              <a:ext uri="{FF2B5EF4-FFF2-40B4-BE49-F238E27FC236}">
                <a16:creationId xmlns:a16="http://schemas.microsoft.com/office/drawing/2014/main" id="{662BA0CF-0B46-1FF6-5249-12F74B2DAD25}"/>
              </a:ext>
            </a:extLst>
          </p:cNvPr>
          <p:cNvPicPr>
            <a:picLocks noChangeAspect="1"/>
          </p:cNvPicPr>
          <p:nvPr/>
        </p:nvPicPr>
        <p:blipFill>
          <a:blip r:embed="rId3"/>
          <a:stretch>
            <a:fillRect/>
          </a:stretch>
        </p:blipFill>
        <p:spPr>
          <a:xfrm>
            <a:off x="0" y="45720"/>
            <a:ext cx="14630400" cy="8229600"/>
          </a:xfrm>
          <a:prstGeom prst="rect">
            <a:avLst/>
          </a:prstGeom>
        </p:spPr>
      </p:pic>
      <p:sp>
        <p:nvSpPr>
          <p:cNvPr id="4" name="Text 2"/>
          <p:cNvSpPr/>
          <p:nvPr/>
        </p:nvSpPr>
        <p:spPr>
          <a:xfrm>
            <a:off x="1314926" y="813674"/>
            <a:ext cx="5409605" cy="676275"/>
          </a:xfrm>
          <a:prstGeom prst="rect">
            <a:avLst/>
          </a:prstGeom>
          <a:noFill/>
          <a:ln/>
        </p:spPr>
        <p:txBody>
          <a:bodyPr wrap="none" rtlCol="0" anchor="t"/>
          <a:lstStyle/>
          <a:p>
            <a:pPr marL="0" indent="0">
              <a:lnSpc>
                <a:spcPts val="5325"/>
              </a:lnSpc>
              <a:buNone/>
            </a:pPr>
            <a:r>
              <a:rPr lang="en-US" sz="4260" dirty="0">
                <a:solidFill>
                  <a:srgbClr val="FFFFFF"/>
                </a:solidFill>
                <a:latin typeface="Fraunces" pitchFamily="34" charset="0"/>
                <a:ea typeface="Fraunces" pitchFamily="34" charset="-122"/>
                <a:cs typeface="Fraunces" pitchFamily="34" charset="-120"/>
              </a:rPr>
              <a:t>INTRODUCTION</a:t>
            </a:r>
            <a:endParaRPr lang="en-US" sz="4260" dirty="0"/>
          </a:p>
        </p:txBody>
      </p:sp>
      <p:sp>
        <p:nvSpPr>
          <p:cNvPr id="11" name="Shape 9"/>
          <p:cNvSpPr/>
          <p:nvPr/>
        </p:nvSpPr>
        <p:spPr>
          <a:xfrm>
            <a:off x="1164372" y="1676401"/>
            <a:ext cx="12283440" cy="6355080"/>
          </a:xfrm>
          <a:prstGeom prst="roundRect">
            <a:avLst>
              <a:gd name="adj" fmla="val 4545"/>
            </a:avLst>
          </a:prstGeom>
          <a:noFill/>
          <a:ln w="7620">
            <a:solidFill>
              <a:srgbClr val="FFFFFF">
                <a:alpha val="24000"/>
              </a:srgbClr>
            </a:solidFill>
            <a:prstDash val="solid"/>
          </a:ln>
        </p:spPr>
        <p:txBody>
          <a:bodyPr/>
          <a:lstStyle/>
          <a:p>
            <a:endParaRPr lang="en-US"/>
          </a:p>
        </p:txBody>
      </p:sp>
      <p:sp>
        <p:nvSpPr>
          <p:cNvPr id="16" name="Text 14"/>
          <p:cNvSpPr/>
          <p:nvPr/>
        </p:nvSpPr>
        <p:spPr>
          <a:xfrm>
            <a:off x="7535347" y="6107430"/>
            <a:ext cx="4695111" cy="1384459"/>
          </a:xfrm>
          <a:prstGeom prst="rect">
            <a:avLst/>
          </a:prstGeom>
          <a:noFill/>
          <a:ln/>
        </p:spPr>
        <p:txBody>
          <a:bodyPr wrap="square" rtlCol="0" anchor="t"/>
          <a:lstStyle/>
          <a:p>
            <a:pPr marL="0" indent="0">
              <a:lnSpc>
                <a:spcPts val="2726"/>
              </a:lnSpc>
              <a:buNone/>
            </a:pPr>
            <a:endParaRPr lang="en-US" sz="1704" dirty="0"/>
          </a:p>
        </p:txBody>
      </p:sp>
      <p:sp>
        <p:nvSpPr>
          <p:cNvPr id="19" name="TextBox 18">
            <a:extLst>
              <a:ext uri="{FF2B5EF4-FFF2-40B4-BE49-F238E27FC236}">
                <a16:creationId xmlns:a16="http://schemas.microsoft.com/office/drawing/2014/main" id="{D08D20BA-8AE2-45F4-ABE3-15CB7C552B76}"/>
              </a:ext>
            </a:extLst>
          </p:cNvPr>
          <p:cNvSpPr txBox="1"/>
          <p:nvPr/>
        </p:nvSpPr>
        <p:spPr>
          <a:xfrm>
            <a:off x="1512391" y="2021443"/>
            <a:ext cx="11605618" cy="5755422"/>
          </a:xfrm>
          <a:prstGeom prst="rect">
            <a:avLst/>
          </a:prstGeom>
          <a:noFill/>
        </p:spPr>
        <p:txBody>
          <a:bodyPr wrap="square" rtlCol="0">
            <a:spAutoFit/>
          </a:bodyPr>
          <a:lstStyle/>
          <a:p>
            <a:pPr algn="just"/>
            <a:r>
              <a:rPr lang="en-US" sz="2800" dirty="0">
                <a:effectLst/>
                <a:latin typeface="Fraunces"/>
                <a:ea typeface="Times New Roman" panose="02020603050405020304" pitchFamily="18" charset="0"/>
              </a:rPr>
              <a:t>The process of locating and classifying </a:t>
            </a:r>
            <a:r>
              <a:rPr lang="en-US" sz="2800" dirty="0" err="1">
                <a:effectLst/>
                <a:latin typeface="Fraunces"/>
                <a:ea typeface="Times New Roman" panose="02020603050405020304" pitchFamily="18" charset="0"/>
              </a:rPr>
              <a:t>tumours</a:t>
            </a:r>
            <a:r>
              <a:rPr lang="en-US" sz="2800" dirty="0">
                <a:effectLst/>
                <a:latin typeface="Fraunces"/>
                <a:ea typeface="Times New Roman" panose="02020603050405020304" pitchFamily="18" charset="0"/>
              </a:rPr>
              <a:t> that start in the brain or other central nervous system regions is known as brain </a:t>
            </a:r>
            <a:r>
              <a:rPr lang="en-US" sz="2800" dirty="0" err="1">
                <a:effectLst/>
                <a:latin typeface="Fraunces"/>
                <a:ea typeface="Times New Roman" panose="02020603050405020304" pitchFamily="18" charset="0"/>
              </a:rPr>
              <a:t>tumour</a:t>
            </a:r>
            <a:r>
              <a:rPr lang="en-US" sz="2800" dirty="0">
                <a:effectLst/>
                <a:latin typeface="Fraunces"/>
                <a:ea typeface="Times New Roman" panose="02020603050405020304" pitchFamily="18" charset="0"/>
              </a:rPr>
              <a:t> detection. Brain </a:t>
            </a:r>
            <a:r>
              <a:rPr lang="en-US" sz="2800" dirty="0" err="1">
                <a:effectLst/>
                <a:latin typeface="Fraunces"/>
                <a:ea typeface="Times New Roman" panose="02020603050405020304" pitchFamily="18" charset="0"/>
              </a:rPr>
              <a:t>tumours</a:t>
            </a:r>
            <a:r>
              <a:rPr lang="en-US" sz="2800" dirty="0">
                <a:effectLst/>
                <a:latin typeface="Fraunces"/>
                <a:ea typeface="Times New Roman" panose="02020603050405020304" pitchFamily="18" charset="0"/>
              </a:rPr>
              <a:t> come in a variety of forms, and they are divided into groups according to many traits like </a:t>
            </a:r>
            <a:r>
              <a:rPr lang="en-US" sz="2800" dirty="0" err="1">
                <a:effectLst/>
                <a:latin typeface="Fraunces"/>
                <a:ea typeface="Times New Roman" panose="02020603050405020304" pitchFamily="18" charset="0"/>
              </a:rPr>
              <a:t>behaviour</a:t>
            </a:r>
            <a:r>
              <a:rPr lang="en-US" sz="2800" dirty="0">
                <a:effectLst/>
                <a:latin typeface="Fraunces"/>
                <a:ea typeface="Times New Roman" panose="02020603050405020304" pitchFamily="18" charset="0"/>
              </a:rPr>
              <a:t>, cell type, and where in the brain they are located. </a:t>
            </a:r>
            <a:r>
              <a:rPr lang="en-US" sz="2800" kern="0" dirty="0">
                <a:effectLst/>
                <a:latin typeface="Fraunces"/>
                <a:ea typeface="Times New Roman" panose="02020603050405020304" pitchFamily="18" charset="0"/>
              </a:rPr>
              <a:t>Brain </a:t>
            </a:r>
            <a:r>
              <a:rPr lang="en-US" sz="2800" kern="0" dirty="0" err="1">
                <a:effectLst/>
                <a:latin typeface="Fraunces"/>
                <a:ea typeface="Times New Roman" panose="02020603050405020304" pitchFamily="18" charset="0"/>
              </a:rPr>
              <a:t>tumours</a:t>
            </a:r>
            <a:r>
              <a:rPr lang="en-US" sz="2800" kern="0" dirty="0">
                <a:effectLst/>
                <a:latin typeface="Fraunces"/>
                <a:ea typeface="Times New Roman" panose="02020603050405020304" pitchFamily="18" charset="0"/>
              </a:rPr>
              <a:t> can be classified according to their molecular or genetic features, location, type of cell, </a:t>
            </a:r>
            <a:r>
              <a:rPr lang="en-US" sz="2800" kern="0" dirty="0" err="1">
                <a:effectLst/>
                <a:latin typeface="Fraunces"/>
                <a:ea typeface="Times New Roman" panose="02020603050405020304" pitchFamily="18" charset="0"/>
              </a:rPr>
              <a:t>behaviour</a:t>
            </a:r>
            <a:r>
              <a:rPr lang="en-US" sz="2800" kern="0" dirty="0">
                <a:effectLst/>
                <a:latin typeface="Fraunces"/>
                <a:ea typeface="Times New Roman" panose="02020603050405020304" pitchFamily="18" charset="0"/>
              </a:rPr>
              <a:t>, and mutations. Through machine learning, computers can be specifically trained to learn from data and make predictions or choices. In domains such as healthcare, deep learning algorithms have the capacity to handle and evaluate enormous volumes of data and generate insightful conclusions or forecasts. Although several designs and algorithms have been used in the past to create the brain </a:t>
            </a:r>
            <a:r>
              <a:rPr lang="en-US" sz="2800" kern="0" dirty="0" err="1">
                <a:effectLst/>
                <a:latin typeface="Fraunces"/>
                <a:ea typeface="Times New Roman" panose="02020603050405020304" pitchFamily="18" charset="0"/>
              </a:rPr>
              <a:t>tumour</a:t>
            </a:r>
            <a:r>
              <a:rPr lang="en-US" sz="2800" kern="0" dirty="0">
                <a:effectLst/>
                <a:latin typeface="Fraunces"/>
                <a:ea typeface="Times New Roman" panose="02020603050405020304" pitchFamily="18" charset="0"/>
              </a:rPr>
              <a:t> classification system, more recent efforts have increased accuracy. </a:t>
            </a:r>
            <a:endParaRPr lang="en-US" sz="2800" dirty="0">
              <a:effectLst/>
              <a:latin typeface="Fraunces"/>
              <a:ea typeface="Times New Roman" panose="02020603050405020304" pitchFamily="18" charset="0"/>
            </a:endParaRPr>
          </a:p>
          <a:p>
            <a:pPr algn="just"/>
            <a:endParaRPr lang="en-US" sz="3200" dirty="0">
              <a:latin typeface="Fraunce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80E26"/>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1437989" y="1369695"/>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Objective :</a:t>
            </a:r>
            <a:endParaRPr lang="en-US" sz="4374" dirty="0"/>
          </a:p>
        </p:txBody>
      </p:sp>
      <p:sp>
        <p:nvSpPr>
          <p:cNvPr id="7" name="Text 3"/>
          <p:cNvSpPr/>
          <p:nvPr/>
        </p:nvSpPr>
        <p:spPr>
          <a:xfrm>
            <a:off x="1437989" y="2316481"/>
            <a:ext cx="12585808" cy="3200400"/>
          </a:xfrm>
          <a:prstGeom prst="rect">
            <a:avLst/>
          </a:prstGeom>
          <a:noFill/>
          <a:ln/>
        </p:spPr>
        <p:txBody>
          <a:bodyPr wrap="square" rtlCol="0" anchor="t"/>
          <a:lstStyle/>
          <a:p>
            <a:pPr marL="0" indent="0">
              <a:lnSpc>
                <a:spcPct val="150000"/>
              </a:lnSpc>
              <a:buNone/>
            </a:pPr>
            <a:r>
              <a:rPr lang="en-US" sz="3200" dirty="0">
                <a:solidFill>
                  <a:srgbClr val="EBECEF"/>
                </a:solidFill>
                <a:latin typeface="Fraunces"/>
                <a:ea typeface="Calibri" panose="020F0502020204030204" pitchFamily="34" charset="0"/>
                <a:cs typeface="Calibri" panose="020F0502020204030204" pitchFamily="34" charset="0"/>
              </a:rPr>
              <a:t>To investigate how machine learning can help detect brain </a:t>
            </a:r>
            <a:r>
              <a:rPr lang="en-US" sz="3200" dirty="0" err="1">
                <a:solidFill>
                  <a:srgbClr val="EBECEF"/>
                </a:solidFill>
                <a:latin typeface="Fraunces"/>
                <a:ea typeface="Calibri" panose="020F0502020204030204" pitchFamily="34" charset="0"/>
                <a:cs typeface="Calibri" panose="020F0502020204030204" pitchFamily="34" charset="0"/>
              </a:rPr>
              <a:t>tumours</a:t>
            </a:r>
            <a:r>
              <a:rPr lang="en-US" sz="3200" dirty="0">
                <a:solidFill>
                  <a:srgbClr val="EBECEF"/>
                </a:solidFill>
                <a:latin typeface="Fraunces"/>
                <a:ea typeface="Calibri" panose="020F0502020204030204" pitchFamily="34" charset="0"/>
                <a:cs typeface="Calibri" panose="020F0502020204030204" pitchFamily="34" charset="0"/>
              </a:rPr>
              <a:t> and how classifying them can lead to better treatment tailored to each patient. We'll explore the methods used, the results obtained, and the tools needed, aiming to understand the progress and obstacles in this important medical area.</a:t>
            </a:r>
            <a:endParaRPr lang="en-US" sz="3200" dirty="0">
              <a:latin typeface="Fraunces"/>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1" descr="preencoded.png">
            <a:extLst>
              <a:ext uri="{FF2B5EF4-FFF2-40B4-BE49-F238E27FC236}">
                <a16:creationId xmlns:a16="http://schemas.microsoft.com/office/drawing/2014/main" id="{0F1F6B5B-84BD-46CF-21C5-F72E7F616742}"/>
              </a:ext>
            </a:extLst>
          </p:cNvPr>
          <p:cNvPicPr>
            <a:picLocks noChangeAspect="1"/>
          </p:cNvPicPr>
          <p:nvPr/>
        </p:nvPicPr>
        <p:blipFill>
          <a:blip r:embed="rId3"/>
          <a:stretch>
            <a:fillRect/>
          </a:stretch>
        </p:blipFill>
        <p:spPr>
          <a:xfrm>
            <a:off x="5260" y="4675"/>
            <a:ext cx="14630400" cy="8229600"/>
          </a:xfrm>
          <a:prstGeom prst="rect">
            <a:avLst/>
          </a:prstGeom>
        </p:spPr>
      </p:pic>
      <p:sp>
        <p:nvSpPr>
          <p:cNvPr id="6" name="Text 2"/>
          <p:cNvSpPr/>
          <p:nvPr/>
        </p:nvSpPr>
        <p:spPr>
          <a:xfrm>
            <a:off x="2318001" y="578406"/>
            <a:ext cx="4151709" cy="518874"/>
          </a:xfrm>
          <a:prstGeom prst="rect">
            <a:avLst/>
          </a:prstGeom>
          <a:noFill/>
          <a:ln/>
        </p:spPr>
        <p:txBody>
          <a:bodyPr wrap="none" rtlCol="0" anchor="t"/>
          <a:lstStyle/>
          <a:p>
            <a:pPr marL="0" indent="0">
              <a:lnSpc>
                <a:spcPts val="4086"/>
              </a:lnSpc>
              <a:buNone/>
            </a:pPr>
            <a:r>
              <a:rPr lang="en-US" sz="3269">
                <a:solidFill>
                  <a:srgbClr val="FFFFFF"/>
                </a:solidFill>
                <a:latin typeface="Fraunces" pitchFamily="34" charset="0"/>
                <a:ea typeface="Fraunces" pitchFamily="34" charset="-122"/>
                <a:cs typeface="Fraunces" pitchFamily="34" charset="-120"/>
              </a:rPr>
              <a:t>METHODOLOGIES</a:t>
            </a:r>
            <a:endParaRPr lang="en-US" sz="3269" dirty="0"/>
          </a:p>
        </p:txBody>
      </p:sp>
      <p:pic>
        <p:nvPicPr>
          <p:cNvPr id="53" name="Picture 52" descr="A diagram of a computer program&#10;&#10;Description automatically generated">
            <a:extLst>
              <a:ext uri="{FF2B5EF4-FFF2-40B4-BE49-F238E27FC236}">
                <a16:creationId xmlns:a16="http://schemas.microsoft.com/office/drawing/2014/main" id="{5C6B4A64-CAA0-86C5-2FE4-ECD332FCA16D}"/>
              </a:ext>
            </a:extLst>
          </p:cNvPr>
          <p:cNvPicPr>
            <a:picLocks noChangeAspect="1"/>
          </p:cNvPicPr>
          <p:nvPr/>
        </p:nvPicPr>
        <p:blipFill rotWithShape="1">
          <a:blip r:embed="rId4"/>
          <a:srcRect t="5193"/>
          <a:stretch/>
        </p:blipFill>
        <p:spPr>
          <a:xfrm>
            <a:off x="783507" y="1005840"/>
            <a:ext cx="13642505" cy="78021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728A954-3BB2-BD4A-A8E4-B4B563E659A5}"/>
              </a:ext>
            </a:extLst>
          </p:cNvPr>
          <p:cNvSpPr/>
          <p:nvPr/>
        </p:nvSpPr>
        <p:spPr>
          <a:xfrm>
            <a:off x="1555219" y="3193510"/>
            <a:ext cx="4549422" cy="1975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 descr="preencoded.png">
            <a:extLst>
              <a:ext uri="{FF2B5EF4-FFF2-40B4-BE49-F238E27FC236}">
                <a16:creationId xmlns:a16="http://schemas.microsoft.com/office/drawing/2014/main" id="{43D7E114-78F2-7217-72C7-FFB16C80A859}"/>
              </a:ext>
            </a:extLst>
          </p:cNvPr>
          <p:cNvPicPr>
            <a:picLocks noChangeAspect="1"/>
          </p:cNvPicPr>
          <p:nvPr/>
        </p:nvPicPr>
        <p:blipFill>
          <a:blip r:embed="rId3"/>
          <a:stretch>
            <a:fillRect/>
          </a:stretch>
        </p:blipFill>
        <p:spPr>
          <a:xfrm>
            <a:off x="0" y="50799"/>
            <a:ext cx="14630400" cy="8229600"/>
          </a:xfrm>
          <a:prstGeom prst="rect">
            <a:avLst/>
          </a:prstGeom>
        </p:spPr>
      </p:pic>
      <p:sp>
        <p:nvSpPr>
          <p:cNvPr id="6" name="Text 3"/>
          <p:cNvSpPr/>
          <p:nvPr/>
        </p:nvSpPr>
        <p:spPr>
          <a:xfrm>
            <a:off x="1913815" y="468821"/>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DATASET</a:t>
            </a:r>
            <a:endParaRPr lang="en-US" sz="4374" dirty="0"/>
          </a:p>
        </p:txBody>
      </p:sp>
      <p:sp>
        <p:nvSpPr>
          <p:cNvPr id="7" name="Text 4"/>
          <p:cNvSpPr/>
          <p:nvPr/>
        </p:nvSpPr>
        <p:spPr>
          <a:xfrm>
            <a:off x="1275602" y="1319653"/>
            <a:ext cx="12386385" cy="4980420"/>
          </a:xfrm>
          <a:prstGeom prst="rect">
            <a:avLst/>
          </a:prstGeom>
          <a:noFill/>
          <a:ln/>
        </p:spPr>
        <p:txBody>
          <a:bodyPr wrap="square" rtlCol="0" anchor="t"/>
          <a:lstStyle/>
          <a:p>
            <a:pPr marL="0" indent="0" algn="just">
              <a:lnSpc>
                <a:spcPts val="2799"/>
              </a:lnSpc>
              <a:buNone/>
            </a:pPr>
            <a:r>
              <a:rPr lang="en-US" sz="2400" dirty="0">
                <a:solidFill>
                  <a:srgbClr val="EBECEF"/>
                </a:solidFill>
                <a:latin typeface="Fraunces"/>
                <a:ea typeface="Epilogue" pitchFamily="34" charset="-122"/>
                <a:cs typeface="Epilogue" pitchFamily="34" charset="-120"/>
              </a:rPr>
              <a:t>We built a powerful Convolutional Neural Network (CNN) to detect brain tumors. Our CNN was trained on a dataset of approximately </a:t>
            </a:r>
            <a:r>
              <a:rPr lang="en-US" sz="2400" b="1" dirty="0">
                <a:solidFill>
                  <a:srgbClr val="EBECEF"/>
                </a:solidFill>
                <a:latin typeface="Fraunces"/>
                <a:ea typeface="Epilogue" pitchFamily="34" charset="-122"/>
                <a:cs typeface="Epilogue" pitchFamily="34" charset="-120"/>
              </a:rPr>
              <a:t>3,300 brain MRI pictures</a:t>
            </a:r>
            <a:r>
              <a:rPr lang="en-US" sz="2400" dirty="0">
                <a:solidFill>
                  <a:srgbClr val="EBECEF"/>
                </a:solidFill>
                <a:latin typeface="Fraunces"/>
                <a:ea typeface="Epilogue" pitchFamily="34" charset="-122"/>
                <a:cs typeface="Epilogue" pitchFamily="34" charset="-120"/>
              </a:rPr>
              <a:t>. These pictures were carefully classified into four categories:</a:t>
            </a:r>
          </a:p>
          <a:p>
            <a:pPr algn="just">
              <a:lnSpc>
                <a:spcPct val="150000"/>
              </a:lnSpc>
            </a:pPr>
            <a:endParaRPr lang="en-US" sz="2000" dirty="0">
              <a:solidFill>
                <a:srgbClr val="EBECEF"/>
              </a:solidFill>
              <a:latin typeface="Fraunces"/>
              <a:ea typeface="Epilogue" pitchFamily="34" charset="-122"/>
              <a:cs typeface="Epilogue" pitchFamily="34" charset="-120"/>
            </a:endParaRPr>
          </a:p>
          <a:p>
            <a:pPr algn="just">
              <a:lnSpc>
                <a:spcPct val="150000"/>
              </a:lnSpc>
            </a:pPr>
            <a:endParaRPr lang="en-US" sz="2000" dirty="0">
              <a:solidFill>
                <a:srgbClr val="EBECEF"/>
              </a:solidFill>
              <a:latin typeface="Fraunces"/>
              <a:ea typeface="Epilogue" pitchFamily="34" charset="-122"/>
              <a:cs typeface="Epilogue" pitchFamily="34" charset="-120"/>
            </a:endParaRPr>
          </a:p>
          <a:p>
            <a:pPr algn="just">
              <a:lnSpc>
                <a:spcPct val="150000"/>
              </a:lnSpc>
            </a:pPr>
            <a:endParaRPr lang="en-US" sz="2000" dirty="0">
              <a:solidFill>
                <a:srgbClr val="EBECEF"/>
              </a:solidFill>
              <a:latin typeface="Fraunces"/>
              <a:ea typeface="Epilogue" pitchFamily="34" charset="-122"/>
              <a:cs typeface="Epilogue" pitchFamily="34" charset="-120"/>
            </a:endParaRPr>
          </a:p>
          <a:p>
            <a:pPr algn="just">
              <a:lnSpc>
                <a:spcPct val="150000"/>
              </a:lnSpc>
            </a:pPr>
            <a:endParaRPr lang="en-US" sz="2000" dirty="0">
              <a:solidFill>
                <a:srgbClr val="EBECEF"/>
              </a:solidFill>
              <a:latin typeface="Fraunces"/>
              <a:ea typeface="Epilogue" pitchFamily="34" charset="-122"/>
              <a:cs typeface="Epilogue" pitchFamily="34" charset="-120"/>
            </a:endParaRPr>
          </a:p>
          <a:p>
            <a:pPr algn="just">
              <a:lnSpc>
                <a:spcPct val="150000"/>
              </a:lnSpc>
            </a:pPr>
            <a:endParaRPr lang="en-US" sz="2000" dirty="0">
              <a:solidFill>
                <a:srgbClr val="EBECEF"/>
              </a:solidFill>
              <a:latin typeface="Fraunces"/>
              <a:ea typeface="Epilogue" pitchFamily="34" charset="-122"/>
              <a:cs typeface="Epilogue" pitchFamily="34" charset="-120"/>
            </a:endParaRPr>
          </a:p>
          <a:p>
            <a:pPr algn="just">
              <a:lnSpc>
                <a:spcPct val="150000"/>
              </a:lnSpc>
            </a:pPr>
            <a:endParaRPr lang="en-US" sz="2000" dirty="0">
              <a:solidFill>
                <a:srgbClr val="EBECEF"/>
              </a:solidFill>
              <a:latin typeface="Fraunces"/>
              <a:ea typeface="Epilogue" pitchFamily="34" charset="-122"/>
              <a:cs typeface="Epilogue" pitchFamily="34" charset="-120"/>
            </a:endParaRPr>
          </a:p>
          <a:p>
            <a:pPr algn="just">
              <a:lnSpc>
                <a:spcPct val="150000"/>
              </a:lnSpc>
            </a:pPr>
            <a:r>
              <a:rPr lang="en-US" sz="2400" dirty="0">
                <a:solidFill>
                  <a:srgbClr val="EBECEF"/>
                </a:solidFill>
                <a:latin typeface="Fraunces"/>
                <a:ea typeface="Epilogue" pitchFamily="34" charset="-122"/>
                <a:cs typeface="Epilogue" pitchFamily="34" charset="-120"/>
              </a:rPr>
              <a:t>Using the user-friendly Python library called </a:t>
            </a:r>
            <a:r>
              <a:rPr lang="en-US" sz="2400" dirty="0" err="1">
                <a:solidFill>
                  <a:srgbClr val="EBECEF"/>
                </a:solidFill>
                <a:latin typeface="Fraunces"/>
                <a:ea typeface="Epilogue" pitchFamily="34" charset="-122"/>
                <a:cs typeface="Epilogue" pitchFamily="34" charset="-120"/>
              </a:rPr>
              <a:t>Keras</a:t>
            </a:r>
            <a:r>
              <a:rPr lang="en-US" sz="2400" dirty="0">
                <a:solidFill>
                  <a:srgbClr val="EBECEF"/>
                </a:solidFill>
                <a:latin typeface="Fraunces"/>
                <a:ea typeface="Epilogue" pitchFamily="34" charset="-122"/>
                <a:cs typeface="Epilogue" pitchFamily="34" charset="-120"/>
              </a:rPr>
              <a:t>, we created a total of 2,880 training models and 384 testing models. The model architecture consists of two convolution layers followed by a </a:t>
            </a:r>
            <a:r>
              <a:rPr lang="en-US" sz="2400" dirty="0" err="1">
                <a:solidFill>
                  <a:srgbClr val="EBECEF"/>
                </a:solidFill>
                <a:latin typeface="Fraunces"/>
                <a:ea typeface="Epilogue" pitchFamily="34" charset="-122"/>
                <a:cs typeface="Epilogue" pitchFamily="34" charset="-120"/>
              </a:rPr>
              <a:t>softmax</a:t>
            </a:r>
            <a:r>
              <a:rPr lang="en-US" sz="2400" dirty="0">
                <a:solidFill>
                  <a:srgbClr val="EBECEF"/>
                </a:solidFill>
                <a:latin typeface="Fraunces"/>
                <a:ea typeface="Epilogue" pitchFamily="34" charset="-122"/>
                <a:cs typeface="Epilogue" pitchFamily="34" charset="-120"/>
              </a:rPr>
              <a:t> layer, which provides the likelihood that an MRI falls into one of the four tumor categories. Even with just ninety-nine epochs, our simple model achieved an impressive accuracy of about 97.143%.</a:t>
            </a:r>
            <a:endParaRPr lang="en-US" sz="2400" b="1" dirty="0">
              <a:solidFill>
                <a:srgbClr val="EBECEF"/>
              </a:solidFill>
              <a:latin typeface="Fraunces"/>
              <a:ea typeface="Epilogue" pitchFamily="34" charset="-122"/>
            </a:endParaRPr>
          </a:p>
          <a:p>
            <a:pPr>
              <a:lnSpc>
                <a:spcPts val="2799"/>
              </a:lnSpc>
            </a:pPr>
            <a:endParaRPr lang="en-US" sz="2000" b="1" dirty="0">
              <a:latin typeface="Fraunces"/>
            </a:endParaRPr>
          </a:p>
        </p:txBody>
      </p:sp>
      <p:sp>
        <p:nvSpPr>
          <p:cNvPr id="8" name="Text 5"/>
          <p:cNvSpPr/>
          <p:nvPr/>
        </p:nvSpPr>
        <p:spPr>
          <a:xfrm>
            <a:off x="2037993" y="4677759"/>
            <a:ext cx="10554414" cy="1777008"/>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2037993" y="6300073"/>
            <a:ext cx="10554414" cy="355402"/>
          </a:xfrm>
          <a:prstGeom prst="rect">
            <a:avLst/>
          </a:prstGeom>
          <a:noFill/>
          <a:ln/>
        </p:spPr>
        <p:txBody>
          <a:bodyPr wrap="none" rtlCol="0" anchor="t"/>
          <a:lstStyle/>
          <a:p>
            <a:pPr marL="0" indent="0">
              <a:lnSpc>
                <a:spcPts val="2799"/>
              </a:lnSpc>
              <a:buNone/>
            </a:pPr>
            <a:endParaRPr lang="en-US" sz="1750" dirty="0"/>
          </a:p>
        </p:txBody>
      </p:sp>
      <p:graphicFrame>
        <p:nvGraphicFramePr>
          <p:cNvPr id="18" name="Diagram 17">
            <a:extLst>
              <a:ext uri="{FF2B5EF4-FFF2-40B4-BE49-F238E27FC236}">
                <a16:creationId xmlns:a16="http://schemas.microsoft.com/office/drawing/2014/main" id="{CB7BCDBA-659A-7A06-3C29-004B2666BF3D}"/>
              </a:ext>
            </a:extLst>
          </p:cNvPr>
          <p:cNvGraphicFramePr/>
          <p:nvPr>
            <p:extLst>
              <p:ext uri="{D42A27DB-BD31-4B8C-83A1-F6EECF244321}">
                <p14:modId xmlns:p14="http://schemas.microsoft.com/office/powerpoint/2010/main" val="855861275"/>
              </p:ext>
            </p:extLst>
          </p:nvPr>
        </p:nvGraphicFramePr>
        <p:xfrm>
          <a:off x="3081866" y="2051875"/>
          <a:ext cx="8466667" cy="38141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157CC402-8050-9685-829E-D1321BFA5201}"/>
              </a:ext>
            </a:extLst>
          </p:cNvPr>
          <p:cNvPicPr>
            <a:picLocks noChangeAspect="1"/>
          </p:cNvPicPr>
          <p:nvPr/>
        </p:nvPicPr>
        <p:blipFill rotWithShape="1">
          <a:blip r:embed="rId3"/>
          <a:srcRect/>
          <a:stretch/>
        </p:blipFill>
        <p:spPr>
          <a:xfrm>
            <a:off x="20" y="10"/>
            <a:ext cx="14630380" cy="8229590"/>
          </a:xfrm>
          <a:prstGeom prst="rect">
            <a:avLst/>
          </a:prstGeom>
        </p:spPr>
      </p:pic>
      <p:graphicFrame>
        <p:nvGraphicFramePr>
          <p:cNvPr id="3" name="Diagram 2">
            <a:extLst>
              <a:ext uri="{FF2B5EF4-FFF2-40B4-BE49-F238E27FC236}">
                <a16:creationId xmlns:a16="http://schemas.microsoft.com/office/drawing/2014/main" id="{50EFE5CF-E934-05D6-8D85-E16CFD9B79CC}"/>
              </a:ext>
            </a:extLst>
          </p:cNvPr>
          <p:cNvGraphicFramePr/>
          <p:nvPr>
            <p:extLst>
              <p:ext uri="{D42A27DB-BD31-4B8C-83A1-F6EECF244321}">
                <p14:modId xmlns:p14="http://schemas.microsoft.com/office/powerpoint/2010/main" val="1070385769"/>
              </p:ext>
            </p:extLst>
          </p:nvPr>
        </p:nvGraphicFramePr>
        <p:xfrm>
          <a:off x="1168399" y="850900"/>
          <a:ext cx="12928595" cy="632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040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968" y="880110"/>
            <a:ext cx="12832395" cy="646938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95" y="959780"/>
            <a:ext cx="12690204" cy="6310040"/>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1" descr="preencoded.png">
            <a:extLst>
              <a:ext uri="{FF2B5EF4-FFF2-40B4-BE49-F238E27FC236}">
                <a16:creationId xmlns:a16="http://schemas.microsoft.com/office/drawing/2014/main" id="{0969ABA0-4308-3E7C-6BAB-EE3A9C048A2F}"/>
              </a:ext>
            </a:extLst>
          </p:cNvPr>
          <p:cNvPicPr>
            <a:picLocks noChangeAspect="1"/>
          </p:cNvPicPr>
          <p:nvPr/>
        </p:nvPicPr>
        <p:blipFill>
          <a:blip r:embed="rId3"/>
          <a:stretch>
            <a:fillRect/>
          </a:stretch>
        </p:blipFill>
        <p:spPr>
          <a:xfrm>
            <a:off x="0" y="50799"/>
            <a:ext cx="14630400" cy="8229600"/>
          </a:xfrm>
          <a:prstGeom prst="rect">
            <a:avLst/>
          </a:prstGeom>
        </p:spPr>
      </p:pic>
      <p:pic>
        <p:nvPicPr>
          <p:cNvPr id="10" name="Picture 9">
            <a:extLst>
              <a:ext uri="{FF2B5EF4-FFF2-40B4-BE49-F238E27FC236}">
                <a16:creationId xmlns:a16="http://schemas.microsoft.com/office/drawing/2014/main" id="{16D0449D-02F2-FF91-EDD6-8F38BF1F98E9}"/>
              </a:ext>
            </a:extLst>
          </p:cNvPr>
          <p:cNvPicPr>
            <a:picLocks noChangeAspect="1"/>
          </p:cNvPicPr>
          <p:nvPr/>
        </p:nvPicPr>
        <p:blipFill rotWithShape="1">
          <a:blip r:embed="rId4"/>
          <a:srcRect t="6130"/>
          <a:stretch/>
        </p:blipFill>
        <p:spPr>
          <a:xfrm>
            <a:off x="1696865" y="1768963"/>
            <a:ext cx="11236669" cy="5373199"/>
          </a:xfrm>
          <a:prstGeom prst="rect">
            <a:avLst/>
          </a:prstGeom>
        </p:spPr>
      </p:pic>
      <p:sp>
        <p:nvSpPr>
          <p:cNvPr id="11" name="TextBox 10">
            <a:extLst>
              <a:ext uri="{FF2B5EF4-FFF2-40B4-BE49-F238E27FC236}">
                <a16:creationId xmlns:a16="http://schemas.microsoft.com/office/drawing/2014/main" id="{44CF9432-171B-AF73-227D-D54663F034E4}"/>
              </a:ext>
            </a:extLst>
          </p:cNvPr>
          <p:cNvSpPr txBox="1"/>
          <p:nvPr/>
        </p:nvSpPr>
        <p:spPr>
          <a:xfrm>
            <a:off x="1696865" y="933420"/>
            <a:ext cx="3359509" cy="707886"/>
          </a:xfrm>
          <a:prstGeom prst="rect">
            <a:avLst/>
          </a:prstGeom>
          <a:noFill/>
        </p:spPr>
        <p:txBody>
          <a:bodyPr wrap="none" rtlCol="0">
            <a:spAutoFit/>
          </a:bodyPr>
          <a:lstStyle/>
          <a:p>
            <a:r>
              <a:rPr lang="en-US" sz="4000" dirty="0">
                <a:latin typeface="Fraunces"/>
                <a:ea typeface="Fraunces"/>
              </a:rPr>
              <a:t>CNN WORKING</a:t>
            </a:r>
          </a:p>
        </p:txBody>
      </p:sp>
    </p:spTree>
    <p:extLst>
      <p:ext uri="{BB962C8B-B14F-4D97-AF65-F5344CB8AC3E}">
        <p14:creationId xmlns:p14="http://schemas.microsoft.com/office/powerpoint/2010/main" val="3654228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12" name="Image 1" descr="preencoded.png">
            <a:extLst>
              <a:ext uri="{FF2B5EF4-FFF2-40B4-BE49-F238E27FC236}">
                <a16:creationId xmlns:a16="http://schemas.microsoft.com/office/drawing/2014/main" id="{43F559CA-F080-AD64-BE33-D837961123B8}"/>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1180430" y="1448872"/>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Soft-Max Layers</a:t>
            </a:r>
            <a:endParaRPr lang="en-US" sz="4374" dirty="0"/>
          </a:p>
        </p:txBody>
      </p:sp>
      <p:sp>
        <p:nvSpPr>
          <p:cNvPr id="5" name="Text 3"/>
          <p:cNvSpPr/>
          <p:nvPr/>
        </p:nvSpPr>
        <p:spPr>
          <a:xfrm>
            <a:off x="901266" y="2402319"/>
            <a:ext cx="11740178" cy="1066205"/>
          </a:xfrm>
          <a:prstGeom prst="rect">
            <a:avLst/>
          </a:prstGeom>
          <a:noFill/>
          <a:ln/>
        </p:spPr>
        <p:txBody>
          <a:bodyPr wrap="square" rtlCol="0" anchor="t"/>
          <a:lstStyle/>
          <a:p>
            <a:pPr marL="0" indent="0" algn="l">
              <a:lnSpc>
                <a:spcPts val="2799"/>
              </a:lnSpc>
              <a:buNone/>
            </a:pPr>
            <a:r>
              <a:rPr lang="en-US" sz="2400" dirty="0">
                <a:solidFill>
                  <a:srgbClr val="EBECEF"/>
                </a:solidFill>
                <a:latin typeface="Epilogue" pitchFamily="34" charset="0"/>
                <a:ea typeface="Epilogue" pitchFamily="34" charset="-122"/>
                <a:cs typeface="Epilogue" pitchFamily="34" charset="-120"/>
              </a:rPr>
              <a:t>The softmax layer in neural networks transforms numerical scores into probabilities, crucial for tasks like classifying brain tumors. It converts the final output into a vector of probabilities, indicating the likelihood of each tumor type in an image.</a:t>
            </a:r>
            <a:endParaRPr lang="en-US" sz="2400" dirty="0"/>
          </a:p>
        </p:txBody>
      </p:sp>
      <p:sp>
        <p:nvSpPr>
          <p:cNvPr id="6" name="Text 4"/>
          <p:cNvSpPr/>
          <p:nvPr/>
        </p:nvSpPr>
        <p:spPr>
          <a:xfrm>
            <a:off x="901266" y="3801780"/>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Input</a:t>
            </a:r>
            <a:endParaRPr lang="en-US" sz="2187" dirty="0"/>
          </a:p>
        </p:txBody>
      </p:sp>
      <p:sp>
        <p:nvSpPr>
          <p:cNvPr id="7" name="Text 5"/>
          <p:cNvSpPr/>
          <p:nvPr/>
        </p:nvSpPr>
        <p:spPr>
          <a:xfrm>
            <a:off x="901266" y="4482222"/>
            <a:ext cx="10221158" cy="355402"/>
          </a:xfrm>
          <a:prstGeom prst="rect">
            <a:avLst/>
          </a:prstGeom>
          <a:noFill/>
          <a:ln/>
        </p:spPr>
        <p:txBody>
          <a:bodyPr wrap="none" rtlCol="0" anchor="t"/>
          <a:lstStyle/>
          <a:p>
            <a:pPr marL="0" indent="0">
              <a:lnSpc>
                <a:spcPts val="2799"/>
              </a:lnSpc>
              <a:buNone/>
            </a:pPr>
            <a:r>
              <a:rPr lang="en-US" sz="2400" dirty="0">
                <a:solidFill>
                  <a:srgbClr val="EBECEF"/>
                </a:solidFill>
                <a:latin typeface="Epilogue" pitchFamily="34" charset="0"/>
                <a:ea typeface="Epilogue" pitchFamily="34" charset="-122"/>
                <a:cs typeface="Epilogue" pitchFamily="34" charset="-120"/>
              </a:rPr>
              <a:t>Set of numerical scores or logits</a:t>
            </a:r>
            <a:endParaRPr lang="en-US" sz="2400" dirty="0"/>
          </a:p>
        </p:txBody>
      </p:sp>
      <p:sp>
        <p:nvSpPr>
          <p:cNvPr id="8" name="Text 6"/>
          <p:cNvSpPr/>
          <p:nvPr/>
        </p:nvSpPr>
        <p:spPr>
          <a:xfrm>
            <a:off x="901266" y="5170879"/>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Transformation</a:t>
            </a:r>
            <a:endParaRPr lang="en-US" sz="2187" dirty="0"/>
          </a:p>
        </p:txBody>
      </p:sp>
      <p:sp>
        <p:nvSpPr>
          <p:cNvPr id="9" name="Text 7"/>
          <p:cNvSpPr/>
          <p:nvPr/>
        </p:nvSpPr>
        <p:spPr>
          <a:xfrm>
            <a:off x="901266" y="5758873"/>
            <a:ext cx="6271561" cy="447851"/>
          </a:xfrm>
          <a:prstGeom prst="rect">
            <a:avLst/>
          </a:prstGeom>
          <a:noFill/>
          <a:ln/>
        </p:spPr>
        <p:txBody>
          <a:bodyPr wrap="none" rtlCol="0" anchor="t"/>
          <a:lstStyle/>
          <a:p>
            <a:pPr marL="0" indent="0">
              <a:lnSpc>
                <a:spcPts val="2799"/>
              </a:lnSpc>
              <a:buNone/>
            </a:pPr>
            <a:r>
              <a:rPr lang="en-US" sz="2400" dirty="0">
                <a:solidFill>
                  <a:srgbClr val="EBECEF"/>
                </a:solidFill>
                <a:latin typeface="Epilogue" pitchFamily="34" charset="0"/>
                <a:ea typeface="Epilogue" pitchFamily="34" charset="-122"/>
                <a:cs typeface="Epilogue" pitchFamily="34" charset="-120"/>
              </a:rPr>
              <a:t>Transformed into a set of probabilities</a:t>
            </a:r>
          </a:p>
          <a:p>
            <a:pPr marL="0" indent="0">
              <a:lnSpc>
                <a:spcPts val="2799"/>
              </a:lnSpc>
              <a:buNone/>
            </a:pPr>
            <a:r>
              <a:rPr lang="en-US" sz="2400" dirty="0">
                <a:solidFill>
                  <a:srgbClr val="EBECEF"/>
                </a:solidFill>
                <a:latin typeface="Epilogue" pitchFamily="34" charset="0"/>
                <a:ea typeface="Epilogue" pitchFamily="34" charset="-122"/>
                <a:cs typeface="Epilogue" pitchFamily="34" charset="-120"/>
              </a:rPr>
              <a:t> that add up to one</a:t>
            </a:r>
            <a:endParaRPr lang="en-US" sz="2400" dirty="0"/>
          </a:p>
        </p:txBody>
      </p:sp>
      <p:sp>
        <p:nvSpPr>
          <p:cNvPr id="10" name="Shape 8"/>
          <p:cNvSpPr/>
          <p:nvPr/>
        </p:nvSpPr>
        <p:spPr>
          <a:xfrm>
            <a:off x="568010" y="2152407"/>
            <a:ext cx="44410" cy="4304228"/>
          </a:xfrm>
          <a:prstGeom prst="rect">
            <a:avLst/>
          </a:prstGeom>
          <a:solidFill>
            <a:srgbClr val="8C98CA"/>
          </a:solidFill>
          <a:ln/>
        </p:spPr>
        <p:txBody>
          <a:bodyPr/>
          <a:lstStyle/>
          <a:p>
            <a:endParaRPr lang="en-US"/>
          </a:p>
        </p:txBody>
      </p:sp>
      <p:grpSp>
        <p:nvGrpSpPr>
          <p:cNvPr id="30" name="Group 29">
            <a:extLst>
              <a:ext uri="{FF2B5EF4-FFF2-40B4-BE49-F238E27FC236}">
                <a16:creationId xmlns:a16="http://schemas.microsoft.com/office/drawing/2014/main" id="{AAED1310-BD90-0AE7-F7BC-757832FD876C}"/>
              </a:ext>
            </a:extLst>
          </p:cNvPr>
          <p:cNvGrpSpPr/>
          <p:nvPr/>
        </p:nvGrpSpPr>
        <p:grpSpPr>
          <a:xfrm>
            <a:off x="6605367" y="3890392"/>
            <a:ext cx="7239842" cy="2977665"/>
            <a:chOff x="2371249" y="2490391"/>
            <a:chExt cx="7578984" cy="3657203"/>
          </a:xfrm>
        </p:grpSpPr>
        <p:sp>
          <p:nvSpPr>
            <p:cNvPr id="15" name="Rectangle 14">
              <a:extLst>
                <a:ext uri="{FF2B5EF4-FFF2-40B4-BE49-F238E27FC236}">
                  <a16:creationId xmlns:a16="http://schemas.microsoft.com/office/drawing/2014/main" id="{148D4A6E-95A0-878D-65E3-38EECF8CACBA}"/>
                </a:ext>
              </a:extLst>
            </p:cNvPr>
            <p:cNvSpPr/>
            <p:nvPr/>
          </p:nvSpPr>
          <p:spPr>
            <a:xfrm>
              <a:off x="2817913" y="2490391"/>
              <a:ext cx="7132320" cy="365720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PROBABILITIES</a:t>
              </a:r>
            </a:p>
          </p:txBody>
        </p:sp>
        <p:pic>
          <p:nvPicPr>
            <p:cNvPr id="14" name="Picture 13">
              <a:extLst>
                <a:ext uri="{FF2B5EF4-FFF2-40B4-BE49-F238E27FC236}">
                  <a16:creationId xmlns:a16="http://schemas.microsoft.com/office/drawing/2014/main" id="{489937FD-1587-4740-E853-382671C991DD}"/>
                </a:ext>
              </a:extLst>
            </p:cNvPr>
            <p:cNvPicPr>
              <a:picLocks noChangeAspect="1"/>
            </p:cNvPicPr>
            <p:nvPr/>
          </p:nvPicPr>
          <p:blipFill rotWithShape="1">
            <a:blip r:embed="rId4"/>
            <a:srcRect r="26240"/>
            <a:stretch/>
          </p:blipFill>
          <p:spPr>
            <a:xfrm>
              <a:off x="2371249" y="2518212"/>
              <a:ext cx="5248157" cy="3619500"/>
            </a:xfrm>
            <a:prstGeom prst="rect">
              <a:avLst/>
            </a:prstGeom>
            <a:effectLst>
              <a:outerShdw blurRad="50800" dist="50800" dir="5400000" algn="ctr" rotWithShape="0">
                <a:srgbClr val="000000">
                  <a:alpha val="6000"/>
                </a:srgbClr>
              </a:outerShdw>
            </a:effectLst>
          </p:spPr>
        </p:pic>
        <p:cxnSp>
          <p:nvCxnSpPr>
            <p:cNvPr id="17" name="Straight Arrow Connector 16">
              <a:extLst>
                <a:ext uri="{FF2B5EF4-FFF2-40B4-BE49-F238E27FC236}">
                  <a16:creationId xmlns:a16="http://schemas.microsoft.com/office/drawing/2014/main" id="{00D50ED2-4D99-A323-7AEB-F175CF6798C3}"/>
                </a:ext>
              </a:extLst>
            </p:cNvPr>
            <p:cNvCxnSpPr/>
            <p:nvPr/>
          </p:nvCxnSpPr>
          <p:spPr>
            <a:xfrm>
              <a:off x="7481828" y="3259514"/>
              <a:ext cx="65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DC940C-4A49-67DD-F55E-8C013ED55C09}"/>
                </a:ext>
              </a:extLst>
            </p:cNvPr>
            <p:cNvSpPr txBox="1"/>
            <p:nvPr/>
          </p:nvSpPr>
          <p:spPr>
            <a:xfrm rot="5400000">
              <a:off x="7684284" y="4321377"/>
              <a:ext cx="2672227" cy="369332"/>
            </a:xfrm>
            <a:prstGeom prst="rect">
              <a:avLst/>
            </a:prstGeom>
            <a:noFill/>
          </p:spPr>
          <p:txBody>
            <a:bodyPr wrap="square" rtlCol="0">
              <a:spAutoFit/>
            </a:bodyPr>
            <a:lstStyle/>
            <a:p>
              <a:pPr algn="ctr"/>
              <a:r>
                <a:rPr lang="en-US" b="1" dirty="0">
                  <a:solidFill>
                    <a:schemeClr val="accent3">
                      <a:lumMod val="75000"/>
                    </a:schemeClr>
                  </a:solidFill>
                  <a:latin typeface="Fraunces"/>
                </a:rPr>
                <a:t>PROBABILITIES</a:t>
              </a:r>
            </a:p>
          </p:txBody>
        </p:sp>
        <p:cxnSp>
          <p:nvCxnSpPr>
            <p:cNvPr id="20" name="Straight Arrow Connector 19">
              <a:extLst>
                <a:ext uri="{FF2B5EF4-FFF2-40B4-BE49-F238E27FC236}">
                  <a16:creationId xmlns:a16="http://schemas.microsoft.com/office/drawing/2014/main" id="{B6D21720-DC54-0405-5C06-88F8E00DE3B6}"/>
                </a:ext>
              </a:extLst>
            </p:cNvPr>
            <p:cNvCxnSpPr/>
            <p:nvPr/>
          </p:nvCxnSpPr>
          <p:spPr>
            <a:xfrm>
              <a:off x="7481828" y="4023360"/>
              <a:ext cx="65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227C7B-0345-EBD8-CD74-E688BF2C458E}"/>
                </a:ext>
              </a:extLst>
            </p:cNvPr>
            <p:cNvCxnSpPr/>
            <p:nvPr/>
          </p:nvCxnSpPr>
          <p:spPr>
            <a:xfrm>
              <a:off x="7481828" y="4643120"/>
              <a:ext cx="65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4FB034-094D-EB0E-6C06-1A1ECCE23791}"/>
                </a:ext>
              </a:extLst>
            </p:cNvPr>
            <p:cNvCxnSpPr/>
            <p:nvPr/>
          </p:nvCxnSpPr>
          <p:spPr>
            <a:xfrm>
              <a:off x="7481828" y="5598160"/>
              <a:ext cx="65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Image 1" descr="preencoded.png">
            <a:extLst>
              <a:ext uri="{FF2B5EF4-FFF2-40B4-BE49-F238E27FC236}">
                <a16:creationId xmlns:a16="http://schemas.microsoft.com/office/drawing/2014/main" id="{F7F8A20D-9FDF-E791-2047-8C3085CECCE9}"/>
              </a:ext>
            </a:extLst>
          </p:cNvPr>
          <p:cNvPicPr>
            <a:picLocks noChangeAspect="1"/>
          </p:cNvPicPr>
          <p:nvPr/>
        </p:nvPicPr>
        <p:blipFill>
          <a:blip r:embed="rId4"/>
          <a:stretch>
            <a:fillRect/>
          </a:stretch>
        </p:blipFill>
        <p:spPr>
          <a:xfrm>
            <a:off x="0" y="0"/>
            <a:ext cx="14630400" cy="8229600"/>
          </a:xfrm>
          <a:prstGeom prst="rect">
            <a:avLst/>
          </a:prstGeom>
        </p:spPr>
      </p:pic>
      <p:sp>
        <p:nvSpPr>
          <p:cNvPr id="6" name="Text 2"/>
          <p:cNvSpPr/>
          <p:nvPr/>
        </p:nvSpPr>
        <p:spPr>
          <a:xfrm>
            <a:off x="547189" y="534387"/>
            <a:ext cx="4033798" cy="152137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900" b="1" dirty="0">
                <a:effectLst/>
                <a:latin typeface="Fraunces"/>
                <a:ea typeface="Times New Roman" panose="02020603050405020304" pitchFamily="18" charset="0"/>
              </a:rPr>
              <a:t>RECURRENT</a:t>
            </a:r>
            <a:r>
              <a:rPr lang="en-US" sz="1800" b="1" dirty="0">
                <a:effectLst/>
                <a:latin typeface="Times New Roman" panose="02020603050405020304" pitchFamily="18" charset="0"/>
                <a:ea typeface="Times New Roman" panose="02020603050405020304" pitchFamily="18" charset="0"/>
              </a:rPr>
              <a:t> </a:t>
            </a:r>
            <a:r>
              <a:rPr lang="en-US" sz="2900" b="1" cap="all" dirty="0">
                <a:effectLst>
                  <a:outerShdw blurRad="50800" dist="63500" dir="2700000" algn="tl" rotWithShape="0">
                    <a:srgbClr val="000000">
                      <a:alpha val="48000"/>
                    </a:srgbClr>
                  </a:outerShdw>
                </a:effectLst>
                <a:latin typeface="Fraunces"/>
                <a:ea typeface="+mj-ea"/>
                <a:cs typeface="+mj-cs"/>
              </a:rPr>
              <a:t>Neural Network</a:t>
            </a:r>
          </a:p>
        </p:txBody>
      </p:sp>
      <p:sp>
        <p:nvSpPr>
          <p:cNvPr id="7" name="Text 3"/>
          <p:cNvSpPr/>
          <p:nvPr/>
        </p:nvSpPr>
        <p:spPr>
          <a:xfrm>
            <a:off x="625404" y="2055759"/>
            <a:ext cx="4696946" cy="5214061"/>
          </a:xfrm>
          <a:prstGeom prst="rect">
            <a:avLst/>
          </a:prstGeom>
        </p:spPr>
        <p:txBody>
          <a:bodyPr vert="horz" lIns="91440" tIns="45720" rIns="91440" bIns="45720" rtlCol="0">
            <a:noAutofit/>
          </a:bodyPr>
          <a:lstStyle/>
          <a:p>
            <a:pPr defTabSz="914400">
              <a:lnSpc>
                <a:spcPct val="120000"/>
              </a:lnSpc>
              <a:spcAft>
                <a:spcPts val="600"/>
              </a:spcAft>
            </a:pPr>
            <a:r>
              <a:rPr lang="en-US" sz="2400" dirty="0">
                <a:effectLst>
                  <a:outerShdw blurRad="50800" dist="38100" dir="2700000" algn="tl" rotWithShape="0">
                    <a:srgbClr val="000000">
                      <a:alpha val="48000"/>
                    </a:srgbClr>
                  </a:outerShdw>
                </a:effectLst>
                <a:latin typeface="Fraunces"/>
              </a:rPr>
              <a:t>RNNs analyze sequences, vital in medical imaging like MRI scans. They excel in categorizing brain tumors by analyzing image sequences, with LSTM-based approaches showing superior accuracy. RNNs show promise as diagnostic and therapeutic tools for brain tumors, backed by extensive research.</a:t>
            </a: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0551" y="880110"/>
            <a:ext cx="8035290" cy="646938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8766" y="959780"/>
            <a:ext cx="7878860" cy="6310040"/>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2" descr="preencoded.png"/>
          <p:cNvPicPr>
            <a:picLocks noChangeAspect="1"/>
          </p:cNvPicPr>
          <p:nvPr/>
        </p:nvPicPr>
        <p:blipFill rotWithShape="1">
          <a:blip r:embed="rId5"/>
          <a:srcRect b="6122"/>
          <a:stretch/>
        </p:blipFill>
        <p:spPr>
          <a:xfrm>
            <a:off x="6205117" y="1692370"/>
            <a:ext cx="7074308" cy="514023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DE2F12A-6925-4306-9A7D-B73ACFEB848D}">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TM04033921[[fn=Damask]]</Template>
  <TotalTime>287</TotalTime>
  <Words>618</Words>
  <Application>Microsoft Office PowerPoint</Application>
  <PresentationFormat>Custom</PresentationFormat>
  <Paragraphs>101</Paragraphs>
  <Slides>13</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Bookman Old Style</vt:lpstr>
      <vt:lpstr>Bradley Hand ITC</vt:lpstr>
      <vt:lpstr>Cooper Black</vt:lpstr>
      <vt:lpstr>Epilogue</vt:lpstr>
      <vt:lpstr>Franklin Gothic Demi</vt:lpstr>
      <vt:lpstr>Franklin Gothic Heavy</vt:lpstr>
      <vt:lpstr>Fraunces</vt:lpstr>
      <vt:lpstr>Georgia</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Vishal gupta</cp:lastModifiedBy>
  <cp:revision>9</cp:revision>
  <dcterms:created xsi:type="dcterms:W3CDTF">2024-04-05T13:43:01Z</dcterms:created>
  <dcterms:modified xsi:type="dcterms:W3CDTF">2024-04-05T18:54:41Z</dcterms:modified>
</cp:coreProperties>
</file>