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64" r:id="rId3"/>
    <p:sldId id="265" r:id="rId4"/>
    <p:sldId id="266"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B9928-A733-4AE7-814E-0C9FED873BB3}"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A8765-B5E8-4B51-8390-316D0902E212}" type="slidenum">
              <a:rPr lang="en-IN" smtClean="0"/>
              <a:t>‹#›</a:t>
            </a:fld>
            <a:endParaRPr lang="en-IN"/>
          </a:p>
        </p:txBody>
      </p:sp>
    </p:spTree>
    <p:extLst>
      <p:ext uri="{BB962C8B-B14F-4D97-AF65-F5344CB8AC3E}">
        <p14:creationId xmlns:p14="http://schemas.microsoft.com/office/powerpoint/2010/main" val="54587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EB1D-8F13-E9F2-FA47-826CD3B5D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78747C-1F26-8E68-8759-551D7DD03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372BF6-6DB2-9DE6-AF02-6D08E7D2F4F1}"/>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5D64D83E-15CF-A441-41D4-A7FAAD356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12992-FD8D-FA6F-77E9-CE0BFE71B04D}"/>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144352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1A90-9BF5-AB55-5387-68F7E7DF93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284EA7-8B24-B1FE-89C2-AE071C49A7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03838-1ED8-F8C8-1B01-BE394B9C9CD1}"/>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29DED0A5-AF82-4AFC-AC0C-6CEC63930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EC56F-6252-D10D-2431-6BD3C401073F}"/>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413854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53AF8-2E27-75AF-058E-BD88C87B2F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4E4CB-BB61-5C9A-90DE-FCFA05429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737C4-A252-7050-1B36-F4F8C48CEDCF}"/>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B38DB20D-53F0-6E12-D049-A0A11444F2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C66F8-4ACE-724A-3F0E-198638168303}"/>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802347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7443-7773-FF3A-8D18-5C4066358B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27BFB-EC12-4259-95E4-C7C5C3341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964F9-138A-EDFC-460E-29DB9B9FF961}"/>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EEBC9B33-681F-1148-1A31-20148CD7D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BBD4D-19CE-8D75-654C-40BA371B60AC}"/>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1192552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72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9F06-6AEE-83B7-8242-8DFA84CDF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B1BC63-DF86-9EF2-D65C-EEB433B7D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666E5-4D45-0BF4-7DB8-3E52E9E7AA87}"/>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A4C4EF5E-96BF-D2B3-89E1-9E500C3B2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6415B-0402-1547-51DB-CBBEB39FFE93}"/>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265936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D94F-AC74-01FB-245B-2171A849E8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1651A-7169-3B45-3F27-65DA512AE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55CEAE-AA72-836E-9F38-B8D0A8690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2CE841-0380-241B-6B2B-13A38AF98B56}"/>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6" name="Footer Placeholder 5">
            <a:extLst>
              <a:ext uri="{FF2B5EF4-FFF2-40B4-BE49-F238E27FC236}">
                <a16:creationId xmlns:a16="http://schemas.microsoft.com/office/drawing/2014/main" id="{5991D44F-0522-91F2-DBA1-8DFCD9E292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16B772-147C-6ED7-02D2-D82195277E63}"/>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419544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34E8-2766-62E1-CCD6-E1863FDEDA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C13C0E-4228-388D-2477-291DE9F34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D912C-169D-135C-C792-9B9B6ED4A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B3C8B-D146-F52E-E885-D4AC2C484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9819D-5FC2-9F44-F8A9-D32007C19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78B984-5A52-D773-E12C-373360ADE533}"/>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8" name="Footer Placeholder 7">
            <a:extLst>
              <a:ext uri="{FF2B5EF4-FFF2-40B4-BE49-F238E27FC236}">
                <a16:creationId xmlns:a16="http://schemas.microsoft.com/office/drawing/2014/main" id="{841A1555-3733-B4CC-FF94-B251965D8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0ADD13-C275-6DD9-C0C2-57726451B959}"/>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177550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A9F-D27F-0515-26EF-4F493A82BF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92149-3ADA-577A-B0C0-8E78209AAA4E}"/>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4" name="Footer Placeholder 3">
            <a:extLst>
              <a:ext uri="{FF2B5EF4-FFF2-40B4-BE49-F238E27FC236}">
                <a16:creationId xmlns:a16="http://schemas.microsoft.com/office/drawing/2014/main" id="{768ACC65-8D68-C1CB-E9EE-A7E1F19352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79F0DB-5157-5F15-C52E-675C1612DE38}"/>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343257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B500A-DAB2-C80B-64C6-B7F1724BE981}"/>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3" name="Footer Placeholder 2">
            <a:extLst>
              <a:ext uri="{FF2B5EF4-FFF2-40B4-BE49-F238E27FC236}">
                <a16:creationId xmlns:a16="http://schemas.microsoft.com/office/drawing/2014/main" id="{814896C8-1372-EF51-29E0-8819D48790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2C96EA-6893-861D-609D-3F01AD30AB29}"/>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424798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362-B968-C77F-432C-0C987908D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6B3E40-6297-2B73-737C-4D72E23CC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0C582C-6957-C296-68A7-368F6565A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25014-A7D1-D3B9-18EC-8FB1C11B3C0C}"/>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6" name="Footer Placeholder 5">
            <a:extLst>
              <a:ext uri="{FF2B5EF4-FFF2-40B4-BE49-F238E27FC236}">
                <a16:creationId xmlns:a16="http://schemas.microsoft.com/office/drawing/2014/main" id="{CA35DEC6-8698-766F-CC72-2BA3DD3D2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BAFEE-6AD7-9A42-A4A6-8084068AFF6E}"/>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340811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3D1F-433D-7EC3-5BFC-905DDC285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2B719D-7CAE-5EE0-38FF-666257C3F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DEB389-DBDB-71EE-03E0-A14A3A0A5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2F392-2B16-384B-794C-3A0D03924E9B}"/>
              </a:ext>
            </a:extLst>
          </p:cNvPr>
          <p:cNvSpPr>
            <a:spLocks noGrp="1"/>
          </p:cNvSpPr>
          <p:nvPr>
            <p:ph type="dt" sz="half" idx="10"/>
          </p:nvPr>
        </p:nvSpPr>
        <p:spPr/>
        <p:txBody>
          <a:bodyPr/>
          <a:lstStyle/>
          <a:p>
            <a:fld id="{1FDD50F9-0D85-4C0B-A9AA-B5353529B87B}" type="datetimeFigureOut">
              <a:rPr lang="en-IN" smtClean="0"/>
              <a:t>10-08-2024</a:t>
            </a:fld>
            <a:endParaRPr lang="en-IN"/>
          </a:p>
        </p:txBody>
      </p:sp>
      <p:sp>
        <p:nvSpPr>
          <p:cNvPr id="6" name="Footer Placeholder 5">
            <a:extLst>
              <a:ext uri="{FF2B5EF4-FFF2-40B4-BE49-F238E27FC236}">
                <a16:creationId xmlns:a16="http://schemas.microsoft.com/office/drawing/2014/main" id="{5759ABF9-B84B-AF69-C6E4-449156BAA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459C8-7B58-EAE3-DAC7-E3B3EDBDE8A1}"/>
              </a:ext>
            </a:extLst>
          </p:cNvPr>
          <p:cNvSpPr>
            <a:spLocks noGrp="1"/>
          </p:cNvSpPr>
          <p:nvPr>
            <p:ph type="sldNum" sz="quarter" idx="12"/>
          </p:nvPr>
        </p:nvSpPr>
        <p:spPr/>
        <p:txBody>
          <a:bodyPr/>
          <a:lstStyle/>
          <a:p>
            <a:fld id="{289DD4FE-B947-4CB4-B4B3-848A09ED8195}" type="slidenum">
              <a:rPr lang="en-IN" smtClean="0"/>
              <a:t>‹#›</a:t>
            </a:fld>
            <a:endParaRPr lang="en-IN"/>
          </a:p>
        </p:txBody>
      </p:sp>
    </p:spTree>
    <p:extLst>
      <p:ext uri="{BB962C8B-B14F-4D97-AF65-F5344CB8AC3E}">
        <p14:creationId xmlns:p14="http://schemas.microsoft.com/office/powerpoint/2010/main" val="26780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44DCE-61AF-6C17-42EF-E065562A5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2040BA-6DA8-9EF6-2E42-9EE0C7050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41FC5-CABA-6C73-806E-E85951615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D50F9-0D85-4C0B-A9AA-B5353529B87B}" type="datetimeFigureOut">
              <a:rPr lang="en-IN" smtClean="0"/>
              <a:t>10-08-2024</a:t>
            </a:fld>
            <a:endParaRPr lang="en-IN"/>
          </a:p>
        </p:txBody>
      </p:sp>
      <p:sp>
        <p:nvSpPr>
          <p:cNvPr id="5" name="Footer Placeholder 4">
            <a:extLst>
              <a:ext uri="{FF2B5EF4-FFF2-40B4-BE49-F238E27FC236}">
                <a16:creationId xmlns:a16="http://schemas.microsoft.com/office/drawing/2014/main" id="{EA54D8E2-449A-E1C0-CAB0-2786708A6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DDEFB-023F-ACB6-32E5-A1C9F786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DD4FE-B947-4CB4-B4B3-848A09ED8195}" type="slidenum">
              <a:rPr lang="en-IN" smtClean="0"/>
              <a:t>‹#›</a:t>
            </a:fld>
            <a:endParaRPr lang="en-IN"/>
          </a:p>
        </p:txBody>
      </p:sp>
    </p:spTree>
    <p:extLst>
      <p:ext uri="{BB962C8B-B14F-4D97-AF65-F5344CB8AC3E}">
        <p14:creationId xmlns:p14="http://schemas.microsoft.com/office/powerpoint/2010/main" val="334410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8/10/2024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a:xfrm>
            <a:off x="-311921" y="2461493"/>
            <a:ext cx="6558897" cy="1253257"/>
          </a:xfrm>
        </p:spPr>
        <p:txBody>
          <a:bodyPr/>
          <a:lstStyle/>
          <a:p>
            <a:pPr algn="ctr"/>
            <a:br>
              <a:rPr lang="en-IN" sz="4400" b="0" i="0" u="none" strike="noStrike" baseline="0" dirty="0">
                <a:solidFill>
                  <a:srgbClr val="000000"/>
                </a:solidFill>
                <a:latin typeface="Calibri" panose="020F0502020204030204" pitchFamily="34" charset="0"/>
              </a:rPr>
            </a:br>
            <a:r>
              <a:rPr lang="en-US" sz="4400" b="0" i="0" u="none" strike="noStrike" baseline="0" dirty="0">
                <a:solidFill>
                  <a:srgbClr val="000000"/>
                </a:solidFill>
                <a:latin typeface="Calibri" panose="020F0502020204030204" pitchFamily="34" charset="0"/>
              </a:rPr>
              <a:t> </a:t>
            </a:r>
            <a:r>
              <a:rPr lang="en-US" sz="4000" b="1" i="0" u="none" strike="noStrike" baseline="0" dirty="0">
                <a:solidFill>
                  <a:srgbClr val="000000"/>
                </a:solidFill>
                <a:latin typeface="Calibri" panose="020F0502020204030204" pitchFamily="34" charset="0"/>
              </a:rPr>
              <a:t>Automated Nutritional Analysis and Diet Recommendation System </a:t>
            </a:r>
            <a:endParaRPr lang="en-US" sz="4000" dirty="0"/>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a:xfrm>
            <a:off x="0" y="6562449"/>
            <a:ext cx="3526564" cy="945032"/>
          </a:xfrm>
        </p:spPr>
        <p:txBody>
          <a:bodyPr/>
          <a:lstStyle/>
          <a:p>
            <a:r>
              <a:rPr lang="en-US" sz="1400" b="1" dirty="0"/>
              <a:t>Team </a:t>
            </a:r>
            <a:r>
              <a:rPr lang="en-US" sz="1400" b="1" dirty="0" err="1"/>
              <a:t>SaAm</a:t>
            </a:r>
            <a:r>
              <a:rPr lang="en-US" sz="1400" b="1" dirty="0"/>
              <a:t>  </a:t>
            </a:r>
            <a:r>
              <a:rPr lang="en-US" sz="1050" i="1" dirty="0"/>
              <a:t>Samyak Srivatsa , Aman Ingle</a:t>
            </a:r>
          </a:p>
          <a:p>
            <a:endParaRPr lang="en-US" sz="1200" i="1" dirty="0"/>
          </a:p>
        </p:txBody>
      </p:sp>
      <p:pic>
        <p:nvPicPr>
          <p:cNvPr id="3" name="Picture Placeholder 2">
            <a:extLst>
              <a:ext uri="{FF2B5EF4-FFF2-40B4-BE49-F238E27FC236}">
                <a16:creationId xmlns:a16="http://schemas.microsoft.com/office/drawing/2014/main" id="{0F169B1E-3631-795D-96D0-DD81DE0D0C88}"/>
              </a:ext>
            </a:extLst>
          </p:cNvPr>
          <p:cNvPicPr>
            <a:picLocks noGrp="1" noChangeAspect="1"/>
          </p:cNvPicPr>
          <p:nvPr>
            <p:ph type="pic" sz="quarter" idx="13"/>
          </p:nvPr>
        </p:nvPicPr>
        <p:blipFill>
          <a:blip r:embed="rId2"/>
          <a:srcRect/>
          <a:stretch>
            <a:fillRect/>
          </a:stretch>
        </p:blipFill>
        <p:spPr/>
      </p:pic>
      <p:pic>
        <p:nvPicPr>
          <p:cNvPr id="8" name="Picture 7">
            <a:extLst>
              <a:ext uri="{FF2B5EF4-FFF2-40B4-BE49-F238E27FC236}">
                <a16:creationId xmlns:a16="http://schemas.microsoft.com/office/drawing/2014/main" id="{3BF7335D-B97A-C885-9928-DC0AE4D90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269" y="1041875"/>
            <a:ext cx="4152900" cy="4901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953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Ultimate Guide to Tracking Food Intake - The EAT Method">
            <a:extLst>
              <a:ext uri="{FF2B5EF4-FFF2-40B4-BE49-F238E27FC236}">
                <a16:creationId xmlns:a16="http://schemas.microsoft.com/office/drawing/2014/main" id="{DBE22C78-5DB5-687C-6FBC-9E1C8FF7BC6E}"/>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8098" y="0"/>
            <a:ext cx="6057902" cy="6881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D0DB7A-04A3-71D7-687B-BE45BF912286}"/>
              </a:ext>
            </a:extLst>
          </p:cNvPr>
          <p:cNvSpPr>
            <a:spLocks noGrp="1"/>
          </p:cNvSpPr>
          <p:nvPr>
            <p:ph type="title"/>
          </p:nvPr>
        </p:nvSpPr>
        <p:spPr/>
        <p:txBody>
          <a:bodyPr/>
          <a:lstStyle/>
          <a:p>
            <a:r>
              <a:rPr lang="en-IN" dirty="0"/>
              <a:t>Automated Food Content Analyser and Tracker</a:t>
            </a:r>
          </a:p>
        </p:txBody>
      </p:sp>
      <p:sp>
        <p:nvSpPr>
          <p:cNvPr id="3" name="Text Placeholder 2">
            <a:extLst>
              <a:ext uri="{FF2B5EF4-FFF2-40B4-BE49-F238E27FC236}">
                <a16:creationId xmlns:a16="http://schemas.microsoft.com/office/drawing/2014/main" id="{F421ED64-0109-8F3B-8C96-C167DF1E8FF5}"/>
              </a:ext>
            </a:extLst>
          </p:cNvPr>
          <p:cNvSpPr>
            <a:spLocks noGrp="1"/>
          </p:cNvSpPr>
          <p:nvPr>
            <p:ph type="body" sz="quarter" idx="13"/>
          </p:nvPr>
        </p:nvSpPr>
        <p:spPr/>
        <p:txBody>
          <a:bodyPr/>
          <a:lstStyle/>
          <a:p>
            <a:r>
              <a:rPr lang="en-IN" dirty="0"/>
              <a:t>Problem Statement</a:t>
            </a:r>
          </a:p>
        </p:txBody>
      </p:sp>
      <p:sp>
        <p:nvSpPr>
          <p:cNvPr id="6" name="Text Placeholder 5">
            <a:extLst>
              <a:ext uri="{FF2B5EF4-FFF2-40B4-BE49-F238E27FC236}">
                <a16:creationId xmlns:a16="http://schemas.microsoft.com/office/drawing/2014/main" id="{E9FD71C9-D3F9-E462-8AB5-666C1349A769}"/>
              </a:ext>
            </a:extLst>
          </p:cNvPr>
          <p:cNvSpPr>
            <a:spLocks noGrp="1"/>
          </p:cNvSpPr>
          <p:nvPr>
            <p:ph type="body" sz="quarter" idx="16"/>
          </p:nvPr>
        </p:nvSpPr>
        <p:spPr>
          <a:xfrm>
            <a:off x="1070214" y="3726811"/>
            <a:ext cx="8098564" cy="2334491"/>
          </a:xfrm>
        </p:spPr>
        <p:txBody>
          <a:bodyPr/>
          <a:lstStyle/>
          <a:p>
            <a:pPr algn="just"/>
            <a:r>
              <a:rPr lang="en-US" b="0" i="0" dirty="0">
                <a:effectLst/>
                <a:latin typeface="__fkGroteskNeue_598ab8"/>
              </a:rPr>
              <a:t>Manual tracking is time-consuming and prone to errors, requiring users to log each food item individually, estimate portions, and look up nutritional information, while AI based input streamlines the process by analyzing an entire meal in one step and could even provide suggestions.</a:t>
            </a:r>
          </a:p>
        </p:txBody>
      </p:sp>
    </p:spTree>
    <p:extLst>
      <p:ext uri="{BB962C8B-B14F-4D97-AF65-F5344CB8AC3E}">
        <p14:creationId xmlns:p14="http://schemas.microsoft.com/office/powerpoint/2010/main" val="386503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DE23-53A7-CAF9-23BA-C37CA17EA848}"/>
              </a:ext>
            </a:extLst>
          </p:cNvPr>
          <p:cNvSpPr>
            <a:spLocks noGrp="1"/>
          </p:cNvSpPr>
          <p:nvPr>
            <p:ph type="title"/>
          </p:nvPr>
        </p:nvSpPr>
        <p:spPr/>
        <p:txBody>
          <a:bodyPr/>
          <a:lstStyle/>
          <a:p>
            <a:r>
              <a:rPr lang="en-IN" dirty="0"/>
              <a:t>What are we doing?</a:t>
            </a:r>
          </a:p>
        </p:txBody>
      </p:sp>
      <p:pic>
        <p:nvPicPr>
          <p:cNvPr id="9" name="Picture Placeholder 8">
            <a:extLst>
              <a:ext uri="{FF2B5EF4-FFF2-40B4-BE49-F238E27FC236}">
                <a16:creationId xmlns:a16="http://schemas.microsoft.com/office/drawing/2014/main" id="{25A3E8B5-1D0E-5A56-EDE9-233A859E44A1}"/>
              </a:ext>
            </a:extLst>
          </p:cNvPr>
          <p:cNvPicPr>
            <a:picLocks noGrp="1" noChangeAspect="1"/>
          </p:cNvPicPr>
          <p:nvPr>
            <p:ph type="pic" sz="quarter" idx="19"/>
          </p:nvPr>
        </p:nvPicPr>
        <p:blipFill>
          <a:blip r:embed="rId2"/>
          <a:srcRect l="2408" r="2408"/>
          <a:stretch>
            <a:fillRect/>
          </a:stretch>
        </p:blipFill>
        <p:spPr/>
      </p:pic>
      <p:sp>
        <p:nvSpPr>
          <p:cNvPr id="18" name="Rectangle: Rounded Corners 17">
            <a:extLst>
              <a:ext uri="{FF2B5EF4-FFF2-40B4-BE49-F238E27FC236}">
                <a16:creationId xmlns:a16="http://schemas.microsoft.com/office/drawing/2014/main" id="{C4CB0322-C46D-CB8B-5CB6-84C43E1A4F15}"/>
              </a:ext>
            </a:extLst>
          </p:cNvPr>
          <p:cNvSpPr/>
          <p:nvPr/>
        </p:nvSpPr>
        <p:spPr>
          <a:xfrm>
            <a:off x="7254872" y="2456487"/>
            <a:ext cx="929282" cy="5597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Yolo</a:t>
            </a:r>
            <a:r>
              <a:rPr lang="en-IN" sz="1100" dirty="0"/>
              <a:t>v</a:t>
            </a:r>
            <a:r>
              <a:rPr lang="en-IN" dirty="0"/>
              <a:t>8</a:t>
            </a:r>
          </a:p>
        </p:txBody>
      </p:sp>
      <p:sp>
        <p:nvSpPr>
          <p:cNvPr id="23" name="Rectangle: Rounded Corners 22">
            <a:extLst>
              <a:ext uri="{FF2B5EF4-FFF2-40B4-BE49-F238E27FC236}">
                <a16:creationId xmlns:a16="http://schemas.microsoft.com/office/drawing/2014/main" id="{A964AD15-5DDB-D84D-0826-26328ECC4E54}"/>
              </a:ext>
            </a:extLst>
          </p:cNvPr>
          <p:cNvSpPr/>
          <p:nvPr/>
        </p:nvSpPr>
        <p:spPr>
          <a:xfrm>
            <a:off x="7167884" y="3577278"/>
            <a:ext cx="1104268" cy="6167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Detected Food Portion</a:t>
            </a:r>
          </a:p>
        </p:txBody>
      </p:sp>
      <p:sp>
        <p:nvSpPr>
          <p:cNvPr id="24" name="Rectangle: Rounded Corners 23">
            <a:extLst>
              <a:ext uri="{FF2B5EF4-FFF2-40B4-BE49-F238E27FC236}">
                <a16:creationId xmlns:a16="http://schemas.microsoft.com/office/drawing/2014/main" id="{086A2886-F627-9ACA-C4C6-193D55F31851}"/>
              </a:ext>
            </a:extLst>
          </p:cNvPr>
          <p:cNvSpPr/>
          <p:nvPr/>
        </p:nvSpPr>
        <p:spPr>
          <a:xfrm>
            <a:off x="7265709" y="4698069"/>
            <a:ext cx="929282" cy="5597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Gemini 1.5 pro</a:t>
            </a:r>
          </a:p>
        </p:txBody>
      </p:sp>
      <p:pic>
        <p:nvPicPr>
          <p:cNvPr id="2050" name="Picture 2">
            <a:extLst>
              <a:ext uri="{FF2B5EF4-FFF2-40B4-BE49-F238E27FC236}">
                <a16:creationId xmlns:a16="http://schemas.microsoft.com/office/drawing/2014/main" id="{526E1ED5-B3BE-B56B-D47B-979D0A341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049" y="1740136"/>
            <a:ext cx="1872241" cy="18722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AD7CBE79-772E-C302-3A4C-037DC85EEC2F}"/>
              </a:ext>
            </a:extLst>
          </p:cNvPr>
          <p:cNvPicPr>
            <a:picLocks noChangeAspect="1"/>
          </p:cNvPicPr>
          <p:nvPr/>
        </p:nvPicPr>
        <p:blipFill rotWithShape="1">
          <a:blip r:embed="rId4"/>
          <a:srcRect r="24533"/>
          <a:stretch/>
        </p:blipFill>
        <p:spPr>
          <a:xfrm>
            <a:off x="8976812" y="1929297"/>
            <a:ext cx="3088820" cy="4331552"/>
          </a:xfrm>
          <a:prstGeom prst="rect">
            <a:avLst/>
          </a:prstGeom>
          <a:ln>
            <a:noFill/>
          </a:ln>
          <a:effectLst>
            <a:outerShdw blurRad="292100" dist="139700" dir="2700000" algn="tl" rotWithShape="0">
              <a:srgbClr val="333333">
                <a:alpha val="65000"/>
              </a:srgbClr>
            </a:outerShdw>
          </a:effectLst>
        </p:spPr>
      </p:pic>
      <p:cxnSp>
        <p:nvCxnSpPr>
          <p:cNvPr id="31" name="Straight Arrow Connector 30">
            <a:extLst>
              <a:ext uri="{FF2B5EF4-FFF2-40B4-BE49-F238E27FC236}">
                <a16:creationId xmlns:a16="http://schemas.microsoft.com/office/drawing/2014/main" id="{46A56AFB-EB70-87E4-3180-9A1470B97C9F}"/>
              </a:ext>
            </a:extLst>
          </p:cNvPr>
          <p:cNvCxnSpPr>
            <a:cxnSpLocks/>
          </p:cNvCxnSpPr>
          <p:nvPr/>
        </p:nvCxnSpPr>
        <p:spPr>
          <a:xfrm>
            <a:off x="7730350" y="3089305"/>
            <a:ext cx="4282" cy="43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D237F-C94C-EC55-61A3-B5A3762253EA}"/>
              </a:ext>
            </a:extLst>
          </p:cNvPr>
          <p:cNvCxnSpPr>
            <a:cxnSpLocks/>
          </p:cNvCxnSpPr>
          <p:nvPr/>
        </p:nvCxnSpPr>
        <p:spPr>
          <a:xfrm>
            <a:off x="7728115" y="4210313"/>
            <a:ext cx="2235" cy="4001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F2A5EF6-119E-0B03-D621-D7F52B0810C6}"/>
              </a:ext>
            </a:extLst>
          </p:cNvPr>
          <p:cNvCxnSpPr>
            <a:cxnSpLocks/>
          </p:cNvCxnSpPr>
          <p:nvPr/>
        </p:nvCxnSpPr>
        <p:spPr>
          <a:xfrm>
            <a:off x="8357017" y="5002986"/>
            <a:ext cx="4964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9A57B-277C-E970-7DE1-A146A41AEDCB}"/>
              </a:ext>
            </a:extLst>
          </p:cNvPr>
          <p:cNvCxnSpPr>
            <a:cxnSpLocks/>
          </p:cNvCxnSpPr>
          <p:nvPr/>
        </p:nvCxnSpPr>
        <p:spPr>
          <a:xfrm>
            <a:off x="6677739" y="2736362"/>
            <a:ext cx="4229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37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1423303928"/>
              </p:ext>
            </p:extLst>
          </p:nvPr>
        </p:nvGraphicFramePr>
        <p:xfrm>
          <a:off x="853440" y="2438400"/>
          <a:ext cx="10363200" cy="2097024"/>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524256">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Benefit</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tc>
                  <a:txBody>
                    <a:bodyPr/>
                    <a:lstStyle/>
                    <a:p>
                      <a:pPr marL="0" indent="0">
                        <a:buNone/>
                      </a:pPr>
                      <a:r>
                        <a:rPr lang="en-US" sz="1400" dirty="0">
                          <a:solidFill>
                            <a:srgbClr val="000000"/>
                          </a:solidFill>
                          <a:latin typeface="Poppins SemiBold" pitchFamily="34" charset="0"/>
                          <a:ea typeface="Poppins SemiBold" pitchFamily="34" charset="-122"/>
                          <a:cs typeface="Poppins SemiBold" pitchFamily="34" charset="-120"/>
                        </a:rPr>
                        <a:t>Description</a:t>
                      </a:r>
                      <a:endParaRPr lang="en-US" sz="1400" dirty="0">
                        <a:latin typeface="Poppins SemiBold" charset="0"/>
                        <a:ea typeface="Poppins SemiBold" charset="0"/>
                        <a:cs typeface="Poppins SemiBold"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7CDC8"/>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Efficient Tracking</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Simplifies food intake monitoring and nutrient tracking for enhanced diet management.</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Enhanced Personalization</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Delivers targeted dietary guidance and meal suggestions based on individual health objectives.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F2F2"/>
                    </a:solidFill>
                  </a:tcPr>
                </a:tc>
                <a:extLst>
                  <a:ext uri="{0D108BD9-81ED-4DB2-BD59-A6C34878D82A}">
                    <a16:rowId xmlns:a16="http://schemas.microsoft.com/office/drawing/2014/main" val="10002"/>
                  </a:ext>
                </a:extLst>
              </a:tr>
              <a:tr h="524256">
                <a:tc>
                  <a:txBody>
                    <a:bodyPr/>
                    <a:lstStyle/>
                    <a:p>
                      <a:pPr marL="0" indent="0">
                        <a:buNone/>
                      </a:pPr>
                      <a:r>
                        <a:rPr lang="en-US" sz="1200" dirty="0">
                          <a:latin typeface="Poppins" charset="0"/>
                          <a:ea typeface="Poppins" charset="0"/>
                          <a:cs typeface="Poppins" charset="0"/>
                        </a:rPr>
                        <a:t>Ease of Use</a:t>
                      </a: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latin typeface="Poppins" charset="0"/>
                          <a:ea typeface="Poppins" charset="0"/>
                          <a:cs typeface="Poppins" charset="0"/>
                        </a:rPr>
                        <a:t>Anybody can use it to track their calories and nutrient intake very easily without much manual effort</a:t>
                      </a: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3204798221"/>
                  </a:ext>
                </a:extLst>
              </a:tr>
            </a:tbl>
          </a:graphicData>
        </a:graphic>
      </p:graphicFrame>
      <p:sp>
        <p:nvSpPr>
          <p:cNvPr id="3" name="Text 0"/>
          <p:cNvSpPr/>
          <p:nvPr/>
        </p:nvSpPr>
        <p:spPr>
          <a:xfrm>
            <a:off x="914400" y="723900"/>
            <a:ext cx="10439400" cy="1320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800" dirty="0">
                <a:latin typeface="Poppins"/>
                <a:cs typeface="Poppins"/>
              </a:rPr>
              <a:t>Benefits</a:t>
            </a:r>
          </a:p>
        </p:txBody>
      </p:sp>
      <p:sp>
        <p:nvSpPr>
          <p:cNvPr id="4" name="Shape 1"/>
          <p:cNvSpPr/>
          <p:nvPr/>
        </p:nvSpPr>
        <p:spPr>
          <a:xfrm>
            <a:off x="1219200" y="1219200"/>
            <a:ext cx="1219200" cy="1219200"/>
          </a:xfrm>
          <a:prstGeom prst="line">
            <a:avLst/>
          </a:prstGeom>
          <a:noFill/>
          <a:ln/>
        </p:spPr>
      </p:sp>
      <p:graphicFrame>
        <p:nvGraphicFramePr>
          <p:cNvPr id="5" name="Table 4">
            <a:extLst>
              <a:ext uri="{FF2B5EF4-FFF2-40B4-BE49-F238E27FC236}">
                <a16:creationId xmlns:a16="http://schemas.microsoft.com/office/drawing/2014/main" id="{09736FEE-2EDA-9A48-46AD-AE94E71A4322}"/>
              </a:ext>
            </a:extLst>
          </p:cNvPr>
          <p:cNvGraphicFramePr>
            <a:graphicFrameLocks noGrp="1"/>
          </p:cNvGraphicFramePr>
          <p:nvPr>
            <p:extLst>
              <p:ext uri="{D42A27DB-BD31-4B8C-83A1-F6EECF244321}">
                <p14:modId xmlns:p14="http://schemas.microsoft.com/office/powerpoint/2010/main" val="1653993169"/>
              </p:ext>
            </p:extLst>
          </p:nvPr>
        </p:nvGraphicFramePr>
        <p:xfrm>
          <a:off x="853440" y="4462002"/>
          <a:ext cx="10363200" cy="524256"/>
        </p:xfrm>
        <a:graphic>
          <a:graphicData uri="http://schemas.openxmlformats.org/drawingml/2006/table">
            <a:tbl>
              <a:tblPr/>
              <a:tblGrid>
                <a:gridCol w="5181600">
                  <a:extLst>
                    <a:ext uri="{9D8B030D-6E8A-4147-A177-3AD203B41FA5}">
                      <a16:colId xmlns:a16="http://schemas.microsoft.com/office/drawing/2014/main" val="1477218622"/>
                    </a:ext>
                  </a:extLst>
                </a:gridCol>
                <a:gridCol w="5181600">
                  <a:extLst>
                    <a:ext uri="{9D8B030D-6E8A-4147-A177-3AD203B41FA5}">
                      <a16:colId xmlns:a16="http://schemas.microsoft.com/office/drawing/2014/main" val="1171371082"/>
                    </a:ext>
                  </a:extLst>
                </a:gridCol>
              </a:tblGrid>
              <a:tr h="524256">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Improved Wellness Outcomes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tc>
                  <a:txBody>
                    <a:bodyPr/>
                    <a:lstStyle/>
                    <a:p>
                      <a:pPr marL="0" indent="0">
                        <a:buNone/>
                      </a:pPr>
                      <a:r>
                        <a:rPr lang="en-US" sz="1200" dirty="0">
                          <a:solidFill>
                            <a:srgbClr val="000000"/>
                          </a:solidFill>
                          <a:latin typeface="Poppins" pitchFamily="34" charset="0"/>
                          <a:ea typeface="Poppins" pitchFamily="34" charset="-122"/>
                          <a:cs typeface="Poppins" pitchFamily="34" charset="-120"/>
                        </a:rPr>
                        <a:t>Leads to better adherence to nutritional goals, supporting overall health improvements.</a:t>
                      </a:r>
                      <a:endParaRPr lang="en-US" sz="1200" dirty="0">
                        <a:latin typeface="Poppins" charset="0"/>
                        <a:ea typeface="Poppins" charset="0"/>
                        <a:cs typeface="Poppins"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25514078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4" row="1">
    <wetp:webextensionref xmlns:r="http://schemas.openxmlformats.org/officeDocument/2006/relationships" r:id="rId1"/>
  </wetp:taskpane>
  <wetp:taskpane dockstate="right" visibility="0" width="524" row="2">
    <wetp:webextensionref xmlns:r="http://schemas.openxmlformats.org/officeDocument/2006/relationships" r:id="rId2"/>
  </wetp:taskpane>
  <wetp:taskpane dockstate="right" visibility="0" width="525" row="3">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681F7089-E26F-412D-A356-56B6A49E0B3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CA88F6C-8B4F-4243-9941-FBBA551833F8}">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E6038BA1-AFE7-4C94-B764-D005B0FBF53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122</TotalTime>
  <Words>153</Words>
  <Application>Microsoft Office PowerPoint</Application>
  <PresentationFormat>Widescreen</PresentationFormat>
  <Paragraphs>21</Paragraphs>
  <Slides>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__fkGroteskNeue_598ab8</vt:lpstr>
      <vt:lpstr>Arial</vt:lpstr>
      <vt:lpstr>Calibri</vt:lpstr>
      <vt:lpstr>Calibri Light</vt:lpstr>
      <vt:lpstr>Poppins</vt:lpstr>
      <vt:lpstr>Poppins SemiBold</vt:lpstr>
      <vt:lpstr>Office Theme</vt:lpstr>
      <vt:lpstr>Terra</vt:lpstr>
      <vt:lpstr>  Automated Nutritional Analysis and Diet Recommendation System </vt:lpstr>
      <vt:lpstr>Automated Food Content Analyser and Tracker</vt:lpstr>
      <vt:lpstr>What are we doing?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Samyak Srivatsa</dc:creator>
  <cp:lastModifiedBy>Samyak Srivatsa</cp:lastModifiedBy>
  <cp:revision>4</cp:revision>
  <dcterms:created xsi:type="dcterms:W3CDTF">2024-08-10T13:13:14Z</dcterms:created>
  <dcterms:modified xsi:type="dcterms:W3CDTF">2024-08-10T16:14:51Z</dcterms:modified>
</cp:coreProperties>
</file>