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0" r:id="rId4"/>
    <p:sldId id="302" r:id="rId5"/>
    <p:sldId id="303" r:id="rId6"/>
    <p:sldId id="304" r:id="rId7"/>
    <p:sldId id="305" r:id="rId8"/>
    <p:sldId id="307" r:id="rId9"/>
    <p:sldId id="308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E17-C315-CCFA-52B0-E78954BA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CBD9E-86FC-815A-6A68-913E6C8AC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ECDF-7F6A-F118-7E3B-87FA3B92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12E8-6B9D-4444-5344-1A059E9A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F162-BA5B-35DE-E6D9-955FC080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E1D1-0AFF-4EDD-B7A0-A828356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289BE-4EBE-A821-EDAC-14F40656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7E3E-F56E-124F-4B7B-D58A501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26C2-B2F8-0C52-E589-5CB4CFF9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E291-CE93-684C-E9B9-5022B93B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D567-D6C8-E6D7-74DE-76286FDEC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90EEC-52FC-3F5E-95D2-B23D6352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894B-C5AF-E412-69D5-06743D6D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0132-AD53-9D41-4A88-B76D1C7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A5EE0-EAC9-9091-A912-03701C51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4A28-5F57-6FE4-C6B3-C2331B68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0EAD-37B7-E67E-DFC9-C8FF4CB2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4675-53F3-D2F8-B889-D2EE0B7D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D884-3E99-71B1-BE6A-F744B2B2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C765-833F-1EDD-E2BA-4C89B4BB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C598-1BDB-842B-2864-7DBBB02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DAC7-BE09-E346-035B-F2CB9110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1095-CE43-9A75-7D7A-9F639880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2DDC-00B0-7D1A-5B95-B9B6D3C9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B10F-801A-893F-FB79-5B1B3AF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ABC8-0AF5-A641-49D4-61D092D4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0D7-A1B0-AC86-1624-0DCBE1F3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5BADC-2633-7DE6-BBF5-7C7E9157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E463-80FA-6C73-ED74-236FD3A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030BD-2C55-487F-8DD3-AD383CEC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B821-9A75-D422-887E-EFD7C22B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4A07-8874-EAC3-A081-C6044A01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B70F-A6EA-557D-9FE4-DA2B08DB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5AA6D-0A73-354C-69B3-14C9E8A0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4E063-4D16-D9C1-FA17-8BFF8372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A5F03-16DB-2B19-7F83-070ACA24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F421F-9038-4AAF-92A3-C64E1F11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01E38-E08F-C271-79F8-5D81F695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B9E90-9B87-C4BB-1929-B7A0E92B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2E67-6828-9DDC-B9F2-AEA9359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A5DB8-A584-DBB8-08E2-63AF343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4EFF-DFDB-4B08-2CCC-557EF64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C586D-D9B6-44F8-20E9-2E500B79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C7C21-8313-F32F-90F0-02768B7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0D0C7-97E3-9684-DCFC-A5B956FE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231B6-087B-529C-4030-7F1BD84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855-39AF-E6DB-6B1D-123A5680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FCF7-5A2D-09DD-B40E-6FAFAE8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91499-FEA8-8144-6758-C4018B483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41882-BE41-B613-2983-E0C3F16B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83EE-0E38-3053-9736-5BF98227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E391D-A6B4-7456-DDA8-1A471686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4635-FCEA-FFA0-A36E-97E911F8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21732-AD8E-481E-0AA4-7B02D461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80A0-0EA9-6050-7C12-63DCC5B6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1F9A-1AD4-BE17-3274-1030E8B6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6287-743A-9FA1-64D5-6AB55D22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1EC4-C079-8D9C-980E-39A6A44E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A3D0-4321-B8E3-2663-C5B7F18E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E3C1-0385-04BF-BD81-E6AECACA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739-1C77-2DA7-FF4B-9462D28C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9A39-C520-4881-8819-DF0A98E722E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CEEA-AB46-CF63-ABBB-B03D779A2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6EBD-5C0C-D265-F0C7-2812460C4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6ACC-2E2B-455A-87B9-4C2BE4891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ssrootsnorthshore.com/the_problem_with_insuring_heal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A326-4465-B842-58D1-C8014FBEF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2B3-CC99-E842-2373-AEDD7736A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D2118-F795-38CE-429C-9D758CA6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6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6E8991-1CD5-5CC5-34C5-6F90D92E5CD2}"/>
              </a:ext>
            </a:extLst>
          </p:cNvPr>
          <p:cNvSpPr txBox="1"/>
          <p:nvPr/>
        </p:nvSpPr>
        <p:spPr>
          <a:xfrm>
            <a:off x="623596" y="89888"/>
            <a:ext cx="10944808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MTD/QTD/YTD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623596" y="1530526"/>
            <a:ext cx="59956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shows QTD revenue by each year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Quarterwise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yearly revenue </a:t>
            </a:r>
          </a:p>
          <a:p>
            <a:pPr>
              <a:buClr>
                <a:srgbClr val="002060"/>
              </a:buClr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- 2016 : 26.32B</a:t>
            </a:r>
          </a:p>
          <a:p>
            <a:pPr>
              <a:buClr>
                <a:srgbClr val="002060"/>
              </a:buClr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- 2017 : 119.97B</a:t>
            </a:r>
          </a:p>
          <a:p>
            <a:pPr>
              <a:buClr>
                <a:srgbClr val="002060"/>
              </a:buClr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- 2018 : 120.91B</a:t>
            </a:r>
          </a:p>
          <a:p>
            <a:pPr>
              <a:buClr>
                <a:srgbClr val="002060"/>
              </a:buClr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- 2019 : 115.06B</a:t>
            </a:r>
          </a:p>
          <a:p>
            <a:pPr>
              <a:buClr>
                <a:srgbClr val="002060"/>
              </a:buClr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- 2020 : 64.23B</a:t>
            </a:r>
          </a:p>
          <a:p>
            <a:pPr>
              <a:buClr>
                <a:srgbClr val="002060"/>
              </a:buClr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shows YTD Revenue.</a:t>
            </a:r>
          </a:p>
          <a:p>
            <a:pPr>
              <a:buClr>
                <a:srgbClr val="00206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- 2017 : 28.47B</a:t>
            </a:r>
          </a:p>
          <a:p>
            <a:pPr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- 2018 : 33.21B</a:t>
            </a:r>
          </a:p>
          <a:p>
            <a:pPr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- 2019 : 28.66B</a:t>
            </a:r>
          </a:p>
          <a:p>
            <a:pPr>
              <a:buClr>
                <a:srgbClr val="00206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- 2020 : 34.34B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973BA-DE4A-3A60-8BCF-02BA4C7B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39" y="597051"/>
            <a:ext cx="4287279" cy="2786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A8185-D046-B67C-A9C2-007E1499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238" y="3429000"/>
            <a:ext cx="4287279" cy="33391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61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6E8991-1CD5-5CC5-34C5-6F90D92E5CD2}"/>
              </a:ext>
            </a:extLst>
          </p:cNvPr>
          <p:cNvSpPr txBox="1"/>
          <p:nvPr/>
        </p:nvSpPr>
        <p:spPr>
          <a:xfrm>
            <a:off x="573834" y="92534"/>
            <a:ext cx="10944808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Total Hospital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573834" y="2276250"/>
            <a:ext cx="4979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count of hospital is 6573.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a tree chart that shows us the count of hospitals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chart Los Angeles has highest count of hospital of 1,607.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2FA33-FB32-3404-C98C-E2BC1788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37" y="917966"/>
            <a:ext cx="3657600" cy="15468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0C049-E727-5B46-D309-D5CB9256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6" y="2573356"/>
            <a:ext cx="6520723" cy="41921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00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6E8991-1CD5-5CC5-34C5-6F90D92E5CD2}"/>
              </a:ext>
            </a:extLst>
          </p:cNvPr>
          <p:cNvSpPr txBox="1"/>
          <p:nvPr/>
        </p:nvSpPr>
        <p:spPr>
          <a:xfrm>
            <a:off x="573834" y="65901"/>
            <a:ext cx="10944808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Revenue Trend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573834" y="1309534"/>
            <a:ext cx="49792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shows us different revenue trend by payer source.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has highest trend among all and Net County has the lowest straight trend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hospital categories : Rural &amp; Teaching they share 16% &amp; 84% revenue respectively.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stable revenue trend in any category they had an upward and downward fall in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revenue.They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work for steady revenue graph.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936F0-56CF-8925-4E8C-7B746614E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52" y="3313591"/>
            <a:ext cx="6360716" cy="34785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EB1EA-489C-41AD-A1F1-7DB4EB6DA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52" y="917966"/>
            <a:ext cx="1897972" cy="234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D5F5E-03BE-5C10-A10B-40820D77C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24" y="917966"/>
            <a:ext cx="4375502" cy="23456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7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6E083-5857-D461-1696-2363DB6E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 Domain : Healthcare </a:t>
            </a: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 Project Name : </a:t>
            </a:r>
            <a:r>
              <a:rPr lang="en-US" dirty="0">
                <a:latin typeface="+mj-lt"/>
              </a:rPr>
              <a:t>P148(Healthcare Analytics )</a:t>
            </a:r>
            <a:endParaRPr lang="en-IN" dirty="0">
              <a:latin typeface="+mj-lt"/>
            </a:endParaRPr>
          </a:p>
          <a:p>
            <a:pPr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 Background : 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IN" dirty="0">
                <a:latin typeface="+mj-lt"/>
              </a:rPr>
              <a:t>	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1) </a:t>
            </a:r>
            <a:r>
              <a:rPr lang="en-IN" dirty="0">
                <a:latin typeface="+mj-lt"/>
              </a:rPr>
              <a:t>Client Scenario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IN" dirty="0">
                <a:latin typeface="+mj-lt"/>
              </a:rPr>
              <a:t> 	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2) </a:t>
            </a:r>
            <a:r>
              <a:rPr lang="en-IN" dirty="0">
                <a:latin typeface="+mj-lt"/>
              </a:rPr>
              <a:t>ETL Process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IN" dirty="0">
                <a:latin typeface="+mj-lt"/>
              </a:rPr>
              <a:t> 	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3) </a:t>
            </a:r>
            <a:r>
              <a:rPr lang="en-IN" dirty="0">
                <a:latin typeface="+mj-lt"/>
              </a:rPr>
              <a:t>Problem Solving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IN" dirty="0">
                <a:latin typeface="+mj-lt"/>
              </a:rPr>
              <a:t> 	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4) </a:t>
            </a:r>
            <a:r>
              <a:rPr lang="en-IN" dirty="0">
                <a:latin typeface="+mj-lt"/>
              </a:rPr>
              <a:t>Visualizing Analytical Insides</a:t>
            </a:r>
          </a:p>
          <a:p>
            <a:pPr marL="0" indent="0">
              <a:buClr>
                <a:srgbClr val="002060"/>
              </a:buClr>
              <a:buNone/>
            </a:pPr>
            <a:r>
              <a:rPr lang="en-IN" dirty="0">
                <a:latin typeface="+mj-lt"/>
              </a:rPr>
              <a:t> 	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5) </a:t>
            </a:r>
            <a:r>
              <a:rPr lang="en-IN" dirty="0">
                <a:latin typeface="+mj-lt"/>
              </a:rPr>
              <a:t>Dashboard Preparation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44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6E083-5857-D461-1696-2363DB6E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No: 03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Praveenraj Hayyalkar.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Bhadreshbhai Joshi.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Shashikant Shinde.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Indrajeet Vasant Mali.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Jayant Rai.</a:t>
            </a:r>
          </a:p>
          <a:p>
            <a:pPr marL="514350" indent="-514350">
              <a:buAutoNum type="arabicParenR" startAt="6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Teju Bharath.</a:t>
            </a:r>
          </a:p>
          <a:p>
            <a:pPr marL="514350" indent="-514350">
              <a:buAutoNum type="arabicParenR" startAt="6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Himanshu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"/>
            <a:ext cx="10317480" cy="1427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To Solve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6E083-5857-D461-1696-2363DB6E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1"/>
          </a:xfrm>
        </p:spPr>
        <p:txBody>
          <a:bodyPr>
            <a:no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Discharge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Days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 Patient 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Stays 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Wise No of hospital /Revenue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MTD/QTD/YTD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Hospital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Trend  </a:t>
            </a:r>
          </a:p>
          <a:p>
            <a:pPr marL="0" indent="0">
              <a:buNone/>
            </a:pPr>
            <a:endParaRPr lang="en-IN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523783" y="1402672"/>
            <a:ext cx="5572217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see that the Total Patient discharge was 13.34M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We can see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patient discharge. In 2016-0.86M ,2017-3.86M, 2018-3.64M and so on. </a:t>
            </a:r>
          </a:p>
          <a:p>
            <a:pPr>
              <a:buClr>
                <a:srgbClr val="00206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five years total discharge in Quarter 1 is highest among other quarters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payers source medical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highest discharges . </a:t>
            </a:r>
          </a:p>
          <a:p>
            <a:pPr>
              <a:buClr>
                <a:srgbClr val="00206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&amp; Medicare has highest payer source which is 14.93K &amp; 31.25K respectively, Others must work on  their discharge count 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ED1E0-0981-5E35-7EE5-38E735E841DF}"/>
              </a:ext>
            </a:extLst>
          </p:cNvPr>
          <p:cNvSpPr txBox="1"/>
          <p:nvPr/>
        </p:nvSpPr>
        <p:spPr>
          <a:xfrm>
            <a:off x="102637" y="323852"/>
            <a:ext cx="1170058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Total Discharge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9012E0-AE58-F083-C510-8C8A7735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8" y="1075050"/>
            <a:ext cx="5122506" cy="19646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B92D9C-6C2A-5742-B0E4-41E3FCC2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7" y="3119630"/>
            <a:ext cx="5122507" cy="3528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468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538776" y="1474793"/>
            <a:ext cx="5318449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rgbClr val="002060"/>
              </a:buClr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Total Patient days in hospital are 80.79M.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Yearwise</a:t>
            </a:r>
            <a:r>
              <a:rPr lang="en-US" dirty="0"/>
              <a:t> total patient days are in 2016 -5.25M, 2017-22.50M and so 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see in 1</a:t>
            </a:r>
            <a:r>
              <a:rPr lang="en-US" baseline="30000" dirty="0"/>
              <a:t>st, </a:t>
            </a:r>
            <a:r>
              <a:rPr lang="en-US" dirty="0"/>
              <a:t>KPI Total patient days in Quarter 1 are highest among all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payers source medical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highest Patient Days which is 13.02m &amp; 22.36M respectively.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Apart from Medical &amp; Medicare the other traditional payer sources has to improve their services.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DDC6-66F1-DEAF-03CB-B742F4464B46}"/>
              </a:ext>
            </a:extLst>
          </p:cNvPr>
          <p:cNvSpPr txBox="1"/>
          <p:nvPr/>
        </p:nvSpPr>
        <p:spPr>
          <a:xfrm>
            <a:off x="257452" y="64966"/>
            <a:ext cx="11674136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Patient Days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E25C-984E-EFA7-D833-704F2749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06" y="526631"/>
            <a:ext cx="4580017" cy="2003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A12E3-17DC-0701-8054-81280B31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06" y="2592280"/>
            <a:ext cx="4580017" cy="4265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412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6E8991-1CD5-5CC5-34C5-6F90D92E5CD2}"/>
              </a:ext>
            </a:extLst>
          </p:cNvPr>
          <p:cNvSpPr txBox="1"/>
          <p:nvPr/>
        </p:nvSpPr>
        <p:spPr>
          <a:xfrm>
            <a:off x="399661" y="27671"/>
            <a:ext cx="10944808" cy="5799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Net Patient </a:t>
            </a:r>
            <a:r>
              <a:rPr lang="en-US"/>
              <a:t>Revenue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337352" y="1991159"/>
            <a:ext cx="6067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 patient revenue vary year by year 2016 had 26B ,2017 -120B ,2018-121B and so on.</a:t>
            </a:r>
          </a:p>
          <a:p>
            <a:pPr>
              <a:buClr>
                <a:srgbClr val="00206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Quarterwise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the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 made the lowest and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 made the highest revenue among all 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 and Kaiser Hospital make 70% of revenue.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, LTC-Emphasis , Psychiatric hospitals should develop their facility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higher revenue . </a:t>
            </a:r>
          </a:p>
          <a:p>
            <a:pPr>
              <a:buClr>
                <a:srgbClr val="00206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E3D93-C8C4-5BEF-1C13-772A2EBF8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6" y="605503"/>
            <a:ext cx="5474297" cy="2889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F36DF3-8D52-2462-BFF4-1EB2F0C8A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6" y="3492984"/>
            <a:ext cx="5474297" cy="3254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78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573833" y="917966"/>
            <a:ext cx="40541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Patient Stay in Hospital is 29 Days 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patient stay in Hospital in 2016- 40, 2017- 32 ,2018-26 and so on.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2019 has the lowest stay which is 24 &amp; year 2016 has highest stay of 40 Days.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hospital has highest patient stay of 870 and Kaiser hospital has lowest  stay of 4 days only 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patients bed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hospital should work on patients minimum stay ,so every patient should get proper treatment.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5965-7300-59C5-3150-9C742AE7E10C}"/>
              </a:ext>
            </a:extLst>
          </p:cNvPr>
          <p:cNvSpPr txBox="1"/>
          <p:nvPr/>
        </p:nvSpPr>
        <p:spPr>
          <a:xfrm>
            <a:off x="310719" y="74873"/>
            <a:ext cx="1143933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Patient Stays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DD253-F8B5-35B1-8B7A-6AD99E6C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74" y="814503"/>
            <a:ext cx="3338003" cy="189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AF994-FDD8-CDDF-B676-A6259E6A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07" y="2983412"/>
            <a:ext cx="7264893" cy="3799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52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6E8991-1CD5-5CC5-34C5-6F90D92E5CD2}"/>
              </a:ext>
            </a:extLst>
          </p:cNvPr>
          <p:cNvSpPr txBox="1"/>
          <p:nvPr/>
        </p:nvSpPr>
        <p:spPr>
          <a:xfrm>
            <a:off x="388579" y="44388"/>
            <a:ext cx="10944808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State Wise No of hospital /Revenue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CE311-DD5D-4F97-0EEF-81E8172EA33A}"/>
              </a:ext>
            </a:extLst>
          </p:cNvPr>
          <p:cNvSpPr txBox="1"/>
          <p:nvPr/>
        </p:nvSpPr>
        <p:spPr>
          <a:xfrm>
            <a:off x="294361" y="1642369"/>
            <a:ext cx="4281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in in Bar chart Comparable hospital has highest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revenueof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$ 404B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statewise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2018 has 27.08%  and 2016 has 5.89% revenue and so 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Inpatient and outpatient revenue vary from year to year .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revenue is increasing year by year .In 2016 it is lowest in 2019 the revenue is at it’s peak and In 2020 the downfall occurs.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EB0A5-264B-8F72-B415-F44FF1F5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16" y="3906173"/>
            <a:ext cx="3947160" cy="2880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E4FF6-B604-7FE5-7254-FF5720E1A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48" y="3906174"/>
            <a:ext cx="3210755" cy="2880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ECF0E-539B-B03D-319B-700D9A3AB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48" y="630104"/>
            <a:ext cx="7268428" cy="317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698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Agenda</vt:lpstr>
      <vt:lpstr>Project Group Details</vt:lpstr>
      <vt:lpstr>Problems To Solve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</dc:creator>
  <cp:lastModifiedBy>Anurag</cp:lastModifiedBy>
  <cp:revision>4</cp:revision>
  <dcterms:created xsi:type="dcterms:W3CDTF">2023-05-30T06:10:05Z</dcterms:created>
  <dcterms:modified xsi:type="dcterms:W3CDTF">2023-06-02T18:31:41Z</dcterms:modified>
</cp:coreProperties>
</file>