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5" r:id="rId5"/>
    <p:sldId id="258" r:id="rId6"/>
    <p:sldId id="261" r:id="rId7"/>
    <p:sldId id="263" r:id="rId8"/>
    <p:sldId id="260" r:id="rId9"/>
    <p:sldId id="266" r:id="rId10"/>
    <p:sldId id="262" r:id="rId11"/>
    <p:sldId id="269" r:id="rId12"/>
    <p:sldId id="270" r:id="rId13"/>
    <p:sldId id="271" r:id="rId14"/>
    <p:sldId id="272" r:id="rId15"/>
    <p:sldId id="278" r:id="rId16"/>
    <p:sldId id="264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deep Singh" initials="AS" lastIdx="1" clrIdx="0">
    <p:extLst>
      <p:ext uri="{19B8F6BF-5375-455C-9EA6-DF929625EA0E}">
        <p15:presenceInfo xmlns:p15="http://schemas.microsoft.com/office/powerpoint/2012/main" userId="S::amdp.singh@mail.utoronto.ca::d963c99d-cbc0-4748-a7c6-6bd436a875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86E82-357A-47FD-9D8C-D8B865469706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D82C08-D1A4-4BBF-BC52-409ADDC9DF97}">
      <dgm:prSet phldrT="[Text]"/>
      <dgm:spPr/>
      <dgm:t>
        <a:bodyPr/>
        <a:lstStyle/>
        <a:p>
          <a:r>
            <a:rPr lang="en-CA" dirty="0"/>
            <a:t>BETTER VALIDATED DATA</a:t>
          </a:r>
        </a:p>
      </dgm:t>
    </dgm:pt>
    <dgm:pt modelId="{856BAB92-97DF-4508-A390-F3922E93E051}" type="parTrans" cxnId="{1FBAF916-1308-48CD-8A9E-78FCE35F5E45}">
      <dgm:prSet/>
      <dgm:spPr/>
      <dgm:t>
        <a:bodyPr/>
        <a:lstStyle/>
        <a:p>
          <a:endParaRPr lang="en-CA"/>
        </a:p>
      </dgm:t>
    </dgm:pt>
    <dgm:pt modelId="{080001D3-AAC9-40B1-A69A-549063E519EF}" type="sibTrans" cxnId="{1FBAF916-1308-48CD-8A9E-78FCE35F5E45}">
      <dgm:prSet/>
      <dgm:spPr/>
      <dgm:t>
        <a:bodyPr/>
        <a:lstStyle/>
        <a:p>
          <a:endParaRPr lang="en-CA"/>
        </a:p>
      </dgm:t>
    </dgm:pt>
    <dgm:pt modelId="{0533F909-F82B-41AC-BA5D-3EDC8039B558}">
      <dgm:prSet phldrT="[Text]"/>
      <dgm:spPr/>
      <dgm:t>
        <a:bodyPr/>
        <a:lstStyle/>
        <a:p>
          <a:r>
            <a:rPr lang="en-CA" dirty="0"/>
            <a:t>POORLY VALIDATED DATA</a:t>
          </a:r>
        </a:p>
      </dgm:t>
    </dgm:pt>
    <dgm:pt modelId="{04E993BF-E3C4-44CF-88CE-2A70719ADFBA}" type="parTrans" cxnId="{950F4C8A-AFA5-421B-B320-14C72175CD32}">
      <dgm:prSet/>
      <dgm:spPr/>
      <dgm:t>
        <a:bodyPr/>
        <a:lstStyle/>
        <a:p>
          <a:endParaRPr lang="en-CA"/>
        </a:p>
      </dgm:t>
    </dgm:pt>
    <dgm:pt modelId="{734029B1-4908-4F7D-8824-96EB8398E043}" type="sibTrans" cxnId="{950F4C8A-AFA5-421B-B320-14C72175CD32}">
      <dgm:prSet/>
      <dgm:spPr/>
      <dgm:t>
        <a:bodyPr/>
        <a:lstStyle/>
        <a:p>
          <a:endParaRPr lang="en-CA"/>
        </a:p>
      </dgm:t>
    </dgm:pt>
    <dgm:pt modelId="{D5B71C5F-42DB-4ED9-A255-B6250885EC25}" type="pres">
      <dgm:prSet presAssocID="{37886E82-357A-47FD-9D8C-D8B865469706}" presName="compositeShape" presStyleCnt="0">
        <dgm:presLayoutVars>
          <dgm:chMax val="2"/>
          <dgm:dir/>
          <dgm:resizeHandles val="exact"/>
        </dgm:presLayoutVars>
      </dgm:prSet>
      <dgm:spPr/>
    </dgm:pt>
    <dgm:pt modelId="{811D1F79-E943-4605-A6BF-219AB597F275}" type="pres">
      <dgm:prSet presAssocID="{37886E82-357A-47FD-9D8C-D8B865469706}" presName="ribbon" presStyleLbl="node1" presStyleIdx="0" presStyleCnt="1"/>
      <dgm:spPr/>
    </dgm:pt>
    <dgm:pt modelId="{1B2977E3-F283-4DF1-8243-D42F92C1EE0F}" type="pres">
      <dgm:prSet presAssocID="{37886E82-357A-47FD-9D8C-D8B865469706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1EF023E-2840-4392-B710-378AA2676C76}" type="pres">
      <dgm:prSet presAssocID="{37886E82-357A-47FD-9D8C-D8B865469706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BAF916-1308-48CD-8A9E-78FCE35F5E45}" srcId="{37886E82-357A-47FD-9D8C-D8B865469706}" destId="{98D82C08-D1A4-4BBF-BC52-409ADDC9DF97}" srcOrd="0" destOrd="0" parTransId="{856BAB92-97DF-4508-A390-F3922E93E051}" sibTransId="{080001D3-AAC9-40B1-A69A-549063E519EF}"/>
    <dgm:cxn modelId="{950F4C8A-AFA5-421B-B320-14C72175CD32}" srcId="{37886E82-357A-47FD-9D8C-D8B865469706}" destId="{0533F909-F82B-41AC-BA5D-3EDC8039B558}" srcOrd="1" destOrd="0" parTransId="{04E993BF-E3C4-44CF-88CE-2A70719ADFBA}" sibTransId="{734029B1-4908-4F7D-8824-96EB8398E043}"/>
    <dgm:cxn modelId="{1ED1C2C3-25D1-401A-86EB-AD1F43462EAA}" type="presOf" srcId="{98D82C08-D1A4-4BBF-BC52-409ADDC9DF97}" destId="{1B2977E3-F283-4DF1-8243-D42F92C1EE0F}" srcOrd="0" destOrd="0" presId="urn:microsoft.com/office/officeart/2005/8/layout/arrow6"/>
    <dgm:cxn modelId="{75A149E0-F3BF-4C19-AF10-3BD9D0F27006}" type="presOf" srcId="{0533F909-F82B-41AC-BA5D-3EDC8039B558}" destId="{F1EF023E-2840-4392-B710-378AA2676C76}" srcOrd="0" destOrd="0" presId="urn:microsoft.com/office/officeart/2005/8/layout/arrow6"/>
    <dgm:cxn modelId="{6B5BEEF2-77D4-445C-AA1E-8547ACEEE0FE}" type="presOf" srcId="{37886E82-357A-47FD-9D8C-D8B865469706}" destId="{D5B71C5F-42DB-4ED9-A255-B6250885EC25}" srcOrd="0" destOrd="0" presId="urn:microsoft.com/office/officeart/2005/8/layout/arrow6"/>
    <dgm:cxn modelId="{6D3A2296-FD3F-403F-9FAA-6E43A541A949}" type="presParOf" srcId="{D5B71C5F-42DB-4ED9-A255-B6250885EC25}" destId="{811D1F79-E943-4605-A6BF-219AB597F275}" srcOrd="0" destOrd="0" presId="urn:microsoft.com/office/officeart/2005/8/layout/arrow6"/>
    <dgm:cxn modelId="{90FB4953-6B32-489C-8125-23826D2DB366}" type="presParOf" srcId="{D5B71C5F-42DB-4ED9-A255-B6250885EC25}" destId="{1B2977E3-F283-4DF1-8243-D42F92C1EE0F}" srcOrd="1" destOrd="0" presId="urn:microsoft.com/office/officeart/2005/8/layout/arrow6"/>
    <dgm:cxn modelId="{C9264272-4265-4C06-AEEA-634477DC50C4}" type="presParOf" srcId="{D5B71C5F-42DB-4ED9-A255-B6250885EC25}" destId="{F1EF023E-2840-4392-B710-378AA2676C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D1F79-E943-4605-A6BF-219AB597F275}">
      <dsp:nvSpPr>
        <dsp:cNvPr id="0" name=""/>
        <dsp:cNvSpPr/>
      </dsp:nvSpPr>
      <dsp:spPr>
        <a:xfrm>
          <a:off x="0" y="500976"/>
          <a:ext cx="5155660" cy="206226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977E3-F283-4DF1-8243-D42F92C1EE0F}">
      <dsp:nvSpPr>
        <dsp:cNvPr id="0" name=""/>
        <dsp:cNvSpPr/>
      </dsp:nvSpPr>
      <dsp:spPr>
        <a:xfrm>
          <a:off x="618679" y="861872"/>
          <a:ext cx="1701367" cy="10105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BETTER VALIDATED DATA</a:t>
          </a:r>
        </a:p>
      </dsp:txBody>
      <dsp:txXfrm>
        <a:off x="618679" y="861872"/>
        <a:ext cx="1701367" cy="1010509"/>
      </dsp:txXfrm>
    </dsp:sp>
    <dsp:sp modelId="{F1EF023E-2840-4392-B710-378AA2676C76}">
      <dsp:nvSpPr>
        <dsp:cNvPr id="0" name=""/>
        <dsp:cNvSpPr/>
      </dsp:nvSpPr>
      <dsp:spPr>
        <a:xfrm>
          <a:off x="2577830" y="1191834"/>
          <a:ext cx="2010707" cy="10105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POORLY VALIDATED DATA</a:t>
          </a:r>
        </a:p>
      </dsp:txBody>
      <dsp:txXfrm>
        <a:off x="2577830" y="1191834"/>
        <a:ext cx="2010707" cy="101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2A95-6BDC-44B8-823E-B030B175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5B0E2-AB8A-4FAA-9F6F-9CF58F1A5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8F83-1ADB-4D79-B682-36BD909D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E20-21A3-4B0C-B901-0DAD12F8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D939-0517-4987-B754-7F32AD91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D00-7326-440D-B9C1-A31E9AD8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A843B-9988-4DAF-B287-03CBF87A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1F3E-C774-435E-A93B-26EEA0A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A26E-8D94-4CED-BABF-DA6BBE3A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4643-9A36-4ED5-8137-1EEB093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3D991-CE4A-421A-868D-8A9971B0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C3CA-5CC9-4140-B460-E0DB5E06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03F2-6B29-472E-8F75-CCE2B9E5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D57D-271F-467B-9712-1F3274E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6837-CE9E-485D-99E1-BB876ED5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BB6C-B756-4E36-8509-1C845B882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10BA-D75A-4D59-B437-D930A5F1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BBD6-43F1-46CA-8444-602DEF50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B0B2-1690-4C97-AF6A-5ABFB3BF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20CD-07DF-4D12-A36E-C245DEC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CE57-D9B5-4166-A6CB-781D053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B5C-827A-42C6-A34E-FD26913E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C578-4997-4AC0-9228-02A8064C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5FD7-76CC-4632-946A-D75AFAE9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7842-ACB3-4286-8634-8108566D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C0E6-B37F-415C-AF77-243732AD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E06D-F557-4D20-AF22-285765166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62B8F-CCC0-4063-BBCA-CFB773F3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50ED-15F3-4E7B-B489-04EF7D7A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B69E-7426-468E-92B7-5FB83248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7B049-0E71-46F9-8C34-D315F59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F1B5-A2E5-48DD-8D76-B5A80748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42D2-39E8-420A-85DA-B567AE87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9BE6-FAEA-44C8-AC33-1356B4EF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F61CF-E2D8-4A4F-AAD8-E38D3BEBE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F1884-186C-424D-962C-F3894E6B6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0632F-F04B-41FC-AFB8-972122CE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3AFD7-B651-4CF4-BF98-1050FC39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37BB3-AA37-4296-B780-89B557BE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66FE-CF67-4D1C-B785-37D239A8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20258-AE11-42A9-AA39-862F79F1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E475-A78C-4F28-827B-4CE173B7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096A-DCD9-4627-8F6C-D716C4F6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9A620-54B8-47C5-998E-DC9F168A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3B270-3472-4AE4-AAAB-5C1544BA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0CEA-92F4-45E7-B06A-EE76984A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21A0-263E-4521-94FE-EB4DC1C8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E9CF-FB19-4FE2-84DF-A6A96480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685C9-16DB-46A8-AED4-7932E24C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B485-800D-4A6F-866F-960A3300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8C72-87C4-414E-A792-8085765A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B3C8-9E79-4DC7-B195-7AD851D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5EE7-5BF5-408C-B7AA-BDF3E9C5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D5355-1B22-4A7F-898F-BA961950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CE05-EC4A-4EFE-9213-6A9BB72A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F4C8-C6D8-4F59-AA5F-8FA0187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88A4-3578-436B-A1D2-BEF0DDFF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8C5B-EFB1-49BA-AFAD-10F76F04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FA4E4-D9B6-4D25-ABEC-B139362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BF14-7EA2-4DE4-9A94-5229AB69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742B-D061-4DE1-BD39-E3000368D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A11B-382C-4920-9316-E9139506B09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30D2-7AFB-4216-B468-AD6D59B1F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D103-2504-4A92-9954-21D46FDD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2FDB-C389-419E-8A17-E001FF62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Google Shape;84;p13">
            <a:extLst>
              <a:ext uri="{FF2B5EF4-FFF2-40B4-BE49-F238E27FC236}">
                <a16:creationId xmlns:a16="http://schemas.microsoft.com/office/drawing/2014/main" id="{369F74CE-D919-4C60-8628-EE50A0FDA414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>
                <a:srgbClr val="7F7F7F"/>
              </a:buClr>
              <a:buSzPts val="3200"/>
            </a:pPr>
            <a:r>
              <a:rPr lang="en-US" sz="6000" b="1" kern="12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DIVING DEEP INTO PREDICTIVE TUNING-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7F7F7F"/>
              </a:buClr>
              <a:buSzPts val="3200"/>
            </a:pPr>
            <a:r>
              <a:rPr lang="en-US" sz="6000" b="1" kern="12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A CASE STUDY WITH HEART DISEASE PATIENTS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47E30-BFB8-4EDB-8F1E-9C2E9FBEE054}"/>
              </a:ext>
            </a:extLst>
          </p:cNvPr>
          <p:cNvSpPr txBox="1"/>
          <p:nvPr/>
        </p:nvSpPr>
        <p:spPr>
          <a:xfrm>
            <a:off x="10402958" y="6211669"/>
            <a:ext cx="178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Amardeep Singh</a:t>
            </a:r>
          </a:p>
          <a:p>
            <a:r>
              <a:rPr lang="en-US" dirty="0"/>
              <a:t>Matthew Law</a:t>
            </a:r>
          </a:p>
        </p:txBody>
      </p:sp>
    </p:spTree>
    <p:extLst>
      <p:ext uri="{BB962C8B-B14F-4D97-AF65-F5344CB8AC3E}">
        <p14:creationId xmlns:p14="http://schemas.microsoft.com/office/powerpoint/2010/main" val="163674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lang="en-CA" sz="4000" dirty="0">
                <a:solidFill>
                  <a:prstClr val="white"/>
                </a:solidFill>
                <a:latin typeface="Roboto"/>
                <a:ea typeface="Roboto"/>
                <a:cs typeface="Roboto"/>
                <a:sym typeface="Roboto"/>
              </a:rPr>
              <a:t>Logistic Regression – Confusion Matrix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115;p18">
            <a:extLst>
              <a:ext uri="{FF2B5EF4-FFF2-40B4-BE49-F238E27FC236}">
                <a16:creationId xmlns:a16="http://schemas.microsoft.com/office/drawing/2014/main" id="{3D4D155B-C6D3-4A03-9FB0-731A199A75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41" y="1678234"/>
            <a:ext cx="4819650" cy="4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B97BD8-B98E-47B9-AB9A-ADEFA9C7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91" y="1770434"/>
            <a:ext cx="7262509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8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70C843FF-2941-40A8-979F-C651F94595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Comparing Feature Importance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2A6C7AF-C59C-48EB-B6DE-2FBB2B2A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093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9F48FB2-2D0B-4C4E-83D7-610C22FD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7" y="1485089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9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364BA624-130F-4337-AE25-8E19873B46C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Comparing Feature Importance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2F3594-A13F-4119-BA4F-3CF831BA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" y="1639094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228C82-8FBD-44A2-B4C1-1C57EDB9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68" y="1639094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4CDA6D1A-9DDD-419A-8429-54911819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7" y="1452563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3636B07-CBF5-473C-B91A-4260BC08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09" y="1452563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5;p4">
            <a:extLst>
              <a:ext uri="{FF2B5EF4-FFF2-40B4-BE49-F238E27FC236}">
                <a16:creationId xmlns:a16="http://schemas.microsoft.com/office/drawing/2014/main" id="{A173CFCA-3EAA-4CCD-A610-AFEF5A5538A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Comparing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22191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EE66D3C-D1EA-4A32-BC62-8ACCB966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78" y="1910179"/>
            <a:ext cx="54578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5;p4">
            <a:extLst>
              <a:ext uri="{FF2B5EF4-FFF2-40B4-BE49-F238E27FC236}">
                <a16:creationId xmlns:a16="http://schemas.microsoft.com/office/drawing/2014/main" id="{9FE5FEA0-9396-479F-AB12-B510FE716AC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Comparing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7747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4">
            <a:extLst>
              <a:ext uri="{FF2B5EF4-FFF2-40B4-BE49-F238E27FC236}">
                <a16:creationId xmlns:a16="http://schemas.microsoft.com/office/drawing/2014/main" id="{9FE5FEA0-9396-479F-AB12-B510FE716AC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Tuning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F6D22-6499-47B7-905B-D4BBB1FEC52F}"/>
              </a:ext>
            </a:extLst>
          </p:cNvPr>
          <p:cNvSpPr txBox="1"/>
          <p:nvPr/>
        </p:nvSpPr>
        <p:spPr>
          <a:xfrm>
            <a:off x="715617" y="1842052"/>
            <a:ext cx="1032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Removed Parameters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CA (number of major vessels) feature was removed due to the large proportion (&gt; 60%) of missing values</a:t>
            </a:r>
          </a:p>
          <a:p>
            <a:pPr marL="285750" indent="-285750">
              <a:buFontTx/>
              <a:buChar char="-"/>
            </a:pPr>
            <a:r>
              <a:rPr lang="en-CA" dirty="0"/>
              <a:t>Rows containing missing values in multiple columns were also removed since they comprised only a small proportion of the dataset (i.e. 6%).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99459-8BB3-496C-8CB8-5C35A52FE8AF}"/>
              </a:ext>
            </a:extLst>
          </p:cNvPr>
          <p:cNvSpPr txBox="1"/>
          <p:nvPr/>
        </p:nvSpPr>
        <p:spPr>
          <a:xfrm>
            <a:off x="715617" y="3286539"/>
            <a:ext cx="1032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Most Significant Parameters</a:t>
            </a:r>
          </a:p>
          <a:p>
            <a:r>
              <a:rPr lang="en-US" dirty="0"/>
              <a:t>-</a:t>
            </a:r>
            <a:r>
              <a:rPr lang="en-CA" dirty="0"/>
              <a:t>patient age, cholesterol level, maximum heart rate, ST peak depression induced by exercise and slope of the peak exercise ST segment, gender, exercise induced angina, Electrocardiographic results, and ββ-Thalassemia diagnosis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24FCE-3999-49F5-81A5-C1B0750222CD}"/>
              </a:ext>
            </a:extLst>
          </p:cNvPr>
          <p:cNvSpPr txBox="1"/>
          <p:nvPr/>
        </p:nvSpPr>
        <p:spPr>
          <a:xfrm>
            <a:off x="0" y="182880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 proves to be the best predictor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Certain attributes (age and gender) tend to be uncorrelated to output.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best results measured by AUC and accuracy are obtained from a logistic regression model (AUC 0.92, Accuracy 0.87), followed by Gradient Boosting Machines.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From a set of 14 variables, the most important to predict heart failure are whether or not there is a reversable defect in Thalassemia.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second most important feature was whether or not there is an occurrence of asymptomatic chest pain.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Biosensing machines and personal devices can link these parameters while tuning models to better detect the occurrence of </a:t>
            </a:r>
            <a:r>
              <a:rPr lang="en-GB"/>
              <a:t>such diseases.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E6D35-422C-4937-AEC7-1C76733A6E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57349"/>
            <a:ext cx="4252912" cy="435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E97E1-3E20-4D28-824F-54FC1F4591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1657349"/>
            <a:ext cx="4981575" cy="474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01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Appendix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35A19-FF11-4330-B7BA-247F64BE45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014537"/>
            <a:ext cx="59436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25551-7CBE-45E1-B251-BF16E372B8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4537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82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Appendix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6624D-98D2-49A0-AC5A-285260A44B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463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6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DCC5489E-A865-487F-A18E-4F5697ACC1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DATA IMPORTANCE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CD370A-AE0C-48E2-B0C5-58BE0A276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538318"/>
              </p:ext>
            </p:extLst>
          </p:nvPr>
        </p:nvGraphicFramePr>
        <p:xfrm>
          <a:off x="3628417" y="2315180"/>
          <a:ext cx="5155660" cy="306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erson jogging">
            <a:extLst>
              <a:ext uri="{FF2B5EF4-FFF2-40B4-BE49-F238E27FC236}">
                <a16:creationId xmlns:a16="http://schemas.microsoft.com/office/drawing/2014/main" id="{01D5A5CD-EDD2-4FB7-9084-8BB98A5D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" y="2692444"/>
            <a:ext cx="4040580" cy="202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rson having heart attack">
            <a:extLst>
              <a:ext uri="{FF2B5EF4-FFF2-40B4-BE49-F238E27FC236}">
                <a16:creationId xmlns:a16="http://schemas.microsoft.com/office/drawing/2014/main" id="{9F1309A6-AB0B-43F4-977F-A58A3FD1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90" y="2692445"/>
            <a:ext cx="3595702" cy="20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3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Appendix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A654-A185-4D3D-B65C-8BF703AF25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864"/>
            <a:ext cx="5943600" cy="424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2EB9F-F577-4E01-9FCF-F6BC23ACD1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864"/>
            <a:ext cx="5943600" cy="4245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27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Appendix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79EA7-B419-478F-9B5C-2599BD30E2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67" y="1343701"/>
            <a:ext cx="5083865" cy="5168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6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ALSE POSITIVES AND FALSE NEGATIVES EXAMPLES">
            <a:extLst>
              <a:ext uri="{FF2B5EF4-FFF2-40B4-BE49-F238E27FC236}">
                <a16:creationId xmlns:a16="http://schemas.microsoft.com/office/drawing/2014/main" id="{874AFEE4-F0C0-49D5-9D8D-9295D48D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768610"/>
            <a:ext cx="58959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5;p4">
            <a:extLst>
              <a:ext uri="{FF2B5EF4-FFF2-40B4-BE49-F238E27FC236}">
                <a16:creationId xmlns:a16="http://schemas.microsoft.com/office/drawing/2014/main" id="{212A724B-9CC7-4AFB-BC4D-531162EAE57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ERRORS AND EFFECTS</a:t>
            </a:r>
          </a:p>
        </p:txBody>
      </p:sp>
    </p:spTree>
    <p:extLst>
      <p:ext uri="{BB962C8B-B14F-4D97-AF65-F5344CB8AC3E}">
        <p14:creationId xmlns:p14="http://schemas.microsoft.com/office/powerpoint/2010/main" val="7072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 And Questions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DCFAE-530F-4724-9934-ED52490AE611}"/>
              </a:ext>
            </a:extLst>
          </p:cNvPr>
          <p:cNvSpPr txBox="1"/>
          <p:nvPr/>
        </p:nvSpPr>
        <p:spPr>
          <a:xfrm>
            <a:off x="1" y="1467387"/>
            <a:ext cx="12126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are the best predictors that can be used for a given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models produce the best accuracies for testing and validation?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additional features can be built from existing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are the feature importance for the parameters in the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Can certain features be neglected to improve model accuracy?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Can these metrics be used in improving biosensors and personal machines?  </a:t>
            </a:r>
          </a:p>
        </p:txBody>
      </p:sp>
    </p:spTree>
    <p:extLst>
      <p:ext uri="{BB962C8B-B14F-4D97-AF65-F5344CB8AC3E}">
        <p14:creationId xmlns:p14="http://schemas.microsoft.com/office/powerpoint/2010/main" val="309055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n-CA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lang="en-CA" dirty="0"/>
          </a:p>
        </p:txBody>
      </p:sp>
      <p:pic>
        <p:nvPicPr>
          <p:cNvPr id="5" name="Google Shape;89;p14">
            <a:extLst>
              <a:ext uri="{FF2B5EF4-FFF2-40B4-BE49-F238E27FC236}">
                <a16:creationId xmlns:a16="http://schemas.microsoft.com/office/drawing/2014/main" id="{8D85AADD-3F9C-4759-89BD-13B1E83DB8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842" y="1900579"/>
            <a:ext cx="6206801" cy="4813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A5E940-07A9-44C0-8B40-8C142E9D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16593"/>
              </p:ext>
            </p:extLst>
          </p:nvPr>
        </p:nvGraphicFramePr>
        <p:xfrm>
          <a:off x="8503479" y="4211914"/>
          <a:ext cx="2235200" cy="9620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02073136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8134173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Rate (%)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6830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85.1351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8218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56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017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13DCFAE-530F-4724-9934-ED52490AE611}"/>
              </a:ext>
            </a:extLst>
          </p:cNvPr>
          <p:cNvSpPr txBox="1"/>
          <p:nvPr/>
        </p:nvSpPr>
        <p:spPr>
          <a:xfrm>
            <a:off x="2117956" y="1467387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latin typeface="Roboto"/>
                <a:ea typeface="Roboto"/>
                <a:cs typeface="Roboto"/>
                <a:sym typeface="Roboto"/>
              </a:rPr>
              <a:t>SVM - Support Vector Machines</a:t>
            </a:r>
            <a:endParaRPr lang="en-CA" u="sng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8C707-9EED-45FB-BB12-5B6FA3F9B5CA}"/>
              </a:ext>
            </a:extLst>
          </p:cNvPr>
          <p:cNvSpPr txBox="1"/>
          <p:nvPr/>
        </p:nvSpPr>
        <p:spPr>
          <a:xfrm>
            <a:off x="7871792" y="1343701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latin typeface="Roboto"/>
                <a:ea typeface="Roboto"/>
                <a:cs typeface="Roboto"/>
                <a:sym typeface="Roboto"/>
              </a:rPr>
              <a:t>SVM - Support Vector Machines</a:t>
            </a:r>
            <a:endParaRPr lang="en-CA" u="sng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2BD8B-DAEB-40F7-9E13-38D050A281D2}"/>
              </a:ext>
            </a:extLst>
          </p:cNvPr>
          <p:cNvSpPr txBox="1"/>
          <p:nvPr/>
        </p:nvSpPr>
        <p:spPr>
          <a:xfrm>
            <a:off x="9214679" y="3798860"/>
            <a:ext cx="7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latin typeface="Roboto"/>
                <a:ea typeface="Roboto"/>
                <a:cs typeface="Roboto"/>
                <a:sym typeface="Roboto"/>
              </a:rPr>
              <a:t>Top 3</a:t>
            </a:r>
            <a:endParaRPr lang="en-CA" u="sng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A040EA-BC97-4F18-A067-202D5FE1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7692"/>
              </p:ext>
            </p:extLst>
          </p:nvPr>
        </p:nvGraphicFramePr>
        <p:xfrm>
          <a:off x="8840029" y="1870133"/>
          <a:ext cx="1562100" cy="1695450"/>
        </p:xfrm>
        <a:graphic>
          <a:graphicData uri="http://schemas.openxmlformats.org/drawingml/2006/table">
            <a:tbl>
              <a:tblPr/>
              <a:tblGrid>
                <a:gridCol w="811151">
                  <a:extLst>
                    <a:ext uri="{9D8B030D-6E8A-4147-A177-3AD203B41FA5}">
                      <a16:colId xmlns:a16="http://schemas.microsoft.com/office/drawing/2014/main" val="3203742802"/>
                    </a:ext>
                  </a:extLst>
                </a:gridCol>
                <a:gridCol w="750949">
                  <a:extLst>
                    <a:ext uri="{9D8B030D-6E8A-4147-A177-3AD203B41FA5}">
                      <a16:colId xmlns:a16="http://schemas.microsoft.com/office/drawing/2014/main" val="164012765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008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24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247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235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3526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7608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8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Age vs. Likelihood of Heart Disease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Google Shape;107;p17">
            <a:extLst>
              <a:ext uri="{FF2B5EF4-FFF2-40B4-BE49-F238E27FC236}">
                <a16:creationId xmlns:a16="http://schemas.microsoft.com/office/drawing/2014/main" id="{AA5928D1-9FB1-40C4-95A5-6CAD8B1069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4512" y="1491000"/>
            <a:ext cx="83629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8;p17">
            <a:extLst>
              <a:ext uri="{FF2B5EF4-FFF2-40B4-BE49-F238E27FC236}">
                <a16:creationId xmlns:a16="http://schemas.microsoft.com/office/drawing/2014/main" id="{9E06839E-B008-4190-A806-C1D7C8A1F5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4537" y="4229100"/>
            <a:ext cx="81629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2C0BC-2384-4AEF-AC76-B6117C936263}"/>
              </a:ext>
            </a:extLst>
          </p:cNvPr>
          <p:cNvSpPr txBox="1"/>
          <p:nvPr/>
        </p:nvSpPr>
        <p:spPr>
          <a:xfrm>
            <a:off x="6983896" y="377687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479E-9C79-4DB7-A8A7-41657DDD7D63}"/>
              </a:ext>
            </a:extLst>
          </p:cNvPr>
          <p:cNvSpPr txBox="1"/>
          <p:nvPr/>
        </p:nvSpPr>
        <p:spPr>
          <a:xfrm>
            <a:off x="9356035" y="377687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0271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Correlation Plot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79EE0-0536-4BD9-96F7-166DA980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5" y="1649772"/>
            <a:ext cx="5706353" cy="3521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E51E8-D694-4A2F-AD67-D21BB635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68" y="1916103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4">
            <a:extLst>
              <a:ext uri="{FF2B5EF4-FFF2-40B4-BE49-F238E27FC236}">
                <a16:creationId xmlns:a16="http://schemas.microsoft.com/office/drawing/2014/main" id="{87A22610-FD95-49EF-B6DB-799C5FD70C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Correlation Plot</a:t>
            </a:r>
          </a:p>
        </p:txBody>
      </p:sp>
      <p:pic>
        <p:nvPicPr>
          <p:cNvPr id="3" name="Google Shape;100;p16">
            <a:extLst>
              <a:ext uri="{FF2B5EF4-FFF2-40B4-BE49-F238E27FC236}">
                <a16:creationId xmlns:a16="http://schemas.microsoft.com/office/drawing/2014/main" id="{73B6044A-81B0-4AA0-8D37-4AE505222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16087" y="1343701"/>
            <a:ext cx="6559825" cy="5514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9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AB0513F-604A-4D80-BAF7-6568589E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47" y="2121763"/>
            <a:ext cx="6505126" cy="3602440"/>
          </a:xfrm>
        </p:spPr>
      </p:pic>
      <p:sp>
        <p:nvSpPr>
          <p:cNvPr id="10" name="Google Shape;85;p4">
            <a:extLst>
              <a:ext uri="{FF2B5EF4-FFF2-40B4-BE49-F238E27FC236}">
                <a16:creationId xmlns:a16="http://schemas.microsoft.com/office/drawing/2014/main" id="{7C09679D-D5FE-4D2D-AF4C-ED6E9719B3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4000"/>
              <a:buFontTx/>
              <a:buNone/>
              <a:tabLst/>
              <a:defRPr/>
            </a:pPr>
            <a:r>
              <a:rPr lang="en-CA" sz="4000" dirty="0">
                <a:solidFill>
                  <a:prstClr val="white"/>
                </a:solidFill>
                <a:latin typeface="Roboto"/>
                <a:ea typeface="Roboto"/>
                <a:cs typeface="Roboto"/>
                <a:sym typeface="Roboto"/>
              </a:rPr>
              <a:t>PCA Tests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53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379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Amardeep Singh</dc:creator>
  <cp:lastModifiedBy>Amardeep Singh</cp:lastModifiedBy>
  <cp:revision>18</cp:revision>
  <dcterms:created xsi:type="dcterms:W3CDTF">2020-02-29T16:37:04Z</dcterms:created>
  <dcterms:modified xsi:type="dcterms:W3CDTF">2020-02-29T20:52:35Z</dcterms:modified>
</cp:coreProperties>
</file>