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5" d="100"/>
          <a:sy n="75" d="100"/>
        </p:scale>
        <p:origin x="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7934-5792-E01A-39AA-697CB7C8F301}"/>
              </a:ext>
            </a:extLst>
          </p:cNvPr>
          <p:cNvSpPr>
            <a:spLocks noGrp="1"/>
          </p:cNvSpPr>
          <p:nvPr>
            <p:ph type="ctrTitle"/>
          </p:nvPr>
        </p:nvSpPr>
        <p:spPr>
          <a:xfrm>
            <a:off x="1154955" y="2142067"/>
            <a:ext cx="10088778" cy="1794932"/>
          </a:xfrm>
        </p:spPr>
        <p:txBody>
          <a:bodyPr/>
          <a:lstStyle/>
          <a:p>
            <a:r>
              <a:rPr lang="en-US" dirty="0"/>
              <a:t>Information Technology in Modern society</a:t>
            </a:r>
            <a:endParaRPr lang="en-KE" dirty="0"/>
          </a:p>
        </p:txBody>
      </p:sp>
      <p:sp>
        <p:nvSpPr>
          <p:cNvPr id="3" name="Subtitle 2">
            <a:extLst>
              <a:ext uri="{FF2B5EF4-FFF2-40B4-BE49-F238E27FC236}">
                <a16:creationId xmlns:a16="http://schemas.microsoft.com/office/drawing/2014/main" id="{D2BCDB1C-5723-9A06-086E-E6AB0FE87552}"/>
              </a:ext>
            </a:extLst>
          </p:cNvPr>
          <p:cNvSpPr>
            <a:spLocks noGrp="1"/>
          </p:cNvSpPr>
          <p:nvPr>
            <p:ph type="subTitle" idx="1"/>
          </p:nvPr>
        </p:nvSpPr>
        <p:spPr/>
        <p:txBody>
          <a:bodyPr/>
          <a:lstStyle/>
          <a:p>
            <a:r>
              <a:rPr lang="en-US" dirty="0"/>
              <a:t>"A System for Collecting and Managing Health Information for Personal Use"</a:t>
            </a:r>
          </a:p>
          <a:p>
            <a:endParaRPr lang="en-KE" dirty="0"/>
          </a:p>
        </p:txBody>
      </p:sp>
    </p:spTree>
    <p:extLst>
      <p:ext uri="{BB962C8B-B14F-4D97-AF65-F5344CB8AC3E}">
        <p14:creationId xmlns:p14="http://schemas.microsoft.com/office/powerpoint/2010/main" val="376217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634D-2CDF-4D3E-5EA9-5D413C2245A2}"/>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DE6451CD-D89F-E7D8-8A28-DB0DA4B51A9D}"/>
              </a:ext>
            </a:extLst>
          </p:cNvPr>
          <p:cNvSpPr>
            <a:spLocks noGrp="1"/>
          </p:cNvSpPr>
          <p:nvPr>
            <p:ph idx="1"/>
          </p:nvPr>
        </p:nvSpPr>
        <p:spPr>
          <a:xfrm>
            <a:off x="812800" y="2603500"/>
            <a:ext cx="10143067" cy="3416300"/>
          </a:xfrm>
        </p:spPr>
        <p:txBody>
          <a:bodyPr>
            <a:normAutofit fontScale="92500" lnSpcReduction="10000"/>
          </a:bodyPr>
          <a:lstStyle/>
          <a:p>
            <a:r>
              <a:rPr lang="en-US" dirty="0"/>
              <a:t>Enhanced Patient Safety: EHRs reduce the risk of errors associated with handwritten notes or illegible prescriptions by providing standardized, legible documentation. Additionally, built-in clinical decision support tools alert healthcare providers to potential drug interactions or allergies, enhancing patient safety.</a:t>
            </a:r>
          </a:p>
          <a:p>
            <a:endParaRPr lang="en-US" dirty="0"/>
          </a:p>
          <a:p>
            <a:r>
              <a:rPr lang="en-US" dirty="0"/>
              <a:t>Data Analytics and Population Health Management: EHRs enable the analysis of large datasets to identify trends, track health outcomes, and manage population health initiatives, aiding in the delivery of proactive and preventive care.</a:t>
            </a:r>
          </a:p>
          <a:p>
            <a:endParaRPr lang="en-US" dirty="0"/>
          </a:p>
          <a:p>
            <a:r>
              <a:rPr lang="en-US" dirty="0"/>
              <a:t>Patient Empowerment: EHRs offer patients access to their own health information, empowering them to actively engage in their care, make informed decisions, and participate in shared decision-making with their healthcare providers.</a:t>
            </a:r>
          </a:p>
          <a:p>
            <a:endParaRPr lang="en-KE" dirty="0"/>
          </a:p>
        </p:txBody>
      </p:sp>
    </p:spTree>
    <p:extLst>
      <p:ext uri="{BB962C8B-B14F-4D97-AF65-F5344CB8AC3E}">
        <p14:creationId xmlns:p14="http://schemas.microsoft.com/office/powerpoint/2010/main" val="319272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1B85-932F-C386-D9A4-D2DB93A494EA}"/>
              </a:ext>
            </a:extLst>
          </p:cNvPr>
          <p:cNvSpPr>
            <a:spLocks noGrp="1"/>
          </p:cNvSpPr>
          <p:nvPr>
            <p:ph type="title"/>
          </p:nvPr>
        </p:nvSpPr>
        <p:spPr/>
        <p:txBody>
          <a:bodyPr/>
          <a:lstStyle/>
          <a:p>
            <a:r>
              <a:rPr lang="en-US" dirty="0"/>
              <a:t>Demerits of EHR</a:t>
            </a:r>
            <a:endParaRPr lang="en-KE" dirty="0"/>
          </a:p>
        </p:txBody>
      </p:sp>
      <p:sp>
        <p:nvSpPr>
          <p:cNvPr id="3" name="Content Placeholder 2">
            <a:extLst>
              <a:ext uri="{FF2B5EF4-FFF2-40B4-BE49-F238E27FC236}">
                <a16:creationId xmlns:a16="http://schemas.microsoft.com/office/drawing/2014/main" id="{C9D8BD1E-520D-5237-08D0-B85990642B60}"/>
              </a:ext>
            </a:extLst>
          </p:cNvPr>
          <p:cNvSpPr>
            <a:spLocks noGrp="1"/>
          </p:cNvSpPr>
          <p:nvPr>
            <p:ph idx="1"/>
          </p:nvPr>
        </p:nvSpPr>
        <p:spPr>
          <a:xfrm>
            <a:off x="863600" y="2603499"/>
            <a:ext cx="10100733" cy="3687233"/>
          </a:xfrm>
        </p:spPr>
        <p:txBody>
          <a:bodyPr>
            <a:normAutofit fontScale="85000" lnSpcReduction="10000"/>
          </a:bodyPr>
          <a:lstStyle/>
          <a:p>
            <a:r>
              <a:rPr lang="en-US" dirty="0"/>
              <a:t>Initial Cost and Implementation Challenges: The upfront costs associated with purchasing and implementing EHR systems can be substantial, including software licenses, hardware upgrades, and staff training. Additionally, the transition from paper-based to electronic records may disrupt workflows and require significant time and resources to fully integrate into clinical practice.</a:t>
            </a:r>
          </a:p>
          <a:p>
            <a:endParaRPr lang="en-US" dirty="0"/>
          </a:p>
          <a:p>
            <a:r>
              <a:rPr lang="en-US" dirty="0"/>
              <a:t>Technical Issues and System Downtime: EHR systems are vulnerable to technical glitches, software bugs, and system outages, which can impede access to critical patient information and disrupt healthcare delivery. System downtime may lead to delays in care, decreased productivity, and frustration among healthcare providers.</a:t>
            </a:r>
          </a:p>
          <a:p>
            <a:endParaRPr lang="en-US" dirty="0"/>
          </a:p>
          <a:p>
            <a:r>
              <a:rPr lang="en-US" dirty="0"/>
              <a:t>Data Security and Privacy Concerns: EHRs store sensitive patient information electronically, making them potential targets for cyberattacks and data breaches. Unauthorized access to patient records can result in privacy violations, identity theft, and compromised patient trust. Healthcare organizations must implement robust security measures to safeguard patient data and comply with regulatory requirements.</a:t>
            </a:r>
          </a:p>
          <a:p>
            <a:endParaRPr lang="en-KE" dirty="0"/>
          </a:p>
        </p:txBody>
      </p:sp>
    </p:spTree>
    <p:extLst>
      <p:ext uri="{BB962C8B-B14F-4D97-AF65-F5344CB8AC3E}">
        <p14:creationId xmlns:p14="http://schemas.microsoft.com/office/powerpoint/2010/main" val="408978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76C5-B897-8059-66E0-234FD85F5B56}"/>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AFACD0B0-FC23-8A29-5477-78697963A10A}"/>
              </a:ext>
            </a:extLst>
          </p:cNvPr>
          <p:cNvSpPr>
            <a:spLocks noGrp="1"/>
          </p:cNvSpPr>
          <p:nvPr>
            <p:ph idx="1"/>
          </p:nvPr>
        </p:nvSpPr>
        <p:spPr>
          <a:xfrm>
            <a:off x="1154954" y="2603500"/>
            <a:ext cx="9386046" cy="3416300"/>
          </a:xfrm>
        </p:spPr>
        <p:txBody>
          <a:bodyPr>
            <a:normAutofit fontScale="85000" lnSpcReduction="20000"/>
          </a:bodyPr>
          <a:lstStyle/>
          <a:p>
            <a:r>
              <a:rPr lang="en-US" dirty="0"/>
              <a:t>Interoperability Challenges: Despite efforts to standardize data formats and exchange protocols, interoperability remains a significant challenge in healthcare IT. EHR systems from different vendors may have limited compatibility, hindering the seamless sharing of patient information between healthcare facilities and providers. This fragmentation can disrupt care coordination and compromise patient safety.</a:t>
            </a:r>
          </a:p>
          <a:p>
            <a:endParaRPr lang="en-US" dirty="0"/>
          </a:p>
          <a:p>
            <a:r>
              <a:rPr lang="en-US" dirty="0"/>
              <a:t>User Interface and Usability Issues: Poorly designed user interfaces and cumbersome navigation can contribute to user frustration and decrease the efficiency of EHR systems. Healthcare providers may encounter difficulties in locating information, entering data, or navigating complex workflows, leading to workflow inefficiencies and burnout.</a:t>
            </a:r>
          </a:p>
          <a:p>
            <a:endParaRPr lang="en-US" dirty="0"/>
          </a:p>
          <a:p>
            <a:r>
              <a:rPr lang="en-US" dirty="0"/>
              <a:t>Documentation Burden: While EHRs aim to streamline documentation processes, they can also introduce documentation burden for healthcare providers. Data entry requirements, checkbox-style templates, and extensive documentation demands may detract from direct patient care, contribute to clinician burnout, and compromise the quality of clinical documentation.</a:t>
            </a:r>
          </a:p>
          <a:p>
            <a:endParaRPr lang="en-KE" dirty="0"/>
          </a:p>
        </p:txBody>
      </p:sp>
    </p:spTree>
    <p:extLst>
      <p:ext uri="{BB962C8B-B14F-4D97-AF65-F5344CB8AC3E}">
        <p14:creationId xmlns:p14="http://schemas.microsoft.com/office/powerpoint/2010/main" val="231173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886B-CCA1-C9E4-965B-F9433D7162B4}"/>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A20B3D43-E519-9498-352B-C2761C6B7967}"/>
              </a:ext>
            </a:extLst>
          </p:cNvPr>
          <p:cNvSpPr>
            <a:spLocks noGrp="1"/>
          </p:cNvSpPr>
          <p:nvPr>
            <p:ph idx="1"/>
          </p:nvPr>
        </p:nvSpPr>
        <p:spPr/>
        <p:txBody>
          <a:bodyPr>
            <a:normAutofit fontScale="92500" lnSpcReduction="10000"/>
          </a:bodyPr>
          <a:lstStyle/>
          <a:p>
            <a:r>
              <a:rPr lang="en-US" dirty="0"/>
              <a:t>Electronic Health Records (EHRs) represent a significant advancement in healthcare technology, offering numerous benefits in terms of accessibility, coordination of care, efficiency, patient safety, data analytics, and patient empowerment. However, like any technological solution, EHRs also come with challenges and considerations. It's essential to address potential drawbacks such as initial implementation costs, usability issues, data security concerns, and the potential for information overload. Despite these challenges, the overall impact of EHRs on healthcare delivery and patient outcomes is overwhelmingly positive. By leveraging the strengths of EHR systems while proactively mitigating their limitations, healthcare organizations can continue to harness the power of technology to improve the quality, safety, and efficiency of patient care, ultimately leading to better health outcomes for individuals and populations alike.</a:t>
            </a:r>
          </a:p>
          <a:p>
            <a:endParaRPr lang="en-KE" dirty="0"/>
          </a:p>
        </p:txBody>
      </p:sp>
    </p:spTree>
    <p:extLst>
      <p:ext uri="{BB962C8B-B14F-4D97-AF65-F5344CB8AC3E}">
        <p14:creationId xmlns:p14="http://schemas.microsoft.com/office/powerpoint/2010/main" val="331409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4A104-4401-C724-D824-F5C803AFDD41}"/>
              </a:ext>
            </a:extLst>
          </p:cNvPr>
          <p:cNvSpPr>
            <a:spLocks noGrp="1"/>
          </p:cNvSpPr>
          <p:nvPr>
            <p:ph idx="1"/>
          </p:nvPr>
        </p:nvSpPr>
        <p:spPr>
          <a:xfrm>
            <a:off x="2912533" y="3674533"/>
            <a:ext cx="4792133" cy="2023533"/>
          </a:xfrm>
        </p:spPr>
        <p:txBody>
          <a:bodyPr>
            <a:normAutofit/>
          </a:bodyPr>
          <a:lstStyle/>
          <a:p>
            <a:pPr marL="0" indent="0">
              <a:buNone/>
            </a:pPr>
            <a:r>
              <a:rPr lang="en-US" sz="4800" b="1" dirty="0"/>
              <a:t>THANK YOU!</a:t>
            </a:r>
            <a:endParaRPr lang="en-KE" sz="4800" b="1" dirty="0"/>
          </a:p>
        </p:txBody>
      </p:sp>
    </p:spTree>
    <p:extLst>
      <p:ext uri="{BB962C8B-B14F-4D97-AF65-F5344CB8AC3E}">
        <p14:creationId xmlns:p14="http://schemas.microsoft.com/office/powerpoint/2010/main" val="418583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B1F4-F6F3-EEF4-38EA-319898F679A3}"/>
              </a:ext>
            </a:extLst>
          </p:cNvPr>
          <p:cNvSpPr>
            <a:spLocks noGrp="1"/>
          </p:cNvSpPr>
          <p:nvPr>
            <p:ph type="title"/>
          </p:nvPr>
        </p:nvSpPr>
        <p:spPr/>
        <p:txBody>
          <a:bodyPr/>
          <a:lstStyle/>
          <a:p>
            <a:r>
              <a:rPr lang="en-US" dirty="0"/>
              <a:t>English Abstract</a:t>
            </a:r>
            <a:endParaRPr lang="en-KE" dirty="0"/>
          </a:p>
        </p:txBody>
      </p:sp>
      <p:sp>
        <p:nvSpPr>
          <p:cNvPr id="3" name="Content Placeholder 2">
            <a:extLst>
              <a:ext uri="{FF2B5EF4-FFF2-40B4-BE49-F238E27FC236}">
                <a16:creationId xmlns:a16="http://schemas.microsoft.com/office/drawing/2014/main" id="{4544945C-9E23-3EB0-CAF2-744130C724EC}"/>
              </a:ext>
            </a:extLst>
          </p:cNvPr>
          <p:cNvSpPr>
            <a:spLocks noGrp="1"/>
          </p:cNvSpPr>
          <p:nvPr>
            <p:ph idx="1"/>
          </p:nvPr>
        </p:nvSpPr>
        <p:spPr/>
        <p:txBody>
          <a:bodyPr/>
          <a:lstStyle/>
          <a:p>
            <a:r>
              <a:rPr lang="en-US" dirty="0"/>
              <a:t>The proposed innovation is a system for collecting and managing personal health information, designed specifically for individuals to monitor and track their health data effectively. This system utilizes modern IT technologies to gather data from various sources such as wearable devices, medical records, and self-reported information. The collected data is then organized and analyzed to provide users with valuable insights into their health status, trends, and potential risks. The innovation aims to empower individuals to take proactive measures towards maintaining their well-being and making informed decisions about their healthcare.</a:t>
            </a:r>
            <a:endParaRPr lang="en-KE" dirty="0"/>
          </a:p>
        </p:txBody>
      </p:sp>
    </p:spTree>
    <p:extLst>
      <p:ext uri="{BB962C8B-B14F-4D97-AF65-F5344CB8AC3E}">
        <p14:creationId xmlns:p14="http://schemas.microsoft.com/office/powerpoint/2010/main" val="422580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8392-4EBF-7527-B70B-13A8A4B5EF5F}"/>
              </a:ext>
            </a:extLst>
          </p:cNvPr>
          <p:cNvSpPr>
            <a:spLocks noGrp="1"/>
          </p:cNvSpPr>
          <p:nvPr>
            <p:ph type="title"/>
          </p:nvPr>
        </p:nvSpPr>
        <p:spPr/>
        <p:txBody>
          <a:bodyPr/>
          <a:lstStyle/>
          <a:p>
            <a:r>
              <a:rPr lang="en-US" dirty="0"/>
              <a:t>Swahili Abstract</a:t>
            </a:r>
            <a:endParaRPr lang="en-KE" dirty="0"/>
          </a:p>
        </p:txBody>
      </p:sp>
      <p:sp>
        <p:nvSpPr>
          <p:cNvPr id="3" name="Content Placeholder 2">
            <a:extLst>
              <a:ext uri="{FF2B5EF4-FFF2-40B4-BE49-F238E27FC236}">
                <a16:creationId xmlns:a16="http://schemas.microsoft.com/office/drawing/2014/main" id="{38A7C4AA-8EC7-C025-A802-72630440DAC5}"/>
              </a:ext>
            </a:extLst>
          </p:cNvPr>
          <p:cNvSpPr>
            <a:spLocks noGrp="1"/>
          </p:cNvSpPr>
          <p:nvPr>
            <p:ph idx="1"/>
          </p:nvPr>
        </p:nvSpPr>
        <p:spPr/>
        <p:txBody>
          <a:bodyPr/>
          <a:lstStyle/>
          <a:p>
            <a:r>
              <a:rPr lang="en-US" dirty="0" err="1"/>
              <a:t>Ubunifu</a:t>
            </a:r>
            <a:r>
              <a:rPr lang="en-US" dirty="0"/>
              <a:t> </a:t>
            </a:r>
            <a:r>
              <a:rPr lang="en-US" dirty="0" err="1"/>
              <a:t>uliopendekezwa</a:t>
            </a:r>
            <a:r>
              <a:rPr lang="en-US" dirty="0"/>
              <a:t> </a:t>
            </a:r>
            <a:r>
              <a:rPr lang="en-US" dirty="0" err="1"/>
              <a:t>ni</a:t>
            </a:r>
            <a:r>
              <a:rPr lang="en-US" dirty="0"/>
              <a:t> </a:t>
            </a:r>
            <a:r>
              <a:rPr lang="en-US" dirty="0" err="1"/>
              <a:t>mfumo</a:t>
            </a:r>
            <a:r>
              <a:rPr lang="en-US" dirty="0"/>
              <a:t> </a:t>
            </a:r>
            <a:r>
              <a:rPr lang="en-US" dirty="0" err="1"/>
              <a:t>wa</a:t>
            </a:r>
            <a:r>
              <a:rPr lang="en-US" dirty="0"/>
              <a:t> </a:t>
            </a:r>
            <a:r>
              <a:rPr lang="en-US" dirty="0" err="1"/>
              <a:t>kukusanya</a:t>
            </a:r>
            <a:r>
              <a:rPr lang="en-US" dirty="0"/>
              <a:t> </a:t>
            </a:r>
            <a:r>
              <a:rPr lang="en-US" dirty="0" err="1"/>
              <a:t>na</a:t>
            </a:r>
            <a:r>
              <a:rPr lang="en-US" dirty="0"/>
              <a:t> </a:t>
            </a:r>
            <a:r>
              <a:rPr lang="en-US" dirty="0" err="1"/>
              <a:t>kusimamia</a:t>
            </a:r>
            <a:r>
              <a:rPr lang="en-US" dirty="0"/>
              <a:t> </a:t>
            </a:r>
            <a:r>
              <a:rPr lang="en-US" dirty="0" err="1"/>
              <a:t>taarifa</a:t>
            </a:r>
            <a:r>
              <a:rPr lang="en-US" dirty="0"/>
              <a:t> za </a:t>
            </a:r>
            <a:r>
              <a:rPr lang="en-US" dirty="0" err="1"/>
              <a:t>afya</a:t>
            </a:r>
            <a:r>
              <a:rPr lang="en-US" dirty="0"/>
              <a:t> za </a:t>
            </a:r>
            <a:r>
              <a:rPr lang="en-US" dirty="0" err="1"/>
              <a:t>kibinafsi</a:t>
            </a:r>
            <a:r>
              <a:rPr lang="en-US" dirty="0"/>
              <a:t>, </a:t>
            </a:r>
            <a:r>
              <a:rPr lang="en-US" dirty="0" err="1"/>
              <a:t>ulioundwa</a:t>
            </a:r>
            <a:r>
              <a:rPr lang="en-US" dirty="0"/>
              <a:t> </a:t>
            </a:r>
            <a:r>
              <a:rPr lang="en-US" dirty="0" err="1"/>
              <a:t>mahsusi</a:t>
            </a:r>
            <a:r>
              <a:rPr lang="en-US" dirty="0"/>
              <a:t> </a:t>
            </a:r>
            <a:r>
              <a:rPr lang="en-US" dirty="0" err="1"/>
              <a:t>kwa</a:t>
            </a:r>
            <a:r>
              <a:rPr lang="en-US" dirty="0"/>
              <a:t> </a:t>
            </a:r>
            <a:r>
              <a:rPr lang="en-US" dirty="0" err="1"/>
              <a:t>ajili</a:t>
            </a:r>
            <a:r>
              <a:rPr lang="en-US" dirty="0"/>
              <a:t> </a:t>
            </a:r>
            <a:r>
              <a:rPr lang="en-US" dirty="0" err="1"/>
              <a:t>ya</a:t>
            </a:r>
            <a:r>
              <a:rPr lang="en-US" dirty="0"/>
              <a:t> </a:t>
            </a:r>
            <a:r>
              <a:rPr lang="en-US" dirty="0" err="1"/>
              <a:t>watu</a:t>
            </a:r>
            <a:r>
              <a:rPr lang="en-US" dirty="0"/>
              <a:t> </a:t>
            </a:r>
            <a:r>
              <a:rPr lang="en-US" dirty="0" err="1"/>
              <a:t>binafsi</a:t>
            </a:r>
            <a:r>
              <a:rPr lang="en-US" dirty="0"/>
              <a:t> </a:t>
            </a:r>
            <a:r>
              <a:rPr lang="en-US" dirty="0" err="1"/>
              <a:t>kuweza</a:t>
            </a:r>
            <a:r>
              <a:rPr lang="en-US" dirty="0"/>
              <a:t> </a:t>
            </a:r>
            <a:r>
              <a:rPr lang="en-US" dirty="0" err="1"/>
              <a:t>kufuatilia</a:t>
            </a:r>
            <a:r>
              <a:rPr lang="en-US" dirty="0"/>
              <a:t> </a:t>
            </a:r>
            <a:r>
              <a:rPr lang="en-US" dirty="0" err="1"/>
              <a:t>na</a:t>
            </a:r>
            <a:r>
              <a:rPr lang="en-US" dirty="0"/>
              <a:t> </a:t>
            </a:r>
            <a:r>
              <a:rPr lang="en-US" dirty="0" err="1"/>
              <a:t>kufuatilia</a:t>
            </a:r>
            <a:r>
              <a:rPr lang="en-US" dirty="0"/>
              <a:t> data </a:t>
            </a:r>
            <a:r>
              <a:rPr lang="en-US" dirty="0" err="1"/>
              <a:t>zao</a:t>
            </a:r>
            <a:r>
              <a:rPr lang="en-US" dirty="0"/>
              <a:t> za </a:t>
            </a:r>
            <a:r>
              <a:rPr lang="en-US" dirty="0" err="1"/>
              <a:t>afya</a:t>
            </a:r>
            <a:r>
              <a:rPr lang="en-US" dirty="0"/>
              <a:t> </a:t>
            </a:r>
            <a:r>
              <a:rPr lang="en-US" dirty="0" err="1"/>
              <a:t>kwa</a:t>
            </a:r>
            <a:r>
              <a:rPr lang="en-US" dirty="0"/>
              <a:t> </a:t>
            </a:r>
            <a:r>
              <a:rPr lang="en-US" dirty="0" err="1"/>
              <a:t>ufanisi</a:t>
            </a:r>
            <a:r>
              <a:rPr lang="en-US" dirty="0"/>
              <a:t>. </a:t>
            </a:r>
            <a:r>
              <a:rPr lang="en-US" dirty="0" err="1"/>
              <a:t>Mfumo</a:t>
            </a:r>
            <a:r>
              <a:rPr lang="en-US" dirty="0"/>
              <a:t> </a:t>
            </a:r>
            <a:r>
              <a:rPr lang="en-US" dirty="0" err="1"/>
              <a:t>huu</a:t>
            </a:r>
            <a:r>
              <a:rPr lang="en-US" dirty="0"/>
              <a:t> </a:t>
            </a:r>
            <a:r>
              <a:rPr lang="en-US" dirty="0" err="1"/>
              <a:t>unatumia</a:t>
            </a:r>
            <a:r>
              <a:rPr lang="en-US" dirty="0"/>
              <a:t> </a:t>
            </a:r>
            <a:r>
              <a:rPr lang="en-US" dirty="0" err="1"/>
              <a:t>teknolojia</a:t>
            </a:r>
            <a:r>
              <a:rPr lang="en-US" dirty="0"/>
              <a:t> za </a:t>
            </a:r>
            <a:r>
              <a:rPr lang="en-US" dirty="0" err="1"/>
              <a:t>kisasa</a:t>
            </a:r>
            <a:r>
              <a:rPr lang="en-US" dirty="0"/>
              <a:t> za IT </a:t>
            </a:r>
            <a:r>
              <a:rPr lang="en-US" dirty="0" err="1"/>
              <a:t>kukusanya</a:t>
            </a:r>
            <a:r>
              <a:rPr lang="en-US" dirty="0"/>
              <a:t> data </a:t>
            </a:r>
            <a:r>
              <a:rPr lang="en-US" dirty="0" err="1"/>
              <a:t>kutoka</a:t>
            </a:r>
            <a:r>
              <a:rPr lang="en-US" dirty="0"/>
              <a:t> </a:t>
            </a:r>
            <a:r>
              <a:rPr lang="en-US" dirty="0" err="1"/>
              <a:t>vyanzo</a:t>
            </a:r>
            <a:r>
              <a:rPr lang="en-US" dirty="0"/>
              <a:t> </a:t>
            </a:r>
            <a:r>
              <a:rPr lang="en-US" dirty="0" err="1"/>
              <a:t>mbalimbali</a:t>
            </a:r>
            <a:r>
              <a:rPr lang="en-US" dirty="0"/>
              <a:t> </a:t>
            </a:r>
            <a:r>
              <a:rPr lang="en-US" dirty="0" err="1"/>
              <a:t>kama</a:t>
            </a:r>
            <a:r>
              <a:rPr lang="en-US" dirty="0"/>
              <a:t> vile </a:t>
            </a:r>
            <a:r>
              <a:rPr lang="en-US" dirty="0" err="1"/>
              <a:t>vifaa</a:t>
            </a:r>
            <a:r>
              <a:rPr lang="en-US" dirty="0"/>
              <a:t> </a:t>
            </a:r>
            <a:r>
              <a:rPr lang="en-US" dirty="0" err="1"/>
              <a:t>vya</a:t>
            </a:r>
            <a:r>
              <a:rPr lang="en-US" dirty="0"/>
              <a:t> </a:t>
            </a:r>
            <a:r>
              <a:rPr lang="en-US" dirty="0" err="1"/>
              <a:t>kuvaa</a:t>
            </a:r>
            <a:r>
              <a:rPr lang="en-US" dirty="0"/>
              <a:t>, </a:t>
            </a:r>
            <a:r>
              <a:rPr lang="en-US" dirty="0" err="1"/>
              <a:t>rekodi</a:t>
            </a:r>
            <a:r>
              <a:rPr lang="en-US" dirty="0"/>
              <a:t> za </a:t>
            </a:r>
            <a:r>
              <a:rPr lang="en-US" dirty="0" err="1"/>
              <a:t>matibabu</a:t>
            </a:r>
            <a:r>
              <a:rPr lang="en-US" dirty="0"/>
              <a:t>, </a:t>
            </a:r>
            <a:r>
              <a:rPr lang="en-US" dirty="0" err="1"/>
              <a:t>na</a:t>
            </a:r>
            <a:r>
              <a:rPr lang="en-US" dirty="0"/>
              <a:t> </a:t>
            </a:r>
            <a:r>
              <a:rPr lang="en-US" dirty="0" err="1"/>
              <a:t>taarifa</a:t>
            </a:r>
            <a:r>
              <a:rPr lang="en-US" dirty="0"/>
              <a:t> </a:t>
            </a:r>
            <a:r>
              <a:rPr lang="en-US" dirty="0" err="1"/>
              <a:t>zilizojitolewa</a:t>
            </a:r>
            <a:r>
              <a:rPr lang="en-US" dirty="0"/>
              <a:t>. Data </a:t>
            </a:r>
            <a:r>
              <a:rPr lang="en-US" dirty="0" err="1"/>
              <a:t>iliyokusanywa</a:t>
            </a:r>
            <a:r>
              <a:rPr lang="en-US" dirty="0"/>
              <a:t> </a:t>
            </a:r>
            <a:r>
              <a:rPr lang="en-US" dirty="0" err="1"/>
              <a:t>inaandaliwa</a:t>
            </a:r>
            <a:r>
              <a:rPr lang="en-US" dirty="0"/>
              <a:t> </a:t>
            </a:r>
            <a:r>
              <a:rPr lang="en-US" dirty="0" err="1"/>
              <a:t>na</a:t>
            </a:r>
            <a:r>
              <a:rPr lang="en-US" dirty="0"/>
              <a:t> </a:t>
            </a:r>
            <a:r>
              <a:rPr lang="en-US" dirty="0" err="1"/>
              <a:t>kuchambuliwa</a:t>
            </a:r>
            <a:r>
              <a:rPr lang="en-US" dirty="0"/>
              <a:t> </a:t>
            </a:r>
            <a:r>
              <a:rPr lang="en-US" dirty="0" err="1"/>
              <a:t>ili</a:t>
            </a:r>
            <a:r>
              <a:rPr lang="en-US" dirty="0"/>
              <a:t> </a:t>
            </a:r>
            <a:r>
              <a:rPr lang="en-US" dirty="0" err="1"/>
              <a:t>kutoa</a:t>
            </a:r>
            <a:r>
              <a:rPr lang="en-US" dirty="0"/>
              <a:t> </a:t>
            </a:r>
            <a:r>
              <a:rPr lang="en-US" dirty="0" err="1"/>
              <a:t>watumiaji</a:t>
            </a:r>
            <a:r>
              <a:rPr lang="en-US" dirty="0"/>
              <a:t> </a:t>
            </a:r>
            <a:r>
              <a:rPr lang="en-US" dirty="0" err="1"/>
              <a:t>na</a:t>
            </a:r>
            <a:r>
              <a:rPr lang="en-US" dirty="0"/>
              <a:t> </a:t>
            </a:r>
            <a:r>
              <a:rPr lang="en-US" dirty="0" err="1"/>
              <a:t>ufahamu</a:t>
            </a:r>
            <a:r>
              <a:rPr lang="en-US" dirty="0"/>
              <a:t> </a:t>
            </a:r>
            <a:r>
              <a:rPr lang="en-US" dirty="0" err="1"/>
              <a:t>muhimu</a:t>
            </a:r>
            <a:r>
              <a:rPr lang="en-US" dirty="0"/>
              <a:t> </a:t>
            </a:r>
            <a:r>
              <a:rPr lang="en-US" dirty="0" err="1"/>
              <a:t>kuhusu</a:t>
            </a:r>
            <a:r>
              <a:rPr lang="en-US" dirty="0"/>
              <a:t> </a:t>
            </a:r>
            <a:r>
              <a:rPr lang="en-US" dirty="0" err="1"/>
              <a:t>hali</a:t>
            </a:r>
            <a:r>
              <a:rPr lang="en-US" dirty="0"/>
              <a:t> </a:t>
            </a:r>
            <a:r>
              <a:rPr lang="en-US" dirty="0" err="1"/>
              <a:t>yao</a:t>
            </a:r>
            <a:r>
              <a:rPr lang="en-US" dirty="0"/>
              <a:t> </a:t>
            </a:r>
            <a:r>
              <a:rPr lang="en-US" dirty="0" err="1"/>
              <a:t>ya</a:t>
            </a:r>
            <a:r>
              <a:rPr lang="en-US" dirty="0"/>
              <a:t> </a:t>
            </a:r>
            <a:r>
              <a:rPr lang="en-US" dirty="0" err="1"/>
              <a:t>afya</a:t>
            </a:r>
            <a:r>
              <a:rPr lang="en-US" dirty="0"/>
              <a:t>, </a:t>
            </a:r>
            <a:r>
              <a:rPr lang="en-US" dirty="0" err="1"/>
              <a:t>mienendo</a:t>
            </a:r>
            <a:r>
              <a:rPr lang="en-US" dirty="0"/>
              <a:t>, </a:t>
            </a:r>
            <a:r>
              <a:rPr lang="en-US" dirty="0" err="1"/>
              <a:t>na</a:t>
            </a:r>
            <a:r>
              <a:rPr lang="en-US" dirty="0"/>
              <a:t> </a:t>
            </a:r>
            <a:r>
              <a:rPr lang="en-US" dirty="0" err="1"/>
              <a:t>hatari</a:t>
            </a:r>
            <a:r>
              <a:rPr lang="en-US" dirty="0"/>
              <a:t> za </a:t>
            </a:r>
            <a:r>
              <a:rPr lang="en-US" dirty="0" err="1"/>
              <a:t>uwezekano</a:t>
            </a:r>
            <a:r>
              <a:rPr lang="en-US" dirty="0"/>
              <a:t>. </a:t>
            </a:r>
            <a:r>
              <a:rPr lang="en-US" dirty="0" err="1"/>
              <a:t>Ubunifu</a:t>
            </a:r>
            <a:r>
              <a:rPr lang="en-US" dirty="0"/>
              <a:t> </a:t>
            </a:r>
            <a:r>
              <a:rPr lang="en-US" dirty="0" err="1"/>
              <a:t>huu</a:t>
            </a:r>
            <a:r>
              <a:rPr lang="en-US" dirty="0"/>
              <a:t> </a:t>
            </a:r>
            <a:r>
              <a:rPr lang="en-US" dirty="0" err="1"/>
              <a:t>unalenga</a:t>
            </a:r>
            <a:r>
              <a:rPr lang="en-US" dirty="0"/>
              <a:t> </a:t>
            </a:r>
            <a:r>
              <a:rPr lang="en-US" dirty="0" err="1"/>
              <a:t>kuwawezesha</a:t>
            </a:r>
            <a:r>
              <a:rPr lang="en-US" dirty="0"/>
              <a:t> </a:t>
            </a:r>
            <a:r>
              <a:rPr lang="en-US" dirty="0" err="1"/>
              <a:t>watu</a:t>
            </a:r>
            <a:r>
              <a:rPr lang="en-US" dirty="0"/>
              <a:t> </a:t>
            </a:r>
            <a:r>
              <a:rPr lang="en-US" dirty="0" err="1"/>
              <a:t>kuchukua</a:t>
            </a:r>
            <a:r>
              <a:rPr lang="en-US" dirty="0"/>
              <a:t> </a:t>
            </a:r>
            <a:r>
              <a:rPr lang="en-US" dirty="0" err="1"/>
              <a:t>hatua</a:t>
            </a:r>
            <a:r>
              <a:rPr lang="en-US" dirty="0"/>
              <a:t> za </a:t>
            </a:r>
            <a:r>
              <a:rPr lang="en-US" dirty="0" err="1"/>
              <a:t>kujitayarisha</a:t>
            </a:r>
            <a:r>
              <a:rPr lang="en-US" dirty="0"/>
              <a:t> </a:t>
            </a:r>
            <a:r>
              <a:rPr lang="en-US" dirty="0" err="1"/>
              <a:t>kuhifadhi</a:t>
            </a:r>
            <a:r>
              <a:rPr lang="en-US" dirty="0"/>
              <a:t> </a:t>
            </a:r>
            <a:r>
              <a:rPr lang="en-US" dirty="0" err="1"/>
              <a:t>ustawi</a:t>
            </a:r>
            <a:r>
              <a:rPr lang="en-US" dirty="0"/>
              <a:t> </a:t>
            </a:r>
            <a:r>
              <a:rPr lang="en-US" dirty="0" err="1"/>
              <a:t>wao</a:t>
            </a:r>
            <a:r>
              <a:rPr lang="en-US" dirty="0"/>
              <a:t> </a:t>
            </a:r>
            <a:r>
              <a:rPr lang="en-US" dirty="0" err="1"/>
              <a:t>na</a:t>
            </a:r>
            <a:r>
              <a:rPr lang="en-US" dirty="0"/>
              <a:t> </a:t>
            </a:r>
            <a:r>
              <a:rPr lang="en-US" dirty="0" err="1"/>
              <a:t>kufanya</a:t>
            </a:r>
            <a:r>
              <a:rPr lang="en-US" dirty="0"/>
              <a:t> </a:t>
            </a:r>
            <a:r>
              <a:rPr lang="en-US" dirty="0" err="1"/>
              <a:t>maamuzi</a:t>
            </a:r>
            <a:r>
              <a:rPr lang="en-US" dirty="0"/>
              <a:t> </a:t>
            </a:r>
            <a:r>
              <a:rPr lang="en-US" dirty="0" err="1"/>
              <a:t>yaliyo</a:t>
            </a:r>
            <a:r>
              <a:rPr lang="en-US" dirty="0"/>
              <a:t> </a:t>
            </a:r>
            <a:r>
              <a:rPr lang="en-US" dirty="0" err="1"/>
              <a:t>na</a:t>
            </a:r>
            <a:r>
              <a:rPr lang="en-US" dirty="0"/>
              <a:t> </a:t>
            </a:r>
            <a:r>
              <a:rPr lang="en-US" dirty="0" err="1"/>
              <a:t>msingi</a:t>
            </a:r>
            <a:r>
              <a:rPr lang="en-US" dirty="0"/>
              <a:t> </a:t>
            </a:r>
            <a:r>
              <a:rPr lang="en-US" dirty="0" err="1"/>
              <a:t>juu</a:t>
            </a:r>
            <a:r>
              <a:rPr lang="en-US" dirty="0"/>
              <a:t> </a:t>
            </a:r>
            <a:r>
              <a:rPr lang="en-US" dirty="0" err="1"/>
              <a:t>ya</a:t>
            </a:r>
            <a:r>
              <a:rPr lang="en-US" dirty="0"/>
              <a:t> </a:t>
            </a:r>
            <a:r>
              <a:rPr lang="en-US" dirty="0" err="1"/>
              <a:t>afya</a:t>
            </a:r>
            <a:r>
              <a:rPr lang="en-US" dirty="0"/>
              <a:t> </a:t>
            </a:r>
            <a:r>
              <a:rPr lang="en-US" dirty="0" err="1"/>
              <a:t>yao</a:t>
            </a:r>
            <a:r>
              <a:rPr lang="en-US" dirty="0"/>
              <a:t>.</a:t>
            </a:r>
          </a:p>
          <a:p>
            <a:endParaRPr lang="en-KE" dirty="0"/>
          </a:p>
        </p:txBody>
      </p:sp>
    </p:spTree>
    <p:extLst>
      <p:ext uri="{BB962C8B-B14F-4D97-AF65-F5344CB8AC3E}">
        <p14:creationId xmlns:p14="http://schemas.microsoft.com/office/powerpoint/2010/main" val="139825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01C3-261D-98CF-8E03-CB3EE7420B0E}"/>
              </a:ext>
            </a:extLst>
          </p:cNvPr>
          <p:cNvSpPr>
            <a:spLocks noGrp="1"/>
          </p:cNvSpPr>
          <p:nvPr>
            <p:ph type="title"/>
          </p:nvPr>
        </p:nvSpPr>
        <p:spPr/>
        <p:txBody>
          <a:bodyPr/>
          <a:lstStyle/>
          <a:p>
            <a:r>
              <a:rPr lang="en-US" dirty="0"/>
              <a:t>Kamba Abstract</a:t>
            </a:r>
            <a:endParaRPr lang="en-KE" dirty="0"/>
          </a:p>
        </p:txBody>
      </p:sp>
      <p:sp>
        <p:nvSpPr>
          <p:cNvPr id="3" name="Content Placeholder 2">
            <a:extLst>
              <a:ext uri="{FF2B5EF4-FFF2-40B4-BE49-F238E27FC236}">
                <a16:creationId xmlns:a16="http://schemas.microsoft.com/office/drawing/2014/main" id="{67D3207A-48DA-6CB3-1D62-0A5C2C807801}"/>
              </a:ext>
            </a:extLst>
          </p:cNvPr>
          <p:cNvSpPr>
            <a:spLocks noGrp="1"/>
          </p:cNvSpPr>
          <p:nvPr>
            <p:ph idx="1"/>
          </p:nvPr>
        </p:nvSpPr>
        <p:spPr/>
        <p:txBody>
          <a:bodyPr/>
          <a:lstStyle/>
          <a:p>
            <a:r>
              <a:rPr lang="en-US" b="1" dirty="0" err="1"/>
              <a:t>Mũvango</a:t>
            </a:r>
            <a:r>
              <a:rPr lang="en-US" b="1" dirty="0"/>
              <a:t> </a:t>
            </a:r>
            <a:r>
              <a:rPr lang="en-US" b="1" dirty="0" err="1"/>
              <a:t>ũũ</a:t>
            </a:r>
            <a:r>
              <a:rPr lang="en-US" b="1" dirty="0"/>
              <a:t> </a:t>
            </a:r>
            <a:r>
              <a:rPr lang="en-US" b="1" dirty="0" err="1"/>
              <a:t>mweũ</a:t>
            </a:r>
            <a:r>
              <a:rPr lang="en-US" b="1" dirty="0"/>
              <a:t> </a:t>
            </a:r>
            <a:r>
              <a:rPr lang="en-US" b="1" dirty="0" err="1"/>
              <a:t>wonanĩtye</a:t>
            </a:r>
            <a:r>
              <a:rPr lang="en-US" b="1" dirty="0"/>
              <a:t> kana </a:t>
            </a:r>
            <a:r>
              <a:rPr lang="en-US" b="1" dirty="0" err="1"/>
              <a:t>andũ</a:t>
            </a:r>
            <a:r>
              <a:rPr lang="en-US" b="1" dirty="0"/>
              <a:t> </a:t>
            </a:r>
            <a:r>
              <a:rPr lang="en-US" b="1" dirty="0" err="1"/>
              <a:t>nĩmaĩle</a:t>
            </a:r>
            <a:r>
              <a:rPr lang="en-US" b="1" dirty="0"/>
              <a:t> </a:t>
            </a:r>
            <a:r>
              <a:rPr lang="en-US" b="1" dirty="0" err="1"/>
              <a:t>kũvangĩĩa</a:t>
            </a:r>
            <a:r>
              <a:rPr lang="en-US" b="1" dirty="0"/>
              <a:t> </a:t>
            </a:r>
            <a:r>
              <a:rPr lang="en-US" b="1" dirty="0" err="1"/>
              <a:t>maũndũ</a:t>
            </a:r>
            <a:r>
              <a:rPr lang="en-US" b="1" dirty="0"/>
              <a:t> </a:t>
            </a:r>
            <a:r>
              <a:rPr lang="en-US" b="1" dirty="0" err="1"/>
              <a:t>nesa</a:t>
            </a:r>
            <a:r>
              <a:rPr lang="en-US" b="1" dirty="0"/>
              <a:t> </a:t>
            </a:r>
            <a:r>
              <a:rPr lang="en-US" b="1" dirty="0" err="1"/>
              <a:t>na</a:t>
            </a:r>
            <a:r>
              <a:rPr lang="en-US" b="1" dirty="0"/>
              <a:t> </a:t>
            </a:r>
            <a:r>
              <a:rPr lang="en-US" b="1" dirty="0" err="1"/>
              <a:t>mayĩkaa</a:t>
            </a:r>
            <a:r>
              <a:rPr lang="en-US" b="1" dirty="0"/>
              <a:t> </a:t>
            </a:r>
            <a:r>
              <a:rPr lang="en-US" b="1" dirty="0" err="1"/>
              <a:t>maũndũ</a:t>
            </a:r>
            <a:r>
              <a:rPr lang="en-US" b="1" dirty="0"/>
              <a:t> ala </a:t>
            </a:r>
            <a:r>
              <a:rPr lang="en-US" b="1" dirty="0" err="1"/>
              <a:t>matonya</a:t>
            </a:r>
            <a:r>
              <a:rPr lang="en-US" b="1" dirty="0"/>
              <a:t> </a:t>
            </a:r>
            <a:r>
              <a:rPr lang="en-US" b="1" dirty="0" err="1"/>
              <a:t>kũmatetheesya</a:t>
            </a:r>
            <a:r>
              <a:rPr lang="en-US" b="1" dirty="0"/>
              <a:t> </a:t>
            </a:r>
            <a:r>
              <a:rPr lang="en-US" b="1" dirty="0" err="1"/>
              <a:t>kũmanya</a:t>
            </a:r>
            <a:r>
              <a:rPr lang="en-US" b="1" dirty="0"/>
              <a:t> </a:t>
            </a:r>
            <a:r>
              <a:rPr lang="en-US" b="1" dirty="0" err="1"/>
              <a:t>ũwau</a:t>
            </a:r>
            <a:r>
              <a:rPr lang="en-US" b="1" dirty="0"/>
              <a:t> woo. </a:t>
            </a:r>
            <a:r>
              <a:rPr lang="en-US" b="1" dirty="0" err="1"/>
              <a:t>Nzĩa</a:t>
            </a:r>
            <a:r>
              <a:rPr lang="en-US" b="1" dirty="0"/>
              <a:t> </a:t>
            </a:r>
            <a:r>
              <a:rPr lang="en-US" b="1" dirty="0" err="1"/>
              <a:t>ĩsu</a:t>
            </a:r>
            <a:r>
              <a:rPr lang="en-US" b="1" dirty="0"/>
              <a:t> </a:t>
            </a:r>
            <a:r>
              <a:rPr lang="en-US" b="1" dirty="0" err="1"/>
              <a:t>ya</a:t>
            </a:r>
            <a:r>
              <a:rPr lang="en-US" b="1" dirty="0"/>
              <a:t> </a:t>
            </a:r>
            <a:r>
              <a:rPr lang="en-US" b="1" dirty="0" err="1"/>
              <a:t>kũandĩka</a:t>
            </a:r>
            <a:r>
              <a:rPr lang="en-US" b="1" dirty="0"/>
              <a:t> </a:t>
            </a:r>
            <a:r>
              <a:rPr lang="en-US" b="1" dirty="0" err="1"/>
              <a:t>ũvoo</a:t>
            </a:r>
            <a:r>
              <a:rPr lang="en-US" b="1" dirty="0"/>
              <a:t> </a:t>
            </a:r>
            <a:r>
              <a:rPr lang="en-US" b="1" dirty="0" err="1"/>
              <a:t>tũtũmĩĩte</a:t>
            </a:r>
            <a:r>
              <a:rPr lang="en-US" b="1" dirty="0"/>
              <a:t> </a:t>
            </a:r>
            <a:r>
              <a:rPr lang="en-US" b="1" dirty="0" err="1"/>
              <a:t>syĩndũ</a:t>
            </a:r>
            <a:r>
              <a:rPr lang="en-US" b="1" dirty="0"/>
              <a:t> ta </a:t>
            </a:r>
            <a:r>
              <a:rPr lang="en-US" b="1" dirty="0" err="1"/>
              <a:t>kombiũta</a:t>
            </a:r>
            <a:r>
              <a:rPr lang="en-US" b="1" dirty="0"/>
              <a:t> </a:t>
            </a:r>
            <a:r>
              <a:rPr lang="en-US" b="1" dirty="0" err="1"/>
              <a:t>na</a:t>
            </a:r>
            <a:r>
              <a:rPr lang="en-US" b="1" dirty="0"/>
              <a:t> </a:t>
            </a:r>
            <a:r>
              <a:rPr lang="en-US" b="1" dirty="0" err="1"/>
              <a:t>simũ</a:t>
            </a:r>
            <a:r>
              <a:rPr lang="en-US" b="1" dirty="0"/>
              <a:t> </a:t>
            </a:r>
            <a:r>
              <a:rPr lang="en-US" b="1" dirty="0" err="1"/>
              <a:t>nĩ</a:t>
            </a:r>
            <a:r>
              <a:rPr lang="en-US" b="1" dirty="0"/>
              <a:t> </a:t>
            </a:r>
            <a:r>
              <a:rPr lang="en-US" b="1" dirty="0" err="1"/>
              <a:t>nzeo</a:t>
            </a:r>
            <a:r>
              <a:rPr lang="en-US" b="1" dirty="0"/>
              <a:t> </a:t>
            </a:r>
            <a:r>
              <a:rPr lang="en-US" b="1" dirty="0" err="1"/>
              <a:t>mũno</a:t>
            </a:r>
            <a:r>
              <a:rPr lang="en-US" b="1" dirty="0"/>
              <a:t>. </a:t>
            </a:r>
            <a:r>
              <a:rPr lang="en-US" b="1" dirty="0" err="1"/>
              <a:t>Ĩtina</a:t>
            </a:r>
            <a:r>
              <a:rPr lang="en-US" b="1" dirty="0"/>
              <a:t> </a:t>
            </a:r>
            <a:r>
              <a:rPr lang="en-US" b="1" dirty="0" err="1"/>
              <a:t>wa</a:t>
            </a:r>
            <a:r>
              <a:rPr lang="en-US" b="1" dirty="0"/>
              <a:t> </a:t>
            </a:r>
            <a:r>
              <a:rPr lang="en-US" b="1" dirty="0" err="1"/>
              <a:t>ũu</a:t>
            </a:r>
            <a:r>
              <a:rPr lang="en-US" b="1" dirty="0"/>
              <a:t>, </a:t>
            </a:r>
            <a:r>
              <a:rPr lang="en-US" b="1" dirty="0" err="1"/>
              <a:t>syĩndũ</a:t>
            </a:r>
            <a:r>
              <a:rPr lang="en-US" b="1" dirty="0"/>
              <a:t> </a:t>
            </a:r>
            <a:r>
              <a:rPr lang="en-US" b="1" dirty="0" err="1"/>
              <a:t>isu</a:t>
            </a:r>
            <a:r>
              <a:rPr lang="en-US" b="1" dirty="0"/>
              <a:t> </a:t>
            </a:r>
            <a:r>
              <a:rPr lang="en-US" b="1" dirty="0" err="1"/>
              <a:t>syaumw'a</a:t>
            </a:r>
            <a:r>
              <a:rPr lang="en-US" b="1" dirty="0"/>
              <a:t> </a:t>
            </a:r>
            <a:r>
              <a:rPr lang="en-US" b="1" dirty="0" err="1"/>
              <a:t>ivangĩĩawa</a:t>
            </a:r>
            <a:r>
              <a:rPr lang="en-US" b="1" dirty="0"/>
              <a:t> </a:t>
            </a:r>
            <a:r>
              <a:rPr lang="en-US" b="1" dirty="0" err="1"/>
              <a:t>kwosana</a:t>
            </a:r>
            <a:r>
              <a:rPr lang="en-US" b="1" dirty="0"/>
              <a:t> </a:t>
            </a:r>
            <a:r>
              <a:rPr lang="en-US" b="1" dirty="0" err="1"/>
              <a:t>na</a:t>
            </a:r>
            <a:r>
              <a:rPr lang="en-US" b="1" dirty="0"/>
              <a:t> </a:t>
            </a:r>
            <a:r>
              <a:rPr lang="en-US" b="1" dirty="0" err="1"/>
              <a:t>mavata</a:t>
            </a:r>
            <a:r>
              <a:rPr lang="en-US" b="1" dirty="0"/>
              <a:t> ala me </a:t>
            </a:r>
            <a:r>
              <a:rPr lang="en-US" b="1" dirty="0" err="1"/>
              <a:t>vo</a:t>
            </a:r>
            <a:r>
              <a:rPr lang="en-US" b="1" dirty="0"/>
              <a:t> </a:t>
            </a:r>
            <a:r>
              <a:rPr lang="en-US" b="1" dirty="0" err="1"/>
              <a:t>na</a:t>
            </a:r>
            <a:r>
              <a:rPr lang="en-US" b="1" dirty="0"/>
              <a:t> </a:t>
            </a:r>
            <a:r>
              <a:rPr lang="en-US" b="1" dirty="0" err="1"/>
              <a:t>ikasyoka</a:t>
            </a:r>
            <a:r>
              <a:rPr lang="en-US" b="1" dirty="0"/>
              <a:t> </a:t>
            </a:r>
            <a:r>
              <a:rPr lang="en-US" b="1" dirty="0" err="1"/>
              <a:t>iandĩkwa</a:t>
            </a:r>
            <a:r>
              <a:rPr lang="en-US" b="1" dirty="0"/>
              <a:t> </a:t>
            </a:r>
            <a:r>
              <a:rPr lang="en-US" b="1" dirty="0" err="1"/>
              <a:t>nĩ</a:t>
            </a:r>
            <a:r>
              <a:rPr lang="en-US" b="1" dirty="0"/>
              <a:t> kana </a:t>
            </a:r>
            <a:r>
              <a:rPr lang="en-US" b="1" dirty="0" err="1"/>
              <a:t>itetheesye</a:t>
            </a:r>
            <a:r>
              <a:rPr lang="en-US" b="1" dirty="0"/>
              <a:t> ala </a:t>
            </a:r>
            <a:r>
              <a:rPr lang="en-US" b="1" dirty="0" err="1"/>
              <a:t>mekũtũmĩa</a:t>
            </a:r>
            <a:r>
              <a:rPr lang="en-US" b="1" dirty="0"/>
              <a:t> </a:t>
            </a:r>
            <a:r>
              <a:rPr lang="en-US" b="1" dirty="0" err="1"/>
              <a:t>syĩndũ</a:t>
            </a:r>
            <a:r>
              <a:rPr lang="en-US" b="1" dirty="0"/>
              <a:t> </a:t>
            </a:r>
            <a:r>
              <a:rPr lang="en-US" b="1" dirty="0" err="1"/>
              <a:t>isu</a:t>
            </a:r>
            <a:r>
              <a:rPr lang="en-US" b="1" dirty="0"/>
              <a:t> </a:t>
            </a:r>
            <a:r>
              <a:rPr lang="en-US" b="1" dirty="0" err="1"/>
              <a:t>mamanye</a:t>
            </a:r>
            <a:r>
              <a:rPr lang="en-US" b="1" dirty="0"/>
              <a:t> </a:t>
            </a:r>
            <a:r>
              <a:rPr lang="en-US" b="1" dirty="0" err="1"/>
              <a:t>mavata</a:t>
            </a:r>
            <a:r>
              <a:rPr lang="en-US" b="1" dirty="0"/>
              <a:t> moo. </a:t>
            </a:r>
            <a:r>
              <a:rPr lang="en-US" b="1" dirty="0" err="1"/>
              <a:t>Ũndũ</a:t>
            </a:r>
            <a:r>
              <a:rPr lang="en-US" b="1" dirty="0"/>
              <a:t> </a:t>
            </a:r>
            <a:r>
              <a:rPr lang="en-US" b="1" dirty="0" err="1"/>
              <a:t>ũsu</a:t>
            </a:r>
            <a:r>
              <a:rPr lang="en-US" b="1" dirty="0"/>
              <a:t> </a:t>
            </a:r>
            <a:r>
              <a:rPr lang="en-US" b="1" dirty="0" err="1"/>
              <a:t>nũtetheeasya</a:t>
            </a:r>
            <a:r>
              <a:rPr lang="en-US" b="1" dirty="0"/>
              <a:t> </a:t>
            </a:r>
            <a:r>
              <a:rPr lang="en-US" b="1" dirty="0" err="1"/>
              <a:t>kĩla</a:t>
            </a:r>
            <a:r>
              <a:rPr lang="en-US" b="1" dirty="0"/>
              <a:t> </a:t>
            </a:r>
            <a:r>
              <a:rPr lang="en-US" b="1" dirty="0" err="1"/>
              <a:t>ũmwe</a:t>
            </a:r>
            <a:r>
              <a:rPr lang="en-US" b="1" dirty="0"/>
              <a:t> </a:t>
            </a:r>
            <a:r>
              <a:rPr lang="en-US" b="1" dirty="0" err="1"/>
              <a:t>witũ</a:t>
            </a:r>
            <a:r>
              <a:rPr lang="en-US" b="1" dirty="0"/>
              <a:t> </a:t>
            </a:r>
            <a:r>
              <a:rPr lang="en-US" b="1" dirty="0" err="1"/>
              <a:t>amanye</a:t>
            </a:r>
            <a:r>
              <a:rPr lang="en-US" b="1" dirty="0"/>
              <a:t> </a:t>
            </a:r>
            <a:r>
              <a:rPr lang="en-US" b="1" dirty="0" err="1"/>
              <a:t>ũndũ</a:t>
            </a:r>
            <a:r>
              <a:rPr lang="en-US" b="1" dirty="0"/>
              <a:t> </a:t>
            </a:r>
            <a:r>
              <a:rPr lang="en-US" b="1" dirty="0" err="1"/>
              <a:t>ũtonya</a:t>
            </a:r>
            <a:r>
              <a:rPr lang="en-US" b="1" dirty="0"/>
              <a:t> </a:t>
            </a:r>
            <a:r>
              <a:rPr lang="en-US" b="1" dirty="0" err="1"/>
              <a:t>kwĩka</a:t>
            </a:r>
            <a:r>
              <a:rPr lang="en-US" b="1" dirty="0"/>
              <a:t> </a:t>
            </a:r>
            <a:r>
              <a:rPr lang="en-US" b="1" dirty="0" err="1"/>
              <a:t>nĩ</a:t>
            </a:r>
            <a:r>
              <a:rPr lang="en-US" b="1" dirty="0"/>
              <a:t> kana </a:t>
            </a:r>
            <a:r>
              <a:rPr lang="en-US" b="1" dirty="0" err="1"/>
              <a:t>asũvĩe</a:t>
            </a:r>
            <a:r>
              <a:rPr lang="en-US" b="1" dirty="0"/>
              <a:t> </a:t>
            </a:r>
            <a:r>
              <a:rPr lang="en-US" b="1" dirty="0" err="1"/>
              <a:t>ũima</a:t>
            </a:r>
            <a:r>
              <a:rPr lang="en-US" b="1" dirty="0"/>
              <a:t> wake </a:t>
            </a:r>
            <a:r>
              <a:rPr lang="en-US" b="1" dirty="0" err="1"/>
              <a:t>wa</a:t>
            </a:r>
            <a:r>
              <a:rPr lang="en-US" b="1" dirty="0"/>
              <a:t> </a:t>
            </a:r>
            <a:r>
              <a:rPr lang="en-US" b="1" dirty="0" err="1"/>
              <a:t>mwĩĩ</a:t>
            </a:r>
            <a:r>
              <a:rPr lang="en-US" b="1" dirty="0"/>
              <a:t> </a:t>
            </a:r>
            <a:r>
              <a:rPr lang="en-US" b="1" dirty="0" err="1"/>
              <a:t>na</a:t>
            </a:r>
            <a:r>
              <a:rPr lang="en-US" b="1" dirty="0"/>
              <a:t> </a:t>
            </a:r>
            <a:r>
              <a:rPr lang="en-US" b="1" dirty="0" err="1"/>
              <a:t>aimantha</a:t>
            </a:r>
            <a:r>
              <a:rPr lang="en-US" b="1" dirty="0"/>
              <a:t> </a:t>
            </a:r>
            <a:r>
              <a:rPr lang="en-US" b="1" dirty="0" err="1"/>
              <a:t>nzĩa</a:t>
            </a:r>
            <a:r>
              <a:rPr lang="en-US" b="1" dirty="0"/>
              <a:t> </a:t>
            </a:r>
            <a:r>
              <a:rPr lang="en-US" b="1" dirty="0" err="1"/>
              <a:t>nzeo</a:t>
            </a:r>
            <a:r>
              <a:rPr lang="en-US" b="1" dirty="0"/>
              <a:t> </a:t>
            </a:r>
            <a:r>
              <a:rPr lang="en-US" b="1" dirty="0" err="1"/>
              <a:t>sya</a:t>
            </a:r>
            <a:r>
              <a:rPr lang="en-US" b="1" dirty="0"/>
              <a:t> </a:t>
            </a:r>
            <a:r>
              <a:rPr lang="en-US" b="1" dirty="0" err="1"/>
              <a:t>ũiiti</a:t>
            </a:r>
            <a:r>
              <a:rPr lang="en-US" b="1" dirty="0"/>
              <a:t>.</a:t>
            </a:r>
            <a:endParaRPr lang="kam" dirty="0">
              <a:solidFill>
                <a:schemeClr val="tx1">
                  <a:lumMod val="95000"/>
                  <a:lumOff val="5000"/>
                </a:schemeClr>
              </a:solidFill>
            </a:endParaRPr>
          </a:p>
          <a:p>
            <a:endParaRPr lang="en-KE" dirty="0"/>
          </a:p>
        </p:txBody>
      </p:sp>
    </p:spTree>
    <p:extLst>
      <p:ext uri="{BB962C8B-B14F-4D97-AF65-F5344CB8AC3E}">
        <p14:creationId xmlns:p14="http://schemas.microsoft.com/office/powerpoint/2010/main" val="185693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C991-AE16-0EEE-BABE-5500CC97061E}"/>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D5658803-6EA0-EB79-9A86-D42B7DF6425C}"/>
              </a:ext>
            </a:extLst>
          </p:cNvPr>
          <p:cNvSpPr>
            <a:spLocks noGrp="1"/>
          </p:cNvSpPr>
          <p:nvPr>
            <p:ph idx="1"/>
          </p:nvPr>
        </p:nvSpPr>
        <p:spPr>
          <a:xfrm>
            <a:off x="440267" y="2387599"/>
            <a:ext cx="11243733" cy="4106333"/>
          </a:xfrm>
        </p:spPr>
        <p:txBody>
          <a:bodyPr>
            <a:normAutofit fontScale="85000" lnSpcReduction="10000"/>
          </a:bodyPr>
          <a:lstStyle/>
          <a:p>
            <a:r>
              <a:rPr lang="en-US" dirty="0"/>
              <a:t>The use of information technology (IT) solutions in many facets of daily life has increased in the quickly changing digital society we live in today. The healthcare industry is one important area where IT advancements can have a significant influence. The way people interact with their own health could be completely transformed by the use of technology to handle personal health data. The suggested invention seeks to overcome the problems with traditional health record-keeping and provide people the ability to take proactive management of their health in response to this urgent need.</a:t>
            </a:r>
          </a:p>
          <a:p>
            <a:endParaRPr lang="en-US" dirty="0"/>
          </a:p>
          <a:p>
            <a:r>
              <a:rPr lang="en-US" dirty="0"/>
              <a:t>"A System for Collecting and Managing Health Information for Personal Use" is the name of the invention, which aims to give people a thorough platform for gathering, organizing, and evaluating their health data. Using IT to its full potential, this system gives customers the chance to keep an eye on a variety of health-related factors in real-time, such as lifestyle choices and vital signs. By combining information from several sources, including wearable technology, medical records, and user input, the system produces useful insights that support proactive health management and well-informed decision-making.</a:t>
            </a:r>
          </a:p>
          <a:p>
            <a:endParaRPr lang="en-US" dirty="0"/>
          </a:p>
          <a:p>
            <a:r>
              <a:rPr lang="en-US" dirty="0"/>
              <a:t>The purpose of this introduction is to lay the groundwork for a discussion of the innovation's importance and possible effects on improving general well-being, facilitating individualized healthcare interventions, and raising individual health awareness.</a:t>
            </a:r>
          </a:p>
          <a:p>
            <a:endParaRPr lang="en-KE" dirty="0"/>
          </a:p>
        </p:txBody>
      </p:sp>
    </p:spTree>
    <p:extLst>
      <p:ext uri="{BB962C8B-B14F-4D97-AF65-F5344CB8AC3E}">
        <p14:creationId xmlns:p14="http://schemas.microsoft.com/office/powerpoint/2010/main" val="352737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2B33-4D9F-83C5-3E90-1A115AEA0C65}"/>
              </a:ext>
            </a:extLst>
          </p:cNvPr>
          <p:cNvSpPr>
            <a:spLocks noGrp="1"/>
          </p:cNvSpPr>
          <p:nvPr>
            <p:ph type="title"/>
          </p:nvPr>
        </p:nvSpPr>
        <p:spPr/>
        <p:txBody>
          <a:bodyPr/>
          <a:lstStyle/>
          <a:p>
            <a:r>
              <a:rPr lang="en-US" dirty="0"/>
              <a:t>Historical Background</a:t>
            </a:r>
            <a:endParaRPr lang="en-KE" dirty="0"/>
          </a:p>
        </p:txBody>
      </p:sp>
      <p:sp>
        <p:nvSpPr>
          <p:cNvPr id="3" name="Content Placeholder 2">
            <a:extLst>
              <a:ext uri="{FF2B5EF4-FFF2-40B4-BE49-F238E27FC236}">
                <a16:creationId xmlns:a16="http://schemas.microsoft.com/office/drawing/2014/main" id="{84E37FA5-7619-30AF-0ED9-7258103FF091}"/>
              </a:ext>
            </a:extLst>
          </p:cNvPr>
          <p:cNvSpPr>
            <a:spLocks noGrp="1"/>
          </p:cNvSpPr>
          <p:nvPr>
            <p:ph idx="1"/>
          </p:nvPr>
        </p:nvSpPr>
        <p:spPr/>
        <p:txBody>
          <a:bodyPr>
            <a:normAutofit fontScale="92500" lnSpcReduction="20000"/>
          </a:bodyPr>
          <a:lstStyle/>
          <a:p>
            <a:r>
              <a:rPr lang="en-US" dirty="0"/>
              <a:t>Mid-20th Century: Introduction of electronic health records (EHRs) begins digitization of patient information.</a:t>
            </a:r>
          </a:p>
          <a:p>
            <a:endParaRPr lang="en-US" dirty="0"/>
          </a:p>
          <a:p>
            <a:r>
              <a:rPr lang="en-US" dirty="0"/>
              <a:t>Late 20th Century: Rapid advancements in Information Technology (IT) lead to the development of innovative solutions in healthcare.</a:t>
            </a:r>
          </a:p>
          <a:p>
            <a:endParaRPr lang="en-US" dirty="0"/>
          </a:p>
          <a:p>
            <a:r>
              <a:rPr lang="en-US" dirty="0"/>
              <a:t>21st Century: Proliferation of wearable health monitoring devices, telemedicine platforms, and data analytics tools transforms healthcare delivery.</a:t>
            </a:r>
          </a:p>
          <a:p>
            <a:endParaRPr lang="en-US" dirty="0"/>
          </a:p>
          <a:p>
            <a:r>
              <a:rPr lang="en-US" dirty="0"/>
              <a:t>Present Day: "</a:t>
            </a:r>
            <a:r>
              <a:rPr lang="en-US" dirty="0" err="1"/>
              <a:t>Mfumo</a:t>
            </a:r>
            <a:r>
              <a:rPr lang="en-US" dirty="0"/>
              <a:t> </a:t>
            </a:r>
            <a:r>
              <a:rPr lang="en-US" dirty="0" err="1"/>
              <a:t>wa</a:t>
            </a:r>
            <a:r>
              <a:rPr lang="en-US" dirty="0"/>
              <a:t> </a:t>
            </a:r>
            <a:r>
              <a:rPr lang="en-US" dirty="0" err="1"/>
              <a:t>Kukusanya</a:t>
            </a:r>
            <a:r>
              <a:rPr lang="en-US" dirty="0"/>
              <a:t> </a:t>
            </a:r>
            <a:r>
              <a:rPr lang="en-US" dirty="0" err="1"/>
              <a:t>na</a:t>
            </a:r>
            <a:r>
              <a:rPr lang="en-US" dirty="0"/>
              <a:t> </a:t>
            </a:r>
            <a:r>
              <a:rPr lang="en-US" dirty="0" err="1"/>
              <a:t>Kusimamia</a:t>
            </a:r>
            <a:r>
              <a:rPr lang="en-US" dirty="0"/>
              <a:t> </a:t>
            </a:r>
            <a:r>
              <a:rPr lang="en-US" dirty="0" err="1"/>
              <a:t>Taarifa</a:t>
            </a:r>
            <a:r>
              <a:rPr lang="en-US" dirty="0"/>
              <a:t> za Afya </a:t>
            </a:r>
            <a:r>
              <a:rPr lang="en-US" dirty="0" err="1"/>
              <a:t>kwa</a:t>
            </a:r>
            <a:r>
              <a:rPr lang="en-US" dirty="0"/>
              <a:t> </a:t>
            </a:r>
            <a:r>
              <a:rPr lang="en-US" dirty="0" err="1"/>
              <a:t>Matumizi</a:t>
            </a:r>
            <a:r>
              <a:rPr lang="en-US" dirty="0"/>
              <a:t> </a:t>
            </a:r>
            <a:r>
              <a:rPr lang="en-US" dirty="0" err="1"/>
              <a:t>ya</a:t>
            </a:r>
            <a:r>
              <a:rPr lang="en-US" dirty="0"/>
              <a:t> </a:t>
            </a:r>
            <a:r>
              <a:rPr lang="en-US" dirty="0" err="1"/>
              <a:t>Kibinafsi</a:t>
            </a:r>
            <a:r>
              <a:rPr lang="en-US" dirty="0"/>
              <a:t>" responds to evolving needs, empowering individuals in managing their health journey.</a:t>
            </a:r>
          </a:p>
          <a:p>
            <a:endParaRPr lang="en-KE" dirty="0"/>
          </a:p>
        </p:txBody>
      </p:sp>
    </p:spTree>
    <p:extLst>
      <p:ext uri="{BB962C8B-B14F-4D97-AF65-F5344CB8AC3E}">
        <p14:creationId xmlns:p14="http://schemas.microsoft.com/office/powerpoint/2010/main" val="138796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9838-1212-9513-062D-3155384E1AB8}"/>
              </a:ext>
            </a:extLst>
          </p:cNvPr>
          <p:cNvSpPr>
            <a:spLocks noGrp="1"/>
          </p:cNvSpPr>
          <p:nvPr>
            <p:ph type="title"/>
          </p:nvPr>
        </p:nvSpPr>
        <p:spPr/>
        <p:txBody>
          <a:bodyPr/>
          <a:lstStyle/>
          <a:p>
            <a:r>
              <a:rPr lang="en-US" dirty="0"/>
              <a:t>Why use EHR?</a:t>
            </a:r>
            <a:endParaRPr lang="en-KE" dirty="0"/>
          </a:p>
        </p:txBody>
      </p:sp>
      <p:sp>
        <p:nvSpPr>
          <p:cNvPr id="3" name="Content Placeholder 2">
            <a:extLst>
              <a:ext uri="{FF2B5EF4-FFF2-40B4-BE49-F238E27FC236}">
                <a16:creationId xmlns:a16="http://schemas.microsoft.com/office/drawing/2014/main" id="{1711729F-CAAE-98F1-4D20-4BDE1C6F1C68}"/>
              </a:ext>
            </a:extLst>
          </p:cNvPr>
          <p:cNvSpPr>
            <a:spLocks noGrp="1"/>
          </p:cNvSpPr>
          <p:nvPr>
            <p:ph idx="1"/>
          </p:nvPr>
        </p:nvSpPr>
        <p:spPr/>
        <p:txBody>
          <a:bodyPr>
            <a:normAutofit fontScale="92500" lnSpcReduction="10000"/>
          </a:bodyPr>
          <a:lstStyle/>
          <a:p>
            <a:r>
              <a:rPr lang="en-US" dirty="0"/>
              <a:t>Electronic health records (EHR) systems offer numerous advantages over traditional paper-based record-keeping methods. Firstly, EHRs provide a centralized repository for patient information, enabling easy access to medical history, test results, and treatment plans by authorized healthcare providers. This accessibility facilitates more efficient and coordinated care delivery, reducing the likelihood of errors due to missing or incomplete information. Additionally, EHRs support interoperability, allowing seamless sharing of patient data between different healthcare facilities and providers, which is crucial for continuity of care, particularly in cases of emergencies or referrals. Furthermore, EHRs promote patient engagement by providing individuals with access to their own health information, empowering them to actively participate in decision-making regarding their care. Overall, the adoption of electronic health records systems enhances healthcare quality, safety, and efficiency, ultimately leading to improved patient outcomes.</a:t>
            </a:r>
            <a:endParaRPr lang="en-KE" dirty="0"/>
          </a:p>
        </p:txBody>
      </p:sp>
    </p:spTree>
    <p:extLst>
      <p:ext uri="{BB962C8B-B14F-4D97-AF65-F5344CB8AC3E}">
        <p14:creationId xmlns:p14="http://schemas.microsoft.com/office/powerpoint/2010/main" val="364108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9B1F-789F-4F92-A3CA-1216877C54F7}"/>
              </a:ext>
            </a:extLst>
          </p:cNvPr>
          <p:cNvSpPr>
            <a:spLocks noGrp="1"/>
          </p:cNvSpPr>
          <p:nvPr>
            <p:ph type="title"/>
          </p:nvPr>
        </p:nvSpPr>
        <p:spPr/>
        <p:txBody>
          <a:bodyPr/>
          <a:lstStyle/>
          <a:p>
            <a:r>
              <a:rPr lang="en-US" dirty="0"/>
              <a:t>Continuation</a:t>
            </a:r>
            <a:endParaRPr lang="en-KE" dirty="0"/>
          </a:p>
        </p:txBody>
      </p:sp>
      <p:sp>
        <p:nvSpPr>
          <p:cNvPr id="3" name="Content Placeholder 2">
            <a:extLst>
              <a:ext uri="{FF2B5EF4-FFF2-40B4-BE49-F238E27FC236}">
                <a16:creationId xmlns:a16="http://schemas.microsoft.com/office/drawing/2014/main" id="{E27B7537-E168-CB2E-CBCC-FEED094CDB86}"/>
              </a:ext>
            </a:extLst>
          </p:cNvPr>
          <p:cNvSpPr>
            <a:spLocks noGrp="1"/>
          </p:cNvSpPr>
          <p:nvPr>
            <p:ph idx="1"/>
          </p:nvPr>
        </p:nvSpPr>
        <p:spPr/>
        <p:txBody>
          <a:bodyPr/>
          <a:lstStyle/>
          <a:p>
            <a:r>
              <a:rPr lang="en-US" dirty="0"/>
              <a:t>Key Issues: Inefficient record-keeping, limited access to timely information, fragmented care delivery addressed through IT-driven solutions.</a:t>
            </a:r>
          </a:p>
          <a:p>
            <a:endParaRPr lang="en-US" dirty="0"/>
          </a:p>
          <a:p>
            <a:r>
              <a:rPr lang="en-US" dirty="0"/>
              <a:t>Opportunity: Leverage historical insights to drive forward patient-centric care and improve health outcomes through innovative IT solutions</a:t>
            </a:r>
            <a:endParaRPr lang="en-KE" dirty="0"/>
          </a:p>
        </p:txBody>
      </p:sp>
    </p:spTree>
    <p:extLst>
      <p:ext uri="{BB962C8B-B14F-4D97-AF65-F5344CB8AC3E}">
        <p14:creationId xmlns:p14="http://schemas.microsoft.com/office/powerpoint/2010/main" val="133529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DBC-6C70-7235-7D69-F4E7DC140DC0}"/>
              </a:ext>
            </a:extLst>
          </p:cNvPr>
          <p:cNvSpPr>
            <a:spLocks noGrp="1"/>
          </p:cNvSpPr>
          <p:nvPr>
            <p:ph type="title"/>
          </p:nvPr>
        </p:nvSpPr>
        <p:spPr/>
        <p:txBody>
          <a:bodyPr/>
          <a:lstStyle/>
          <a:p>
            <a:r>
              <a:rPr lang="en-US" dirty="0"/>
              <a:t>Merits of EHR</a:t>
            </a:r>
            <a:endParaRPr lang="en-KE" dirty="0"/>
          </a:p>
        </p:txBody>
      </p:sp>
      <p:sp>
        <p:nvSpPr>
          <p:cNvPr id="3" name="Content Placeholder 2">
            <a:extLst>
              <a:ext uri="{FF2B5EF4-FFF2-40B4-BE49-F238E27FC236}">
                <a16:creationId xmlns:a16="http://schemas.microsoft.com/office/drawing/2014/main" id="{662507B5-565D-F5A9-3962-AEBA3C931E31}"/>
              </a:ext>
            </a:extLst>
          </p:cNvPr>
          <p:cNvSpPr>
            <a:spLocks noGrp="1"/>
          </p:cNvSpPr>
          <p:nvPr>
            <p:ph idx="1"/>
          </p:nvPr>
        </p:nvSpPr>
        <p:spPr/>
        <p:txBody>
          <a:bodyPr>
            <a:normAutofit fontScale="92500" lnSpcReduction="10000"/>
          </a:bodyPr>
          <a:lstStyle/>
          <a:p>
            <a:r>
              <a:rPr lang="en-US" dirty="0"/>
              <a:t>Improved Accessibility: EHRs provide instant access to patient information from anywhere with an internet connection, enabling healthcare providers to retrieve crucial data quickly during patient encounters.</a:t>
            </a:r>
          </a:p>
          <a:p>
            <a:endParaRPr lang="en-US" dirty="0"/>
          </a:p>
          <a:p>
            <a:r>
              <a:rPr lang="en-US" dirty="0"/>
              <a:t>Enhanced Coordination of Care: EHRs facilitate seamless communication and sharing of patient records among healthcare providers, ensuring continuity of care and reducing the likelihood of duplicate tests or treatments.</a:t>
            </a:r>
          </a:p>
          <a:p>
            <a:endParaRPr lang="en-US" dirty="0"/>
          </a:p>
          <a:p>
            <a:r>
              <a:rPr lang="en-US" dirty="0"/>
              <a:t>Increased Efficiency: EHRs streamline administrative tasks such as appointment scheduling, billing, and prescription management, freeing up healthcare professionals' time to focus on patient care.</a:t>
            </a:r>
            <a:endParaRPr lang="x-none" dirty="0"/>
          </a:p>
          <a:p>
            <a:endParaRPr lang="en-KE" dirty="0"/>
          </a:p>
        </p:txBody>
      </p:sp>
    </p:spTree>
    <p:extLst>
      <p:ext uri="{BB962C8B-B14F-4D97-AF65-F5344CB8AC3E}">
        <p14:creationId xmlns:p14="http://schemas.microsoft.com/office/powerpoint/2010/main" val="1649402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44</TotalTime>
  <Words>1538</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Information Technology in Modern society</vt:lpstr>
      <vt:lpstr>English Abstract</vt:lpstr>
      <vt:lpstr>Swahili Abstract</vt:lpstr>
      <vt:lpstr>Kamba Abstract</vt:lpstr>
      <vt:lpstr>Introduction</vt:lpstr>
      <vt:lpstr>Historical Background</vt:lpstr>
      <vt:lpstr>Why use EHR?</vt:lpstr>
      <vt:lpstr>Continuation</vt:lpstr>
      <vt:lpstr>Merits of EHR</vt:lpstr>
      <vt:lpstr>Continuation</vt:lpstr>
      <vt:lpstr>Demerits of EHR</vt:lpstr>
      <vt:lpstr>Continuation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doris kitonga</dc:creator>
  <cp:lastModifiedBy>doris kitonga</cp:lastModifiedBy>
  <cp:revision>1</cp:revision>
  <dcterms:created xsi:type="dcterms:W3CDTF">2024-05-20T15:31:17Z</dcterms:created>
  <dcterms:modified xsi:type="dcterms:W3CDTF">2024-05-20T16:15:59Z</dcterms:modified>
</cp:coreProperties>
</file>