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383" r:id="rId3"/>
    <p:sldId id="390" r:id="rId4"/>
    <p:sldId id="392" r:id="rId6"/>
    <p:sldId id="391" r:id="rId7"/>
    <p:sldId id="384" r:id="rId8"/>
    <p:sldId id="387" r:id="rId9"/>
    <p:sldId id="386" r:id="rId10"/>
    <p:sldId id="385" r:id="rId11"/>
  </p:sldIdLst>
  <p:sldSz cx="8279765" cy="395986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87C"/>
    <a:srgbClr val="A20000"/>
    <a:srgbClr val="082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 autoAdjust="0"/>
    <p:restoredTop sz="94660"/>
  </p:normalViewPr>
  <p:slideViewPr>
    <p:cSldViewPr snapToGrid="0">
      <p:cViewPr varScale="1">
        <p:scale>
          <a:sx n="211" d="100"/>
          <a:sy n="211" d="100"/>
        </p:scale>
        <p:origin x="1104" y="144"/>
      </p:cViewPr>
      <p:guideLst>
        <p:guide orient="horz" pos="1358"/>
        <p:guide pos="27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883353" y="514350"/>
            <a:ext cx="537729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82331" y="573309"/>
            <a:ext cx="7717542" cy="1580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ct val="0"/>
              </a:spcBef>
              <a:spcAft>
                <a:spcPts val="0"/>
              </a:spcAft>
              <a:buSzPts val="5200"/>
              <a:buNone/>
              <a:defRPr sz="4005"/>
            </a:lvl1pPr>
            <a:lvl2pPr lvl="1" algn="ctr">
              <a:spcBef>
                <a:spcPct val="0"/>
              </a:spcBef>
              <a:spcAft>
                <a:spcPts val="0"/>
              </a:spcAft>
              <a:buSzPts val="5200"/>
              <a:buNone/>
              <a:defRPr sz="4005"/>
            </a:lvl2pPr>
            <a:lvl3pPr lvl="2" algn="ctr">
              <a:spcBef>
                <a:spcPct val="0"/>
              </a:spcBef>
              <a:spcAft>
                <a:spcPts val="0"/>
              </a:spcAft>
              <a:buSzPts val="5200"/>
              <a:buNone/>
              <a:defRPr sz="4005"/>
            </a:lvl3pPr>
            <a:lvl4pPr lvl="3" algn="ctr">
              <a:spcBef>
                <a:spcPct val="0"/>
              </a:spcBef>
              <a:spcAft>
                <a:spcPts val="0"/>
              </a:spcAft>
              <a:buSzPts val="5200"/>
              <a:buNone/>
              <a:defRPr sz="4005"/>
            </a:lvl4pPr>
            <a:lvl5pPr lvl="4" algn="ctr">
              <a:spcBef>
                <a:spcPct val="0"/>
              </a:spcBef>
              <a:spcAft>
                <a:spcPts val="0"/>
              </a:spcAft>
              <a:buSzPts val="5200"/>
              <a:buNone/>
              <a:defRPr sz="4005"/>
            </a:lvl5pPr>
            <a:lvl6pPr lvl="5" algn="ctr">
              <a:spcBef>
                <a:spcPct val="0"/>
              </a:spcBef>
              <a:spcAft>
                <a:spcPts val="0"/>
              </a:spcAft>
              <a:buSzPts val="5200"/>
              <a:buNone/>
              <a:defRPr sz="4005"/>
            </a:lvl6pPr>
            <a:lvl7pPr lvl="6" algn="ctr">
              <a:spcBef>
                <a:spcPct val="0"/>
              </a:spcBef>
              <a:spcAft>
                <a:spcPts val="0"/>
              </a:spcAft>
              <a:buSzPts val="5200"/>
              <a:buNone/>
              <a:defRPr sz="4005"/>
            </a:lvl7pPr>
            <a:lvl8pPr lvl="7" algn="ctr">
              <a:spcBef>
                <a:spcPct val="0"/>
              </a:spcBef>
              <a:spcAft>
                <a:spcPts val="0"/>
              </a:spcAft>
              <a:buSzPts val="5200"/>
              <a:buNone/>
              <a:defRPr sz="4005"/>
            </a:lvl8pPr>
            <a:lvl9pPr lvl="8" algn="ctr">
              <a:spcBef>
                <a:spcPct val="0"/>
              </a:spcBef>
              <a:spcAft>
                <a:spcPts val="0"/>
              </a:spcAft>
              <a:buSzPts val="5200"/>
              <a:buNone/>
              <a:defRPr sz="4005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82323" y="2182218"/>
            <a:ext cx="7717542" cy="610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2800"/>
              <a:buNone/>
              <a:defRPr sz="2155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2800"/>
              <a:buNone/>
              <a:defRPr sz="2155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2800"/>
              <a:buNone/>
              <a:defRPr sz="2155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2800"/>
              <a:buNone/>
              <a:defRPr sz="2155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2800"/>
              <a:buNone/>
              <a:defRPr sz="2155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2800"/>
              <a:buNone/>
              <a:defRPr sz="2155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2800"/>
              <a:buNone/>
              <a:defRPr sz="2155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2800"/>
              <a:buNone/>
              <a:defRPr sz="2155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2800"/>
              <a:buNone/>
              <a:defRPr sz="2155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673938" y="3590584"/>
            <a:ext cx="496986" cy="303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673938" y="3590584"/>
            <a:ext cx="496986" cy="303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82323" y="1656111"/>
            <a:ext cx="7717542" cy="6481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ts val="0"/>
              </a:spcAft>
              <a:buSzPts val="3600"/>
              <a:buNone/>
              <a:defRPr sz="2775"/>
            </a:lvl1pPr>
            <a:lvl2pPr lvl="1" algn="ctr">
              <a:spcBef>
                <a:spcPct val="0"/>
              </a:spcBef>
              <a:spcAft>
                <a:spcPts val="0"/>
              </a:spcAft>
              <a:buSzPts val="3600"/>
              <a:buNone/>
              <a:defRPr sz="2775"/>
            </a:lvl2pPr>
            <a:lvl3pPr lvl="2" algn="ctr">
              <a:spcBef>
                <a:spcPct val="0"/>
              </a:spcBef>
              <a:spcAft>
                <a:spcPts val="0"/>
              </a:spcAft>
              <a:buSzPts val="3600"/>
              <a:buNone/>
              <a:defRPr sz="2775"/>
            </a:lvl3pPr>
            <a:lvl4pPr lvl="3" algn="ctr">
              <a:spcBef>
                <a:spcPct val="0"/>
              </a:spcBef>
              <a:spcAft>
                <a:spcPts val="0"/>
              </a:spcAft>
              <a:buSzPts val="3600"/>
              <a:buNone/>
              <a:defRPr sz="2775"/>
            </a:lvl4pPr>
            <a:lvl5pPr lvl="4" algn="ctr">
              <a:spcBef>
                <a:spcPct val="0"/>
              </a:spcBef>
              <a:spcAft>
                <a:spcPts val="0"/>
              </a:spcAft>
              <a:buSzPts val="3600"/>
              <a:buNone/>
              <a:defRPr sz="2775"/>
            </a:lvl5pPr>
            <a:lvl6pPr lvl="5" algn="ctr">
              <a:spcBef>
                <a:spcPct val="0"/>
              </a:spcBef>
              <a:spcAft>
                <a:spcPts val="0"/>
              </a:spcAft>
              <a:buSzPts val="3600"/>
              <a:buNone/>
              <a:defRPr sz="2775"/>
            </a:lvl6pPr>
            <a:lvl7pPr lvl="6" algn="ctr">
              <a:spcBef>
                <a:spcPct val="0"/>
              </a:spcBef>
              <a:spcAft>
                <a:spcPts val="0"/>
              </a:spcAft>
              <a:buSzPts val="3600"/>
              <a:buNone/>
              <a:defRPr sz="2775"/>
            </a:lvl7pPr>
            <a:lvl8pPr lvl="7" algn="ctr">
              <a:spcBef>
                <a:spcPct val="0"/>
              </a:spcBef>
              <a:spcAft>
                <a:spcPts val="0"/>
              </a:spcAft>
              <a:buSzPts val="3600"/>
              <a:buNone/>
              <a:defRPr sz="2775"/>
            </a:lvl8pPr>
            <a:lvl9pPr lvl="8" algn="ctr">
              <a:spcBef>
                <a:spcPct val="0"/>
              </a:spcBef>
              <a:spcAft>
                <a:spcPts val="0"/>
              </a:spcAft>
              <a:buSzPts val="3600"/>
              <a:buNone/>
              <a:defRPr sz="2775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673938" y="3590584"/>
            <a:ext cx="496986" cy="303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82323" y="342660"/>
            <a:ext cx="7717542" cy="440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82324" y="887384"/>
            <a:ext cx="3622913" cy="2630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52425" lvl="0" indent="-244475">
              <a:spcBef>
                <a:spcPct val="0"/>
              </a:spcBef>
              <a:spcAft>
                <a:spcPts val="0"/>
              </a:spcAft>
              <a:buSzPts val="1400"/>
              <a:buChar char="●"/>
              <a:defRPr sz="1075"/>
            </a:lvl1pPr>
            <a:lvl2pPr marL="704215" lvl="1" indent="-234315">
              <a:spcBef>
                <a:spcPct val="246000"/>
              </a:spcBef>
              <a:spcAft>
                <a:spcPts val="0"/>
              </a:spcAft>
              <a:buSzPts val="1200"/>
              <a:buChar char="○"/>
              <a:defRPr sz="925"/>
            </a:lvl2pPr>
            <a:lvl3pPr marL="1056005" lvl="2" indent="-234315">
              <a:spcBef>
                <a:spcPct val="246000"/>
              </a:spcBef>
              <a:spcAft>
                <a:spcPts val="0"/>
              </a:spcAft>
              <a:buSzPts val="1200"/>
              <a:buChar char="■"/>
              <a:defRPr sz="925"/>
            </a:lvl3pPr>
            <a:lvl4pPr marL="1407795" lvl="3" indent="-234315">
              <a:spcBef>
                <a:spcPct val="246000"/>
              </a:spcBef>
              <a:spcAft>
                <a:spcPts val="0"/>
              </a:spcAft>
              <a:buSzPts val="1200"/>
              <a:buChar char="●"/>
              <a:defRPr sz="925"/>
            </a:lvl4pPr>
            <a:lvl5pPr marL="1760220" lvl="4" indent="-234315">
              <a:spcBef>
                <a:spcPct val="246000"/>
              </a:spcBef>
              <a:spcAft>
                <a:spcPts val="0"/>
              </a:spcAft>
              <a:buSzPts val="1200"/>
              <a:buChar char="○"/>
              <a:defRPr sz="925"/>
            </a:lvl5pPr>
            <a:lvl6pPr marL="2112010" lvl="5" indent="-234315">
              <a:spcBef>
                <a:spcPct val="246000"/>
              </a:spcBef>
              <a:spcAft>
                <a:spcPts val="0"/>
              </a:spcAft>
              <a:buSzPts val="1200"/>
              <a:buChar char="■"/>
              <a:defRPr sz="925"/>
            </a:lvl6pPr>
            <a:lvl7pPr marL="2464435" lvl="6" indent="-234315">
              <a:spcBef>
                <a:spcPct val="246000"/>
              </a:spcBef>
              <a:spcAft>
                <a:spcPts val="0"/>
              </a:spcAft>
              <a:buSzPts val="1200"/>
              <a:buChar char="●"/>
              <a:defRPr sz="925"/>
            </a:lvl7pPr>
            <a:lvl8pPr marL="2816225" lvl="7" indent="-234315">
              <a:spcBef>
                <a:spcPct val="246000"/>
              </a:spcBef>
              <a:spcAft>
                <a:spcPts val="0"/>
              </a:spcAft>
              <a:buSzPts val="1200"/>
              <a:buChar char="○"/>
              <a:defRPr sz="925"/>
            </a:lvl8pPr>
            <a:lvl9pPr marL="3168650" lvl="8" indent="-234315">
              <a:spcBef>
                <a:spcPct val="246000"/>
              </a:spcBef>
              <a:spcAft>
                <a:spcPts val="1600"/>
              </a:spcAft>
              <a:buSzPts val="1200"/>
              <a:buChar char="■"/>
              <a:defRPr sz="925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376951" y="887384"/>
            <a:ext cx="3622913" cy="2630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52425" lvl="0" indent="-244475">
              <a:spcBef>
                <a:spcPct val="0"/>
              </a:spcBef>
              <a:spcAft>
                <a:spcPts val="0"/>
              </a:spcAft>
              <a:buSzPts val="1400"/>
              <a:buChar char="●"/>
              <a:defRPr sz="1075"/>
            </a:lvl1pPr>
            <a:lvl2pPr marL="704215" lvl="1" indent="-234315">
              <a:spcBef>
                <a:spcPct val="246000"/>
              </a:spcBef>
              <a:spcAft>
                <a:spcPts val="0"/>
              </a:spcAft>
              <a:buSzPts val="1200"/>
              <a:buChar char="○"/>
              <a:defRPr sz="925"/>
            </a:lvl2pPr>
            <a:lvl3pPr marL="1056005" lvl="2" indent="-234315">
              <a:spcBef>
                <a:spcPct val="246000"/>
              </a:spcBef>
              <a:spcAft>
                <a:spcPts val="0"/>
              </a:spcAft>
              <a:buSzPts val="1200"/>
              <a:buChar char="■"/>
              <a:defRPr sz="925"/>
            </a:lvl3pPr>
            <a:lvl4pPr marL="1407795" lvl="3" indent="-234315">
              <a:spcBef>
                <a:spcPct val="246000"/>
              </a:spcBef>
              <a:spcAft>
                <a:spcPts val="0"/>
              </a:spcAft>
              <a:buSzPts val="1200"/>
              <a:buChar char="●"/>
              <a:defRPr sz="925"/>
            </a:lvl4pPr>
            <a:lvl5pPr marL="1760220" lvl="4" indent="-234315">
              <a:spcBef>
                <a:spcPct val="246000"/>
              </a:spcBef>
              <a:spcAft>
                <a:spcPts val="0"/>
              </a:spcAft>
              <a:buSzPts val="1200"/>
              <a:buChar char="○"/>
              <a:defRPr sz="925"/>
            </a:lvl5pPr>
            <a:lvl6pPr marL="2112010" lvl="5" indent="-234315">
              <a:spcBef>
                <a:spcPct val="246000"/>
              </a:spcBef>
              <a:spcAft>
                <a:spcPts val="0"/>
              </a:spcAft>
              <a:buSzPts val="1200"/>
              <a:buChar char="■"/>
              <a:defRPr sz="925"/>
            </a:lvl6pPr>
            <a:lvl7pPr marL="2464435" lvl="6" indent="-234315">
              <a:spcBef>
                <a:spcPct val="246000"/>
              </a:spcBef>
              <a:spcAft>
                <a:spcPts val="0"/>
              </a:spcAft>
              <a:buSzPts val="1200"/>
              <a:buChar char="●"/>
              <a:defRPr sz="925"/>
            </a:lvl7pPr>
            <a:lvl8pPr marL="2816225" lvl="7" indent="-234315">
              <a:spcBef>
                <a:spcPct val="246000"/>
              </a:spcBef>
              <a:spcAft>
                <a:spcPts val="0"/>
              </a:spcAft>
              <a:buSzPts val="1200"/>
              <a:buChar char="○"/>
              <a:defRPr sz="925"/>
            </a:lvl8pPr>
            <a:lvl9pPr marL="3168650" lvl="8" indent="-234315">
              <a:spcBef>
                <a:spcPct val="246000"/>
              </a:spcBef>
              <a:spcAft>
                <a:spcPts val="1600"/>
              </a:spcAft>
              <a:buSzPts val="1200"/>
              <a:buChar char="■"/>
              <a:defRPr sz="925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673938" y="3590584"/>
            <a:ext cx="496986" cy="303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82323" y="342660"/>
            <a:ext cx="7717542" cy="440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673938" y="3590584"/>
            <a:ext cx="496986" cy="303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82324" y="427802"/>
            <a:ext cx="2543349" cy="5818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ct val="0"/>
              </a:spcBef>
              <a:spcAft>
                <a:spcPts val="0"/>
              </a:spcAft>
              <a:buSzPts val="2400"/>
              <a:buNone/>
              <a:defRPr sz="1845"/>
            </a:lvl1pPr>
            <a:lvl2pPr lvl="1">
              <a:spcBef>
                <a:spcPct val="0"/>
              </a:spcBef>
              <a:spcAft>
                <a:spcPts val="0"/>
              </a:spcAft>
              <a:buSzPts val="2400"/>
              <a:buNone/>
              <a:defRPr sz="1845"/>
            </a:lvl2pPr>
            <a:lvl3pPr lvl="2">
              <a:spcBef>
                <a:spcPct val="0"/>
              </a:spcBef>
              <a:spcAft>
                <a:spcPts val="0"/>
              </a:spcAft>
              <a:buSzPts val="2400"/>
              <a:buNone/>
              <a:defRPr sz="1845"/>
            </a:lvl3pPr>
            <a:lvl4pPr lvl="3">
              <a:spcBef>
                <a:spcPct val="0"/>
              </a:spcBef>
              <a:spcAft>
                <a:spcPts val="0"/>
              </a:spcAft>
              <a:buSzPts val="2400"/>
              <a:buNone/>
              <a:defRPr sz="1845"/>
            </a:lvl4pPr>
            <a:lvl5pPr lvl="4">
              <a:spcBef>
                <a:spcPct val="0"/>
              </a:spcBef>
              <a:spcAft>
                <a:spcPts val="0"/>
              </a:spcAft>
              <a:buSzPts val="2400"/>
              <a:buNone/>
              <a:defRPr sz="1845"/>
            </a:lvl5pPr>
            <a:lvl6pPr lvl="5">
              <a:spcBef>
                <a:spcPct val="0"/>
              </a:spcBef>
              <a:spcAft>
                <a:spcPts val="0"/>
              </a:spcAft>
              <a:buSzPts val="2400"/>
              <a:buNone/>
              <a:defRPr sz="1845"/>
            </a:lvl6pPr>
            <a:lvl7pPr lvl="6">
              <a:spcBef>
                <a:spcPct val="0"/>
              </a:spcBef>
              <a:spcAft>
                <a:spcPts val="0"/>
              </a:spcAft>
              <a:buSzPts val="2400"/>
              <a:buNone/>
              <a:defRPr sz="1845"/>
            </a:lvl7pPr>
            <a:lvl8pPr lvl="7">
              <a:spcBef>
                <a:spcPct val="0"/>
              </a:spcBef>
              <a:spcAft>
                <a:spcPts val="0"/>
              </a:spcAft>
              <a:buSzPts val="2400"/>
              <a:buNone/>
              <a:defRPr sz="1845"/>
            </a:lvl8pPr>
            <a:lvl9pPr lvl="8">
              <a:spcBef>
                <a:spcPct val="0"/>
              </a:spcBef>
              <a:spcAft>
                <a:spcPts val="0"/>
              </a:spcAft>
              <a:buSzPts val="2400"/>
              <a:buNone/>
              <a:defRPr sz="1845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82324" y="1069965"/>
            <a:ext cx="2543349" cy="2448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52425" lvl="0" indent="-234315">
              <a:spcBef>
                <a:spcPct val="0"/>
              </a:spcBef>
              <a:spcAft>
                <a:spcPts val="0"/>
              </a:spcAft>
              <a:buSzPts val="1200"/>
              <a:buChar char="●"/>
              <a:defRPr sz="925"/>
            </a:lvl1pPr>
            <a:lvl2pPr marL="704215" lvl="1" indent="-234315">
              <a:spcBef>
                <a:spcPct val="246000"/>
              </a:spcBef>
              <a:spcAft>
                <a:spcPts val="0"/>
              </a:spcAft>
              <a:buSzPts val="1200"/>
              <a:buChar char="○"/>
              <a:defRPr sz="925"/>
            </a:lvl2pPr>
            <a:lvl3pPr marL="1056005" lvl="2" indent="-234315">
              <a:spcBef>
                <a:spcPct val="246000"/>
              </a:spcBef>
              <a:spcAft>
                <a:spcPts val="0"/>
              </a:spcAft>
              <a:buSzPts val="1200"/>
              <a:buChar char="■"/>
              <a:defRPr sz="925"/>
            </a:lvl3pPr>
            <a:lvl4pPr marL="1407795" lvl="3" indent="-234315">
              <a:spcBef>
                <a:spcPct val="246000"/>
              </a:spcBef>
              <a:spcAft>
                <a:spcPts val="0"/>
              </a:spcAft>
              <a:buSzPts val="1200"/>
              <a:buChar char="●"/>
              <a:defRPr sz="925"/>
            </a:lvl4pPr>
            <a:lvl5pPr marL="1760220" lvl="4" indent="-234315">
              <a:spcBef>
                <a:spcPct val="246000"/>
              </a:spcBef>
              <a:spcAft>
                <a:spcPts val="0"/>
              </a:spcAft>
              <a:buSzPts val="1200"/>
              <a:buChar char="○"/>
              <a:defRPr sz="925"/>
            </a:lvl5pPr>
            <a:lvl6pPr marL="2112010" lvl="5" indent="-234315">
              <a:spcBef>
                <a:spcPct val="246000"/>
              </a:spcBef>
              <a:spcAft>
                <a:spcPts val="0"/>
              </a:spcAft>
              <a:buSzPts val="1200"/>
              <a:buChar char="■"/>
              <a:defRPr sz="925"/>
            </a:lvl6pPr>
            <a:lvl7pPr marL="2464435" lvl="6" indent="-234315">
              <a:spcBef>
                <a:spcPct val="246000"/>
              </a:spcBef>
              <a:spcAft>
                <a:spcPts val="0"/>
              </a:spcAft>
              <a:buSzPts val="1200"/>
              <a:buChar char="●"/>
              <a:defRPr sz="925"/>
            </a:lvl7pPr>
            <a:lvl8pPr marL="2816225" lvl="7" indent="-234315">
              <a:spcBef>
                <a:spcPct val="246000"/>
              </a:spcBef>
              <a:spcAft>
                <a:spcPts val="0"/>
              </a:spcAft>
              <a:buSzPts val="1200"/>
              <a:buChar char="○"/>
              <a:defRPr sz="925"/>
            </a:lvl8pPr>
            <a:lvl9pPr marL="3168650" lvl="8" indent="-234315">
              <a:spcBef>
                <a:spcPct val="246000"/>
              </a:spcBef>
              <a:spcAft>
                <a:spcPts val="1600"/>
              </a:spcAft>
              <a:buSzPts val="1200"/>
              <a:buChar char="■"/>
              <a:defRPr sz="925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673938" y="3590584"/>
            <a:ext cx="496986" cy="303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44045" y="346608"/>
            <a:ext cx="5767641" cy="31498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ct val="0"/>
              </a:spcBef>
              <a:spcAft>
                <a:spcPts val="0"/>
              </a:spcAft>
              <a:buSzPts val="4800"/>
              <a:buNone/>
              <a:defRPr sz="3695"/>
            </a:lvl1pPr>
            <a:lvl2pPr lvl="1">
              <a:spcBef>
                <a:spcPct val="0"/>
              </a:spcBef>
              <a:spcAft>
                <a:spcPts val="0"/>
              </a:spcAft>
              <a:buSzPts val="4800"/>
              <a:buNone/>
              <a:defRPr sz="3695"/>
            </a:lvl2pPr>
            <a:lvl3pPr lvl="2">
              <a:spcBef>
                <a:spcPct val="0"/>
              </a:spcBef>
              <a:spcAft>
                <a:spcPts val="0"/>
              </a:spcAft>
              <a:buSzPts val="4800"/>
              <a:buNone/>
              <a:defRPr sz="3695"/>
            </a:lvl3pPr>
            <a:lvl4pPr lvl="3">
              <a:spcBef>
                <a:spcPct val="0"/>
              </a:spcBef>
              <a:spcAft>
                <a:spcPts val="0"/>
              </a:spcAft>
              <a:buSzPts val="4800"/>
              <a:buNone/>
              <a:defRPr sz="3695"/>
            </a:lvl4pPr>
            <a:lvl5pPr lvl="4">
              <a:spcBef>
                <a:spcPct val="0"/>
              </a:spcBef>
              <a:spcAft>
                <a:spcPts val="0"/>
              </a:spcAft>
              <a:buSzPts val="4800"/>
              <a:buNone/>
              <a:defRPr sz="3695"/>
            </a:lvl5pPr>
            <a:lvl6pPr lvl="5">
              <a:spcBef>
                <a:spcPct val="0"/>
              </a:spcBef>
              <a:spcAft>
                <a:spcPts val="0"/>
              </a:spcAft>
              <a:buSzPts val="4800"/>
              <a:buNone/>
              <a:defRPr sz="3695"/>
            </a:lvl6pPr>
            <a:lvl7pPr lvl="6">
              <a:spcBef>
                <a:spcPct val="0"/>
              </a:spcBef>
              <a:spcAft>
                <a:spcPts val="0"/>
              </a:spcAft>
              <a:buSzPts val="4800"/>
              <a:buNone/>
              <a:defRPr sz="3695"/>
            </a:lvl7pPr>
            <a:lvl8pPr lvl="7">
              <a:spcBef>
                <a:spcPct val="0"/>
              </a:spcBef>
              <a:spcAft>
                <a:spcPts val="0"/>
              </a:spcAft>
              <a:buSzPts val="4800"/>
              <a:buNone/>
              <a:defRPr sz="3695"/>
            </a:lvl8pPr>
            <a:lvl9pPr lvl="8">
              <a:spcBef>
                <a:spcPct val="0"/>
              </a:spcBef>
              <a:spcAft>
                <a:spcPts val="0"/>
              </a:spcAft>
              <a:buSzPts val="4800"/>
              <a:buNone/>
              <a:defRPr sz="3695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673938" y="3590584"/>
            <a:ext cx="496986" cy="303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141095" y="-97"/>
            <a:ext cx="4141093" cy="396039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0022" tIns="50022" rIns="50022" bIns="5002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65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40477" y="949521"/>
            <a:ext cx="3663944" cy="11413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ct val="0"/>
              </a:spcBef>
              <a:spcAft>
                <a:spcPts val="0"/>
              </a:spcAft>
              <a:buSzPts val="4200"/>
              <a:buNone/>
              <a:defRPr sz="3235"/>
            </a:lvl1pPr>
            <a:lvl2pPr lvl="1" algn="ctr">
              <a:spcBef>
                <a:spcPct val="0"/>
              </a:spcBef>
              <a:spcAft>
                <a:spcPts val="0"/>
              </a:spcAft>
              <a:buSzPts val="4200"/>
              <a:buNone/>
              <a:defRPr sz="3235"/>
            </a:lvl2pPr>
            <a:lvl3pPr lvl="2" algn="ctr">
              <a:spcBef>
                <a:spcPct val="0"/>
              </a:spcBef>
              <a:spcAft>
                <a:spcPts val="0"/>
              </a:spcAft>
              <a:buSzPts val="4200"/>
              <a:buNone/>
              <a:defRPr sz="3235"/>
            </a:lvl3pPr>
            <a:lvl4pPr lvl="3" algn="ctr">
              <a:spcBef>
                <a:spcPct val="0"/>
              </a:spcBef>
              <a:spcAft>
                <a:spcPts val="0"/>
              </a:spcAft>
              <a:buSzPts val="4200"/>
              <a:buNone/>
              <a:defRPr sz="3235"/>
            </a:lvl4pPr>
            <a:lvl5pPr lvl="4" algn="ctr">
              <a:spcBef>
                <a:spcPct val="0"/>
              </a:spcBef>
              <a:spcAft>
                <a:spcPts val="0"/>
              </a:spcAft>
              <a:buSzPts val="4200"/>
              <a:buNone/>
              <a:defRPr sz="3235"/>
            </a:lvl5pPr>
            <a:lvl6pPr lvl="5" algn="ctr">
              <a:spcBef>
                <a:spcPct val="0"/>
              </a:spcBef>
              <a:spcAft>
                <a:spcPts val="0"/>
              </a:spcAft>
              <a:buSzPts val="4200"/>
              <a:buNone/>
              <a:defRPr sz="3235"/>
            </a:lvl6pPr>
            <a:lvl7pPr lvl="6" algn="ctr">
              <a:spcBef>
                <a:spcPct val="0"/>
              </a:spcBef>
              <a:spcAft>
                <a:spcPts val="0"/>
              </a:spcAft>
              <a:buSzPts val="4200"/>
              <a:buNone/>
              <a:defRPr sz="3235"/>
            </a:lvl7pPr>
            <a:lvl8pPr lvl="7" algn="ctr">
              <a:spcBef>
                <a:spcPct val="0"/>
              </a:spcBef>
              <a:spcAft>
                <a:spcPts val="0"/>
              </a:spcAft>
              <a:buSzPts val="4200"/>
              <a:buNone/>
              <a:defRPr sz="3235"/>
            </a:lvl8pPr>
            <a:lvl9pPr lvl="8" algn="ctr">
              <a:spcBef>
                <a:spcPct val="0"/>
              </a:spcBef>
              <a:spcAft>
                <a:spcPts val="0"/>
              </a:spcAft>
              <a:buSzPts val="4200"/>
              <a:buNone/>
              <a:defRPr sz="3235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40477" y="2158310"/>
            <a:ext cx="3663944" cy="95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2100"/>
              <a:buNone/>
              <a:defRPr sz="162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2100"/>
              <a:buNone/>
              <a:defRPr sz="162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2100"/>
              <a:buNone/>
              <a:defRPr sz="162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2100"/>
              <a:buNone/>
              <a:defRPr sz="162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2100"/>
              <a:buNone/>
              <a:defRPr sz="162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2100"/>
              <a:buNone/>
              <a:defRPr sz="162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2100"/>
              <a:buNone/>
              <a:defRPr sz="162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2100"/>
              <a:buNone/>
              <a:defRPr sz="162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2100"/>
              <a:buNone/>
              <a:defRPr sz="162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473957" y="557524"/>
            <a:ext cx="3475366" cy="2845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52425" lvl="0" indent="-264160">
              <a:spcBef>
                <a:spcPct val="0"/>
              </a:spcBef>
              <a:spcAft>
                <a:spcPts val="0"/>
              </a:spcAft>
              <a:buSzPts val="1800"/>
              <a:buChar char="●"/>
              <a:defRPr/>
            </a:lvl1pPr>
            <a:lvl2pPr marL="704215" lvl="1" indent="-244475">
              <a:spcBef>
                <a:spcPct val="246000"/>
              </a:spcBef>
              <a:spcAft>
                <a:spcPts val="0"/>
              </a:spcAft>
              <a:buSzPts val="1400"/>
              <a:buChar char="○"/>
              <a:defRPr/>
            </a:lvl2pPr>
            <a:lvl3pPr marL="1056005" lvl="2" indent="-244475">
              <a:spcBef>
                <a:spcPct val="246000"/>
              </a:spcBef>
              <a:spcAft>
                <a:spcPts val="0"/>
              </a:spcAft>
              <a:buSzPts val="1400"/>
              <a:buChar char="■"/>
              <a:defRPr/>
            </a:lvl3pPr>
            <a:lvl4pPr marL="1407795" lvl="3" indent="-244475">
              <a:spcBef>
                <a:spcPct val="246000"/>
              </a:spcBef>
              <a:spcAft>
                <a:spcPts val="0"/>
              </a:spcAft>
              <a:buSzPts val="1400"/>
              <a:buChar char="●"/>
              <a:defRPr/>
            </a:lvl4pPr>
            <a:lvl5pPr marL="1760220" lvl="4" indent="-244475">
              <a:spcBef>
                <a:spcPct val="246000"/>
              </a:spcBef>
              <a:spcAft>
                <a:spcPts val="0"/>
              </a:spcAft>
              <a:buSzPts val="1400"/>
              <a:buChar char="○"/>
              <a:defRPr/>
            </a:lvl5pPr>
            <a:lvl6pPr marL="2112010" lvl="5" indent="-244475">
              <a:spcBef>
                <a:spcPct val="246000"/>
              </a:spcBef>
              <a:spcAft>
                <a:spcPts val="0"/>
              </a:spcAft>
              <a:buSzPts val="1400"/>
              <a:buChar char="■"/>
              <a:defRPr/>
            </a:lvl6pPr>
            <a:lvl7pPr marL="2464435" lvl="6" indent="-244475">
              <a:spcBef>
                <a:spcPct val="246000"/>
              </a:spcBef>
              <a:spcAft>
                <a:spcPts val="0"/>
              </a:spcAft>
              <a:buSzPts val="1400"/>
              <a:buChar char="●"/>
              <a:defRPr/>
            </a:lvl7pPr>
            <a:lvl8pPr marL="2816225" lvl="7" indent="-244475">
              <a:spcBef>
                <a:spcPct val="246000"/>
              </a:spcBef>
              <a:spcAft>
                <a:spcPts val="0"/>
              </a:spcAft>
              <a:buSzPts val="1400"/>
              <a:buChar char="○"/>
              <a:defRPr/>
            </a:lvl8pPr>
            <a:lvl9pPr marL="3168650" lvl="8" indent="-244475">
              <a:spcBef>
                <a:spcPct val="246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673938" y="3590584"/>
            <a:ext cx="496986" cy="303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82324" y="3257458"/>
            <a:ext cx="5433419" cy="4659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52425" lvl="0" indent="-17589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673938" y="3590584"/>
            <a:ext cx="496986" cy="303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82323" y="851694"/>
            <a:ext cx="7717542" cy="1511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ct val="0"/>
              </a:spcBef>
              <a:spcAft>
                <a:spcPts val="0"/>
              </a:spcAft>
              <a:buSzPts val="12000"/>
              <a:buNone/>
              <a:defRPr sz="9240"/>
            </a:lvl1pPr>
            <a:lvl2pPr lvl="1" algn="ctr">
              <a:spcBef>
                <a:spcPct val="0"/>
              </a:spcBef>
              <a:spcAft>
                <a:spcPts val="0"/>
              </a:spcAft>
              <a:buSzPts val="12000"/>
              <a:buNone/>
              <a:defRPr sz="9240"/>
            </a:lvl2pPr>
            <a:lvl3pPr lvl="2" algn="ctr">
              <a:spcBef>
                <a:spcPct val="0"/>
              </a:spcBef>
              <a:spcAft>
                <a:spcPts val="0"/>
              </a:spcAft>
              <a:buSzPts val="12000"/>
              <a:buNone/>
              <a:defRPr sz="9240"/>
            </a:lvl3pPr>
            <a:lvl4pPr lvl="3" algn="ctr">
              <a:spcBef>
                <a:spcPct val="0"/>
              </a:spcBef>
              <a:spcAft>
                <a:spcPts val="0"/>
              </a:spcAft>
              <a:buSzPts val="12000"/>
              <a:buNone/>
              <a:defRPr sz="9240"/>
            </a:lvl4pPr>
            <a:lvl5pPr lvl="4" algn="ctr">
              <a:spcBef>
                <a:spcPct val="0"/>
              </a:spcBef>
              <a:spcAft>
                <a:spcPts val="0"/>
              </a:spcAft>
              <a:buSzPts val="12000"/>
              <a:buNone/>
              <a:defRPr sz="9240"/>
            </a:lvl5pPr>
            <a:lvl6pPr lvl="5" algn="ctr">
              <a:spcBef>
                <a:spcPct val="0"/>
              </a:spcBef>
              <a:spcAft>
                <a:spcPts val="0"/>
              </a:spcAft>
              <a:buSzPts val="12000"/>
              <a:buNone/>
              <a:defRPr sz="9240"/>
            </a:lvl6pPr>
            <a:lvl7pPr lvl="6" algn="ctr">
              <a:spcBef>
                <a:spcPct val="0"/>
              </a:spcBef>
              <a:spcAft>
                <a:spcPts val="0"/>
              </a:spcAft>
              <a:buSzPts val="12000"/>
              <a:buNone/>
              <a:defRPr sz="9240"/>
            </a:lvl7pPr>
            <a:lvl8pPr lvl="7" algn="ctr">
              <a:spcBef>
                <a:spcPct val="0"/>
              </a:spcBef>
              <a:spcAft>
                <a:spcPts val="0"/>
              </a:spcAft>
              <a:buSzPts val="12000"/>
              <a:buNone/>
              <a:defRPr sz="9240"/>
            </a:lvl8pPr>
            <a:lvl9pPr lvl="8" algn="ctr">
              <a:spcBef>
                <a:spcPct val="0"/>
              </a:spcBef>
              <a:spcAft>
                <a:spcPts val="0"/>
              </a:spcAft>
              <a:buSzPts val="12000"/>
              <a:buNone/>
              <a:defRPr sz="924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82323" y="2427150"/>
            <a:ext cx="7717542" cy="1001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52425" lvl="0" indent="-264160" algn="ctr">
              <a:spcBef>
                <a:spcPct val="0"/>
              </a:spcBef>
              <a:spcAft>
                <a:spcPts val="0"/>
              </a:spcAft>
              <a:buSzPts val="1800"/>
              <a:buChar char="●"/>
              <a:defRPr/>
            </a:lvl1pPr>
            <a:lvl2pPr marL="704215" lvl="1" indent="-244475" algn="ctr">
              <a:spcBef>
                <a:spcPct val="246000"/>
              </a:spcBef>
              <a:spcAft>
                <a:spcPts val="0"/>
              </a:spcAft>
              <a:buSzPts val="1400"/>
              <a:buChar char="○"/>
              <a:defRPr/>
            </a:lvl2pPr>
            <a:lvl3pPr marL="1056005" lvl="2" indent="-244475" algn="ctr">
              <a:spcBef>
                <a:spcPct val="246000"/>
              </a:spcBef>
              <a:spcAft>
                <a:spcPts val="0"/>
              </a:spcAft>
              <a:buSzPts val="1400"/>
              <a:buChar char="■"/>
              <a:defRPr/>
            </a:lvl3pPr>
            <a:lvl4pPr marL="1407795" lvl="3" indent="-244475" algn="ctr">
              <a:spcBef>
                <a:spcPct val="246000"/>
              </a:spcBef>
              <a:spcAft>
                <a:spcPts val="0"/>
              </a:spcAft>
              <a:buSzPts val="1400"/>
              <a:buChar char="●"/>
              <a:defRPr/>
            </a:lvl4pPr>
            <a:lvl5pPr marL="1760220" lvl="4" indent="-244475" algn="ctr">
              <a:spcBef>
                <a:spcPct val="246000"/>
              </a:spcBef>
              <a:spcAft>
                <a:spcPts val="0"/>
              </a:spcAft>
              <a:buSzPts val="1400"/>
              <a:buChar char="○"/>
              <a:defRPr/>
            </a:lvl5pPr>
            <a:lvl6pPr marL="2112010" lvl="5" indent="-244475" algn="ctr">
              <a:spcBef>
                <a:spcPct val="246000"/>
              </a:spcBef>
              <a:spcAft>
                <a:spcPts val="0"/>
              </a:spcAft>
              <a:buSzPts val="1400"/>
              <a:buChar char="■"/>
              <a:defRPr/>
            </a:lvl6pPr>
            <a:lvl7pPr marL="2464435" lvl="6" indent="-244475" algn="ctr">
              <a:spcBef>
                <a:spcPct val="246000"/>
              </a:spcBef>
              <a:spcAft>
                <a:spcPts val="0"/>
              </a:spcAft>
              <a:buSzPts val="1400"/>
              <a:buChar char="●"/>
              <a:defRPr/>
            </a:lvl7pPr>
            <a:lvl8pPr marL="2816225" lvl="7" indent="-244475" algn="ctr">
              <a:spcBef>
                <a:spcPct val="246000"/>
              </a:spcBef>
              <a:spcAft>
                <a:spcPts val="0"/>
              </a:spcAft>
              <a:buSzPts val="1400"/>
              <a:buChar char="○"/>
              <a:defRPr/>
            </a:lvl8pPr>
            <a:lvl9pPr marL="3168650" lvl="8" indent="-244475" algn="ctr">
              <a:spcBef>
                <a:spcPct val="246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673938" y="3590584"/>
            <a:ext cx="496986" cy="303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82323" y="342660"/>
            <a:ext cx="7717542" cy="44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55">
                <a:solidFill>
                  <a:schemeClr val="dk1"/>
                </a:solidFill>
              </a:defRPr>
            </a:lvl1pPr>
            <a:lvl2pPr lvl="1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55">
                <a:solidFill>
                  <a:schemeClr val="dk1"/>
                </a:solidFill>
              </a:defRPr>
            </a:lvl2pPr>
            <a:lvl3pPr lvl="2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55">
                <a:solidFill>
                  <a:schemeClr val="dk1"/>
                </a:solidFill>
              </a:defRPr>
            </a:lvl3pPr>
            <a:lvl4pPr lvl="3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55">
                <a:solidFill>
                  <a:schemeClr val="dk1"/>
                </a:solidFill>
              </a:defRPr>
            </a:lvl4pPr>
            <a:lvl5pPr lvl="4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55">
                <a:solidFill>
                  <a:schemeClr val="dk1"/>
                </a:solidFill>
              </a:defRPr>
            </a:lvl5pPr>
            <a:lvl6pPr lvl="5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55">
                <a:solidFill>
                  <a:schemeClr val="dk1"/>
                </a:solidFill>
              </a:defRPr>
            </a:lvl6pPr>
            <a:lvl7pPr lvl="6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55">
                <a:solidFill>
                  <a:schemeClr val="dk1"/>
                </a:solidFill>
              </a:defRPr>
            </a:lvl7pPr>
            <a:lvl8pPr lvl="7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55">
                <a:solidFill>
                  <a:schemeClr val="dk1"/>
                </a:solidFill>
              </a:defRPr>
            </a:lvl8pPr>
            <a:lvl9pPr lvl="8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5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2323" y="887384"/>
            <a:ext cx="7717542" cy="2630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52425" lvl="0" indent="-26416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385">
                <a:solidFill>
                  <a:schemeClr val="dk2"/>
                </a:solidFill>
              </a:defRPr>
            </a:lvl1pPr>
            <a:lvl2pPr marL="704215" lvl="1" indent="-244475">
              <a:lnSpc>
                <a:spcPct val="115000"/>
              </a:lnSpc>
              <a:spcBef>
                <a:spcPct val="246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056005" lvl="2" indent="-244475">
              <a:lnSpc>
                <a:spcPct val="115000"/>
              </a:lnSpc>
              <a:spcBef>
                <a:spcPct val="246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407795" lvl="3" indent="-244475">
              <a:lnSpc>
                <a:spcPct val="115000"/>
              </a:lnSpc>
              <a:spcBef>
                <a:spcPct val="246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1760220" lvl="4" indent="-244475">
              <a:lnSpc>
                <a:spcPct val="115000"/>
              </a:lnSpc>
              <a:spcBef>
                <a:spcPct val="246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112010" lvl="5" indent="-244475">
              <a:lnSpc>
                <a:spcPct val="115000"/>
              </a:lnSpc>
              <a:spcBef>
                <a:spcPct val="246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2464435" lvl="6" indent="-244475">
              <a:lnSpc>
                <a:spcPct val="115000"/>
              </a:lnSpc>
              <a:spcBef>
                <a:spcPct val="246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2816225" lvl="7" indent="-244475">
              <a:lnSpc>
                <a:spcPct val="115000"/>
              </a:lnSpc>
              <a:spcBef>
                <a:spcPct val="246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3168015" lvl="8" indent="-244475">
              <a:lnSpc>
                <a:spcPct val="115000"/>
              </a:lnSpc>
              <a:spcBef>
                <a:spcPct val="2460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73938" y="3590584"/>
            <a:ext cx="496986" cy="303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70">
                <a:solidFill>
                  <a:schemeClr val="dk2"/>
                </a:solidFill>
              </a:defRPr>
            </a:lvl1pPr>
            <a:lvl2pPr lvl="1" algn="r">
              <a:buNone/>
              <a:defRPr sz="770">
                <a:solidFill>
                  <a:schemeClr val="dk2"/>
                </a:solidFill>
              </a:defRPr>
            </a:lvl2pPr>
            <a:lvl3pPr lvl="2" algn="r">
              <a:buNone/>
              <a:defRPr sz="770">
                <a:solidFill>
                  <a:schemeClr val="dk2"/>
                </a:solidFill>
              </a:defRPr>
            </a:lvl3pPr>
            <a:lvl4pPr lvl="3" algn="r">
              <a:buNone/>
              <a:defRPr sz="770">
                <a:solidFill>
                  <a:schemeClr val="dk2"/>
                </a:solidFill>
              </a:defRPr>
            </a:lvl4pPr>
            <a:lvl5pPr lvl="4" algn="r">
              <a:buNone/>
              <a:defRPr sz="770">
                <a:solidFill>
                  <a:schemeClr val="dk2"/>
                </a:solidFill>
              </a:defRPr>
            </a:lvl5pPr>
            <a:lvl6pPr lvl="5" algn="r">
              <a:buNone/>
              <a:defRPr sz="770">
                <a:solidFill>
                  <a:schemeClr val="dk2"/>
                </a:solidFill>
              </a:defRPr>
            </a:lvl6pPr>
            <a:lvl7pPr lvl="6" algn="r">
              <a:buNone/>
              <a:defRPr sz="770">
                <a:solidFill>
                  <a:schemeClr val="dk2"/>
                </a:solidFill>
              </a:defRPr>
            </a:lvl7pPr>
            <a:lvl8pPr lvl="7" algn="r">
              <a:buNone/>
              <a:defRPr sz="770">
                <a:solidFill>
                  <a:schemeClr val="dk2"/>
                </a:solidFill>
              </a:defRPr>
            </a:lvl8pPr>
            <a:lvl9pPr lvl="8" algn="r">
              <a:buNone/>
              <a:defRPr sz="77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/>
        <a:defRPr sz="10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/>
        <a:defRPr sz="10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/>
        <a:defRPr sz="10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/>
        <a:defRPr sz="10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/>
        <a:defRPr sz="10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/>
        <a:defRPr sz="10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/>
        <a:defRPr sz="10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/>
        <a:defRPr sz="10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/>
        <a:defRPr sz="10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/>
        <a:defRPr sz="10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/>
        <a:defRPr sz="10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/>
        <a:defRPr sz="10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/>
        <a:defRPr sz="10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/>
        <a:defRPr sz="10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/>
        <a:defRPr sz="10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/>
        <a:defRPr sz="10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/>
        <a:defRPr sz="10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/>
        <a:defRPr sz="10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/>
        <a:defRPr sz="10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1.sv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image" Target="../media/image12.png"/><Relationship Id="rId7" Type="http://schemas.openxmlformats.org/officeDocument/2006/relationships/image" Target="../media/image1.svg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.sv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sv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.svg"/><Relationship Id="rId11" Type="http://schemas.openxmlformats.org/officeDocument/2006/relationships/image" Target="../media/image6.png"/><Relationship Id="rId10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 162"/>
          <p:cNvSpPr/>
          <p:nvPr/>
        </p:nvSpPr>
        <p:spPr>
          <a:xfrm>
            <a:off x="5703988" y="3204126"/>
            <a:ext cx="651103" cy="698501"/>
          </a:xfrm>
          <a:prstGeom prst="rect">
            <a:avLst/>
          </a:prstGeom>
          <a:solidFill>
            <a:srgbClr val="0070C0"/>
          </a:soli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9" name="上箭头 18"/>
          <p:cNvSpPr/>
          <p:nvPr/>
        </p:nvSpPr>
        <p:spPr>
          <a:xfrm rot="10800000">
            <a:off x="3423879" y="1782177"/>
            <a:ext cx="82822" cy="750889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5"/>
          </a:p>
        </p:txBody>
      </p:sp>
      <p:sp>
        <p:nvSpPr>
          <p:cNvPr id="110" name="文本框 109"/>
          <p:cNvSpPr txBox="1"/>
          <p:nvPr/>
        </p:nvSpPr>
        <p:spPr>
          <a:xfrm rot="16200000">
            <a:off x="1259963" y="847260"/>
            <a:ext cx="548005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Model</a:t>
            </a:r>
            <a:endParaRPr lang="en-US" altLang="zh-CN" sz="1100" dirty="0"/>
          </a:p>
        </p:txBody>
      </p:sp>
      <p:sp>
        <p:nvSpPr>
          <p:cNvPr id="112" name="左大括号 111"/>
          <p:cNvSpPr/>
          <p:nvPr/>
        </p:nvSpPr>
        <p:spPr>
          <a:xfrm>
            <a:off x="1644696" y="2158869"/>
            <a:ext cx="132715" cy="1743759"/>
          </a:xfrm>
          <a:prstGeom prst="leftBrace">
            <a:avLst>
              <a:gd name="adj1" fmla="val 55418"/>
              <a:gd name="adj2" fmla="val 50000"/>
            </a:avLst>
          </a:prstGeom>
          <a:ln w="508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13" name="文本框 112"/>
          <p:cNvSpPr txBox="1"/>
          <p:nvPr/>
        </p:nvSpPr>
        <p:spPr>
          <a:xfrm rot="16200000">
            <a:off x="1128044" y="2889379"/>
            <a:ext cx="75692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Workflow</a:t>
            </a:r>
            <a:endParaRPr lang="en-US" altLang="zh-CN" sz="11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435853" y="1745755"/>
            <a:ext cx="612686" cy="21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/>
              <a:t>Encoder</a:t>
            </a:r>
            <a:endParaRPr lang="en-US" altLang="zh-CN" sz="785" b="1"/>
          </a:p>
        </p:txBody>
      </p:sp>
      <p:sp>
        <p:nvSpPr>
          <p:cNvPr id="20" name="文本框 19"/>
          <p:cNvSpPr txBox="1"/>
          <p:nvPr/>
        </p:nvSpPr>
        <p:spPr>
          <a:xfrm>
            <a:off x="5664073" y="1745755"/>
            <a:ext cx="621666" cy="21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/>
              <a:t>Decoder</a:t>
            </a:r>
            <a:endParaRPr lang="en-US" altLang="zh-CN" sz="785" b="1"/>
          </a:p>
        </p:txBody>
      </p:sp>
      <p:sp>
        <p:nvSpPr>
          <p:cNvPr id="109" name="左大括号 108"/>
          <p:cNvSpPr/>
          <p:nvPr/>
        </p:nvSpPr>
        <p:spPr>
          <a:xfrm>
            <a:off x="1637711" y="233499"/>
            <a:ext cx="136956" cy="1535705"/>
          </a:xfrm>
          <a:prstGeom prst="leftBrace">
            <a:avLst>
              <a:gd name="adj1" fmla="val 55418"/>
              <a:gd name="adj2" fmla="val 50000"/>
            </a:avLst>
          </a:prstGeom>
          <a:ln w="508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grpSp>
        <p:nvGrpSpPr>
          <p:cNvPr id="119" name="组合 118"/>
          <p:cNvGrpSpPr/>
          <p:nvPr/>
        </p:nvGrpSpPr>
        <p:grpSpPr>
          <a:xfrm>
            <a:off x="3673843" y="2328504"/>
            <a:ext cx="906555" cy="747895"/>
            <a:chOff x="5527" y="4940"/>
            <a:chExt cx="1817" cy="1499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25" y="4940"/>
              <a:ext cx="721" cy="938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8" y="5176"/>
              <a:ext cx="721" cy="938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3" y="5403"/>
              <a:ext cx="721" cy="938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cxnSp>
          <p:nvCxnSpPr>
            <p:cNvPr id="87" name="直接箭头连接符 86"/>
            <p:cNvCxnSpPr/>
            <p:nvPr/>
          </p:nvCxnSpPr>
          <p:spPr>
            <a:xfrm flipH="1" flipV="1">
              <a:off x="5549" y="5582"/>
              <a:ext cx="1150" cy="768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583" y="4946"/>
              <a:ext cx="678" cy="46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5989" y="5027"/>
              <a:ext cx="705" cy="47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H="1" flipV="1">
              <a:off x="7301" y="5177"/>
              <a:ext cx="10" cy="1065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flipH="1">
              <a:off x="6274" y="6264"/>
              <a:ext cx="1027" cy="175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 rot="1980000">
              <a:off x="5527" y="5854"/>
              <a:ext cx="960" cy="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/>
                <a:t>n_dim</a:t>
              </a:r>
              <a:endParaRPr lang="en-US" altLang="zh-CN" sz="785" b="1"/>
            </a:p>
          </p:txBody>
        </p:sp>
      </p:grpSp>
      <p:sp>
        <p:nvSpPr>
          <p:cNvPr id="98" name="右箭头 97"/>
          <p:cNvSpPr/>
          <p:nvPr/>
        </p:nvSpPr>
        <p:spPr>
          <a:xfrm>
            <a:off x="4955593" y="2595931"/>
            <a:ext cx="505416" cy="168638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6" name="文本框 95"/>
          <p:cNvSpPr txBox="1"/>
          <p:nvPr/>
        </p:nvSpPr>
        <p:spPr>
          <a:xfrm>
            <a:off x="4909691" y="2795241"/>
            <a:ext cx="637632" cy="21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/>
              <a:t> Cluster</a:t>
            </a:r>
            <a:endParaRPr lang="en-US" altLang="zh-CN" sz="785" b="1" dirty="0"/>
          </a:p>
        </p:txBody>
      </p:sp>
      <p:sp>
        <p:nvSpPr>
          <p:cNvPr id="100" name="右弧形箭头 99"/>
          <p:cNvSpPr/>
          <p:nvPr/>
        </p:nvSpPr>
        <p:spPr>
          <a:xfrm>
            <a:off x="6411969" y="2948175"/>
            <a:ext cx="391660" cy="631146"/>
          </a:xfrm>
          <a:prstGeom prst="curvedLef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835206" y="2362432"/>
            <a:ext cx="531282" cy="658493"/>
            <a:chOff x="5756910" y="3006725"/>
            <a:chExt cx="676176" cy="838080"/>
          </a:xfrm>
        </p:grpSpPr>
        <p:pic>
          <p:nvPicPr>
            <p:cNvPr id="49" name="图片 48" descr="clusters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6910" y="3006725"/>
              <a:ext cx="495201" cy="6552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101" name="图片 100" descr="selecte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7885" y="3189605"/>
              <a:ext cx="495201" cy="6552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</p:grpSp>
      <p:grpSp>
        <p:nvGrpSpPr>
          <p:cNvPr id="114" name="组合 113"/>
          <p:cNvGrpSpPr/>
          <p:nvPr/>
        </p:nvGrpSpPr>
        <p:grpSpPr>
          <a:xfrm>
            <a:off x="5808263" y="3293432"/>
            <a:ext cx="565786" cy="587578"/>
            <a:chOff x="7093" y="6571"/>
            <a:chExt cx="1166" cy="1216"/>
          </a:xfrm>
          <a:noFill/>
        </p:grpSpPr>
        <p:sp>
          <p:nvSpPr>
            <p:cNvPr id="104" name="文本框 103"/>
            <p:cNvSpPr txBox="1"/>
            <p:nvPr/>
          </p:nvSpPr>
          <p:spPr>
            <a:xfrm>
              <a:off x="7093" y="6571"/>
              <a:ext cx="1026" cy="3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630" b="1" dirty="0"/>
                <a:t>m/z 774</a:t>
              </a:r>
              <a:endParaRPr lang="en-US" altLang="zh-CN" sz="630" b="1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7093" y="7398"/>
              <a:ext cx="1166" cy="3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630" b="1"/>
                <a:t>m/z 253</a:t>
              </a:r>
              <a:endParaRPr lang="en-US" altLang="zh-CN" sz="630" b="1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7225" y="7119"/>
              <a:ext cx="725" cy="395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100"/>
                <a:t>...</a:t>
              </a:r>
              <a:endParaRPr lang="en-US" altLang="zh-CN" sz="110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7093" y="6844"/>
              <a:ext cx="1166" cy="3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630" b="1" dirty="0"/>
                <a:t>m/z 884</a:t>
              </a:r>
              <a:endParaRPr lang="en-US" altLang="zh-CN" sz="630" b="1" dirty="0"/>
            </a:p>
          </p:txBody>
        </p:sp>
      </p:grpSp>
      <p:pic>
        <p:nvPicPr>
          <p:cNvPr id="117" name="图片 116" descr="虚谷数据库集群_复制 (2)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42982" y="3066421"/>
            <a:ext cx="1057232" cy="1057731"/>
          </a:xfrm>
          <a:prstGeom prst="rect">
            <a:avLst/>
          </a:prstGeom>
        </p:spPr>
      </p:pic>
      <p:sp>
        <p:nvSpPr>
          <p:cNvPr id="120" name="右箭头 119"/>
          <p:cNvSpPr/>
          <p:nvPr/>
        </p:nvSpPr>
        <p:spPr>
          <a:xfrm rot="10800000">
            <a:off x="4320955" y="3498993"/>
            <a:ext cx="935992" cy="16863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21" name="文本框 120"/>
          <p:cNvSpPr txBox="1"/>
          <p:nvPr/>
        </p:nvSpPr>
        <p:spPr>
          <a:xfrm>
            <a:off x="3404920" y="3438623"/>
            <a:ext cx="641623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/>
              <a:t>Meta Database</a:t>
            </a:r>
            <a:endParaRPr lang="en-US" altLang="zh-CN" sz="785" b="1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1797867" y="2195289"/>
            <a:ext cx="1170489" cy="1012327"/>
            <a:chOff x="1059" y="4501"/>
            <a:chExt cx="2346" cy="2029"/>
          </a:xfrm>
        </p:grpSpPr>
        <p:sp>
          <p:nvSpPr>
            <p:cNvPr id="140" name="矩形 139"/>
            <p:cNvSpPr/>
            <p:nvPr/>
          </p:nvSpPr>
          <p:spPr>
            <a:xfrm>
              <a:off x="2184" y="5097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1506" y="4593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65" name="矩形 64"/>
            <p:cNvSpPr/>
            <p:nvPr/>
          </p:nvSpPr>
          <p:spPr>
            <a:xfrm>
              <a:off x="1234" y="4530"/>
              <a:ext cx="600" cy="78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00B0F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1666" y="5196"/>
              <a:ext cx="1299" cy="8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22" name="图片 21" descr="selected_mz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33" y="4681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43" name="矩形 142"/>
            <p:cNvSpPr/>
            <p:nvPr/>
          </p:nvSpPr>
          <p:spPr>
            <a:xfrm>
              <a:off x="1721" y="4750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72" y="4770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42" name="矩形 141"/>
            <p:cNvSpPr/>
            <p:nvPr/>
          </p:nvSpPr>
          <p:spPr>
            <a:xfrm>
              <a:off x="1822" y="4836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42" y="4894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41" name="矩形 140"/>
            <p:cNvSpPr/>
            <p:nvPr/>
          </p:nvSpPr>
          <p:spPr>
            <a:xfrm>
              <a:off x="2006" y="4957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11" y="5004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39" name="矩形 138"/>
            <p:cNvSpPr/>
            <p:nvPr/>
          </p:nvSpPr>
          <p:spPr>
            <a:xfrm>
              <a:off x="2187" y="5084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73" name="图片 72" descr="selected_mz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72" y="5122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cxnSp>
          <p:nvCxnSpPr>
            <p:cNvPr id="133" name="直接连接符 132"/>
            <p:cNvCxnSpPr/>
            <p:nvPr/>
          </p:nvCxnSpPr>
          <p:spPr>
            <a:xfrm>
              <a:off x="1516" y="4715"/>
              <a:ext cx="1269" cy="892"/>
            </a:xfrm>
            <a:prstGeom prst="line">
              <a:avLst/>
            </a:prstGeom>
            <a:ln w="6350" cmpd="sng">
              <a:solidFill>
                <a:srgbClr val="0070C0">
                  <a:alpha val="56000"/>
                </a:srgbClr>
              </a:solidFill>
              <a:prstDash val="soli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09" y="5420"/>
              <a:ext cx="600" cy="788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cxnSp>
          <p:nvCxnSpPr>
            <p:cNvPr id="69" name="直接连接符 68"/>
            <p:cNvCxnSpPr/>
            <p:nvPr/>
          </p:nvCxnSpPr>
          <p:spPr>
            <a:xfrm>
              <a:off x="1801" y="4501"/>
              <a:ext cx="1255" cy="916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8" name="矩形 137"/>
            <p:cNvSpPr/>
            <p:nvPr/>
          </p:nvSpPr>
          <p:spPr>
            <a:xfrm>
              <a:off x="2357" y="5196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2784" y="5494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77" name="直接箭头连接符 76"/>
            <p:cNvCxnSpPr/>
            <p:nvPr/>
          </p:nvCxnSpPr>
          <p:spPr>
            <a:xfrm flipH="1">
              <a:off x="2187" y="6141"/>
              <a:ext cx="898" cy="161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flipH="1" flipV="1">
              <a:off x="3077" y="5160"/>
              <a:ext cx="9" cy="981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H="1" flipV="1">
              <a:off x="1059" y="5243"/>
              <a:ext cx="1490" cy="953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文本框 80"/>
            <p:cNvSpPr txBox="1"/>
            <p:nvPr/>
          </p:nvSpPr>
          <p:spPr>
            <a:xfrm rot="20520000">
              <a:off x="2641" y="6105"/>
              <a:ext cx="465" cy="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/>
                <a:t>x </a:t>
              </a:r>
              <a:endParaRPr lang="en-US" altLang="zh-CN" sz="785" b="1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036" y="5473"/>
              <a:ext cx="369" cy="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/>
                <a:t>Y</a:t>
              </a:r>
              <a:endParaRPr lang="en-US" altLang="zh-CN" sz="785" b="1"/>
            </a:p>
          </p:txBody>
        </p:sp>
        <p:sp>
          <p:nvSpPr>
            <p:cNvPr id="84" name="文本框 83"/>
            <p:cNvSpPr txBox="1"/>
            <p:nvPr/>
          </p:nvSpPr>
          <p:spPr>
            <a:xfrm rot="1860000">
              <a:off x="1471" y="5752"/>
              <a:ext cx="695" cy="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/>
                <a:t>m/z</a:t>
              </a:r>
              <a:endParaRPr lang="en-US" altLang="zh-CN" sz="785" b="1"/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1253" y="4587"/>
              <a:ext cx="1278" cy="899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1619" y="4593"/>
              <a:ext cx="1278" cy="899"/>
            </a:xfrm>
            <a:prstGeom prst="line">
              <a:avLst/>
            </a:prstGeom>
            <a:ln w="6350" cmpd="sng">
              <a:solidFill>
                <a:srgbClr val="0070C0">
                  <a:alpha val="65000"/>
                </a:srgbClr>
              </a:solidFill>
              <a:prstDash val="soli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1516" y="4616"/>
              <a:ext cx="1278" cy="899"/>
            </a:xfrm>
            <a:prstGeom prst="line">
              <a:avLst/>
            </a:prstGeom>
            <a:ln w="6350" cmpd="sng">
              <a:solidFill>
                <a:srgbClr val="0070C0">
                  <a:alpha val="65000"/>
                </a:srgbClr>
              </a:solidFill>
              <a:prstDash val="soli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56" name="右箭头 155"/>
          <p:cNvSpPr/>
          <p:nvPr/>
        </p:nvSpPr>
        <p:spPr>
          <a:xfrm>
            <a:off x="3097579" y="2565497"/>
            <a:ext cx="478972" cy="16863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pic>
        <p:nvPicPr>
          <p:cNvPr id="162" name="图片 16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 flipV="1">
            <a:off x="1847922" y="1353597"/>
            <a:ext cx="548823" cy="207555"/>
          </a:xfrm>
          <a:prstGeom prst="rect">
            <a:avLst/>
          </a:prstGeom>
        </p:spPr>
      </p:pic>
      <p:sp>
        <p:nvSpPr>
          <p:cNvPr id="165" name="圆角右箭头 164"/>
          <p:cNvSpPr/>
          <p:nvPr/>
        </p:nvSpPr>
        <p:spPr>
          <a:xfrm>
            <a:off x="2041345" y="1552170"/>
            <a:ext cx="59373" cy="700497"/>
          </a:xfrm>
          <a:prstGeom prst="bentArrow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763940" y="2034635"/>
            <a:ext cx="4878533" cy="34925"/>
          </a:xfrm>
          <a:prstGeom prst="line">
            <a:avLst/>
          </a:prstGeom>
          <a:ln w="793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090739" y="45902"/>
            <a:ext cx="4493859" cy="1731785"/>
            <a:chOff x="1560" y="101"/>
            <a:chExt cx="9007" cy="3471"/>
          </a:xfrm>
        </p:grpSpPr>
        <p:sp>
          <p:nvSpPr>
            <p:cNvPr id="4" name="梯形 3"/>
            <p:cNvSpPr/>
            <p:nvPr/>
          </p:nvSpPr>
          <p:spPr>
            <a:xfrm rot="5400000">
              <a:off x="2235" y="2034"/>
              <a:ext cx="1037" cy="1830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65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83" y="2779"/>
              <a:ext cx="763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/>
                <a:t>MLP</a:t>
              </a:r>
              <a:endParaRPr lang="en-US" altLang="zh-CN" sz="785" b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565" y="2659"/>
              <a:ext cx="2882" cy="58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lstStyle/>
            <a:p>
              <a:pPr algn="ctr"/>
              <a:endParaRPr lang="zh-CN" altLang="en-US" sz="76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982" y="2757"/>
              <a:ext cx="2174" cy="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 dirty="0"/>
                <a:t>Attention Block</a:t>
              </a:r>
              <a:endParaRPr lang="en-US" altLang="zh-CN" sz="785" b="1" dirty="0"/>
            </a:p>
          </p:txBody>
        </p:sp>
        <p:sp>
          <p:nvSpPr>
            <p:cNvPr id="8" name="梯形 7"/>
            <p:cNvSpPr/>
            <p:nvPr/>
          </p:nvSpPr>
          <p:spPr>
            <a:xfrm rot="16200000">
              <a:off x="8711" y="2056"/>
              <a:ext cx="1037" cy="1830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65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560" y="3539"/>
              <a:ext cx="5887" cy="1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058" y="3549"/>
              <a:ext cx="2364" cy="23"/>
            </a:xfrm>
            <a:prstGeom prst="line">
              <a:avLst/>
            </a:prstGeom>
            <a:ln w="476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76" name="Google Shape;376;p22"/>
            <p:cNvGrpSpPr/>
            <p:nvPr/>
          </p:nvGrpSpPr>
          <p:grpSpPr>
            <a:xfrm>
              <a:off x="2034" y="689"/>
              <a:ext cx="6606" cy="1445"/>
              <a:chOff x="291886" y="3593940"/>
              <a:chExt cx="5274238" cy="1519736"/>
            </a:xfrm>
          </p:grpSpPr>
          <p:sp>
            <p:nvSpPr>
              <p:cNvPr id="378" name="Google Shape;378;p22"/>
              <p:cNvSpPr/>
              <p:nvPr/>
            </p:nvSpPr>
            <p:spPr>
              <a:xfrm rot="5400000">
                <a:off x="1199717" y="3811105"/>
                <a:ext cx="1488974" cy="1054644"/>
              </a:xfrm>
              <a:prstGeom prst="roundRect">
                <a:avLst>
                  <a:gd name="adj" fmla="val 16667"/>
                </a:avLst>
              </a:prstGeom>
              <a:ln>
                <a:solidFill>
                  <a:schemeClr val="accent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vert="vert270" wrap="square" lIns="50022" tIns="50022" rIns="50022" bIns="50022" anchor="ctr" anchorCtr="0">
                <a:noAutofit/>
              </a:bodyPr>
              <a:lstStyle/>
              <a:p>
                <a:pPr algn="ctr"/>
                <a:r>
                  <a:rPr lang="en-GB" sz="605" b="1" dirty="0">
                    <a:solidFill>
                      <a:schemeClr val="tx1"/>
                    </a:solidFill>
                  </a:rPr>
                  <a:t>Multi</a:t>
                </a:r>
                <a:r>
                  <a:rPr lang="en-US" altLang="en-GB" sz="605" dirty="0">
                    <a:solidFill>
                      <a:schemeClr val="tx1"/>
                    </a:solidFill>
                  </a:rPr>
                  <a:t>-</a:t>
                </a:r>
                <a:r>
                  <a:rPr lang="en-GB" sz="605" b="1" dirty="0">
                    <a:solidFill>
                      <a:schemeClr val="tx1"/>
                    </a:solidFill>
                  </a:rPr>
                  <a:t>Head</a:t>
                </a:r>
                <a:endParaRPr sz="605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sz="605" b="1" dirty="0">
                    <a:solidFill>
                      <a:schemeClr val="tx1"/>
                    </a:solidFill>
                  </a:rPr>
                  <a:t>Attention</a:t>
                </a:r>
                <a:endParaRPr sz="60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Google Shape;379;p22"/>
              <p:cNvSpPr/>
              <p:nvPr/>
            </p:nvSpPr>
            <p:spPr>
              <a:xfrm rot="5400000">
                <a:off x="2296199" y="4052840"/>
                <a:ext cx="1515109" cy="598786"/>
              </a:xfrm>
              <a:prstGeom prst="roundRect">
                <a:avLst>
                  <a:gd name="adj" fmla="val 28518"/>
                </a:avLst>
              </a:prstGeom>
              <a:ln w="12700">
                <a:solidFill>
                  <a:schemeClr val="accent5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vert="vert270" wrap="square" lIns="50022" tIns="50022" rIns="50022" bIns="50022" anchor="ctr" anchorCtr="0">
                <a:noAutofit/>
              </a:bodyPr>
              <a:lstStyle/>
              <a:p>
                <a:pPr algn="ctr"/>
                <a:r>
                  <a:rPr lang="en-GB" sz="605" b="1">
                    <a:solidFill>
                      <a:schemeClr val="tx1"/>
                    </a:solidFill>
                  </a:rPr>
                  <a:t>Norm</a:t>
                </a:r>
                <a:endParaRPr sz="605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 rot="5400000">
                <a:off x="-91927" y="3978532"/>
                <a:ext cx="1514930" cy="747303"/>
              </a:xfrm>
              <a:prstGeom prst="roundRect">
                <a:avLst>
                  <a:gd name="adj" fmla="val 16667"/>
                </a:avLst>
              </a:prstGeom>
              <a:ln w="12700">
                <a:solidFill>
                  <a:schemeClr val="accent5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vert="vert270" wrap="square" lIns="50022" tIns="50022" rIns="50022" bIns="50022" anchor="ctr" anchorCtr="0">
                <a:noAutofit/>
              </a:bodyPr>
              <a:lstStyle/>
              <a:p>
                <a:pPr algn="ctr"/>
                <a:r>
                  <a:rPr lang="en-GB" sz="605" b="1" dirty="0">
                    <a:solidFill>
                      <a:schemeClr val="tx1"/>
                    </a:solidFill>
                  </a:rPr>
                  <a:t>Input</a:t>
                </a:r>
                <a:endParaRPr sz="605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2" name="Google Shape;382;p22"/>
              <p:cNvCxnSpPr>
                <a:endCxn id="379" idx="1"/>
              </p:cNvCxnSpPr>
              <p:nvPr/>
            </p:nvCxnSpPr>
            <p:spPr>
              <a:xfrm flipV="1">
                <a:off x="1119482" y="3594679"/>
                <a:ext cx="1934274" cy="745493"/>
              </a:xfrm>
              <a:prstGeom prst="bentConnector4">
                <a:avLst>
                  <a:gd name="adj1" fmla="val -179"/>
                  <a:gd name="adj2" fmla="val 115948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83" name="Google Shape;383;p22"/>
              <p:cNvCxnSpPr>
                <a:stCxn id="379" idx="2"/>
              </p:cNvCxnSpPr>
              <p:nvPr/>
            </p:nvCxnSpPr>
            <p:spPr>
              <a:xfrm flipH="1" flipV="1">
                <a:off x="2658628" y="4352215"/>
                <a:ext cx="95735" cy="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22"/>
              <p:cNvCxnSpPr>
                <a:stCxn id="378" idx="0"/>
                <a:endCxn id="379" idx="2"/>
              </p:cNvCxnSpPr>
              <p:nvPr/>
            </p:nvCxnSpPr>
            <p:spPr>
              <a:xfrm>
                <a:off x="2471527" y="4338429"/>
                <a:ext cx="282834" cy="13805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5" name="Google Shape;385;p22"/>
              <p:cNvSpPr/>
              <p:nvPr/>
            </p:nvSpPr>
            <p:spPr>
              <a:xfrm rot="5400000">
                <a:off x="3531034" y="3826319"/>
                <a:ext cx="1514912" cy="1053091"/>
              </a:xfrm>
              <a:prstGeom prst="roundRect">
                <a:avLst>
                  <a:gd name="adj" fmla="val 16667"/>
                </a:avLst>
              </a:prstGeom>
              <a:ln>
                <a:solidFill>
                  <a:schemeClr val="accent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vert="vert270" wrap="square" lIns="50022" tIns="50022" rIns="50022" bIns="50022" anchor="ctr" anchorCtr="0">
                <a:noAutofit/>
              </a:bodyPr>
              <a:lstStyle/>
              <a:p>
                <a:pPr algn="ctr"/>
                <a:r>
                  <a:rPr lang="en-GB" sz="605" b="1">
                    <a:solidFill>
                      <a:schemeClr val="tx1"/>
                    </a:solidFill>
                  </a:rPr>
                  <a:t>Feed</a:t>
                </a:r>
                <a:endParaRPr sz="605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sz="605" b="1">
                    <a:solidFill>
                      <a:schemeClr val="tx1"/>
                    </a:solidFill>
                  </a:rPr>
                  <a:t>Forward</a:t>
                </a:r>
                <a:endParaRPr sz="605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 rot="5400000">
                <a:off x="4512362" y="4059914"/>
                <a:ext cx="1515110" cy="592414"/>
              </a:xfrm>
              <a:prstGeom prst="roundRect">
                <a:avLst>
                  <a:gd name="adj" fmla="val 28518"/>
                </a:avLst>
              </a:prstGeom>
              <a:ln w="12700">
                <a:solidFill>
                  <a:schemeClr val="accent5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vert="vert270" wrap="square" lIns="50022" tIns="50022" rIns="50022" bIns="50022" anchor="ctr" anchorCtr="0">
                <a:noAutofit/>
              </a:bodyPr>
              <a:lstStyle/>
              <a:p>
                <a:pPr algn="ctr"/>
                <a:r>
                  <a:rPr lang="en-GB" sz="605" b="1" dirty="0">
                    <a:solidFill>
                      <a:schemeClr val="tx1"/>
                    </a:solidFill>
                  </a:rPr>
                  <a:t>Norm</a:t>
                </a:r>
                <a:endParaRPr sz="605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7" name="Google Shape;387;p22"/>
              <p:cNvCxnSpPr>
                <a:stCxn id="379" idx="0"/>
              </p:cNvCxnSpPr>
              <p:nvPr/>
            </p:nvCxnSpPr>
            <p:spPr>
              <a:xfrm>
                <a:off x="3353148" y="4352233"/>
                <a:ext cx="347529" cy="63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88" name="Google Shape;388;p22"/>
              <p:cNvCxnSpPr>
                <a:stCxn id="385" idx="0"/>
                <a:endCxn id="386" idx="2"/>
              </p:cNvCxnSpPr>
              <p:nvPr/>
            </p:nvCxnSpPr>
            <p:spPr>
              <a:xfrm>
                <a:off x="4815036" y="4352866"/>
                <a:ext cx="158674" cy="3255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95" name="Google Shape;395;p22"/>
            <p:cNvCxnSpPr/>
            <p:nvPr/>
          </p:nvCxnSpPr>
          <p:spPr>
            <a:xfrm>
              <a:off x="2946" y="1410"/>
              <a:ext cx="487" cy="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8" name="Google Shape;398;p22"/>
            <p:cNvCxnSpPr/>
            <p:nvPr/>
          </p:nvCxnSpPr>
          <p:spPr>
            <a:xfrm rot="10800000" flipH="1">
              <a:off x="6420" y="575"/>
              <a:ext cx="1852" cy="727"/>
            </a:xfrm>
            <a:prstGeom prst="bentConnector3">
              <a:avLst>
                <a:gd name="adj1" fmla="val -2272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" name="Google Shape;380;p22"/>
            <p:cNvSpPr/>
            <p:nvPr/>
          </p:nvSpPr>
          <p:spPr>
            <a:xfrm rot="5400000">
              <a:off x="8843" y="953"/>
              <a:ext cx="1440" cy="912"/>
            </a:xfrm>
            <a:prstGeom prst="roundRect">
              <a:avLst>
                <a:gd name="adj" fmla="val 16667"/>
              </a:avLst>
            </a:prstGeom>
            <a:ln w="12700">
              <a:solidFill>
                <a:schemeClr val="accent5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vert="vert270" wrap="square" lIns="50022" tIns="50022" rIns="50022" bIns="50022" anchor="ctr" anchorCtr="0">
              <a:noAutofit/>
            </a:bodyPr>
            <a:lstStyle/>
            <a:p>
              <a:pPr algn="ctr"/>
              <a:r>
                <a:rPr lang="en-US" sz="605" b="1">
                  <a:solidFill>
                    <a:schemeClr val="tx1"/>
                  </a:solidFill>
                </a:rPr>
                <a:t>Output</a:t>
              </a:r>
              <a:endParaRPr sz="605">
                <a:solidFill>
                  <a:schemeClr val="tx1"/>
                </a:solidFill>
              </a:endParaRPr>
            </a:p>
            <a:p>
              <a:pPr algn="ctr"/>
              <a:endParaRPr sz="605">
                <a:solidFill>
                  <a:schemeClr val="tx1"/>
                </a:solidFill>
              </a:endParaRPr>
            </a:p>
          </p:txBody>
        </p:sp>
        <p:cxnSp>
          <p:nvCxnSpPr>
            <p:cNvPr id="24" name="Google Shape;395;p22"/>
            <p:cNvCxnSpPr>
              <a:endCxn id="23" idx="2"/>
            </p:cNvCxnSpPr>
            <p:nvPr/>
          </p:nvCxnSpPr>
          <p:spPr>
            <a:xfrm>
              <a:off x="8607" y="1407"/>
              <a:ext cx="500" cy="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直接连接符 26"/>
            <p:cNvCxnSpPr/>
            <p:nvPr/>
          </p:nvCxnSpPr>
          <p:spPr>
            <a:xfrm>
              <a:off x="2061" y="2150"/>
              <a:ext cx="2528" cy="534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7420" y="2133"/>
              <a:ext cx="2482" cy="532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8933" y="2779"/>
              <a:ext cx="763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/>
                <a:t>MLP</a:t>
              </a:r>
              <a:endParaRPr lang="en-US" altLang="zh-CN" sz="785" b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172" y="101"/>
              <a:ext cx="2338" cy="37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5" b="1">
                  <a:solidFill>
                    <a:srgbClr val="666666"/>
                  </a:solidFill>
                </a:rPr>
                <a:t>Residual Connection</a:t>
              </a:r>
              <a:endParaRPr lang="en-US" altLang="zh-CN" sz="63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128" y="101"/>
              <a:ext cx="2104" cy="3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5" b="1">
                  <a:solidFill>
                    <a:srgbClr val="666666"/>
                  </a:solidFill>
                </a:rPr>
                <a:t>Residual Connection</a:t>
              </a:r>
              <a:endParaRPr lang="en-US" altLang="zh-CN" sz="630"/>
            </a:p>
          </p:txBody>
        </p:sp>
        <p:pic>
          <p:nvPicPr>
            <p:cNvPr id="160" name="图片 15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5400000">
              <a:off x="9805" y="2742"/>
              <a:ext cx="1102" cy="421"/>
            </a:xfrm>
            <a:prstGeom prst="rect">
              <a:avLst/>
            </a:prstGeom>
          </p:spPr>
        </p:pic>
        <p:sp>
          <p:nvSpPr>
            <p:cNvPr id="3" name="右箭头 2"/>
            <p:cNvSpPr/>
            <p:nvPr/>
          </p:nvSpPr>
          <p:spPr>
            <a:xfrm>
              <a:off x="3785" y="2784"/>
              <a:ext cx="615" cy="338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" name="右箭头 8"/>
            <p:cNvSpPr/>
            <p:nvPr/>
          </p:nvSpPr>
          <p:spPr>
            <a:xfrm>
              <a:off x="7559" y="2802"/>
              <a:ext cx="615" cy="338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434710" y="3396713"/>
            <a:ext cx="818245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/>
              <a:t>biomarkers </a:t>
            </a:r>
            <a:r>
              <a:rPr lang="en-US" altLang="zh-CN" sz="785" b="1" dirty="0" err="1"/>
              <a:t>indentifacaton</a:t>
            </a:r>
            <a:endParaRPr lang="en-US" altLang="zh-CN" sz="785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6306196" y="3066422"/>
            <a:ext cx="637632" cy="21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/>
              <a:t> cor</a:t>
            </a:r>
            <a:endParaRPr lang="en-US" altLang="zh-CN" sz="785" b="1"/>
          </a:p>
        </p:txBody>
      </p:sp>
      <p:sp>
        <p:nvSpPr>
          <p:cNvPr id="17" name="文本框 16"/>
          <p:cNvSpPr txBox="1"/>
          <p:nvPr/>
        </p:nvSpPr>
        <p:spPr>
          <a:xfrm rot="16200000">
            <a:off x="1683488" y="1265465"/>
            <a:ext cx="608943" cy="18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30" b="1" dirty="0"/>
              <a:t>Original</a:t>
            </a:r>
            <a:endParaRPr lang="en-US" altLang="zh-CN" sz="630" b="1" dirty="0"/>
          </a:p>
        </p:txBody>
      </p:sp>
      <p:sp>
        <p:nvSpPr>
          <p:cNvPr id="25" name="文本框 24"/>
          <p:cNvSpPr txBox="1"/>
          <p:nvPr/>
        </p:nvSpPr>
        <p:spPr>
          <a:xfrm rot="5400000">
            <a:off x="6180767" y="1474272"/>
            <a:ext cx="905951" cy="18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30" b="1" dirty="0" err="1"/>
              <a:t>Reconstraction</a:t>
            </a:r>
            <a:endParaRPr lang="en-US" altLang="zh-CN" sz="63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右箭头 355"/>
          <p:cNvSpPr/>
          <p:nvPr/>
        </p:nvSpPr>
        <p:spPr>
          <a:xfrm>
            <a:off x="2040890" y="3123565"/>
            <a:ext cx="410845" cy="179705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645160" y="2472055"/>
            <a:ext cx="1289062" cy="1292151"/>
            <a:chOff x="1126" y="4316"/>
            <a:chExt cx="1991" cy="1996"/>
          </a:xfrm>
        </p:grpSpPr>
        <p:sp>
          <p:nvSpPr>
            <p:cNvPr id="296" name="矩形 295"/>
            <p:cNvSpPr/>
            <p:nvPr/>
          </p:nvSpPr>
          <p:spPr>
            <a:xfrm>
              <a:off x="2110" y="4932"/>
              <a:ext cx="99" cy="11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1517" y="4410"/>
              <a:ext cx="99" cy="11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1279" y="4345"/>
              <a:ext cx="525" cy="8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00B0F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299" name="直接连接符 298"/>
            <p:cNvCxnSpPr/>
            <p:nvPr/>
          </p:nvCxnSpPr>
          <p:spPr>
            <a:xfrm>
              <a:off x="1657" y="5035"/>
              <a:ext cx="1136" cy="87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300" name="图片 299" descr="selected_mz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3" y="4502"/>
              <a:ext cx="523" cy="816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1" name="矩形 300"/>
            <p:cNvSpPr/>
            <p:nvPr/>
          </p:nvSpPr>
          <p:spPr>
            <a:xfrm>
              <a:off x="1705" y="4573"/>
              <a:ext cx="99" cy="11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2" name="图片 30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5" y="4594"/>
              <a:ext cx="523" cy="816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3" name="矩形 302"/>
            <p:cNvSpPr/>
            <p:nvPr/>
          </p:nvSpPr>
          <p:spPr>
            <a:xfrm>
              <a:off x="1794" y="4662"/>
              <a:ext cx="99" cy="11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4" name="图片 3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4" y="4722"/>
              <a:ext cx="523" cy="816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5" name="矩形 304"/>
            <p:cNvSpPr/>
            <p:nvPr/>
          </p:nvSpPr>
          <p:spPr>
            <a:xfrm>
              <a:off x="1954" y="4787"/>
              <a:ext cx="99" cy="11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6" name="图片 3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2" y="4836"/>
              <a:ext cx="523" cy="816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7" name="矩形 306"/>
            <p:cNvSpPr/>
            <p:nvPr/>
          </p:nvSpPr>
          <p:spPr>
            <a:xfrm>
              <a:off x="2113" y="4918"/>
              <a:ext cx="99" cy="11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8" name="图片 307" descr="selected_mz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13" y="4958"/>
              <a:ext cx="523" cy="816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cxnSp>
          <p:nvCxnSpPr>
            <p:cNvPr id="309" name="直接连接符 308"/>
            <p:cNvCxnSpPr/>
            <p:nvPr/>
          </p:nvCxnSpPr>
          <p:spPr>
            <a:xfrm>
              <a:off x="1525" y="4537"/>
              <a:ext cx="1111" cy="923"/>
            </a:xfrm>
            <a:prstGeom prst="line">
              <a:avLst/>
            </a:prstGeom>
            <a:ln w="6350" cmpd="sng">
              <a:solidFill>
                <a:srgbClr val="0070C0">
                  <a:alpha val="56000"/>
                </a:srgbClr>
              </a:solidFill>
              <a:prstDash val="soli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310" name="图片 30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4" y="5267"/>
              <a:ext cx="525" cy="8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cxnSp>
          <p:nvCxnSpPr>
            <p:cNvPr id="311" name="直接连接符 310"/>
            <p:cNvCxnSpPr/>
            <p:nvPr/>
          </p:nvCxnSpPr>
          <p:spPr>
            <a:xfrm>
              <a:off x="1775" y="4316"/>
              <a:ext cx="1098" cy="947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12" name="矩形 311"/>
            <p:cNvSpPr/>
            <p:nvPr/>
          </p:nvSpPr>
          <p:spPr>
            <a:xfrm>
              <a:off x="2261" y="5035"/>
              <a:ext cx="99" cy="11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2635" y="5343"/>
              <a:ext cx="99" cy="11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314" name="直接箭头连接符 313"/>
            <p:cNvCxnSpPr/>
            <p:nvPr/>
          </p:nvCxnSpPr>
          <p:spPr>
            <a:xfrm flipH="1">
              <a:off x="2113" y="6012"/>
              <a:ext cx="786" cy="167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接箭头连接符 314"/>
            <p:cNvCxnSpPr/>
            <p:nvPr/>
          </p:nvCxnSpPr>
          <p:spPr>
            <a:xfrm flipH="1" flipV="1">
              <a:off x="2892" y="4997"/>
              <a:ext cx="8" cy="1015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接箭头连接符 315"/>
            <p:cNvCxnSpPr/>
            <p:nvPr/>
          </p:nvCxnSpPr>
          <p:spPr>
            <a:xfrm flipH="1" flipV="1">
              <a:off x="1126" y="5083"/>
              <a:ext cx="1304" cy="986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7" name="文本框 316"/>
            <p:cNvSpPr txBox="1"/>
            <p:nvPr/>
          </p:nvSpPr>
          <p:spPr>
            <a:xfrm rot="20880000">
              <a:off x="2510" y="5984"/>
              <a:ext cx="406" cy="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/>
                <a:t>X </a:t>
              </a:r>
              <a:endParaRPr lang="en-US" altLang="zh-CN" sz="785" b="1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2794" y="5287"/>
              <a:ext cx="323" cy="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/>
                <a:t>Y</a:t>
              </a:r>
              <a:endParaRPr lang="en-US" altLang="zh-CN" sz="785" b="1"/>
            </a:p>
          </p:txBody>
        </p:sp>
        <p:sp>
          <p:nvSpPr>
            <p:cNvPr id="319" name="文本框 318"/>
            <p:cNvSpPr txBox="1"/>
            <p:nvPr/>
          </p:nvSpPr>
          <p:spPr>
            <a:xfrm rot="2040000">
              <a:off x="1486" y="5500"/>
              <a:ext cx="608" cy="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/>
                <a:t>m/z</a:t>
              </a:r>
              <a:endParaRPr lang="en-US" altLang="zh-CN" sz="785" b="1"/>
            </a:p>
          </p:txBody>
        </p:sp>
        <p:cxnSp>
          <p:nvCxnSpPr>
            <p:cNvPr id="320" name="直接连接符 319"/>
            <p:cNvCxnSpPr/>
            <p:nvPr/>
          </p:nvCxnSpPr>
          <p:spPr>
            <a:xfrm>
              <a:off x="1295" y="4404"/>
              <a:ext cx="1119" cy="930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1616" y="4410"/>
              <a:ext cx="1119" cy="930"/>
            </a:xfrm>
            <a:prstGeom prst="line">
              <a:avLst/>
            </a:prstGeom>
            <a:ln w="6350" cmpd="sng">
              <a:solidFill>
                <a:srgbClr val="0070C0">
                  <a:alpha val="65000"/>
                </a:srgbClr>
              </a:solidFill>
              <a:prstDash val="soli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1525" y="4435"/>
              <a:ext cx="1119" cy="930"/>
            </a:xfrm>
            <a:prstGeom prst="line">
              <a:avLst/>
            </a:prstGeom>
            <a:ln w="6350" cmpd="sng">
              <a:solidFill>
                <a:srgbClr val="0070C0">
                  <a:alpha val="65000"/>
                </a:srgbClr>
              </a:solidFill>
              <a:prstDash val="soli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40" name="文本框 339"/>
          <p:cNvSpPr txBox="1"/>
          <p:nvPr/>
        </p:nvSpPr>
        <p:spPr>
          <a:xfrm>
            <a:off x="744220" y="2270125"/>
            <a:ext cx="7112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/>
              <a:t>Heat map</a:t>
            </a:r>
            <a:endParaRPr lang="en-US" altLang="zh-CN" sz="800" b="1" dirty="0"/>
          </a:p>
        </p:txBody>
      </p:sp>
      <p:cxnSp>
        <p:nvCxnSpPr>
          <p:cNvPr id="344" name="直接连接符 343"/>
          <p:cNvCxnSpPr>
            <a:stCxn id="124" idx="2"/>
          </p:cNvCxnSpPr>
          <p:nvPr/>
        </p:nvCxnSpPr>
        <p:spPr>
          <a:xfrm flipH="1">
            <a:off x="1059180" y="2014220"/>
            <a:ext cx="0" cy="302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" name="图片 347" descr="cluster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6565" y="2614930"/>
            <a:ext cx="675640" cy="1007745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93" name="矩形 292"/>
          <p:cNvSpPr/>
          <p:nvPr/>
        </p:nvSpPr>
        <p:spPr>
          <a:xfrm>
            <a:off x="1444625" y="2229485"/>
            <a:ext cx="17487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Step1</a:t>
            </a:r>
            <a:r>
              <a:rPr lang="en-US" altLang="zh-CN" sz="630" b="1" dirty="0"/>
              <a:t> </a:t>
            </a:r>
            <a:r>
              <a:rPr lang="en-US" altLang="zh-CN" sz="1000" b="1" dirty="0"/>
              <a:t>Dimension reduction</a:t>
            </a:r>
            <a:endParaRPr lang="en-US" altLang="zh-CN" sz="630" b="1" dirty="0"/>
          </a:p>
          <a:p>
            <a:pPr lvl="0"/>
            <a:r>
              <a:rPr lang="en-US" altLang="zh-CN" sz="630" b="1" dirty="0"/>
              <a:t>          by </a:t>
            </a:r>
            <a:r>
              <a:rPr lang="en-US" altLang="zh-CN" sz="1000" b="1" dirty="0">
                <a:solidFill>
                  <a:srgbClr val="082C60"/>
                </a:solidFill>
              </a:rPr>
              <a:t>ENCODER</a:t>
            </a:r>
            <a:endParaRPr lang="en-US" altLang="zh-CN" sz="1000" b="1" dirty="0">
              <a:solidFill>
                <a:srgbClr val="082C60"/>
              </a:solidFill>
            </a:endParaRPr>
          </a:p>
        </p:txBody>
      </p:sp>
      <p:sp>
        <p:nvSpPr>
          <p:cNvPr id="358" name="右箭头 357"/>
          <p:cNvSpPr/>
          <p:nvPr/>
        </p:nvSpPr>
        <p:spPr>
          <a:xfrm>
            <a:off x="3776980" y="3123565"/>
            <a:ext cx="410845" cy="179705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67" name="右箭头 366"/>
          <p:cNvSpPr/>
          <p:nvPr/>
        </p:nvSpPr>
        <p:spPr>
          <a:xfrm>
            <a:off x="5233035" y="3124200"/>
            <a:ext cx="410845" cy="179705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68" name="矩形 367"/>
          <p:cNvSpPr/>
          <p:nvPr/>
        </p:nvSpPr>
        <p:spPr>
          <a:xfrm>
            <a:off x="4788535" y="2229485"/>
            <a:ext cx="131254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Step3</a:t>
            </a:r>
            <a:r>
              <a:rPr lang="en-US" altLang="zh-CN" sz="1000" b="1" dirty="0"/>
              <a:t> Correlation </a:t>
            </a:r>
            <a:endParaRPr lang="en-US" altLang="zh-CN" sz="1000" b="1" dirty="0"/>
          </a:p>
          <a:p>
            <a:r>
              <a:rPr lang="en-US" altLang="zh-CN" sz="1000" b="1" dirty="0"/>
              <a:t>           analysis</a:t>
            </a:r>
            <a:endParaRPr lang="en-US" altLang="zh-CN" sz="1000" b="1" dirty="0">
              <a:solidFill>
                <a:srgbClr val="082C6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698490" y="2568575"/>
            <a:ext cx="886460" cy="1081405"/>
            <a:chOff x="9126" y="4508"/>
            <a:chExt cx="1396" cy="1703"/>
          </a:xfrm>
        </p:grpSpPr>
        <p:sp>
          <p:nvSpPr>
            <p:cNvPr id="334" name="矩形 333"/>
            <p:cNvSpPr/>
            <p:nvPr/>
          </p:nvSpPr>
          <p:spPr>
            <a:xfrm>
              <a:off x="9193" y="4508"/>
              <a:ext cx="1260" cy="170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337" name="直接连接符 336"/>
            <p:cNvCxnSpPr/>
            <p:nvPr/>
          </p:nvCxnSpPr>
          <p:spPr>
            <a:xfrm>
              <a:off x="9194" y="4878"/>
              <a:ext cx="1260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矩形 337"/>
            <p:cNvSpPr/>
            <p:nvPr/>
          </p:nvSpPr>
          <p:spPr>
            <a:xfrm>
              <a:off x="9126" y="4563"/>
              <a:ext cx="1396" cy="3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800" b="1" dirty="0"/>
                <a:t>Key </a:t>
              </a:r>
              <a:r>
                <a:rPr lang="en-US" altLang="zh-CN" sz="800" b="1" dirty="0" smtClean="0"/>
                <a:t>m/z values</a:t>
              </a:r>
              <a:r>
                <a:rPr lang="en-US" altLang="zh-CN" sz="630" b="1" dirty="0" smtClean="0"/>
                <a:t> </a:t>
              </a:r>
              <a:endParaRPr lang="zh-CN" altLang="en-US" sz="630" b="1" dirty="0"/>
            </a:p>
          </p:txBody>
        </p:sp>
        <p:grpSp>
          <p:nvGrpSpPr>
            <p:cNvPr id="23" name="组合 22"/>
            <p:cNvGrpSpPr/>
            <p:nvPr/>
          </p:nvGrpSpPr>
          <p:grpSpPr>
            <a:xfrm rot="0">
              <a:off x="9474" y="4929"/>
              <a:ext cx="900" cy="1263"/>
              <a:chOff x="5352993" y="3802387"/>
              <a:chExt cx="578868" cy="812438"/>
            </a:xfrm>
          </p:grpSpPr>
          <p:sp>
            <p:nvSpPr>
              <p:cNvPr id="362" name="文本框 361"/>
              <p:cNvSpPr txBox="1"/>
              <p:nvPr/>
            </p:nvSpPr>
            <p:spPr>
              <a:xfrm>
                <a:off x="5361030" y="3802387"/>
                <a:ext cx="563089" cy="21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/>
                  <a:t>m/z 774</a:t>
                </a:r>
                <a:endParaRPr lang="en-US" altLang="zh-CN" sz="800" dirty="0"/>
              </a:p>
            </p:txBody>
          </p:sp>
          <p:sp>
            <p:nvSpPr>
              <p:cNvPr id="363" name="文本框 362"/>
              <p:cNvSpPr txBox="1"/>
              <p:nvPr/>
            </p:nvSpPr>
            <p:spPr>
              <a:xfrm>
                <a:off x="5352993" y="4390748"/>
                <a:ext cx="578868" cy="22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/>
                  <a:t>m/z 253</a:t>
                </a:r>
                <a:endParaRPr lang="en-US" altLang="zh-CN" sz="800" dirty="0"/>
              </a:p>
            </p:txBody>
          </p:sp>
          <p:sp>
            <p:nvSpPr>
              <p:cNvPr id="364" name="文本框 363"/>
              <p:cNvSpPr txBox="1"/>
              <p:nvPr/>
            </p:nvSpPr>
            <p:spPr>
              <a:xfrm>
                <a:off x="5426005" y="4171249"/>
                <a:ext cx="356454" cy="26012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sz="1100"/>
                  <a:t>...</a:t>
                </a:r>
                <a:endParaRPr lang="en-US" altLang="zh-CN" sz="1100"/>
              </a:p>
            </p:txBody>
          </p:sp>
          <p:sp>
            <p:nvSpPr>
              <p:cNvPr id="365" name="文本框 364"/>
              <p:cNvSpPr txBox="1"/>
              <p:nvPr/>
            </p:nvSpPr>
            <p:spPr>
              <a:xfrm>
                <a:off x="5361285" y="3997878"/>
                <a:ext cx="563089" cy="21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/>
                  <a:t>m/z 884</a:t>
                </a:r>
                <a:endParaRPr lang="en-US" altLang="zh-CN" sz="800" dirty="0"/>
              </a:p>
            </p:txBody>
          </p:sp>
          <p:sp>
            <p:nvSpPr>
              <p:cNvPr id="375" name="椭圆 374"/>
              <p:cNvSpPr/>
              <p:nvPr/>
            </p:nvSpPr>
            <p:spPr>
              <a:xfrm>
                <a:off x="5407454" y="3914297"/>
                <a:ext cx="20610" cy="20495"/>
              </a:xfrm>
              <a:prstGeom prst="ellipse">
                <a:avLst/>
              </a:prstGeom>
              <a:solidFill>
                <a:schemeClr val="tx1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377" name="椭圆 376"/>
              <p:cNvSpPr/>
              <p:nvPr/>
            </p:nvSpPr>
            <p:spPr>
              <a:xfrm>
                <a:off x="5407454" y="4102185"/>
                <a:ext cx="20610" cy="20495"/>
              </a:xfrm>
              <a:prstGeom prst="ellipse">
                <a:avLst/>
              </a:prstGeom>
              <a:solidFill>
                <a:schemeClr val="tx1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381" name="椭圆 380"/>
              <p:cNvSpPr/>
              <p:nvPr/>
            </p:nvSpPr>
            <p:spPr>
              <a:xfrm>
                <a:off x="5407454" y="4499120"/>
                <a:ext cx="20610" cy="20495"/>
              </a:xfrm>
              <a:prstGeom prst="ellipse">
                <a:avLst/>
              </a:prstGeom>
              <a:solidFill>
                <a:schemeClr val="tx1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</p:grpSp>
      <p:sp>
        <p:nvSpPr>
          <p:cNvPr id="390" name="右箭头 389"/>
          <p:cNvSpPr/>
          <p:nvPr/>
        </p:nvSpPr>
        <p:spPr>
          <a:xfrm>
            <a:off x="6660515" y="3123565"/>
            <a:ext cx="410845" cy="179705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91" name="矩形 390"/>
          <p:cNvSpPr/>
          <p:nvPr/>
        </p:nvSpPr>
        <p:spPr>
          <a:xfrm>
            <a:off x="6258560" y="2229485"/>
            <a:ext cx="129730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Step4 </a:t>
            </a:r>
            <a:r>
              <a:rPr lang="en-US" altLang="zh-CN" sz="1000" b="1" dirty="0"/>
              <a:t>Biomarker </a:t>
            </a:r>
            <a:endParaRPr lang="en-US" altLang="zh-CN" sz="1000" b="1" dirty="0"/>
          </a:p>
          <a:p>
            <a:r>
              <a:rPr lang="en-US" altLang="zh-CN" sz="1000" b="1" dirty="0"/>
              <a:t>           identification</a:t>
            </a:r>
            <a:endParaRPr lang="en-US" altLang="zh-CN" sz="1000" b="1" dirty="0"/>
          </a:p>
          <a:p>
            <a:endParaRPr lang="en-US" altLang="zh-CN" sz="1000" b="1" dirty="0">
              <a:solidFill>
                <a:srgbClr val="082C60"/>
              </a:solidFill>
            </a:endParaRPr>
          </a:p>
        </p:txBody>
      </p:sp>
      <p:sp>
        <p:nvSpPr>
          <p:cNvPr id="399" name="左大括号 398"/>
          <p:cNvSpPr/>
          <p:nvPr/>
        </p:nvSpPr>
        <p:spPr>
          <a:xfrm>
            <a:off x="299085" y="2229485"/>
            <a:ext cx="166370" cy="1461770"/>
          </a:xfrm>
          <a:prstGeom prst="leftBrac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00" name="文本框 399"/>
          <p:cNvSpPr txBox="1"/>
          <p:nvPr/>
        </p:nvSpPr>
        <p:spPr>
          <a:xfrm rot="16200000">
            <a:off x="-329565" y="2755265"/>
            <a:ext cx="950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Workflow</a:t>
            </a:r>
            <a:endParaRPr lang="en-US" altLang="zh-CN" dirty="0"/>
          </a:p>
        </p:txBody>
      </p:sp>
      <p:cxnSp>
        <p:nvCxnSpPr>
          <p:cNvPr id="410" name="直接连接符 409"/>
          <p:cNvCxnSpPr/>
          <p:nvPr/>
        </p:nvCxnSpPr>
        <p:spPr>
          <a:xfrm flipV="1">
            <a:off x="2284730" y="2126615"/>
            <a:ext cx="0" cy="140335"/>
          </a:xfrm>
          <a:prstGeom prst="line">
            <a:avLst/>
          </a:prstGeom>
          <a:ln w="9525">
            <a:headEnd type="arrow"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6" name="图片 125" descr="虚谷数据库集群_复制 (2)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2625" y="2541905"/>
            <a:ext cx="1205865" cy="120586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012305" y="3536950"/>
            <a:ext cx="1319530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000" dirty="0" smtClean="0"/>
              <a:t>Metabolism database</a:t>
            </a:r>
            <a:endParaRPr lang="en-US" altLang="zh-CN" sz="1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 flipV="1">
            <a:off x="618490" y="662940"/>
            <a:ext cx="1330960" cy="806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6592570" y="665480"/>
            <a:ext cx="1331595" cy="8064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923415" y="1978660"/>
            <a:ext cx="737235" cy="20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>
                <a:solidFill>
                  <a:srgbClr val="0A387C"/>
                </a:solidFill>
              </a:rPr>
              <a:t>ENCODER</a:t>
            </a:r>
            <a:endParaRPr lang="en-US" altLang="zh-CN" sz="785" b="1" dirty="0">
              <a:solidFill>
                <a:srgbClr val="0A387C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90260" y="1978660"/>
            <a:ext cx="826135" cy="21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>
                <a:solidFill>
                  <a:srgbClr val="A20000"/>
                </a:solidFill>
              </a:rPr>
              <a:t>DECODER</a:t>
            </a:r>
            <a:endParaRPr lang="en-US" altLang="zh-CN" sz="785" b="1" dirty="0">
              <a:solidFill>
                <a:srgbClr val="A20000"/>
              </a:solidFill>
            </a:endParaRPr>
          </a:p>
        </p:txBody>
      </p:sp>
      <p:sp>
        <p:nvSpPr>
          <p:cNvPr id="292" name="左大括号 291"/>
          <p:cNvSpPr/>
          <p:nvPr/>
        </p:nvSpPr>
        <p:spPr>
          <a:xfrm rot="5400000" flipH="1" flipV="1">
            <a:off x="6221095" y="1376680"/>
            <a:ext cx="56515" cy="1211580"/>
          </a:xfrm>
          <a:prstGeom prst="leftBrace">
            <a:avLst/>
          </a:prstGeom>
          <a:ln w="25400"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A20000"/>
              </a:solidFill>
            </a:endParaRPr>
          </a:p>
        </p:txBody>
      </p:sp>
      <p:sp>
        <p:nvSpPr>
          <p:cNvPr id="289" name="左大括号 288"/>
          <p:cNvSpPr/>
          <p:nvPr/>
        </p:nvSpPr>
        <p:spPr>
          <a:xfrm rot="16200000">
            <a:off x="3547745" y="94615"/>
            <a:ext cx="62230" cy="3769995"/>
          </a:xfrm>
          <a:prstGeom prst="leftBrace">
            <a:avLst>
              <a:gd name="adj1" fmla="val 8333"/>
              <a:gd name="adj2" fmla="val 15714"/>
            </a:avLst>
          </a:prstGeom>
          <a:ln w="25400">
            <a:solidFill>
              <a:srgbClr val="082C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rgbClr val="0A387C"/>
              </a:solidFill>
            </a:endParaRPr>
          </a:p>
        </p:txBody>
      </p:sp>
      <p:sp>
        <p:nvSpPr>
          <p:cNvPr id="192" name="圆角矩形 191"/>
          <p:cNvSpPr/>
          <p:nvPr/>
        </p:nvSpPr>
        <p:spPr>
          <a:xfrm>
            <a:off x="3193415" y="9525"/>
            <a:ext cx="2177415" cy="1904365"/>
          </a:xfrm>
          <a:prstGeom prst="roundRect">
            <a:avLst>
              <a:gd name="adj" fmla="val 3038"/>
            </a:avLst>
          </a:prstGeom>
          <a:ln w="12700">
            <a:solidFill>
              <a:srgbClr val="0A387C"/>
            </a:solidFill>
            <a:prstDash val="sysDash"/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93" name="Google Shape;380;p22"/>
          <p:cNvSpPr/>
          <p:nvPr/>
        </p:nvSpPr>
        <p:spPr>
          <a:xfrm rot="5400000">
            <a:off x="2914650" y="941070"/>
            <a:ext cx="1272540" cy="243840"/>
          </a:xfrm>
          <a:prstGeom prst="roundRect">
            <a:avLst>
              <a:gd name="adj" fmla="val 16667"/>
            </a:avLst>
          </a:prstGeom>
          <a:ln w="22225">
            <a:solidFill>
              <a:schemeClr val="accent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 rot="16200000">
            <a:off x="2846705" y="935990"/>
            <a:ext cx="1409700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zh-CN" sz="1000" b="1" dirty="0">
                <a:solidFill>
                  <a:schemeClr val="tx1"/>
                </a:solidFill>
              </a:rPr>
              <a:t>Multi</a:t>
            </a:r>
            <a:r>
              <a:rPr lang="en-GB" altLang="en-GB" sz="1000" dirty="0">
                <a:solidFill>
                  <a:schemeClr val="tx1"/>
                </a:solidFill>
              </a:rPr>
              <a:t>-</a:t>
            </a:r>
            <a:r>
              <a:rPr lang="en-GB" altLang="zh-CN" sz="1000" b="1" dirty="0">
                <a:solidFill>
                  <a:schemeClr val="tx1"/>
                </a:solidFill>
              </a:rPr>
              <a:t>Head Attention</a:t>
            </a:r>
            <a:endParaRPr lang="en-GB" altLang="zh-CN" sz="1000" b="1" dirty="0">
              <a:solidFill>
                <a:schemeClr val="tx1"/>
              </a:solidFill>
            </a:endParaRPr>
          </a:p>
        </p:txBody>
      </p:sp>
      <p:sp>
        <p:nvSpPr>
          <p:cNvPr id="195" name="Google Shape;380;p22"/>
          <p:cNvSpPr/>
          <p:nvPr/>
        </p:nvSpPr>
        <p:spPr>
          <a:xfrm rot="5400000">
            <a:off x="3447415" y="946150"/>
            <a:ext cx="1272540" cy="243840"/>
          </a:xfrm>
          <a:prstGeom prst="roundRect">
            <a:avLst>
              <a:gd name="adj" fmla="val 16667"/>
            </a:avLst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dirty="0">
              <a:solidFill>
                <a:schemeClr val="tx1"/>
              </a:solidFill>
            </a:endParaRPr>
          </a:p>
        </p:txBody>
      </p:sp>
      <p:sp>
        <p:nvSpPr>
          <p:cNvPr id="196" name="矩形 195"/>
          <p:cNvSpPr/>
          <p:nvPr/>
        </p:nvSpPr>
        <p:spPr>
          <a:xfrm rot="16200000">
            <a:off x="3787775" y="931545"/>
            <a:ext cx="59309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zh-CN" sz="1200" b="1" dirty="0">
                <a:solidFill>
                  <a:schemeClr val="tx1"/>
                </a:solidFill>
              </a:rPr>
              <a:t>Norm</a:t>
            </a:r>
            <a:endParaRPr lang="zh-CN" altLang="en-US" sz="1200" dirty="0"/>
          </a:p>
        </p:txBody>
      </p:sp>
      <p:sp>
        <p:nvSpPr>
          <p:cNvPr id="197" name="Google Shape;380;p22"/>
          <p:cNvSpPr/>
          <p:nvPr/>
        </p:nvSpPr>
        <p:spPr>
          <a:xfrm rot="5400000">
            <a:off x="3979545" y="941070"/>
            <a:ext cx="1272540" cy="243840"/>
          </a:xfrm>
          <a:prstGeom prst="roundRect">
            <a:avLst>
              <a:gd name="adj" fmla="val 16667"/>
            </a:avLst>
          </a:prstGeom>
          <a:ln w="22225">
            <a:solidFill>
              <a:schemeClr val="accent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dirty="0">
              <a:solidFill>
                <a:schemeClr val="tx1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 rot="16200000">
            <a:off x="4128135" y="942340"/>
            <a:ext cx="1025525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zh-CN" sz="1000" b="1" dirty="0">
                <a:solidFill>
                  <a:schemeClr val="tx1"/>
                </a:solidFill>
              </a:rPr>
              <a:t>Feed Forward</a:t>
            </a:r>
            <a:endParaRPr lang="en-GB" altLang="zh-CN" sz="1000" b="1" dirty="0">
              <a:solidFill>
                <a:schemeClr val="tx1"/>
              </a:solidFill>
            </a:endParaRPr>
          </a:p>
        </p:txBody>
      </p:sp>
      <p:sp>
        <p:nvSpPr>
          <p:cNvPr id="199" name="Google Shape;380;p22"/>
          <p:cNvSpPr/>
          <p:nvPr/>
        </p:nvSpPr>
        <p:spPr>
          <a:xfrm rot="5400000">
            <a:off x="4512310" y="941070"/>
            <a:ext cx="1272540" cy="243840"/>
          </a:xfrm>
          <a:prstGeom prst="roundRect">
            <a:avLst>
              <a:gd name="adj" fmla="val 16667"/>
            </a:avLst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dirty="0">
              <a:solidFill>
                <a:schemeClr val="tx1"/>
              </a:solidFill>
            </a:endParaRPr>
          </a:p>
        </p:txBody>
      </p:sp>
      <p:sp>
        <p:nvSpPr>
          <p:cNvPr id="200" name="矩形 199"/>
          <p:cNvSpPr/>
          <p:nvPr/>
        </p:nvSpPr>
        <p:spPr>
          <a:xfrm rot="16200000">
            <a:off x="4838700" y="920750"/>
            <a:ext cx="62103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200" b="1" dirty="0">
                <a:solidFill>
                  <a:schemeClr val="tx1"/>
                </a:solidFill>
              </a:rPr>
              <a:t>Norm</a:t>
            </a:r>
            <a:endParaRPr lang="zh-CN" altLang="en-US" sz="1200" dirty="0"/>
          </a:p>
        </p:txBody>
      </p:sp>
      <p:cxnSp>
        <p:nvCxnSpPr>
          <p:cNvPr id="201" name="Google Shape;387;p22"/>
          <p:cNvCxnSpPr>
            <a:stCxn id="193" idx="0"/>
            <a:endCxn id="195" idx="2"/>
          </p:cNvCxnSpPr>
          <p:nvPr/>
        </p:nvCxnSpPr>
        <p:spPr>
          <a:xfrm>
            <a:off x="3672840" y="1062990"/>
            <a:ext cx="288925" cy="5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med"/>
          </a:ln>
        </p:spPr>
      </p:cxnSp>
      <p:cxnSp>
        <p:nvCxnSpPr>
          <p:cNvPr id="202" name="Google Shape;387;p22"/>
          <p:cNvCxnSpPr>
            <a:stCxn id="195" idx="0"/>
            <a:endCxn id="197" idx="2"/>
          </p:cNvCxnSpPr>
          <p:nvPr/>
        </p:nvCxnSpPr>
        <p:spPr>
          <a:xfrm flipV="1">
            <a:off x="4205605" y="1062990"/>
            <a:ext cx="288925" cy="5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med"/>
          </a:ln>
        </p:spPr>
      </p:cxnSp>
      <p:cxnSp>
        <p:nvCxnSpPr>
          <p:cNvPr id="203" name="Google Shape;387;p22"/>
          <p:cNvCxnSpPr>
            <a:stCxn id="197" idx="0"/>
            <a:endCxn id="199" idx="2"/>
          </p:cNvCxnSpPr>
          <p:nvPr/>
        </p:nvCxnSpPr>
        <p:spPr>
          <a:xfrm>
            <a:off x="4737735" y="1062990"/>
            <a:ext cx="288925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med"/>
          </a:ln>
        </p:spPr>
      </p:cxnSp>
      <p:sp>
        <p:nvSpPr>
          <p:cNvPr id="205" name="文本框 204"/>
          <p:cNvSpPr txBox="1"/>
          <p:nvPr/>
        </p:nvSpPr>
        <p:spPr>
          <a:xfrm>
            <a:off x="3079750" y="54610"/>
            <a:ext cx="1186815" cy="213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Residual Connection</a:t>
            </a:r>
            <a:endParaRPr lang="en-GB" altLang="zh-CN" sz="800" b="1" dirty="0">
              <a:solidFill>
                <a:schemeClr val="tx1"/>
              </a:solidFill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4192905" y="54610"/>
            <a:ext cx="1106805" cy="213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Residual Connection</a:t>
            </a:r>
            <a:endParaRPr lang="en-US" altLang="zh-CN" sz="800" dirty="0">
              <a:solidFill>
                <a:schemeClr val="tx1"/>
              </a:solidFill>
            </a:endParaRPr>
          </a:p>
        </p:txBody>
      </p:sp>
      <p:grpSp>
        <p:nvGrpSpPr>
          <p:cNvPr id="207" name="组合 206"/>
          <p:cNvGrpSpPr/>
          <p:nvPr/>
        </p:nvGrpSpPr>
        <p:grpSpPr>
          <a:xfrm rot="0">
            <a:off x="4333240" y="210820"/>
            <a:ext cx="820420" cy="851535"/>
            <a:chOff x="1564482" y="3176341"/>
            <a:chExt cx="831673" cy="920336"/>
          </a:xfrm>
        </p:grpSpPr>
        <p:cxnSp>
          <p:nvCxnSpPr>
            <p:cNvPr id="212" name="直接连接符 211"/>
            <p:cNvCxnSpPr/>
            <p:nvPr/>
          </p:nvCxnSpPr>
          <p:spPr>
            <a:xfrm>
              <a:off x="1567544" y="3176341"/>
              <a:ext cx="0" cy="920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flipH="1">
              <a:off x="1564482" y="3176341"/>
              <a:ext cx="831673" cy="32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oogle Shape;387;p22"/>
            <p:cNvCxnSpPr>
              <a:endCxn id="199" idx="1"/>
            </p:cNvCxnSpPr>
            <p:nvPr/>
          </p:nvCxnSpPr>
          <p:spPr>
            <a:xfrm flipH="1">
              <a:off x="2390576" y="3176341"/>
              <a:ext cx="2467" cy="23292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lg"/>
              <a:tailEnd type="triangle" w="sm" len="med"/>
            </a:ln>
          </p:spPr>
        </p:cxnSp>
      </p:grpSp>
      <p:grpSp>
        <p:nvGrpSpPr>
          <p:cNvPr id="208" name="组合 207"/>
          <p:cNvGrpSpPr/>
          <p:nvPr/>
        </p:nvGrpSpPr>
        <p:grpSpPr>
          <a:xfrm rot="0">
            <a:off x="3265805" y="216535"/>
            <a:ext cx="820420" cy="851535"/>
            <a:chOff x="1564482" y="3176341"/>
            <a:chExt cx="831673" cy="920336"/>
          </a:xfrm>
        </p:grpSpPr>
        <p:cxnSp>
          <p:nvCxnSpPr>
            <p:cNvPr id="209" name="直接连接符 208"/>
            <p:cNvCxnSpPr/>
            <p:nvPr/>
          </p:nvCxnSpPr>
          <p:spPr>
            <a:xfrm>
              <a:off x="1567544" y="3176341"/>
              <a:ext cx="0" cy="920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H="1">
              <a:off x="1564482" y="3176341"/>
              <a:ext cx="831673" cy="32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oogle Shape;387;p22"/>
            <p:cNvCxnSpPr>
              <a:endCxn id="195" idx="1"/>
            </p:cNvCxnSpPr>
            <p:nvPr/>
          </p:nvCxnSpPr>
          <p:spPr>
            <a:xfrm>
              <a:off x="2393043" y="3176341"/>
              <a:ext cx="1728" cy="23261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lg"/>
              <a:tailEnd type="triangle" w="sm" len="med"/>
            </a:ln>
          </p:spPr>
        </p:cxnSp>
      </p:grpSp>
      <p:sp>
        <p:nvSpPr>
          <p:cNvPr id="190" name="文本框 189"/>
          <p:cNvSpPr txBox="1"/>
          <p:nvPr/>
        </p:nvSpPr>
        <p:spPr>
          <a:xfrm>
            <a:off x="3776980" y="1686560"/>
            <a:ext cx="12338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A387C"/>
                </a:solidFill>
              </a:rPr>
              <a:t>Attention </a:t>
            </a:r>
            <a:r>
              <a:rPr lang="en-US" altLang="zh-CN" sz="1000" b="1" dirty="0">
                <a:solidFill>
                  <a:srgbClr val="0A387C"/>
                </a:solidFill>
              </a:rPr>
              <a:t>Block</a:t>
            </a:r>
            <a:endParaRPr lang="en-US" altLang="zh-CN" sz="1000" b="1" dirty="0">
              <a:solidFill>
                <a:srgbClr val="0A387C"/>
              </a:solidFill>
            </a:endParaRPr>
          </a:p>
        </p:txBody>
      </p:sp>
      <p:grpSp>
        <p:nvGrpSpPr>
          <p:cNvPr id="269" name="组合 268"/>
          <p:cNvGrpSpPr/>
          <p:nvPr/>
        </p:nvGrpSpPr>
        <p:grpSpPr>
          <a:xfrm rot="0">
            <a:off x="2359660" y="492125"/>
            <a:ext cx="422910" cy="1149985"/>
            <a:chOff x="1147864" y="3471654"/>
            <a:chExt cx="428625" cy="1242852"/>
          </a:xfrm>
        </p:grpSpPr>
        <p:sp>
          <p:nvSpPr>
            <p:cNvPr id="215" name="梯形 214"/>
            <p:cNvSpPr/>
            <p:nvPr/>
          </p:nvSpPr>
          <p:spPr>
            <a:xfrm rot="5400000">
              <a:off x="740750" y="3878767"/>
              <a:ext cx="1242852" cy="428625"/>
            </a:xfrm>
            <a:prstGeom prst="trapezoid">
              <a:avLst/>
            </a:prstGeom>
            <a:solidFill>
              <a:schemeClr val="bg1"/>
            </a:solidFill>
            <a:ln w="15875">
              <a:solidFill>
                <a:srgbClr val="0A387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65"/>
            </a:p>
          </p:txBody>
        </p:sp>
        <p:sp>
          <p:nvSpPr>
            <p:cNvPr id="241" name="文本框 240"/>
            <p:cNvSpPr txBox="1"/>
            <p:nvPr/>
          </p:nvSpPr>
          <p:spPr>
            <a:xfrm rot="16200000">
              <a:off x="995217" y="3948962"/>
              <a:ext cx="733633" cy="279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0A387C"/>
                  </a:solidFill>
                </a:rPr>
                <a:t>MLP</a:t>
              </a:r>
              <a:endParaRPr lang="en-US" altLang="zh-CN" sz="1200" b="1" dirty="0">
                <a:solidFill>
                  <a:srgbClr val="0A387C"/>
                </a:solidFill>
              </a:endParaRPr>
            </a:p>
          </p:txBody>
        </p:sp>
      </p:grpSp>
      <p:sp>
        <p:nvSpPr>
          <p:cNvPr id="242" name="梯形 241"/>
          <p:cNvSpPr/>
          <p:nvPr/>
        </p:nvSpPr>
        <p:spPr>
          <a:xfrm rot="16200000" flipH="1">
            <a:off x="5415280" y="854710"/>
            <a:ext cx="1149985" cy="423545"/>
          </a:xfrm>
          <a:prstGeom prst="trapezoid">
            <a:avLst/>
          </a:prstGeom>
          <a:solidFill>
            <a:schemeClr val="bg1"/>
          </a:solidFill>
          <a:ln w="15875">
            <a:solidFill>
              <a:srgbClr val="A2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5"/>
          </a:p>
        </p:txBody>
      </p:sp>
      <p:sp>
        <p:nvSpPr>
          <p:cNvPr id="243" name="文本框 242"/>
          <p:cNvSpPr txBox="1"/>
          <p:nvPr/>
        </p:nvSpPr>
        <p:spPr>
          <a:xfrm rot="16200000">
            <a:off x="5664835" y="928370"/>
            <a:ext cx="6508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A20000"/>
                </a:solidFill>
              </a:rPr>
              <a:t>MLP</a:t>
            </a:r>
            <a:endParaRPr lang="en-US" altLang="zh-CN" sz="1200" b="1" dirty="0">
              <a:solidFill>
                <a:srgbClr val="A20000"/>
              </a:solidFill>
            </a:endParaRPr>
          </a:p>
        </p:txBody>
      </p:sp>
      <p:cxnSp>
        <p:nvCxnSpPr>
          <p:cNvPr id="244" name="Google Shape;387;p22"/>
          <p:cNvCxnSpPr>
            <a:stCxn id="199" idx="0"/>
            <a:endCxn id="242" idx="0"/>
          </p:cNvCxnSpPr>
          <p:nvPr/>
        </p:nvCxnSpPr>
        <p:spPr>
          <a:xfrm>
            <a:off x="5270500" y="1062990"/>
            <a:ext cx="508000" cy="317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med"/>
          </a:ln>
        </p:spPr>
      </p:cxnSp>
      <p:sp>
        <p:nvSpPr>
          <p:cNvPr id="250" name="右箭头 249"/>
          <p:cNvSpPr/>
          <p:nvPr/>
        </p:nvSpPr>
        <p:spPr>
          <a:xfrm>
            <a:off x="2104390" y="997585"/>
            <a:ext cx="143510" cy="13779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54" name="Google Shape;379;p22"/>
          <p:cNvSpPr/>
          <p:nvPr/>
        </p:nvSpPr>
        <p:spPr>
          <a:xfrm rot="5400000">
            <a:off x="1274445" y="925830"/>
            <a:ext cx="1149985" cy="285750"/>
          </a:xfrm>
          <a:prstGeom prst="roundRect">
            <a:avLst>
              <a:gd name="adj" fmla="val 5070"/>
            </a:avLst>
          </a:prstGeom>
          <a:ln w="12700">
            <a:solidFill>
              <a:srgbClr val="0A387C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b="1" dirty="0">
              <a:solidFill>
                <a:srgbClr val="082C60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 rot="16200000">
            <a:off x="1485265" y="921385"/>
            <a:ext cx="71755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zh-CN" sz="1200" b="1" dirty="0">
                <a:solidFill>
                  <a:srgbClr val="0A387C"/>
                </a:solidFill>
              </a:rPr>
              <a:t>Input</a:t>
            </a:r>
            <a:endParaRPr lang="en-GB" altLang="zh-CN" sz="1200" b="1" dirty="0">
              <a:solidFill>
                <a:srgbClr val="0A387C"/>
              </a:solidFill>
            </a:endParaRPr>
          </a:p>
        </p:txBody>
      </p:sp>
      <p:sp>
        <p:nvSpPr>
          <p:cNvPr id="256" name="右箭头 255"/>
          <p:cNvSpPr/>
          <p:nvPr/>
        </p:nvSpPr>
        <p:spPr>
          <a:xfrm>
            <a:off x="6303645" y="997585"/>
            <a:ext cx="143510" cy="13779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60" name="Google Shape;379;p22"/>
          <p:cNvSpPr/>
          <p:nvPr/>
        </p:nvSpPr>
        <p:spPr>
          <a:xfrm rot="5400000">
            <a:off x="6108700" y="915670"/>
            <a:ext cx="1149985" cy="285750"/>
          </a:xfrm>
          <a:prstGeom prst="roundRect">
            <a:avLst>
              <a:gd name="adj" fmla="val 5070"/>
            </a:avLst>
          </a:prstGeom>
          <a:ln w="12700">
            <a:solidFill>
              <a:srgbClr val="A20000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b="1" dirty="0">
              <a:solidFill>
                <a:srgbClr val="A20000"/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 rot="16200000">
            <a:off x="6325235" y="920750"/>
            <a:ext cx="70866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zh-CN" sz="1200" b="1" dirty="0">
                <a:solidFill>
                  <a:srgbClr val="A20000"/>
                </a:solidFill>
              </a:rPr>
              <a:t>Output</a:t>
            </a:r>
            <a:endParaRPr lang="en-GB" altLang="zh-CN" sz="1200" b="1" dirty="0">
              <a:solidFill>
                <a:srgbClr val="A20000"/>
              </a:solidFill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6969760" y="1800225"/>
            <a:ext cx="1172210" cy="213995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/>
              <a:t>Predicted data</a:t>
            </a:r>
            <a:endParaRPr lang="en-US" altLang="zh-CN" sz="800" b="1" dirty="0"/>
          </a:p>
        </p:txBody>
      </p:sp>
      <p:cxnSp>
        <p:nvCxnSpPr>
          <p:cNvPr id="336" name="直接连接符 335"/>
          <p:cNvCxnSpPr>
            <a:stCxn id="339" idx="2"/>
            <a:endCxn id="124" idx="0"/>
          </p:cNvCxnSpPr>
          <p:nvPr/>
        </p:nvCxnSpPr>
        <p:spPr>
          <a:xfrm>
            <a:off x="1059180" y="1497330"/>
            <a:ext cx="0" cy="302895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文本框 338"/>
          <p:cNvSpPr txBox="1"/>
          <p:nvPr/>
        </p:nvSpPr>
        <p:spPr>
          <a:xfrm>
            <a:off x="639445" y="1283335"/>
            <a:ext cx="8394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m/z spectra</a:t>
            </a:r>
            <a:endParaRPr lang="en-US" altLang="zh-CN" sz="800" b="1" dirty="0"/>
          </a:p>
        </p:txBody>
      </p:sp>
      <p:sp>
        <p:nvSpPr>
          <p:cNvPr id="393" name="文本框 392"/>
          <p:cNvSpPr txBox="1"/>
          <p:nvPr/>
        </p:nvSpPr>
        <p:spPr>
          <a:xfrm>
            <a:off x="7115810" y="1283335"/>
            <a:ext cx="880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m/z spectra</a:t>
            </a:r>
            <a:endParaRPr lang="en-US" altLang="zh-CN" sz="800" b="1" dirty="0"/>
          </a:p>
        </p:txBody>
      </p:sp>
      <p:cxnSp>
        <p:nvCxnSpPr>
          <p:cNvPr id="394" name="直接连接符 393"/>
          <p:cNvCxnSpPr>
            <a:stCxn id="393" idx="2"/>
            <a:endCxn id="261" idx="0"/>
          </p:cNvCxnSpPr>
          <p:nvPr/>
        </p:nvCxnSpPr>
        <p:spPr>
          <a:xfrm>
            <a:off x="7555865" y="1497330"/>
            <a:ext cx="0" cy="302895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文本框 395"/>
          <p:cNvSpPr txBox="1"/>
          <p:nvPr/>
        </p:nvSpPr>
        <p:spPr>
          <a:xfrm rot="16200000">
            <a:off x="-632142" y="977900"/>
            <a:ext cx="15557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Model </a:t>
            </a:r>
            <a:r>
              <a:rPr lang="en-US" altLang="zh-CN" dirty="0"/>
              <a:t>Training</a:t>
            </a:r>
            <a:endParaRPr lang="en-US" altLang="zh-CN" dirty="0"/>
          </a:p>
        </p:txBody>
      </p:sp>
      <p:sp>
        <p:nvSpPr>
          <p:cNvPr id="397" name="左大括号 396"/>
          <p:cNvSpPr/>
          <p:nvPr/>
        </p:nvSpPr>
        <p:spPr>
          <a:xfrm>
            <a:off x="306705" y="9525"/>
            <a:ext cx="171450" cy="2147570"/>
          </a:xfrm>
          <a:prstGeom prst="leftBrac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124" name="文本框 123"/>
          <p:cNvSpPr txBox="1"/>
          <p:nvPr/>
        </p:nvSpPr>
        <p:spPr>
          <a:xfrm>
            <a:off x="498475" y="1800225"/>
            <a:ext cx="1121410" cy="213995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Original </a:t>
            </a:r>
            <a:r>
              <a:rPr lang="en-US" altLang="zh-CN" sz="785" b="1" dirty="0" smtClean="0"/>
              <a:t>data</a:t>
            </a:r>
            <a:endParaRPr lang="en-US" altLang="zh-CN" sz="785" b="1" dirty="0"/>
          </a:p>
        </p:txBody>
      </p:sp>
      <p:cxnSp>
        <p:nvCxnSpPr>
          <p:cNvPr id="204" name="Google Shape;387;p22"/>
          <p:cNvCxnSpPr>
            <a:stCxn id="215" idx="0"/>
            <a:endCxn id="193" idx="2"/>
          </p:cNvCxnSpPr>
          <p:nvPr/>
        </p:nvCxnSpPr>
        <p:spPr>
          <a:xfrm flipV="1">
            <a:off x="2782570" y="1062990"/>
            <a:ext cx="646430" cy="444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med"/>
          </a:ln>
        </p:spPr>
      </p:cxnSp>
      <p:grpSp>
        <p:nvGrpSpPr>
          <p:cNvPr id="17" name="组合 16"/>
          <p:cNvGrpSpPr>
            <a:grpSpLocks noChangeAspect="1"/>
          </p:cNvGrpSpPr>
          <p:nvPr/>
        </p:nvGrpSpPr>
        <p:grpSpPr>
          <a:xfrm rot="0">
            <a:off x="2499700" y="2459990"/>
            <a:ext cx="1390649" cy="1327864"/>
            <a:chOff x="4554" y="5969"/>
            <a:chExt cx="1595" cy="1551"/>
          </a:xfrm>
        </p:grpSpPr>
        <p:sp>
          <p:nvSpPr>
            <p:cNvPr id="12" name="文本框 11"/>
            <p:cNvSpPr txBox="1"/>
            <p:nvPr/>
          </p:nvSpPr>
          <p:spPr>
            <a:xfrm rot="20880000">
              <a:off x="5440" y="7272"/>
              <a:ext cx="420" cy="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85" b="1"/>
                <a:t>X </a:t>
              </a:r>
              <a:endParaRPr lang="en-US" altLang="zh-CN" sz="785" b="1"/>
            </a:p>
          </p:txBody>
        </p:sp>
        <p:grpSp>
          <p:nvGrpSpPr>
            <p:cNvPr id="323" name="组合 322"/>
            <p:cNvGrpSpPr>
              <a:grpSpLocks noChangeAspect="1"/>
            </p:cNvGrpSpPr>
            <p:nvPr/>
          </p:nvGrpSpPr>
          <p:grpSpPr>
            <a:xfrm rot="0">
              <a:off x="4554" y="5969"/>
              <a:ext cx="1370" cy="1495"/>
              <a:chOff x="5792" y="4940"/>
              <a:chExt cx="1552" cy="1499"/>
            </a:xfrm>
          </p:grpSpPr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25" y="4940"/>
                <a:ext cx="721" cy="938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pic>
            <p:nvPicPr>
              <p:cNvPr id="325" name="图片 32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78" y="5176"/>
                <a:ext cx="721" cy="938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pic>
            <p:nvPicPr>
              <p:cNvPr id="326" name="图片 32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23" y="5403"/>
                <a:ext cx="721" cy="938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cxnSp>
            <p:nvCxnSpPr>
              <p:cNvPr id="327" name="直接箭头连接符 326"/>
              <p:cNvCxnSpPr/>
              <p:nvPr/>
            </p:nvCxnSpPr>
            <p:spPr>
              <a:xfrm flipH="1" flipV="1">
                <a:off x="5792" y="5757"/>
                <a:ext cx="908" cy="593"/>
              </a:xfrm>
              <a:prstGeom prst="straightConnector1">
                <a:avLst/>
              </a:prstGeom>
              <a:ln w="22225">
                <a:prstDash val="sysDash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直接连接符 327"/>
              <p:cNvCxnSpPr/>
              <p:nvPr/>
            </p:nvCxnSpPr>
            <p:spPr>
              <a:xfrm>
                <a:off x="6583" y="4946"/>
                <a:ext cx="678" cy="46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29" name="直接连接符 328"/>
              <p:cNvCxnSpPr/>
              <p:nvPr/>
            </p:nvCxnSpPr>
            <p:spPr>
              <a:xfrm>
                <a:off x="5989" y="5027"/>
                <a:ext cx="705" cy="47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30" name="直接箭头连接符 329"/>
              <p:cNvCxnSpPr/>
              <p:nvPr/>
            </p:nvCxnSpPr>
            <p:spPr>
              <a:xfrm flipH="1" flipV="1">
                <a:off x="7301" y="5177"/>
                <a:ext cx="10" cy="1065"/>
              </a:xfrm>
              <a:prstGeom prst="straightConnector1">
                <a:avLst/>
              </a:prstGeom>
              <a:ln w="22225">
                <a:prstDash val="sysDash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" name="直接箭头连接符 330"/>
              <p:cNvCxnSpPr/>
              <p:nvPr/>
            </p:nvCxnSpPr>
            <p:spPr>
              <a:xfrm flipH="1">
                <a:off x="6274" y="6264"/>
                <a:ext cx="1027" cy="175"/>
              </a:xfrm>
              <a:prstGeom prst="straightConnector1">
                <a:avLst/>
              </a:prstGeom>
              <a:ln w="22225">
                <a:prstDash val="sysDash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2" name="文本框 331"/>
              <p:cNvSpPr txBox="1"/>
              <p:nvPr/>
            </p:nvSpPr>
            <p:spPr>
              <a:xfrm rot="2340000">
                <a:off x="5902" y="5967"/>
                <a:ext cx="489" cy="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85" b="1" dirty="0" err="1"/>
                  <a:t>dim</a:t>
                </a:r>
                <a:endParaRPr lang="en-US" altLang="zh-CN" sz="785" b="1" dirty="0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5822" y="6552"/>
              <a:ext cx="327" cy="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85" b="1"/>
                <a:t>Y</a:t>
              </a:r>
              <a:endParaRPr lang="en-US" altLang="zh-CN" sz="785" b="1"/>
            </a:p>
          </p:txBody>
        </p:sp>
      </p:grpSp>
      <p:sp>
        <p:nvSpPr>
          <p:cNvPr id="24" name="矩形 23"/>
          <p:cNvSpPr/>
          <p:nvPr/>
        </p:nvSpPr>
        <p:spPr>
          <a:xfrm rot="16200000">
            <a:off x="3787775" y="931545"/>
            <a:ext cx="593090" cy="27559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GB" altLang="zh-CN" sz="1200" b="1" dirty="0">
                <a:solidFill>
                  <a:schemeClr val="tx1"/>
                </a:solidFill>
              </a:rPr>
              <a:t>Norm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 rot="16200000">
            <a:off x="4128135" y="942340"/>
            <a:ext cx="1025525" cy="24511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/>
            <a:r>
              <a:rPr lang="en-GB" altLang="zh-CN" sz="1000" b="1" dirty="0">
                <a:solidFill>
                  <a:schemeClr val="tx1"/>
                </a:solidFill>
              </a:rPr>
              <a:t>Feed Forward</a:t>
            </a:r>
            <a:endParaRPr lang="en-GB" altLang="zh-CN" sz="1000" b="1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 rot="16200000">
            <a:off x="5664835" y="928370"/>
            <a:ext cx="6508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>
                <a:solidFill>
                  <a:srgbClr val="A20000"/>
                </a:solidFill>
              </a:rPr>
              <a:t>MLP</a:t>
            </a:r>
            <a:endParaRPr lang="en-US" altLang="zh-CN" sz="1200" b="1" dirty="0">
              <a:solidFill>
                <a:srgbClr val="A2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38830" y="2229485"/>
            <a:ext cx="1179830" cy="2451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Step2 </a:t>
            </a:r>
            <a:r>
              <a:rPr lang="en-US" altLang="zh-CN" sz="1000" b="1" dirty="0"/>
              <a:t>Clustering</a:t>
            </a:r>
            <a:endParaRPr lang="en-US" altLang="zh-CN" sz="1000" b="1" dirty="0">
              <a:solidFill>
                <a:srgbClr val="082C60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 rot="0">
            <a:off x="4296410" y="3582670"/>
            <a:ext cx="615950" cy="81280"/>
            <a:chOff x="3017" y="10870"/>
            <a:chExt cx="3414" cy="216"/>
          </a:xfrm>
          <a:scene3d>
            <a:camera prst="isometricOffAxis1Right"/>
            <a:lightRig rig="threePt" dir="t"/>
          </a:scene3d>
        </p:grpSpPr>
        <p:sp>
          <p:nvSpPr>
            <p:cNvPr id="65" name="矩形 64"/>
            <p:cNvSpPr/>
            <p:nvPr/>
          </p:nvSpPr>
          <p:spPr>
            <a:xfrm rot="16200000">
              <a:off x="3003" y="10884"/>
              <a:ext cx="216" cy="189"/>
            </a:xfrm>
            <a:prstGeom prst="rect">
              <a:avLst/>
            </a:prstGeom>
            <a:solidFill>
              <a:srgbClr val="00007F"/>
            </a:solidFill>
            <a:ln w="12700"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5"/>
            </a:p>
          </p:txBody>
        </p:sp>
        <p:sp>
          <p:nvSpPr>
            <p:cNvPr id="66" name="矩形 65"/>
            <p:cNvSpPr/>
            <p:nvPr/>
          </p:nvSpPr>
          <p:spPr>
            <a:xfrm rot="16200000">
              <a:off x="3192" y="10884"/>
              <a:ext cx="216" cy="189"/>
            </a:xfrm>
            <a:prstGeom prst="rect">
              <a:avLst/>
            </a:prstGeom>
            <a:solidFill>
              <a:srgbClr val="0000C4"/>
            </a:solidFill>
            <a:ln w="12700"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5"/>
            </a:p>
          </p:txBody>
        </p:sp>
        <p:sp>
          <p:nvSpPr>
            <p:cNvPr id="67" name="矩形 66"/>
            <p:cNvSpPr/>
            <p:nvPr/>
          </p:nvSpPr>
          <p:spPr>
            <a:xfrm rot="16200000">
              <a:off x="3381" y="10884"/>
              <a:ext cx="216" cy="189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5"/>
            </a:p>
          </p:txBody>
        </p:sp>
        <p:sp>
          <p:nvSpPr>
            <p:cNvPr id="68" name="矩形 67"/>
            <p:cNvSpPr/>
            <p:nvPr/>
          </p:nvSpPr>
          <p:spPr>
            <a:xfrm rot="16200000">
              <a:off x="3571" y="10884"/>
              <a:ext cx="216" cy="189"/>
            </a:xfrm>
            <a:prstGeom prst="rect">
              <a:avLst/>
            </a:prstGeom>
            <a:solidFill>
              <a:srgbClr val="0034FF"/>
            </a:solidFill>
            <a:ln w="12700"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5"/>
            </a:p>
          </p:txBody>
        </p:sp>
        <p:sp>
          <p:nvSpPr>
            <p:cNvPr id="69" name="矩形 68"/>
            <p:cNvSpPr/>
            <p:nvPr/>
          </p:nvSpPr>
          <p:spPr>
            <a:xfrm rot="16200000">
              <a:off x="3760" y="10884"/>
              <a:ext cx="216" cy="189"/>
            </a:xfrm>
            <a:prstGeom prst="rect">
              <a:avLst/>
            </a:prstGeom>
            <a:solidFill>
              <a:srgbClr val="0071FF"/>
            </a:solidFill>
            <a:ln w="12700"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5"/>
            </a:p>
          </p:txBody>
        </p:sp>
        <p:sp>
          <p:nvSpPr>
            <p:cNvPr id="72" name="矩形 71"/>
            <p:cNvSpPr/>
            <p:nvPr/>
          </p:nvSpPr>
          <p:spPr>
            <a:xfrm rot="16200000">
              <a:off x="3954" y="10884"/>
              <a:ext cx="216" cy="189"/>
            </a:xfrm>
            <a:prstGeom prst="rect">
              <a:avLst/>
            </a:prstGeom>
            <a:solidFill>
              <a:srgbClr val="00ADFF"/>
            </a:solidFill>
            <a:ln w="12700"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5"/>
            </a:p>
          </p:txBody>
        </p:sp>
        <p:sp>
          <p:nvSpPr>
            <p:cNvPr id="73" name="矩形 72"/>
            <p:cNvSpPr/>
            <p:nvPr/>
          </p:nvSpPr>
          <p:spPr>
            <a:xfrm rot="16200000">
              <a:off x="4143" y="10884"/>
              <a:ext cx="216" cy="189"/>
            </a:xfrm>
            <a:prstGeom prst="rect">
              <a:avLst/>
            </a:prstGeom>
            <a:solidFill>
              <a:srgbClr val="02E8F4"/>
            </a:solidFill>
            <a:ln w="12700"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5"/>
            </a:p>
          </p:txBody>
        </p:sp>
        <p:sp>
          <p:nvSpPr>
            <p:cNvPr id="74" name="矩形 73"/>
            <p:cNvSpPr/>
            <p:nvPr/>
          </p:nvSpPr>
          <p:spPr>
            <a:xfrm rot="16200000">
              <a:off x="4332" y="10884"/>
              <a:ext cx="216" cy="189"/>
            </a:xfrm>
            <a:prstGeom prst="rect">
              <a:avLst/>
            </a:prstGeom>
            <a:solidFill>
              <a:srgbClr val="33FFC4"/>
            </a:solidFill>
            <a:ln w="12700"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5"/>
            </a:p>
          </p:txBody>
        </p:sp>
        <p:sp>
          <p:nvSpPr>
            <p:cNvPr id="75" name="矩形 74"/>
            <p:cNvSpPr/>
            <p:nvPr/>
          </p:nvSpPr>
          <p:spPr>
            <a:xfrm rot="16200000">
              <a:off x="4522" y="10884"/>
              <a:ext cx="216" cy="189"/>
            </a:xfrm>
            <a:prstGeom prst="rect">
              <a:avLst/>
            </a:prstGeom>
            <a:solidFill>
              <a:srgbClr val="63FF94"/>
            </a:solidFill>
            <a:ln w="12700"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5"/>
            </a:p>
          </p:txBody>
        </p:sp>
        <p:sp>
          <p:nvSpPr>
            <p:cNvPr id="76" name="矩形 75"/>
            <p:cNvSpPr/>
            <p:nvPr/>
          </p:nvSpPr>
          <p:spPr>
            <a:xfrm rot="16200000">
              <a:off x="4711" y="10884"/>
              <a:ext cx="216" cy="189"/>
            </a:xfrm>
            <a:prstGeom prst="rect">
              <a:avLst/>
            </a:prstGeom>
            <a:solidFill>
              <a:srgbClr val="94FF63"/>
            </a:solidFill>
            <a:ln w="12700"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5"/>
            </a:p>
          </p:txBody>
        </p:sp>
        <p:sp>
          <p:nvSpPr>
            <p:cNvPr id="78" name="矩形 77"/>
            <p:cNvSpPr/>
            <p:nvPr/>
          </p:nvSpPr>
          <p:spPr>
            <a:xfrm rot="16200000">
              <a:off x="4904" y="10884"/>
              <a:ext cx="216" cy="189"/>
            </a:xfrm>
            <a:prstGeom prst="rect">
              <a:avLst/>
            </a:prstGeom>
            <a:solidFill>
              <a:srgbClr val="C4FF33"/>
            </a:solidFill>
            <a:ln w="12700"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5"/>
            </a:p>
          </p:txBody>
        </p:sp>
        <p:sp>
          <p:nvSpPr>
            <p:cNvPr id="79" name="矩形 78"/>
            <p:cNvSpPr/>
            <p:nvPr/>
          </p:nvSpPr>
          <p:spPr>
            <a:xfrm rot="16200000">
              <a:off x="5093" y="10884"/>
              <a:ext cx="216" cy="189"/>
            </a:xfrm>
            <a:prstGeom prst="rect">
              <a:avLst/>
            </a:prstGeom>
            <a:solidFill>
              <a:srgbClr val="F4F802"/>
            </a:solidFill>
            <a:ln w="12700"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5"/>
            </a:p>
          </p:txBody>
        </p:sp>
        <p:sp>
          <p:nvSpPr>
            <p:cNvPr id="80" name="矩形 79"/>
            <p:cNvSpPr/>
            <p:nvPr/>
          </p:nvSpPr>
          <p:spPr>
            <a:xfrm rot="16200000">
              <a:off x="5282" y="10884"/>
              <a:ext cx="216" cy="189"/>
            </a:xfrm>
            <a:prstGeom prst="rect">
              <a:avLst/>
            </a:prstGeom>
            <a:solidFill>
              <a:srgbClr val="FFC100"/>
            </a:solidFill>
            <a:ln w="12700"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5"/>
            </a:p>
          </p:txBody>
        </p:sp>
        <p:sp>
          <p:nvSpPr>
            <p:cNvPr id="81" name="矩形 80"/>
            <p:cNvSpPr/>
            <p:nvPr/>
          </p:nvSpPr>
          <p:spPr>
            <a:xfrm rot="16200000">
              <a:off x="5472" y="10884"/>
              <a:ext cx="216" cy="189"/>
            </a:xfrm>
            <a:prstGeom prst="rect">
              <a:avLst/>
            </a:prstGeom>
            <a:solidFill>
              <a:srgbClr val="FF8900"/>
            </a:solidFill>
            <a:ln w="12700"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5"/>
            </a:p>
          </p:txBody>
        </p:sp>
        <p:sp>
          <p:nvSpPr>
            <p:cNvPr id="82" name="矩形 81"/>
            <p:cNvSpPr/>
            <p:nvPr/>
          </p:nvSpPr>
          <p:spPr>
            <a:xfrm rot="16200000">
              <a:off x="5661" y="10884"/>
              <a:ext cx="216" cy="189"/>
            </a:xfrm>
            <a:prstGeom prst="rect">
              <a:avLst/>
            </a:prstGeom>
            <a:solidFill>
              <a:srgbClr val="FF5200"/>
            </a:solidFill>
            <a:ln w="12700"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5"/>
            </a:p>
          </p:txBody>
        </p:sp>
        <p:sp>
          <p:nvSpPr>
            <p:cNvPr id="84" name="矩形 83"/>
            <p:cNvSpPr/>
            <p:nvPr/>
          </p:nvSpPr>
          <p:spPr>
            <a:xfrm rot="16200000">
              <a:off x="6040" y="10884"/>
              <a:ext cx="216" cy="189"/>
            </a:xfrm>
            <a:prstGeom prst="rect">
              <a:avLst/>
            </a:prstGeom>
            <a:solidFill>
              <a:srgbClr val="C40000"/>
            </a:solidFill>
            <a:ln w="12700"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5"/>
            </a:p>
          </p:txBody>
        </p:sp>
        <p:sp>
          <p:nvSpPr>
            <p:cNvPr id="85" name="矩形 84"/>
            <p:cNvSpPr/>
            <p:nvPr/>
          </p:nvSpPr>
          <p:spPr>
            <a:xfrm rot="16200000">
              <a:off x="5850" y="10884"/>
              <a:ext cx="216" cy="189"/>
            </a:xfrm>
            <a:prstGeom prst="rect">
              <a:avLst/>
            </a:prstGeom>
            <a:solidFill>
              <a:srgbClr val="FF1A00"/>
            </a:solidFill>
            <a:ln w="12700"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5"/>
            </a:p>
          </p:txBody>
        </p:sp>
        <p:sp>
          <p:nvSpPr>
            <p:cNvPr id="87" name="矩形 86"/>
            <p:cNvSpPr/>
            <p:nvPr/>
          </p:nvSpPr>
          <p:spPr>
            <a:xfrm rot="16200000">
              <a:off x="6229" y="10884"/>
              <a:ext cx="216" cy="189"/>
            </a:xfrm>
            <a:prstGeom prst="rect">
              <a:avLst/>
            </a:prstGeom>
            <a:solidFill>
              <a:srgbClr val="7F0000"/>
            </a:solidFill>
            <a:ln w="12700"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5"/>
            </a:p>
          </p:txBody>
        </p:sp>
      </p:grpSp>
      <p:cxnSp>
        <p:nvCxnSpPr>
          <p:cNvPr id="34" name="直接箭头连接符 33"/>
          <p:cNvCxnSpPr>
            <a:stCxn id="38" idx="1"/>
          </p:cNvCxnSpPr>
          <p:nvPr/>
        </p:nvCxnSpPr>
        <p:spPr>
          <a:xfrm flipH="1">
            <a:off x="4516755" y="3119120"/>
            <a:ext cx="458470" cy="1524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8" idx="1"/>
          </p:cNvCxnSpPr>
          <p:nvPr/>
        </p:nvCxnSpPr>
        <p:spPr>
          <a:xfrm flipH="1">
            <a:off x="4664075" y="3119120"/>
            <a:ext cx="311150" cy="20955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8" idx="1"/>
          </p:cNvCxnSpPr>
          <p:nvPr/>
        </p:nvCxnSpPr>
        <p:spPr>
          <a:xfrm flipH="1" flipV="1">
            <a:off x="4671695" y="2940685"/>
            <a:ext cx="303530" cy="17843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 descr="selected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75225" y="2954020"/>
            <a:ext cx="220980" cy="3302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右箭头 355"/>
          <p:cNvSpPr/>
          <p:nvPr/>
        </p:nvSpPr>
        <p:spPr>
          <a:xfrm>
            <a:off x="2040890" y="3123565"/>
            <a:ext cx="410845" cy="179705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645160" y="2472055"/>
            <a:ext cx="1289062" cy="1292151"/>
            <a:chOff x="1126" y="4316"/>
            <a:chExt cx="1991" cy="1996"/>
          </a:xfrm>
        </p:grpSpPr>
        <p:sp>
          <p:nvSpPr>
            <p:cNvPr id="296" name="矩形 295"/>
            <p:cNvSpPr/>
            <p:nvPr/>
          </p:nvSpPr>
          <p:spPr>
            <a:xfrm>
              <a:off x="2110" y="4932"/>
              <a:ext cx="99" cy="11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1517" y="4410"/>
              <a:ext cx="99" cy="11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1279" y="4345"/>
              <a:ext cx="525" cy="8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00B0F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299" name="直接连接符 298"/>
            <p:cNvCxnSpPr/>
            <p:nvPr/>
          </p:nvCxnSpPr>
          <p:spPr>
            <a:xfrm>
              <a:off x="1657" y="5035"/>
              <a:ext cx="1136" cy="87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300" name="图片 299" descr="selected_mz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3" y="4502"/>
              <a:ext cx="523" cy="816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1" name="矩形 300"/>
            <p:cNvSpPr/>
            <p:nvPr/>
          </p:nvSpPr>
          <p:spPr>
            <a:xfrm>
              <a:off x="1705" y="4573"/>
              <a:ext cx="99" cy="11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2" name="图片 30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5" y="4594"/>
              <a:ext cx="523" cy="816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3" name="矩形 302"/>
            <p:cNvSpPr/>
            <p:nvPr/>
          </p:nvSpPr>
          <p:spPr>
            <a:xfrm>
              <a:off x="1794" y="4662"/>
              <a:ext cx="99" cy="11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4" name="图片 3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4" y="4722"/>
              <a:ext cx="523" cy="816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5" name="矩形 304"/>
            <p:cNvSpPr/>
            <p:nvPr/>
          </p:nvSpPr>
          <p:spPr>
            <a:xfrm>
              <a:off x="1954" y="4787"/>
              <a:ext cx="99" cy="11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6" name="图片 3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2" y="4836"/>
              <a:ext cx="523" cy="816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7" name="矩形 306"/>
            <p:cNvSpPr/>
            <p:nvPr/>
          </p:nvSpPr>
          <p:spPr>
            <a:xfrm>
              <a:off x="2113" y="4918"/>
              <a:ext cx="99" cy="11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8" name="图片 307" descr="selected_mz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13" y="4958"/>
              <a:ext cx="523" cy="816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cxnSp>
          <p:nvCxnSpPr>
            <p:cNvPr id="309" name="直接连接符 308"/>
            <p:cNvCxnSpPr/>
            <p:nvPr/>
          </p:nvCxnSpPr>
          <p:spPr>
            <a:xfrm>
              <a:off x="1525" y="4537"/>
              <a:ext cx="1111" cy="923"/>
            </a:xfrm>
            <a:prstGeom prst="line">
              <a:avLst/>
            </a:prstGeom>
            <a:ln w="6350" cmpd="sng">
              <a:solidFill>
                <a:srgbClr val="0070C0">
                  <a:alpha val="56000"/>
                </a:srgbClr>
              </a:solidFill>
              <a:prstDash val="soli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310" name="图片 30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4" y="5267"/>
              <a:ext cx="525" cy="8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cxnSp>
          <p:nvCxnSpPr>
            <p:cNvPr id="311" name="直接连接符 310"/>
            <p:cNvCxnSpPr/>
            <p:nvPr/>
          </p:nvCxnSpPr>
          <p:spPr>
            <a:xfrm>
              <a:off x="1775" y="4316"/>
              <a:ext cx="1098" cy="947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12" name="矩形 311"/>
            <p:cNvSpPr/>
            <p:nvPr/>
          </p:nvSpPr>
          <p:spPr>
            <a:xfrm>
              <a:off x="2261" y="5035"/>
              <a:ext cx="99" cy="11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2635" y="5343"/>
              <a:ext cx="99" cy="11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314" name="直接箭头连接符 313"/>
            <p:cNvCxnSpPr/>
            <p:nvPr/>
          </p:nvCxnSpPr>
          <p:spPr>
            <a:xfrm flipH="1">
              <a:off x="2113" y="6012"/>
              <a:ext cx="786" cy="167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接箭头连接符 314"/>
            <p:cNvCxnSpPr/>
            <p:nvPr/>
          </p:nvCxnSpPr>
          <p:spPr>
            <a:xfrm flipH="1" flipV="1">
              <a:off x="2892" y="4997"/>
              <a:ext cx="8" cy="1015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接箭头连接符 315"/>
            <p:cNvCxnSpPr/>
            <p:nvPr/>
          </p:nvCxnSpPr>
          <p:spPr>
            <a:xfrm flipH="1" flipV="1">
              <a:off x="1126" y="5083"/>
              <a:ext cx="1304" cy="986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7" name="文本框 316"/>
            <p:cNvSpPr txBox="1"/>
            <p:nvPr/>
          </p:nvSpPr>
          <p:spPr>
            <a:xfrm rot="20880000">
              <a:off x="2510" y="5984"/>
              <a:ext cx="406" cy="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/>
                <a:t>X </a:t>
              </a:r>
              <a:endParaRPr lang="en-US" altLang="zh-CN" sz="785" b="1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2794" y="5287"/>
              <a:ext cx="323" cy="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/>
                <a:t>Y</a:t>
              </a:r>
              <a:endParaRPr lang="en-US" altLang="zh-CN" sz="785" b="1"/>
            </a:p>
          </p:txBody>
        </p:sp>
        <p:sp>
          <p:nvSpPr>
            <p:cNvPr id="319" name="文本框 318"/>
            <p:cNvSpPr txBox="1"/>
            <p:nvPr/>
          </p:nvSpPr>
          <p:spPr>
            <a:xfrm rot="2040000">
              <a:off x="1486" y="5500"/>
              <a:ext cx="608" cy="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/>
                <a:t>m/z</a:t>
              </a:r>
              <a:endParaRPr lang="en-US" altLang="zh-CN" sz="785" b="1"/>
            </a:p>
          </p:txBody>
        </p:sp>
        <p:cxnSp>
          <p:nvCxnSpPr>
            <p:cNvPr id="320" name="直接连接符 319"/>
            <p:cNvCxnSpPr/>
            <p:nvPr/>
          </p:nvCxnSpPr>
          <p:spPr>
            <a:xfrm>
              <a:off x="1295" y="4404"/>
              <a:ext cx="1119" cy="930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1616" y="4410"/>
              <a:ext cx="1119" cy="930"/>
            </a:xfrm>
            <a:prstGeom prst="line">
              <a:avLst/>
            </a:prstGeom>
            <a:ln w="6350" cmpd="sng">
              <a:solidFill>
                <a:srgbClr val="0070C0">
                  <a:alpha val="65000"/>
                </a:srgbClr>
              </a:solidFill>
              <a:prstDash val="soli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1525" y="4435"/>
              <a:ext cx="1119" cy="930"/>
            </a:xfrm>
            <a:prstGeom prst="line">
              <a:avLst/>
            </a:prstGeom>
            <a:ln w="6350" cmpd="sng">
              <a:solidFill>
                <a:srgbClr val="0070C0">
                  <a:alpha val="65000"/>
                </a:srgbClr>
              </a:solidFill>
              <a:prstDash val="soli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40" name="文本框 339"/>
          <p:cNvSpPr txBox="1"/>
          <p:nvPr/>
        </p:nvSpPr>
        <p:spPr>
          <a:xfrm>
            <a:off x="744220" y="2270125"/>
            <a:ext cx="7112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/>
              <a:t>Heat map</a:t>
            </a:r>
            <a:endParaRPr lang="en-US" altLang="zh-CN" sz="800" b="1" dirty="0"/>
          </a:p>
        </p:txBody>
      </p:sp>
      <p:cxnSp>
        <p:nvCxnSpPr>
          <p:cNvPr id="344" name="直接连接符 343"/>
          <p:cNvCxnSpPr>
            <a:stCxn id="124" idx="2"/>
          </p:cNvCxnSpPr>
          <p:nvPr/>
        </p:nvCxnSpPr>
        <p:spPr>
          <a:xfrm flipH="1">
            <a:off x="1059180" y="2014220"/>
            <a:ext cx="0" cy="302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7" name="组合 346"/>
          <p:cNvGrpSpPr>
            <a:grpSpLocks noChangeAspect="1"/>
          </p:cNvGrpSpPr>
          <p:nvPr/>
        </p:nvGrpSpPr>
        <p:grpSpPr>
          <a:xfrm rot="0">
            <a:off x="4213225" y="2541905"/>
            <a:ext cx="922655" cy="1289050"/>
            <a:chOff x="5756910" y="3006725"/>
            <a:chExt cx="676176" cy="838080"/>
          </a:xfrm>
        </p:grpSpPr>
        <p:pic>
          <p:nvPicPr>
            <p:cNvPr id="348" name="图片 347" descr="clusters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6910" y="3006725"/>
              <a:ext cx="495201" cy="6552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49" name="图片 348" descr="selected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7885" y="3189605"/>
              <a:ext cx="495201" cy="6552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</p:grpSp>
      <p:sp>
        <p:nvSpPr>
          <p:cNvPr id="293" name="矩形 292"/>
          <p:cNvSpPr/>
          <p:nvPr/>
        </p:nvSpPr>
        <p:spPr>
          <a:xfrm>
            <a:off x="1444625" y="2229485"/>
            <a:ext cx="17487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Step1</a:t>
            </a:r>
            <a:r>
              <a:rPr lang="en-US" altLang="zh-CN" sz="630" b="1" dirty="0"/>
              <a:t> </a:t>
            </a:r>
            <a:r>
              <a:rPr lang="en-US" altLang="zh-CN" sz="1000" b="1" dirty="0"/>
              <a:t>Dimension reduction</a:t>
            </a:r>
            <a:endParaRPr lang="en-US" altLang="zh-CN" sz="630" b="1" dirty="0"/>
          </a:p>
          <a:p>
            <a:pPr lvl="0"/>
            <a:r>
              <a:rPr lang="en-US" altLang="zh-CN" sz="630" b="1" dirty="0"/>
              <a:t>          by </a:t>
            </a:r>
            <a:r>
              <a:rPr lang="en-US" altLang="zh-CN" sz="1000" b="1" dirty="0">
                <a:solidFill>
                  <a:srgbClr val="082C60"/>
                </a:solidFill>
              </a:rPr>
              <a:t>ENCODER</a:t>
            </a:r>
            <a:endParaRPr lang="en-US" altLang="zh-CN" sz="1000" b="1" dirty="0">
              <a:solidFill>
                <a:srgbClr val="082C60"/>
              </a:solidFill>
            </a:endParaRPr>
          </a:p>
        </p:txBody>
      </p:sp>
      <p:sp>
        <p:nvSpPr>
          <p:cNvPr id="358" name="右箭头 357"/>
          <p:cNvSpPr/>
          <p:nvPr/>
        </p:nvSpPr>
        <p:spPr>
          <a:xfrm>
            <a:off x="3776980" y="3123565"/>
            <a:ext cx="410845" cy="179705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67" name="右箭头 366"/>
          <p:cNvSpPr/>
          <p:nvPr/>
        </p:nvSpPr>
        <p:spPr>
          <a:xfrm>
            <a:off x="5184775" y="3123565"/>
            <a:ext cx="410845" cy="179705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68" name="矩形 367"/>
          <p:cNvSpPr/>
          <p:nvPr/>
        </p:nvSpPr>
        <p:spPr>
          <a:xfrm>
            <a:off x="4788535" y="2229485"/>
            <a:ext cx="131254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Step3</a:t>
            </a:r>
            <a:r>
              <a:rPr lang="en-US" altLang="zh-CN" sz="1000" b="1" dirty="0"/>
              <a:t> Correlation </a:t>
            </a:r>
            <a:endParaRPr lang="en-US" altLang="zh-CN" sz="1000" b="1" dirty="0"/>
          </a:p>
          <a:p>
            <a:r>
              <a:rPr lang="en-US" altLang="zh-CN" sz="1000" b="1" dirty="0"/>
              <a:t>           analysis</a:t>
            </a:r>
            <a:endParaRPr lang="en-US" altLang="zh-CN" sz="1000" b="1" dirty="0">
              <a:solidFill>
                <a:srgbClr val="082C6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698490" y="2568575"/>
            <a:ext cx="886460" cy="1081405"/>
            <a:chOff x="9126" y="4508"/>
            <a:chExt cx="1396" cy="1703"/>
          </a:xfrm>
        </p:grpSpPr>
        <p:sp>
          <p:nvSpPr>
            <p:cNvPr id="334" name="矩形 333"/>
            <p:cNvSpPr/>
            <p:nvPr/>
          </p:nvSpPr>
          <p:spPr>
            <a:xfrm>
              <a:off x="9193" y="4508"/>
              <a:ext cx="1260" cy="170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337" name="直接连接符 336"/>
            <p:cNvCxnSpPr/>
            <p:nvPr/>
          </p:nvCxnSpPr>
          <p:spPr>
            <a:xfrm>
              <a:off x="9194" y="4878"/>
              <a:ext cx="1260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矩形 337"/>
            <p:cNvSpPr/>
            <p:nvPr/>
          </p:nvSpPr>
          <p:spPr>
            <a:xfrm>
              <a:off x="9126" y="4563"/>
              <a:ext cx="1396" cy="3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800" b="1" dirty="0"/>
                <a:t>Key </a:t>
              </a:r>
              <a:r>
                <a:rPr lang="en-US" altLang="zh-CN" sz="800" b="1" dirty="0" smtClean="0"/>
                <a:t>m/z values</a:t>
              </a:r>
              <a:r>
                <a:rPr lang="en-US" altLang="zh-CN" sz="630" b="1" dirty="0" smtClean="0"/>
                <a:t> </a:t>
              </a:r>
              <a:endParaRPr lang="zh-CN" altLang="en-US" sz="630" b="1" dirty="0"/>
            </a:p>
          </p:txBody>
        </p:sp>
        <p:grpSp>
          <p:nvGrpSpPr>
            <p:cNvPr id="23" name="组合 22"/>
            <p:cNvGrpSpPr/>
            <p:nvPr/>
          </p:nvGrpSpPr>
          <p:grpSpPr>
            <a:xfrm rot="0">
              <a:off x="9474" y="4929"/>
              <a:ext cx="900" cy="1263"/>
              <a:chOff x="5352993" y="3802387"/>
              <a:chExt cx="578868" cy="812438"/>
            </a:xfrm>
          </p:grpSpPr>
          <p:sp>
            <p:nvSpPr>
              <p:cNvPr id="362" name="文本框 361"/>
              <p:cNvSpPr txBox="1"/>
              <p:nvPr/>
            </p:nvSpPr>
            <p:spPr>
              <a:xfrm>
                <a:off x="5361030" y="3802387"/>
                <a:ext cx="563089" cy="21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/>
                  <a:t>m/z 774</a:t>
                </a:r>
                <a:endParaRPr lang="en-US" altLang="zh-CN" sz="800" dirty="0"/>
              </a:p>
            </p:txBody>
          </p:sp>
          <p:sp>
            <p:nvSpPr>
              <p:cNvPr id="363" name="文本框 362"/>
              <p:cNvSpPr txBox="1"/>
              <p:nvPr/>
            </p:nvSpPr>
            <p:spPr>
              <a:xfrm>
                <a:off x="5352993" y="4390748"/>
                <a:ext cx="578868" cy="22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/>
                  <a:t>m/z 253</a:t>
                </a:r>
                <a:endParaRPr lang="en-US" altLang="zh-CN" sz="800" dirty="0"/>
              </a:p>
            </p:txBody>
          </p:sp>
          <p:sp>
            <p:nvSpPr>
              <p:cNvPr id="364" name="文本框 363"/>
              <p:cNvSpPr txBox="1"/>
              <p:nvPr/>
            </p:nvSpPr>
            <p:spPr>
              <a:xfrm>
                <a:off x="5426005" y="4171249"/>
                <a:ext cx="356454" cy="26012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sz="1100"/>
                  <a:t>...</a:t>
                </a:r>
                <a:endParaRPr lang="en-US" altLang="zh-CN" sz="1100"/>
              </a:p>
            </p:txBody>
          </p:sp>
          <p:sp>
            <p:nvSpPr>
              <p:cNvPr id="365" name="文本框 364"/>
              <p:cNvSpPr txBox="1"/>
              <p:nvPr/>
            </p:nvSpPr>
            <p:spPr>
              <a:xfrm>
                <a:off x="5361285" y="3997878"/>
                <a:ext cx="563089" cy="21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/>
                  <a:t>m/z 884</a:t>
                </a:r>
                <a:endParaRPr lang="en-US" altLang="zh-CN" sz="800" dirty="0"/>
              </a:p>
            </p:txBody>
          </p:sp>
          <p:sp>
            <p:nvSpPr>
              <p:cNvPr id="375" name="椭圆 374"/>
              <p:cNvSpPr/>
              <p:nvPr/>
            </p:nvSpPr>
            <p:spPr>
              <a:xfrm>
                <a:off x="5407454" y="3914297"/>
                <a:ext cx="20610" cy="20495"/>
              </a:xfrm>
              <a:prstGeom prst="ellipse">
                <a:avLst/>
              </a:prstGeom>
              <a:solidFill>
                <a:schemeClr val="tx1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377" name="椭圆 376"/>
              <p:cNvSpPr/>
              <p:nvPr/>
            </p:nvSpPr>
            <p:spPr>
              <a:xfrm>
                <a:off x="5407454" y="4102185"/>
                <a:ext cx="20610" cy="20495"/>
              </a:xfrm>
              <a:prstGeom prst="ellipse">
                <a:avLst/>
              </a:prstGeom>
              <a:solidFill>
                <a:schemeClr val="tx1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381" name="椭圆 380"/>
              <p:cNvSpPr/>
              <p:nvPr/>
            </p:nvSpPr>
            <p:spPr>
              <a:xfrm>
                <a:off x="5407454" y="4492685"/>
                <a:ext cx="20610" cy="20495"/>
              </a:xfrm>
              <a:prstGeom prst="ellipse">
                <a:avLst/>
              </a:prstGeom>
              <a:solidFill>
                <a:schemeClr val="tx1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</p:grpSp>
      <p:sp>
        <p:nvSpPr>
          <p:cNvPr id="390" name="右箭头 389"/>
          <p:cNvSpPr/>
          <p:nvPr/>
        </p:nvSpPr>
        <p:spPr>
          <a:xfrm>
            <a:off x="6660515" y="3123565"/>
            <a:ext cx="410845" cy="179705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91" name="矩形 390"/>
          <p:cNvSpPr/>
          <p:nvPr/>
        </p:nvSpPr>
        <p:spPr>
          <a:xfrm>
            <a:off x="6258560" y="2229485"/>
            <a:ext cx="129730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Step4 </a:t>
            </a:r>
            <a:r>
              <a:rPr lang="en-US" altLang="zh-CN" sz="1000" b="1" dirty="0"/>
              <a:t>Biomarker </a:t>
            </a:r>
            <a:endParaRPr lang="en-US" altLang="zh-CN" sz="1000" b="1" dirty="0"/>
          </a:p>
          <a:p>
            <a:r>
              <a:rPr lang="en-US" altLang="zh-CN" sz="1000" b="1" dirty="0"/>
              <a:t>           identification</a:t>
            </a:r>
            <a:endParaRPr lang="en-US" altLang="zh-CN" sz="1000" b="1" dirty="0"/>
          </a:p>
          <a:p>
            <a:endParaRPr lang="en-US" altLang="zh-CN" sz="1000" b="1" dirty="0">
              <a:solidFill>
                <a:srgbClr val="082C60"/>
              </a:solidFill>
            </a:endParaRPr>
          </a:p>
        </p:txBody>
      </p:sp>
      <p:sp>
        <p:nvSpPr>
          <p:cNvPr id="399" name="左大括号 398"/>
          <p:cNvSpPr/>
          <p:nvPr/>
        </p:nvSpPr>
        <p:spPr>
          <a:xfrm>
            <a:off x="299085" y="2229485"/>
            <a:ext cx="166370" cy="1461770"/>
          </a:xfrm>
          <a:prstGeom prst="leftBrac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00" name="文本框 399"/>
          <p:cNvSpPr txBox="1"/>
          <p:nvPr/>
        </p:nvSpPr>
        <p:spPr>
          <a:xfrm rot="16200000">
            <a:off x="-329565" y="2755265"/>
            <a:ext cx="950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Workflow</a:t>
            </a:r>
            <a:endParaRPr lang="en-US" altLang="zh-CN" dirty="0"/>
          </a:p>
        </p:txBody>
      </p:sp>
      <p:cxnSp>
        <p:nvCxnSpPr>
          <p:cNvPr id="410" name="直接连接符 409"/>
          <p:cNvCxnSpPr/>
          <p:nvPr/>
        </p:nvCxnSpPr>
        <p:spPr>
          <a:xfrm flipV="1">
            <a:off x="2284730" y="2126615"/>
            <a:ext cx="0" cy="140335"/>
          </a:xfrm>
          <a:prstGeom prst="line">
            <a:avLst/>
          </a:prstGeom>
          <a:ln w="9525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6" name="图片 125" descr="虚谷数据库集群_复制 (2)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2625" y="2541905"/>
            <a:ext cx="1205865" cy="120586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012305" y="3536950"/>
            <a:ext cx="1319530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000" dirty="0" smtClean="0"/>
              <a:t>Metabolism database</a:t>
            </a:r>
            <a:endParaRPr lang="en-US" altLang="zh-CN" sz="1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 flipV="1">
            <a:off x="618490" y="662940"/>
            <a:ext cx="1330960" cy="806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6592570" y="665480"/>
            <a:ext cx="1331595" cy="8064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923415" y="1978660"/>
            <a:ext cx="737235" cy="20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>
                <a:solidFill>
                  <a:srgbClr val="0A387C"/>
                </a:solidFill>
              </a:rPr>
              <a:t>ENCODER</a:t>
            </a:r>
            <a:endParaRPr lang="en-US" altLang="zh-CN" sz="785" b="1" dirty="0">
              <a:solidFill>
                <a:srgbClr val="0A387C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90260" y="1978660"/>
            <a:ext cx="826135" cy="21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>
                <a:solidFill>
                  <a:srgbClr val="A20000"/>
                </a:solidFill>
              </a:rPr>
              <a:t>DECODER</a:t>
            </a:r>
            <a:endParaRPr lang="en-US" altLang="zh-CN" sz="785" b="1" dirty="0">
              <a:solidFill>
                <a:srgbClr val="A20000"/>
              </a:solidFill>
            </a:endParaRPr>
          </a:p>
        </p:txBody>
      </p:sp>
      <p:sp>
        <p:nvSpPr>
          <p:cNvPr id="292" name="左大括号 291"/>
          <p:cNvSpPr/>
          <p:nvPr/>
        </p:nvSpPr>
        <p:spPr>
          <a:xfrm rot="5400000" flipH="1" flipV="1">
            <a:off x="6221095" y="1376680"/>
            <a:ext cx="56515" cy="1211580"/>
          </a:xfrm>
          <a:prstGeom prst="leftBrace">
            <a:avLst/>
          </a:prstGeom>
          <a:ln w="25400"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A20000"/>
              </a:solidFill>
            </a:endParaRPr>
          </a:p>
        </p:txBody>
      </p:sp>
      <p:sp>
        <p:nvSpPr>
          <p:cNvPr id="289" name="左大括号 288"/>
          <p:cNvSpPr/>
          <p:nvPr/>
        </p:nvSpPr>
        <p:spPr>
          <a:xfrm rot="16200000">
            <a:off x="3547745" y="94615"/>
            <a:ext cx="62230" cy="3769995"/>
          </a:xfrm>
          <a:prstGeom prst="leftBrace">
            <a:avLst>
              <a:gd name="adj1" fmla="val 8333"/>
              <a:gd name="adj2" fmla="val 15714"/>
            </a:avLst>
          </a:prstGeom>
          <a:ln w="25400">
            <a:solidFill>
              <a:srgbClr val="082C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rgbClr val="0A387C"/>
              </a:solidFill>
            </a:endParaRPr>
          </a:p>
        </p:txBody>
      </p:sp>
      <p:sp>
        <p:nvSpPr>
          <p:cNvPr id="192" name="圆角矩形 191"/>
          <p:cNvSpPr/>
          <p:nvPr/>
        </p:nvSpPr>
        <p:spPr>
          <a:xfrm>
            <a:off x="3193415" y="9525"/>
            <a:ext cx="2177415" cy="1904365"/>
          </a:xfrm>
          <a:prstGeom prst="roundRect">
            <a:avLst>
              <a:gd name="adj" fmla="val 3038"/>
            </a:avLst>
          </a:prstGeom>
          <a:ln w="12700">
            <a:solidFill>
              <a:srgbClr val="0A387C"/>
            </a:solidFill>
            <a:prstDash val="sysDash"/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93" name="Google Shape;380;p22"/>
          <p:cNvSpPr/>
          <p:nvPr/>
        </p:nvSpPr>
        <p:spPr>
          <a:xfrm rot="5400000">
            <a:off x="2914650" y="941070"/>
            <a:ext cx="1272540" cy="243840"/>
          </a:xfrm>
          <a:prstGeom prst="roundRect">
            <a:avLst>
              <a:gd name="adj" fmla="val 16667"/>
            </a:avLst>
          </a:prstGeom>
          <a:ln w="22225">
            <a:solidFill>
              <a:schemeClr val="accent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 rot="16200000">
            <a:off x="2846705" y="935990"/>
            <a:ext cx="1409700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zh-CN" sz="1000" b="1" dirty="0">
                <a:solidFill>
                  <a:schemeClr val="tx1"/>
                </a:solidFill>
              </a:rPr>
              <a:t>Multi</a:t>
            </a:r>
            <a:r>
              <a:rPr lang="en-GB" altLang="en-GB" sz="1000" dirty="0">
                <a:solidFill>
                  <a:schemeClr val="tx1"/>
                </a:solidFill>
              </a:rPr>
              <a:t>-</a:t>
            </a:r>
            <a:r>
              <a:rPr lang="en-GB" altLang="zh-CN" sz="1000" b="1" dirty="0">
                <a:solidFill>
                  <a:schemeClr val="tx1"/>
                </a:solidFill>
              </a:rPr>
              <a:t>Head Attention</a:t>
            </a:r>
            <a:endParaRPr lang="en-GB" altLang="zh-CN" sz="1000" b="1" dirty="0">
              <a:solidFill>
                <a:schemeClr val="tx1"/>
              </a:solidFill>
            </a:endParaRPr>
          </a:p>
        </p:txBody>
      </p:sp>
      <p:sp>
        <p:nvSpPr>
          <p:cNvPr id="195" name="Google Shape;380;p22"/>
          <p:cNvSpPr/>
          <p:nvPr/>
        </p:nvSpPr>
        <p:spPr>
          <a:xfrm rot="5400000">
            <a:off x="3447415" y="946150"/>
            <a:ext cx="1272540" cy="243840"/>
          </a:xfrm>
          <a:prstGeom prst="roundRect">
            <a:avLst>
              <a:gd name="adj" fmla="val 16667"/>
            </a:avLst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dirty="0">
              <a:solidFill>
                <a:schemeClr val="tx1"/>
              </a:solidFill>
            </a:endParaRPr>
          </a:p>
        </p:txBody>
      </p:sp>
      <p:sp>
        <p:nvSpPr>
          <p:cNvPr id="196" name="矩形 195"/>
          <p:cNvSpPr/>
          <p:nvPr/>
        </p:nvSpPr>
        <p:spPr>
          <a:xfrm rot="16200000">
            <a:off x="3787775" y="931545"/>
            <a:ext cx="59309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zh-CN" sz="1200" b="1" dirty="0">
                <a:solidFill>
                  <a:schemeClr val="tx1"/>
                </a:solidFill>
              </a:rPr>
              <a:t>Norm</a:t>
            </a:r>
            <a:endParaRPr lang="zh-CN" altLang="en-US" sz="1200" dirty="0"/>
          </a:p>
        </p:txBody>
      </p:sp>
      <p:sp>
        <p:nvSpPr>
          <p:cNvPr id="197" name="Google Shape;380;p22"/>
          <p:cNvSpPr/>
          <p:nvPr/>
        </p:nvSpPr>
        <p:spPr>
          <a:xfrm rot="5400000">
            <a:off x="3979545" y="941070"/>
            <a:ext cx="1272540" cy="243840"/>
          </a:xfrm>
          <a:prstGeom prst="roundRect">
            <a:avLst>
              <a:gd name="adj" fmla="val 16667"/>
            </a:avLst>
          </a:prstGeom>
          <a:ln w="22225">
            <a:solidFill>
              <a:schemeClr val="accent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dirty="0">
              <a:solidFill>
                <a:schemeClr val="tx1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 rot="16200000">
            <a:off x="4128135" y="942340"/>
            <a:ext cx="1025525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zh-CN" sz="1000" b="1" dirty="0">
                <a:solidFill>
                  <a:schemeClr val="tx1"/>
                </a:solidFill>
              </a:rPr>
              <a:t>Feed Forward</a:t>
            </a:r>
            <a:endParaRPr lang="en-GB" altLang="zh-CN" sz="1000" b="1" dirty="0">
              <a:solidFill>
                <a:schemeClr val="tx1"/>
              </a:solidFill>
            </a:endParaRPr>
          </a:p>
        </p:txBody>
      </p:sp>
      <p:sp>
        <p:nvSpPr>
          <p:cNvPr id="199" name="Google Shape;380;p22"/>
          <p:cNvSpPr/>
          <p:nvPr/>
        </p:nvSpPr>
        <p:spPr>
          <a:xfrm rot="5400000">
            <a:off x="4512310" y="941070"/>
            <a:ext cx="1272540" cy="243840"/>
          </a:xfrm>
          <a:prstGeom prst="roundRect">
            <a:avLst>
              <a:gd name="adj" fmla="val 16667"/>
            </a:avLst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dirty="0">
              <a:solidFill>
                <a:schemeClr val="tx1"/>
              </a:solidFill>
            </a:endParaRPr>
          </a:p>
        </p:txBody>
      </p:sp>
      <p:sp>
        <p:nvSpPr>
          <p:cNvPr id="200" name="矩形 199"/>
          <p:cNvSpPr/>
          <p:nvPr/>
        </p:nvSpPr>
        <p:spPr>
          <a:xfrm rot="16200000">
            <a:off x="4838700" y="920750"/>
            <a:ext cx="62103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200" b="1" dirty="0">
                <a:solidFill>
                  <a:schemeClr val="tx1"/>
                </a:solidFill>
              </a:rPr>
              <a:t>Norm</a:t>
            </a:r>
            <a:endParaRPr lang="zh-CN" altLang="en-US" sz="1200" dirty="0"/>
          </a:p>
        </p:txBody>
      </p:sp>
      <p:cxnSp>
        <p:nvCxnSpPr>
          <p:cNvPr id="201" name="Google Shape;387;p22"/>
          <p:cNvCxnSpPr>
            <a:stCxn id="193" idx="0"/>
            <a:endCxn id="195" idx="2"/>
          </p:cNvCxnSpPr>
          <p:nvPr/>
        </p:nvCxnSpPr>
        <p:spPr>
          <a:xfrm>
            <a:off x="3672840" y="1062990"/>
            <a:ext cx="288925" cy="5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med"/>
          </a:ln>
        </p:spPr>
      </p:cxnSp>
      <p:cxnSp>
        <p:nvCxnSpPr>
          <p:cNvPr id="202" name="Google Shape;387;p22"/>
          <p:cNvCxnSpPr>
            <a:stCxn id="195" idx="0"/>
            <a:endCxn id="197" idx="2"/>
          </p:cNvCxnSpPr>
          <p:nvPr/>
        </p:nvCxnSpPr>
        <p:spPr>
          <a:xfrm flipV="1">
            <a:off x="4205605" y="1062990"/>
            <a:ext cx="288925" cy="5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med"/>
          </a:ln>
        </p:spPr>
      </p:cxnSp>
      <p:cxnSp>
        <p:nvCxnSpPr>
          <p:cNvPr id="203" name="Google Shape;387;p22"/>
          <p:cNvCxnSpPr>
            <a:stCxn id="197" idx="0"/>
            <a:endCxn id="199" idx="2"/>
          </p:cNvCxnSpPr>
          <p:nvPr/>
        </p:nvCxnSpPr>
        <p:spPr>
          <a:xfrm>
            <a:off x="4737735" y="1062990"/>
            <a:ext cx="288925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med"/>
          </a:ln>
        </p:spPr>
      </p:cxnSp>
      <p:sp>
        <p:nvSpPr>
          <p:cNvPr id="205" name="文本框 204"/>
          <p:cNvSpPr txBox="1"/>
          <p:nvPr/>
        </p:nvSpPr>
        <p:spPr>
          <a:xfrm>
            <a:off x="3079750" y="54610"/>
            <a:ext cx="1186815" cy="213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Residual Connection</a:t>
            </a:r>
            <a:endParaRPr lang="en-GB" altLang="zh-CN" sz="800" b="1" dirty="0">
              <a:solidFill>
                <a:schemeClr val="tx1"/>
              </a:solidFill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4192905" y="54610"/>
            <a:ext cx="1106805" cy="213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/>
                </a:solidFill>
              </a:rPr>
              <a:t>Residual Connection</a:t>
            </a:r>
            <a:endParaRPr lang="en-US" altLang="zh-CN" sz="800" dirty="0">
              <a:solidFill>
                <a:schemeClr val="tx1"/>
              </a:solidFill>
            </a:endParaRPr>
          </a:p>
        </p:txBody>
      </p:sp>
      <p:grpSp>
        <p:nvGrpSpPr>
          <p:cNvPr id="207" name="组合 206"/>
          <p:cNvGrpSpPr/>
          <p:nvPr/>
        </p:nvGrpSpPr>
        <p:grpSpPr>
          <a:xfrm rot="0">
            <a:off x="4333240" y="210820"/>
            <a:ext cx="820420" cy="851535"/>
            <a:chOff x="1564482" y="3176341"/>
            <a:chExt cx="831673" cy="920336"/>
          </a:xfrm>
        </p:grpSpPr>
        <p:cxnSp>
          <p:nvCxnSpPr>
            <p:cNvPr id="212" name="直接连接符 211"/>
            <p:cNvCxnSpPr/>
            <p:nvPr/>
          </p:nvCxnSpPr>
          <p:spPr>
            <a:xfrm>
              <a:off x="1567544" y="3176341"/>
              <a:ext cx="0" cy="920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flipH="1">
              <a:off x="1564482" y="3176341"/>
              <a:ext cx="831673" cy="32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oogle Shape;387;p22"/>
            <p:cNvCxnSpPr>
              <a:endCxn id="199" idx="1"/>
            </p:cNvCxnSpPr>
            <p:nvPr/>
          </p:nvCxnSpPr>
          <p:spPr>
            <a:xfrm flipH="1">
              <a:off x="2390576" y="3176341"/>
              <a:ext cx="2467" cy="23292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lg"/>
              <a:tailEnd type="triangle" w="sm" len="med"/>
            </a:ln>
          </p:spPr>
        </p:cxnSp>
      </p:grpSp>
      <p:grpSp>
        <p:nvGrpSpPr>
          <p:cNvPr id="208" name="组合 207"/>
          <p:cNvGrpSpPr/>
          <p:nvPr/>
        </p:nvGrpSpPr>
        <p:grpSpPr>
          <a:xfrm rot="0">
            <a:off x="3265805" y="216535"/>
            <a:ext cx="820420" cy="851535"/>
            <a:chOff x="1564482" y="3176341"/>
            <a:chExt cx="831673" cy="920336"/>
          </a:xfrm>
        </p:grpSpPr>
        <p:cxnSp>
          <p:nvCxnSpPr>
            <p:cNvPr id="209" name="直接连接符 208"/>
            <p:cNvCxnSpPr/>
            <p:nvPr/>
          </p:nvCxnSpPr>
          <p:spPr>
            <a:xfrm>
              <a:off x="1567544" y="3176341"/>
              <a:ext cx="0" cy="920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H="1">
              <a:off x="1564482" y="3176341"/>
              <a:ext cx="831673" cy="32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oogle Shape;387;p22"/>
            <p:cNvCxnSpPr>
              <a:endCxn id="195" idx="1"/>
            </p:cNvCxnSpPr>
            <p:nvPr/>
          </p:nvCxnSpPr>
          <p:spPr>
            <a:xfrm>
              <a:off x="2393043" y="3176341"/>
              <a:ext cx="1728" cy="23261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lg"/>
              <a:tailEnd type="triangle" w="sm" len="med"/>
            </a:ln>
          </p:spPr>
        </p:cxnSp>
      </p:grpSp>
      <p:sp>
        <p:nvSpPr>
          <p:cNvPr id="190" name="文本框 189"/>
          <p:cNvSpPr txBox="1"/>
          <p:nvPr/>
        </p:nvSpPr>
        <p:spPr>
          <a:xfrm>
            <a:off x="3776980" y="1686560"/>
            <a:ext cx="12338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A387C"/>
                </a:solidFill>
              </a:rPr>
              <a:t>Attention </a:t>
            </a:r>
            <a:r>
              <a:rPr lang="en-US" altLang="zh-CN" sz="1000" b="1" dirty="0">
                <a:solidFill>
                  <a:srgbClr val="0A387C"/>
                </a:solidFill>
              </a:rPr>
              <a:t>Block</a:t>
            </a:r>
            <a:endParaRPr lang="en-US" altLang="zh-CN" sz="1000" b="1" dirty="0">
              <a:solidFill>
                <a:srgbClr val="0A387C"/>
              </a:solidFill>
            </a:endParaRPr>
          </a:p>
        </p:txBody>
      </p:sp>
      <p:grpSp>
        <p:nvGrpSpPr>
          <p:cNvPr id="269" name="组合 268"/>
          <p:cNvGrpSpPr/>
          <p:nvPr/>
        </p:nvGrpSpPr>
        <p:grpSpPr>
          <a:xfrm rot="0">
            <a:off x="2359660" y="492125"/>
            <a:ext cx="422910" cy="1149985"/>
            <a:chOff x="1147864" y="3471654"/>
            <a:chExt cx="428625" cy="1242852"/>
          </a:xfrm>
        </p:grpSpPr>
        <p:sp>
          <p:nvSpPr>
            <p:cNvPr id="215" name="梯形 214"/>
            <p:cNvSpPr/>
            <p:nvPr/>
          </p:nvSpPr>
          <p:spPr>
            <a:xfrm rot="5400000">
              <a:off x="740750" y="3878767"/>
              <a:ext cx="1242852" cy="428625"/>
            </a:xfrm>
            <a:prstGeom prst="trapezoid">
              <a:avLst/>
            </a:prstGeom>
            <a:solidFill>
              <a:schemeClr val="bg1"/>
            </a:solidFill>
            <a:ln w="15875">
              <a:solidFill>
                <a:srgbClr val="0A387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65"/>
            </a:p>
          </p:txBody>
        </p:sp>
        <p:sp>
          <p:nvSpPr>
            <p:cNvPr id="241" name="文本框 240"/>
            <p:cNvSpPr txBox="1"/>
            <p:nvPr/>
          </p:nvSpPr>
          <p:spPr>
            <a:xfrm rot="16200000">
              <a:off x="995217" y="3948962"/>
              <a:ext cx="733633" cy="279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0A387C"/>
                  </a:solidFill>
                </a:rPr>
                <a:t>MLP</a:t>
              </a:r>
              <a:endParaRPr lang="en-US" altLang="zh-CN" sz="1200" b="1" dirty="0">
                <a:solidFill>
                  <a:srgbClr val="0A387C"/>
                </a:solidFill>
              </a:endParaRPr>
            </a:p>
          </p:txBody>
        </p:sp>
      </p:grpSp>
      <p:sp>
        <p:nvSpPr>
          <p:cNvPr id="242" name="梯形 241"/>
          <p:cNvSpPr/>
          <p:nvPr/>
        </p:nvSpPr>
        <p:spPr>
          <a:xfrm rot="16200000" flipH="1">
            <a:off x="5415280" y="854710"/>
            <a:ext cx="1149985" cy="423545"/>
          </a:xfrm>
          <a:prstGeom prst="trapezoid">
            <a:avLst/>
          </a:prstGeom>
          <a:solidFill>
            <a:schemeClr val="bg1"/>
          </a:solidFill>
          <a:ln w="15875">
            <a:solidFill>
              <a:srgbClr val="A2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5"/>
          </a:p>
        </p:txBody>
      </p:sp>
      <p:sp>
        <p:nvSpPr>
          <p:cNvPr id="243" name="文本框 242"/>
          <p:cNvSpPr txBox="1"/>
          <p:nvPr/>
        </p:nvSpPr>
        <p:spPr>
          <a:xfrm rot="16200000">
            <a:off x="5664835" y="928370"/>
            <a:ext cx="6508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A20000"/>
                </a:solidFill>
              </a:rPr>
              <a:t>MLP</a:t>
            </a:r>
            <a:endParaRPr lang="en-US" altLang="zh-CN" sz="1200" b="1" dirty="0">
              <a:solidFill>
                <a:srgbClr val="A20000"/>
              </a:solidFill>
            </a:endParaRPr>
          </a:p>
        </p:txBody>
      </p:sp>
      <p:cxnSp>
        <p:nvCxnSpPr>
          <p:cNvPr id="244" name="Google Shape;387;p22"/>
          <p:cNvCxnSpPr>
            <a:stCxn id="199" idx="0"/>
            <a:endCxn id="242" idx="0"/>
          </p:cNvCxnSpPr>
          <p:nvPr/>
        </p:nvCxnSpPr>
        <p:spPr>
          <a:xfrm>
            <a:off x="5270500" y="1062990"/>
            <a:ext cx="508000" cy="317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med"/>
          </a:ln>
        </p:spPr>
      </p:cxnSp>
      <p:sp>
        <p:nvSpPr>
          <p:cNvPr id="250" name="右箭头 249"/>
          <p:cNvSpPr/>
          <p:nvPr/>
        </p:nvSpPr>
        <p:spPr>
          <a:xfrm>
            <a:off x="2104390" y="997585"/>
            <a:ext cx="143510" cy="13779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54" name="Google Shape;379;p22"/>
          <p:cNvSpPr/>
          <p:nvPr/>
        </p:nvSpPr>
        <p:spPr>
          <a:xfrm rot="5400000">
            <a:off x="1274445" y="925830"/>
            <a:ext cx="1149985" cy="285750"/>
          </a:xfrm>
          <a:prstGeom prst="roundRect">
            <a:avLst>
              <a:gd name="adj" fmla="val 5070"/>
            </a:avLst>
          </a:prstGeom>
          <a:ln w="12700">
            <a:solidFill>
              <a:srgbClr val="0A387C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b="1" dirty="0">
              <a:solidFill>
                <a:srgbClr val="082C60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 rot="16200000">
            <a:off x="1485265" y="921385"/>
            <a:ext cx="71755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zh-CN" sz="1200" b="1" dirty="0">
                <a:solidFill>
                  <a:srgbClr val="0A387C"/>
                </a:solidFill>
              </a:rPr>
              <a:t>Input</a:t>
            </a:r>
            <a:endParaRPr lang="en-GB" altLang="zh-CN" sz="1200" b="1" dirty="0">
              <a:solidFill>
                <a:srgbClr val="0A387C"/>
              </a:solidFill>
            </a:endParaRPr>
          </a:p>
        </p:txBody>
      </p:sp>
      <p:sp>
        <p:nvSpPr>
          <p:cNvPr id="256" name="右箭头 255"/>
          <p:cNvSpPr/>
          <p:nvPr/>
        </p:nvSpPr>
        <p:spPr>
          <a:xfrm>
            <a:off x="6303645" y="997585"/>
            <a:ext cx="143510" cy="13779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60" name="Google Shape;379;p22"/>
          <p:cNvSpPr/>
          <p:nvPr/>
        </p:nvSpPr>
        <p:spPr>
          <a:xfrm rot="5400000">
            <a:off x="6108700" y="915670"/>
            <a:ext cx="1149985" cy="285750"/>
          </a:xfrm>
          <a:prstGeom prst="roundRect">
            <a:avLst>
              <a:gd name="adj" fmla="val 5070"/>
            </a:avLst>
          </a:prstGeom>
          <a:ln w="12700">
            <a:solidFill>
              <a:srgbClr val="A20000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b="1" dirty="0">
              <a:solidFill>
                <a:srgbClr val="A20000"/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 rot="16200000">
            <a:off x="6325235" y="920750"/>
            <a:ext cx="70866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zh-CN" sz="1200" b="1" dirty="0">
                <a:solidFill>
                  <a:srgbClr val="A20000"/>
                </a:solidFill>
              </a:rPr>
              <a:t>Output</a:t>
            </a:r>
            <a:endParaRPr lang="en-GB" altLang="zh-CN" sz="1200" b="1" dirty="0">
              <a:solidFill>
                <a:srgbClr val="A20000"/>
              </a:solidFill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6969760" y="1800225"/>
            <a:ext cx="1172210" cy="213995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/>
              <a:t>Predicted data</a:t>
            </a:r>
            <a:endParaRPr lang="en-US" altLang="zh-CN" sz="800" b="1" dirty="0"/>
          </a:p>
        </p:txBody>
      </p:sp>
      <p:cxnSp>
        <p:nvCxnSpPr>
          <p:cNvPr id="336" name="直接连接符 335"/>
          <p:cNvCxnSpPr>
            <a:stCxn id="339" idx="2"/>
            <a:endCxn id="124" idx="0"/>
          </p:cNvCxnSpPr>
          <p:nvPr/>
        </p:nvCxnSpPr>
        <p:spPr>
          <a:xfrm>
            <a:off x="1059180" y="1497330"/>
            <a:ext cx="0" cy="302895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文本框 338"/>
          <p:cNvSpPr txBox="1"/>
          <p:nvPr/>
        </p:nvSpPr>
        <p:spPr>
          <a:xfrm>
            <a:off x="639445" y="1283335"/>
            <a:ext cx="8394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m/z spectrum</a:t>
            </a:r>
            <a:endParaRPr lang="en-US" altLang="zh-CN" sz="800" b="1" dirty="0"/>
          </a:p>
        </p:txBody>
      </p:sp>
      <p:sp>
        <p:nvSpPr>
          <p:cNvPr id="393" name="文本框 392"/>
          <p:cNvSpPr txBox="1"/>
          <p:nvPr/>
        </p:nvSpPr>
        <p:spPr>
          <a:xfrm>
            <a:off x="7115810" y="1283335"/>
            <a:ext cx="880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m/z spectrum</a:t>
            </a:r>
            <a:endParaRPr lang="en-US" altLang="zh-CN" sz="800" b="1" dirty="0"/>
          </a:p>
        </p:txBody>
      </p:sp>
      <p:cxnSp>
        <p:nvCxnSpPr>
          <p:cNvPr id="394" name="直接连接符 393"/>
          <p:cNvCxnSpPr>
            <a:stCxn id="393" idx="2"/>
            <a:endCxn id="261" idx="0"/>
          </p:cNvCxnSpPr>
          <p:nvPr/>
        </p:nvCxnSpPr>
        <p:spPr>
          <a:xfrm>
            <a:off x="7555865" y="1497330"/>
            <a:ext cx="0" cy="302895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文本框 395"/>
          <p:cNvSpPr txBox="1"/>
          <p:nvPr/>
        </p:nvSpPr>
        <p:spPr>
          <a:xfrm rot="16200000">
            <a:off x="-632142" y="977900"/>
            <a:ext cx="15557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Model </a:t>
            </a:r>
            <a:r>
              <a:rPr lang="en-US" altLang="zh-CN" dirty="0"/>
              <a:t>Training</a:t>
            </a:r>
            <a:endParaRPr lang="en-US" altLang="zh-CN" dirty="0"/>
          </a:p>
        </p:txBody>
      </p:sp>
      <p:sp>
        <p:nvSpPr>
          <p:cNvPr id="397" name="左大括号 396"/>
          <p:cNvSpPr/>
          <p:nvPr/>
        </p:nvSpPr>
        <p:spPr>
          <a:xfrm>
            <a:off x="306705" y="9525"/>
            <a:ext cx="171450" cy="2147570"/>
          </a:xfrm>
          <a:prstGeom prst="leftBrac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124" name="文本框 123"/>
          <p:cNvSpPr txBox="1"/>
          <p:nvPr/>
        </p:nvSpPr>
        <p:spPr>
          <a:xfrm>
            <a:off x="498475" y="1800225"/>
            <a:ext cx="1121410" cy="213995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Original </a:t>
            </a:r>
            <a:r>
              <a:rPr lang="en-US" altLang="zh-CN" sz="785" b="1" dirty="0" smtClean="0"/>
              <a:t>data</a:t>
            </a:r>
            <a:endParaRPr lang="en-US" altLang="zh-CN" sz="785" b="1" dirty="0"/>
          </a:p>
        </p:txBody>
      </p:sp>
      <p:cxnSp>
        <p:nvCxnSpPr>
          <p:cNvPr id="204" name="Google Shape;387;p22"/>
          <p:cNvCxnSpPr>
            <a:stCxn id="215" idx="0"/>
            <a:endCxn id="193" idx="2"/>
          </p:cNvCxnSpPr>
          <p:nvPr/>
        </p:nvCxnSpPr>
        <p:spPr>
          <a:xfrm flipV="1">
            <a:off x="2782570" y="1062990"/>
            <a:ext cx="646430" cy="444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med"/>
          </a:ln>
        </p:spPr>
      </p:cxnSp>
      <p:grpSp>
        <p:nvGrpSpPr>
          <p:cNvPr id="17" name="组合 16"/>
          <p:cNvGrpSpPr>
            <a:grpSpLocks noChangeAspect="1"/>
          </p:cNvGrpSpPr>
          <p:nvPr/>
        </p:nvGrpSpPr>
        <p:grpSpPr>
          <a:xfrm rot="0">
            <a:off x="2499700" y="2459990"/>
            <a:ext cx="1390649" cy="1327864"/>
            <a:chOff x="4554" y="5969"/>
            <a:chExt cx="1595" cy="1551"/>
          </a:xfrm>
        </p:grpSpPr>
        <p:sp>
          <p:nvSpPr>
            <p:cNvPr id="12" name="文本框 11"/>
            <p:cNvSpPr txBox="1"/>
            <p:nvPr/>
          </p:nvSpPr>
          <p:spPr>
            <a:xfrm rot="20880000">
              <a:off x="5440" y="7272"/>
              <a:ext cx="420" cy="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85" b="1"/>
                <a:t>X </a:t>
              </a:r>
              <a:endParaRPr lang="en-US" altLang="zh-CN" sz="785" b="1"/>
            </a:p>
          </p:txBody>
        </p:sp>
        <p:grpSp>
          <p:nvGrpSpPr>
            <p:cNvPr id="323" name="组合 322"/>
            <p:cNvGrpSpPr>
              <a:grpSpLocks noChangeAspect="1"/>
            </p:cNvGrpSpPr>
            <p:nvPr/>
          </p:nvGrpSpPr>
          <p:grpSpPr>
            <a:xfrm rot="0">
              <a:off x="4554" y="5969"/>
              <a:ext cx="1370" cy="1495"/>
              <a:chOff x="5792" y="4940"/>
              <a:chExt cx="1552" cy="1499"/>
            </a:xfrm>
          </p:grpSpPr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25" y="4940"/>
                <a:ext cx="721" cy="938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pic>
            <p:nvPicPr>
              <p:cNvPr id="325" name="图片 32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78" y="5176"/>
                <a:ext cx="721" cy="938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pic>
            <p:nvPicPr>
              <p:cNvPr id="326" name="图片 32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3" y="5403"/>
                <a:ext cx="721" cy="938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cxnSp>
            <p:nvCxnSpPr>
              <p:cNvPr id="327" name="直接箭头连接符 326"/>
              <p:cNvCxnSpPr/>
              <p:nvPr/>
            </p:nvCxnSpPr>
            <p:spPr>
              <a:xfrm flipH="1" flipV="1">
                <a:off x="5792" y="5757"/>
                <a:ext cx="908" cy="593"/>
              </a:xfrm>
              <a:prstGeom prst="straightConnector1">
                <a:avLst/>
              </a:prstGeom>
              <a:ln w="22225">
                <a:prstDash val="sysDash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直接连接符 327"/>
              <p:cNvCxnSpPr/>
              <p:nvPr/>
            </p:nvCxnSpPr>
            <p:spPr>
              <a:xfrm>
                <a:off x="6583" y="4946"/>
                <a:ext cx="678" cy="46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29" name="直接连接符 328"/>
              <p:cNvCxnSpPr/>
              <p:nvPr/>
            </p:nvCxnSpPr>
            <p:spPr>
              <a:xfrm>
                <a:off x="5989" y="5027"/>
                <a:ext cx="705" cy="47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30" name="直接箭头连接符 329"/>
              <p:cNvCxnSpPr/>
              <p:nvPr/>
            </p:nvCxnSpPr>
            <p:spPr>
              <a:xfrm flipH="1" flipV="1">
                <a:off x="7301" y="5177"/>
                <a:ext cx="10" cy="1065"/>
              </a:xfrm>
              <a:prstGeom prst="straightConnector1">
                <a:avLst/>
              </a:prstGeom>
              <a:ln w="22225">
                <a:prstDash val="sysDash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" name="直接箭头连接符 330"/>
              <p:cNvCxnSpPr/>
              <p:nvPr/>
            </p:nvCxnSpPr>
            <p:spPr>
              <a:xfrm flipH="1">
                <a:off x="6274" y="6264"/>
                <a:ext cx="1027" cy="175"/>
              </a:xfrm>
              <a:prstGeom prst="straightConnector1">
                <a:avLst/>
              </a:prstGeom>
              <a:ln w="22225">
                <a:prstDash val="sysDash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2" name="文本框 331"/>
              <p:cNvSpPr txBox="1"/>
              <p:nvPr/>
            </p:nvSpPr>
            <p:spPr>
              <a:xfrm rot="2340000">
                <a:off x="5902" y="5967"/>
                <a:ext cx="489" cy="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85" b="1" dirty="0" err="1"/>
                  <a:t>dim</a:t>
                </a:r>
                <a:endParaRPr lang="en-US" altLang="zh-CN" sz="785" b="1" dirty="0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5822" y="6552"/>
              <a:ext cx="327" cy="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85" b="1"/>
                <a:t>Y</a:t>
              </a:r>
              <a:endParaRPr lang="en-US" altLang="zh-CN" sz="785" b="1"/>
            </a:p>
          </p:txBody>
        </p:sp>
      </p:grpSp>
      <p:sp>
        <p:nvSpPr>
          <p:cNvPr id="24" name="矩形 23"/>
          <p:cNvSpPr/>
          <p:nvPr/>
        </p:nvSpPr>
        <p:spPr>
          <a:xfrm rot="16200000">
            <a:off x="3787775" y="931545"/>
            <a:ext cx="593090" cy="27559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GB" altLang="zh-CN" sz="1200" b="1" dirty="0">
                <a:solidFill>
                  <a:schemeClr val="tx1"/>
                </a:solidFill>
              </a:rPr>
              <a:t>Norm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 rot="16200000">
            <a:off x="4128135" y="942340"/>
            <a:ext cx="1025525" cy="24511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/>
            <a:r>
              <a:rPr lang="en-GB" altLang="zh-CN" sz="1000" b="1" dirty="0">
                <a:solidFill>
                  <a:schemeClr val="tx1"/>
                </a:solidFill>
              </a:rPr>
              <a:t>Feed Forward</a:t>
            </a:r>
            <a:endParaRPr lang="en-GB" altLang="zh-CN" sz="1000" b="1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 rot="16200000">
            <a:off x="5664835" y="928370"/>
            <a:ext cx="6508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>
                <a:solidFill>
                  <a:srgbClr val="A20000"/>
                </a:solidFill>
              </a:rPr>
              <a:t>MLP</a:t>
            </a:r>
            <a:endParaRPr lang="en-US" altLang="zh-CN" sz="1200" b="1" dirty="0">
              <a:solidFill>
                <a:srgbClr val="A2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38830" y="2229485"/>
            <a:ext cx="1179830" cy="2451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Step2 </a:t>
            </a:r>
            <a:r>
              <a:rPr lang="en-US" altLang="zh-CN" sz="1000" b="1" dirty="0"/>
              <a:t>Clustering</a:t>
            </a:r>
            <a:endParaRPr lang="en-US" altLang="zh-CN" sz="1000" b="1" dirty="0">
              <a:solidFill>
                <a:srgbClr val="082C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 flipV="1">
            <a:off x="1159148" y="815250"/>
            <a:ext cx="1380537" cy="7693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6044163" y="817745"/>
            <a:ext cx="1381535" cy="769848"/>
          </a:xfrm>
          <a:prstGeom prst="rect">
            <a:avLst/>
          </a:prstGeom>
        </p:spPr>
      </p:pic>
      <p:sp>
        <p:nvSpPr>
          <p:cNvPr id="356" name="右箭头 355"/>
          <p:cNvSpPr/>
          <p:nvPr/>
        </p:nvSpPr>
        <p:spPr>
          <a:xfrm>
            <a:off x="2562137" y="3176681"/>
            <a:ext cx="327297" cy="143193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2397989" y="2271624"/>
            <a:ext cx="648109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>
                <a:solidFill>
                  <a:srgbClr val="0A387C"/>
                </a:solidFill>
              </a:rPr>
              <a:t>ENCODER</a:t>
            </a:r>
            <a:endParaRPr lang="en-US" altLang="zh-CN" sz="785" b="1" dirty="0">
              <a:solidFill>
                <a:srgbClr val="0A387C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61698" y="2259650"/>
            <a:ext cx="658087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>
                <a:solidFill>
                  <a:srgbClr val="A20000"/>
                </a:solidFill>
              </a:rPr>
              <a:t>DECODER</a:t>
            </a:r>
            <a:endParaRPr lang="en-US" altLang="zh-CN" sz="785" b="1" dirty="0">
              <a:solidFill>
                <a:srgbClr val="A20000"/>
              </a:solidFill>
            </a:endParaRPr>
          </a:p>
        </p:txBody>
      </p:sp>
      <p:sp>
        <p:nvSpPr>
          <p:cNvPr id="292" name="左大括号 291"/>
          <p:cNvSpPr/>
          <p:nvPr/>
        </p:nvSpPr>
        <p:spPr>
          <a:xfrm rot="5400000" flipH="1" flipV="1">
            <a:off x="5838105" y="1781676"/>
            <a:ext cx="58375" cy="964929"/>
          </a:xfrm>
          <a:prstGeom prst="leftBrace">
            <a:avLst/>
          </a:prstGeom>
          <a:ln w="25400"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A20000"/>
              </a:solidFill>
            </a:endParaRPr>
          </a:p>
        </p:txBody>
      </p:sp>
      <p:sp>
        <p:nvSpPr>
          <p:cNvPr id="296" name="矩形 295"/>
          <p:cNvSpPr/>
          <p:nvPr/>
        </p:nvSpPr>
        <p:spPr>
          <a:xfrm>
            <a:off x="1958433" y="3183168"/>
            <a:ext cx="49893" cy="588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  <a:prstDash val="solid"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97" name="矩形 296"/>
          <p:cNvSpPr/>
          <p:nvPr/>
        </p:nvSpPr>
        <p:spPr>
          <a:xfrm>
            <a:off x="1658576" y="2919234"/>
            <a:ext cx="49893" cy="588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  <a:prstDash val="solid"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98" name="矩形 297"/>
          <p:cNvSpPr/>
          <p:nvPr/>
        </p:nvSpPr>
        <p:spPr>
          <a:xfrm>
            <a:off x="1537835" y="2886305"/>
            <a:ext cx="265430" cy="412115"/>
          </a:xfrm>
          <a:prstGeom prst="rect">
            <a:avLst/>
          </a:prstGeom>
          <a:noFill/>
          <a:ln>
            <a:solidFill>
              <a:schemeClr val="accent2"/>
            </a:solidFill>
          </a:ln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cxnSp>
        <p:nvCxnSpPr>
          <p:cNvPr id="299" name="直接连接符 298"/>
          <p:cNvCxnSpPr/>
          <p:nvPr/>
        </p:nvCxnSpPr>
        <p:spPr>
          <a:xfrm>
            <a:off x="1728925" y="3235056"/>
            <a:ext cx="574766" cy="44055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00" name="图片 299" descr="selected_mz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46" y="2965634"/>
            <a:ext cx="264432" cy="412614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301" name="矩形 300"/>
          <p:cNvSpPr/>
          <p:nvPr/>
        </p:nvSpPr>
        <p:spPr>
          <a:xfrm>
            <a:off x="1753373" y="3001557"/>
            <a:ext cx="49893" cy="588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  <a:prstDash val="solid"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pic>
        <p:nvPicPr>
          <p:cNvPr id="302" name="图片 3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514" y="3012035"/>
            <a:ext cx="264432" cy="412614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303" name="矩形 302"/>
          <p:cNvSpPr/>
          <p:nvPr/>
        </p:nvSpPr>
        <p:spPr>
          <a:xfrm>
            <a:off x="1798276" y="3046461"/>
            <a:ext cx="49893" cy="588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  <a:prstDash val="solid"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pic>
        <p:nvPicPr>
          <p:cNvPr id="304" name="图片 3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52" y="3076896"/>
            <a:ext cx="264432" cy="412614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305" name="矩形 304"/>
          <p:cNvSpPr/>
          <p:nvPr/>
        </p:nvSpPr>
        <p:spPr>
          <a:xfrm>
            <a:off x="1879602" y="3109825"/>
            <a:ext cx="49893" cy="588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  <a:prstDash val="solid"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pic>
        <p:nvPicPr>
          <p:cNvPr id="306" name="图片 3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692" y="3134273"/>
            <a:ext cx="264432" cy="412614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307" name="矩形 306"/>
          <p:cNvSpPr/>
          <p:nvPr/>
        </p:nvSpPr>
        <p:spPr>
          <a:xfrm>
            <a:off x="1959929" y="3176183"/>
            <a:ext cx="49893" cy="588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  <a:prstDash val="solid"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pic>
        <p:nvPicPr>
          <p:cNvPr id="308" name="图片 307" descr="selected_mz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39" y="3196140"/>
            <a:ext cx="264432" cy="412614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cxnSp>
        <p:nvCxnSpPr>
          <p:cNvPr id="309" name="直接连接符 308"/>
          <p:cNvCxnSpPr/>
          <p:nvPr/>
        </p:nvCxnSpPr>
        <p:spPr>
          <a:xfrm>
            <a:off x="1662568" y="2983097"/>
            <a:ext cx="561794" cy="466499"/>
          </a:xfrm>
          <a:prstGeom prst="line">
            <a:avLst/>
          </a:prstGeom>
          <a:ln w="6350" cmpd="sng">
            <a:solidFill>
              <a:srgbClr val="0070C0">
                <a:alpha val="56000"/>
              </a:srgbClr>
            </a:solidFill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10" name="图片 3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124" y="3352305"/>
            <a:ext cx="265430" cy="412115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cxnSp>
        <p:nvCxnSpPr>
          <p:cNvPr id="311" name="直接连接符 310"/>
          <p:cNvCxnSpPr/>
          <p:nvPr/>
        </p:nvCxnSpPr>
        <p:spPr>
          <a:xfrm>
            <a:off x="1788797" y="2871337"/>
            <a:ext cx="555308" cy="478972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2" name="矩形 311"/>
          <p:cNvSpPr/>
          <p:nvPr/>
        </p:nvSpPr>
        <p:spPr>
          <a:xfrm>
            <a:off x="2034769" y="3235056"/>
            <a:ext cx="49893" cy="588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  <a:prstDash val="solid"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13" name="矩形 312"/>
          <p:cNvSpPr/>
          <p:nvPr/>
        </p:nvSpPr>
        <p:spPr>
          <a:xfrm>
            <a:off x="2223863" y="3390722"/>
            <a:ext cx="49893" cy="588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  <a:prstDash val="solid"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cxnSp>
        <p:nvCxnSpPr>
          <p:cNvPr id="314" name="直接箭头连接符 313"/>
          <p:cNvCxnSpPr/>
          <p:nvPr/>
        </p:nvCxnSpPr>
        <p:spPr>
          <a:xfrm flipH="1">
            <a:off x="1959929" y="3728996"/>
            <a:ext cx="397646" cy="84319"/>
          </a:xfrm>
          <a:prstGeom prst="straightConnector1">
            <a:avLst/>
          </a:prstGeom>
          <a:ln w="22225">
            <a:prstDash val="sys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/>
          <p:nvPr/>
        </p:nvCxnSpPr>
        <p:spPr>
          <a:xfrm flipH="1" flipV="1">
            <a:off x="2353584" y="3216097"/>
            <a:ext cx="3991" cy="513398"/>
          </a:xfrm>
          <a:prstGeom prst="straightConnector1">
            <a:avLst/>
          </a:prstGeom>
          <a:ln w="22225">
            <a:prstDash val="sys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接箭头连接符 315"/>
          <p:cNvCxnSpPr/>
          <p:nvPr/>
        </p:nvCxnSpPr>
        <p:spPr>
          <a:xfrm flipH="1" flipV="1">
            <a:off x="1460501" y="3259504"/>
            <a:ext cx="659584" cy="498430"/>
          </a:xfrm>
          <a:prstGeom prst="straightConnector1">
            <a:avLst/>
          </a:prstGeom>
          <a:ln w="22225">
            <a:prstDash val="sys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文本框 316"/>
          <p:cNvSpPr txBox="1"/>
          <p:nvPr/>
        </p:nvSpPr>
        <p:spPr>
          <a:xfrm rot="20880000">
            <a:off x="2160499" y="3715026"/>
            <a:ext cx="205559" cy="21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/>
              <a:t>X </a:t>
            </a:r>
            <a:endParaRPr lang="en-US" altLang="zh-CN" sz="785" b="1"/>
          </a:p>
        </p:txBody>
      </p:sp>
      <p:sp>
        <p:nvSpPr>
          <p:cNvPr id="318" name="文本框 317"/>
          <p:cNvSpPr txBox="1"/>
          <p:nvPr/>
        </p:nvSpPr>
        <p:spPr>
          <a:xfrm>
            <a:off x="2304190" y="3362566"/>
            <a:ext cx="163150" cy="21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/>
              <a:t>Y</a:t>
            </a:r>
            <a:endParaRPr lang="en-US" altLang="zh-CN" sz="785" b="1"/>
          </a:p>
        </p:txBody>
      </p:sp>
      <p:sp>
        <p:nvSpPr>
          <p:cNvPr id="319" name="文本框 318"/>
          <p:cNvSpPr txBox="1"/>
          <p:nvPr/>
        </p:nvSpPr>
        <p:spPr>
          <a:xfrm rot="2040000">
            <a:off x="1642610" y="3470052"/>
            <a:ext cx="307340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/>
              <a:t>m/z</a:t>
            </a:r>
            <a:endParaRPr lang="en-US" altLang="zh-CN" sz="785" b="1"/>
          </a:p>
        </p:txBody>
      </p:sp>
      <p:cxnSp>
        <p:nvCxnSpPr>
          <p:cNvPr id="320" name="直接连接符 319"/>
          <p:cNvCxnSpPr/>
          <p:nvPr/>
        </p:nvCxnSpPr>
        <p:spPr>
          <a:xfrm>
            <a:off x="1546317" y="2916241"/>
            <a:ext cx="565786" cy="470490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1" name="直接连接符 320"/>
          <p:cNvCxnSpPr/>
          <p:nvPr/>
        </p:nvCxnSpPr>
        <p:spPr>
          <a:xfrm>
            <a:off x="1708469" y="2919234"/>
            <a:ext cx="565786" cy="470490"/>
          </a:xfrm>
          <a:prstGeom prst="line">
            <a:avLst/>
          </a:prstGeom>
          <a:ln w="6350" cmpd="sng">
            <a:solidFill>
              <a:srgbClr val="0070C0">
                <a:alpha val="65000"/>
              </a:srgbClr>
            </a:solidFill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>
            <a:off x="1662568" y="2931707"/>
            <a:ext cx="565786" cy="470490"/>
          </a:xfrm>
          <a:prstGeom prst="line">
            <a:avLst/>
          </a:prstGeom>
          <a:ln w="6350" cmpd="sng">
            <a:solidFill>
              <a:srgbClr val="0070C0">
                <a:alpha val="65000"/>
              </a:srgbClr>
            </a:solidFill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0" name="文本框 339"/>
          <p:cNvSpPr txBox="1"/>
          <p:nvPr/>
        </p:nvSpPr>
        <p:spPr>
          <a:xfrm>
            <a:off x="1465491" y="2665279"/>
            <a:ext cx="526869" cy="18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30" b="1" dirty="0" smtClean="0"/>
              <a:t>Heat map</a:t>
            </a:r>
            <a:endParaRPr lang="en-US" altLang="zh-CN" sz="630" b="1" dirty="0"/>
          </a:p>
        </p:txBody>
      </p:sp>
      <p:cxnSp>
        <p:nvCxnSpPr>
          <p:cNvPr id="344" name="直接连接符 343"/>
          <p:cNvCxnSpPr>
            <a:stCxn id="124" idx="2"/>
            <a:endCxn id="340" idx="0"/>
          </p:cNvCxnSpPr>
          <p:nvPr/>
        </p:nvCxnSpPr>
        <p:spPr>
          <a:xfrm>
            <a:off x="1728789" y="2290175"/>
            <a:ext cx="0" cy="3746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7" name="组合 346"/>
          <p:cNvGrpSpPr/>
          <p:nvPr/>
        </p:nvGrpSpPr>
        <p:grpSpPr>
          <a:xfrm rot="0">
            <a:off x="4098838" y="2941186"/>
            <a:ext cx="772344" cy="794795"/>
            <a:chOff x="5621469" y="3030409"/>
            <a:chExt cx="794175" cy="725578"/>
          </a:xfrm>
        </p:grpSpPr>
        <p:pic>
          <p:nvPicPr>
            <p:cNvPr id="348" name="图片 347" descr="clusters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1469" y="3030409"/>
              <a:ext cx="495201" cy="6552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49" name="图片 348" descr="selected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20443" y="3100787"/>
              <a:ext cx="495201" cy="6552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</p:grpSp>
      <p:sp>
        <p:nvSpPr>
          <p:cNvPr id="289" name="左大括号 288"/>
          <p:cNvSpPr/>
          <p:nvPr/>
        </p:nvSpPr>
        <p:spPr>
          <a:xfrm rot="16200000">
            <a:off x="3717657" y="769848"/>
            <a:ext cx="64861" cy="3002555"/>
          </a:xfrm>
          <a:prstGeom prst="leftBrace">
            <a:avLst>
              <a:gd name="adj1" fmla="val 8333"/>
              <a:gd name="adj2" fmla="val 15714"/>
            </a:avLst>
          </a:prstGeom>
          <a:ln w="25400">
            <a:solidFill>
              <a:srgbClr val="082C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rgbClr val="0A387C"/>
              </a:solidFill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2082167" y="2695714"/>
            <a:ext cx="1279753" cy="309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30" b="1" dirty="0">
                <a:solidFill>
                  <a:schemeClr val="accent4">
                    <a:lumMod val="50000"/>
                  </a:schemeClr>
                </a:solidFill>
              </a:rPr>
              <a:t>Step1</a:t>
            </a:r>
            <a:r>
              <a:rPr lang="en-US" altLang="zh-CN" sz="630" b="1" dirty="0"/>
              <a:t> Dimension reduction</a:t>
            </a:r>
            <a:endParaRPr lang="en-US" altLang="zh-CN" sz="630" b="1" dirty="0"/>
          </a:p>
          <a:p>
            <a:pPr lvl="0"/>
            <a:r>
              <a:rPr lang="en-US" altLang="zh-CN" sz="630" b="1" dirty="0"/>
              <a:t>          by </a:t>
            </a:r>
            <a:r>
              <a:rPr lang="en-US" altLang="zh-CN" sz="785" b="1" dirty="0">
                <a:solidFill>
                  <a:srgbClr val="082C60"/>
                </a:solidFill>
              </a:rPr>
              <a:t>ENCODER</a:t>
            </a:r>
            <a:endParaRPr lang="en-US" altLang="zh-CN" sz="785" b="1" dirty="0">
              <a:solidFill>
                <a:srgbClr val="082C60"/>
              </a:solidFill>
            </a:endParaRPr>
          </a:p>
        </p:txBody>
      </p:sp>
      <p:sp>
        <p:nvSpPr>
          <p:cNvPr id="358" name="右箭头 357"/>
          <p:cNvSpPr/>
          <p:nvPr/>
        </p:nvSpPr>
        <p:spPr>
          <a:xfrm>
            <a:off x="3840892" y="3175684"/>
            <a:ext cx="327297" cy="143193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59" name="矩形 358"/>
          <p:cNvSpPr/>
          <p:nvPr/>
        </p:nvSpPr>
        <p:spPr>
          <a:xfrm>
            <a:off x="3681734" y="2695714"/>
            <a:ext cx="737916" cy="28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30" b="1" dirty="0">
                <a:solidFill>
                  <a:schemeClr val="accent4">
                    <a:lumMod val="50000"/>
                  </a:schemeClr>
                </a:solidFill>
              </a:rPr>
              <a:t>Step2</a:t>
            </a:r>
            <a:r>
              <a:rPr lang="en-US" altLang="zh-CN" sz="630" b="1" dirty="0"/>
              <a:t> Clustering</a:t>
            </a:r>
            <a:endParaRPr lang="en-US" altLang="zh-CN" sz="630" b="1" dirty="0">
              <a:solidFill>
                <a:srgbClr val="082C60"/>
              </a:solidFill>
            </a:endParaRPr>
          </a:p>
        </p:txBody>
      </p:sp>
      <p:sp>
        <p:nvSpPr>
          <p:cNvPr id="367" name="右箭头 366"/>
          <p:cNvSpPr/>
          <p:nvPr/>
        </p:nvSpPr>
        <p:spPr>
          <a:xfrm>
            <a:off x="5018365" y="3176681"/>
            <a:ext cx="327297" cy="143193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68" name="矩形 367"/>
          <p:cNvSpPr/>
          <p:nvPr/>
        </p:nvSpPr>
        <p:spPr>
          <a:xfrm>
            <a:off x="4784367" y="2695714"/>
            <a:ext cx="840197" cy="28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30" b="1" dirty="0">
                <a:solidFill>
                  <a:schemeClr val="accent4">
                    <a:lumMod val="50000"/>
                  </a:schemeClr>
                </a:solidFill>
              </a:rPr>
              <a:t>Step3</a:t>
            </a:r>
            <a:r>
              <a:rPr lang="en-US" altLang="zh-CN" sz="630" b="1" dirty="0"/>
              <a:t> Correlation </a:t>
            </a:r>
            <a:endParaRPr lang="en-US" altLang="zh-CN" sz="630" b="1" dirty="0"/>
          </a:p>
          <a:p>
            <a:r>
              <a:rPr lang="en-US" altLang="zh-CN" sz="630" b="1" dirty="0"/>
              <a:t>           analysis</a:t>
            </a:r>
            <a:endParaRPr lang="en-US" altLang="zh-CN" sz="630" b="1" dirty="0">
              <a:solidFill>
                <a:srgbClr val="082C60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5541242" y="2969127"/>
            <a:ext cx="637132" cy="861152"/>
          </a:xfrm>
          <a:prstGeom prst="rect">
            <a:avLst/>
          </a:prstGeom>
          <a:solidFill>
            <a:schemeClr val="bg1"/>
          </a:solidFill>
          <a:ln w="222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cxnSp>
        <p:nvCxnSpPr>
          <p:cNvPr id="337" name="直接连接符 336"/>
          <p:cNvCxnSpPr/>
          <p:nvPr/>
        </p:nvCxnSpPr>
        <p:spPr>
          <a:xfrm>
            <a:off x="5541242" y="3155726"/>
            <a:ext cx="637132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矩形 337"/>
          <p:cNvSpPr/>
          <p:nvPr/>
        </p:nvSpPr>
        <p:spPr>
          <a:xfrm>
            <a:off x="5505818" y="2990581"/>
            <a:ext cx="728980" cy="187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30" b="1" dirty="0"/>
              <a:t>Key </a:t>
            </a:r>
            <a:r>
              <a:rPr lang="en-US" altLang="zh-CN" sz="630" b="1" dirty="0" smtClean="0"/>
              <a:t>m/z values </a:t>
            </a:r>
            <a:endParaRPr lang="zh-CN" altLang="en-US" sz="630" b="1" dirty="0"/>
          </a:p>
        </p:txBody>
      </p:sp>
      <p:grpSp>
        <p:nvGrpSpPr>
          <p:cNvPr id="23" name="组合 22"/>
          <p:cNvGrpSpPr/>
          <p:nvPr/>
        </p:nvGrpSpPr>
        <p:grpSpPr>
          <a:xfrm rot="0">
            <a:off x="5653002" y="3177180"/>
            <a:ext cx="455023" cy="642977"/>
            <a:chOff x="5314973" y="3796856"/>
            <a:chExt cx="578868" cy="818300"/>
          </a:xfrm>
        </p:grpSpPr>
        <p:sp>
          <p:nvSpPr>
            <p:cNvPr id="362" name="文本框 361"/>
            <p:cNvSpPr txBox="1"/>
            <p:nvPr/>
          </p:nvSpPr>
          <p:spPr>
            <a:xfrm>
              <a:off x="5314973" y="3796856"/>
              <a:ext cx="563089" cy="362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30" dirty="0"/>
                <a:t>m/z 774</a:t>
              </a:r>
              <a:endParaRPr lang="en-US" altLang="zh-CN" sz="630" dirty="0"/>
            </a:p>
          </p:txBody>
        </p:sp>
        <p:sp>
          <p:nvSpPr>
            <p:cNvPr id="363" name="文本框 362"/>
            <p:cNvSpPr txBox="1"/>
            <p:nvPr/>
          </p:nvSpPr>
          <p:spPr>
            <a:xfrm>
              <a:off x="5314973" y="4375944"/>
              <a:ext cx="578868" cy="239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30" dirty="0"/>
                <a:t>m/z 253</a:t>
              </a:r>
              <a:endParaRPr lang="en-US" altLang="zh-CN" sz="630" dirty="0"/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5370953" y="4180581"/>
              <a:ext cx="447537" cy="2765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100"/>
                <a:t>...</a:t>
              </a:r>
              <a:endParaRPr lang="en-US" altLang="zh-CN" sz="1100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5314973" y="3988019"/>
              <a:ext cx="563089" cy="362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30" dirty="0"/>
                <a:t>m/z 884</a:t>
              </a:r>
              <a:endParaRPr lang="en-US" altLang="zh-CN" sz="630" dirty="0"/>
            </a:p>
          </p:txBody>
        </p:sp>
        <p:sp>
          <p:nvSpPr>
            <p:cNvPr id="375" name="椭圆 374"/>
            <p:cNvSpPr/>
            <p:nvPr/>
          </p:nvSpPr>
          <p:spPr>
            <a:xfrm>
              <a:off x="5352765" y="3909149"/>
              <a:ext cx="20610" cy="20495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5352765" y="4099611"/>
              <a:ext cx="20610" cy="20495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81" name="椭圆 380"/>
            <p:cNvSpPr/>
            <p:nvPr/>
          </p:nvSpPr>
          <p:spPr>
            <a:xfrm>
              <a:off x="5352765" y="4487537"/>
              <a:ext cx="20610" cy="20495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390" name="右箭头 389"/>
          <p:cNvSpPr/>
          <p:nvPr/>
        </p:nvSpPr>
        <p:spPr>
          <a:xfrm>
            <a:off x="6261696" y="3176681"/>
            <a:ext cx="327297" cy="143193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91" name="矩形 390"/>
          <p:cNvSpPr/>
          <p:nvPr/>
        </p:nvSpPr>
        <p:spPr>
          <a:xfrm>
            <a:off x="5988782" y="2695714"/>
            <a:ext cx="986383" cy="381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30" b="1" dirty="0">
                <a:solidFill>
                  <a:schemeClr val="accent4">
                    <a:lumMod val="50000"/>
                  </a:schemeClr>
                </a:solidFill>
              </a:rPr>
              <a:t>Step4 </a:t>
            </a:r>
            <a:r>
              <a:rPr lang="en-US" altLang="zh-CN" sz="630" b="1" dirty="0"/>
              <a:t>Biomarker </a:t>
            </a:r>
            <a:endParaRPr lang="en-US" altLang="zh-CN" sz="630" b="1" dirty="0"/>
          </a:p>
          <a:p>
            <a:r>
              <a:rPr lang="en-US" altLang="zh-CN" sz="630" b="1" dirty="0"/>
              <a:t>           identification</a:t>
            </a:r>
            <a:endParaRPr lang="en-US" altLang="zh-CN" sz="630" b="1" dirty="0"/>
          </a:p>
          <a:p>
            <a:endParaRPr lang="en-US" altLang="zh-CN" sz="630" b="1" dirty="0">
              <a:solidFill>
                <a:srgbClr val="082C60"/>
              </a:solidFill>
            </a:endParaRPr>
          </a:p>
        </p:txBody>
      </p:sp>
      <p:sp>
        <p:nvSpPr>
          <p:cNvPr id="192" name="圆角矩形 191"/>
          <p:cNvSpPr/>
          <p:nvPr/>
        </p:nvSpPr>
        <p:spPr>
          <a:xfrm>
            <a:off x="3433267" y="103278"/>
            <a:ext cx="1734277" cy="2077042"/>
          </a:xfrm>
          <a:prstGeom prst="roundRect">
            <a:avLst>
              <a:gd name="adj" fmla="val 3038"/>
            </a:avLst>
          </a:prstGeom>
          <a:ln w="12700">
            <a:solidFill>
              <a:srgbClr val="0A387C"/>
            </a:solidFill>
            <a:prstDash val="sysDash"/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93" name="Google Shape;380;p22"/>
          <p:cNvSpPr/>
          <p:nvPr/>
        </p:nvSpPr>
        <p:spPr>
          <a:xfrm rot="5400000">
            <a:off x="3058072" y="1099141"/>
            <a:ext cx="1320665" cy="194083"/>
          </a:xfrm>
          <a:prstGeom prst="roundRect">
            <a:avLst>
              <a:gd name="adj" fmla="val 16667"/>
            </a:avLst>
          </a:prstGeom>
          <a:ln w="22225">
            <a:solidFill>
              <a:schemeClr val="accent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 rot="16200000">
            <a:off x="3144886" y="1114109"/>
            <a:ext cx="1147038" cy="187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zh-CN" sz="630" b="1" dirty="0">
                <a:solidFill>
                  <a:schemeClr val="tx1"/>
                </a:solidFill>
              </a:rPr>
              <a:t>Multi</a:t>
            </a:r>
            <a:r>
              <a:rPr lang="en-GB" altLang="en-GB" sz="630" dirty="0">
                <a:solidFill>
                  <a:schemeClr val="tx1"/>
                </a:solidFill>
              </a:rPr>
              <a:t>-</a:t>
            </a:r>
            <a:r>
              <a:rPr lang="en-GB" altLang="zh-CN" sz="630" b="1" dirty="0">
                <a:solidFill>
                  <a:schemeClr val="tx1"/>
                </a:solidFill>
              </a:rPr>
              <a:t>Head Attention</a:t>
            </a:r>
            <a:endParaRPr lang="en-GB" altLang="zh-CN" sz="630" b="1" dirty="0">
              <a:solidFill>
                <a:schemeClr val="tx1"/>
              </a:solidFill>
            </a:endParaRPr>
          </a:p>
        </p:txBody>
      </p:sp>
      <p:sp>
        <p:nvSpPr>
          <p:cNvPr id="195" name="Google Shape;380;p22"/>
          <p:cNvSpPr/>
          <p:nvPr/>
        </p:nvSpPr>
        <p:spPr>
          <a:xfrm rot="5400000">
            <a:off x="3482162" y="1104629"/>
            <a:ext cx="1320665" cy="194083"/>
          </a:xfrm>
          <a:prstGeom prst="roundRect">
            <a:avLst>
              <a:gd name="adj" fmla="val 16667"/>
            </a:avLst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dirty="0">
              <a:solidFill>
                <a:schemeClr val="tx1"/>
              </a:solidFill>
            </a:endParaRPr>
          </a:p>
        </p:txBody>
      </p:sp>
      <p:sp>
        <p:nvSpPr>
          <p:cNvPr id="196" name="矩形 195"/>
          <p:cNvSpPr/>
          <p:nvPr/>
        </p:nvSpPr>
        <p:spPr>
          <a:xfrm rot="16200000">
            <a:off x="3923215" y="1119597"/>
            <a:ext cx="438060" cy="187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630" b="1" dirty="0">
                <a:solidFill>
                  <a:schemeClr val="tx1"/>
                </a:solidFill>
              </a:rPr>
              <a:t>Norm</a:t>
            </a:r>
            <a:endParaRPr lang="zh-CN" altLang="en-US" sz="1100" dirty="0"/>
          </a:p>
        </p:txBody>
      </p:sp>
      <p:sp>
        <p:nvSpPr>
          <p:cNvPr id="197" name="Google Shape;380;p22"/>
          <p:cNvSpPr/>
          <p:nvPr/>
        </p:nvSpPr>
        <p:spPr>
          <a:xfrm rot="5400000">
            <a:off x="3906252" y="1099141"/>
            <a:ext cx="1320665" cy="194083"/>
          </a:xfrm>
          <a:prstGeom prst="roundRect">
            <a:avLst>
              <a:gd name="adj" fmla="val 16667"/>
            </a:avLst>
          </a:prstGeom>
          <a:ln w="22225">
            <a:solidFill>
              <a:schemeClr val="accent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dirty="0">
              <a:solidFill>
                <a:schemeClr val="tx1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 rot="16200000">
            <a:off x="4149729" y="1114109"/>
            <a:ext cx="833711" cy="187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zh-CN" sz="630" b="1" dirty="0">
                <a:solidFill>
                  <a:schemeClr val="tx1"/>
                </a:solidFill>
              </a:rPr>
              <a:t>Feed Forward</a:t>
            </a:r>
            <a:endParaRPr lang="en-GB" altLang="zh-CN" sz="630" b="1" dirty="0">
              <a:solidFill>
                <a:schemeClr val="tx1"/>
              </a:solidFill>
            </a:endParaRPr>
          </a:p>
        </p:txBody>
      </p:sp>
      <p:sp>
        <p:nvSpPr>
          <p:cNvPr id="199" name="Google Shape;380;p22"/>
          <p:cNvSpPr/>
          <p:nvPr/>
        </p:nvSpPr>
        <p:spPr>
          <a:xfrm rot="5400000">
            <a:off x="4330341" y="1099141"/>
            <a:ext cx="1320665" cy="194083"/>
          </a:xfrm>
          <a:prstGeom prst="roundRect">
            <a:avLst>
              <a:gd name="adj" fmla="val 16667"/>
            </a:avLst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dirty="0">
              <a:solidFill>
                <a:schemeClr val="tx1"/>
              </a:solidFill>
            </a:endParaRPr>
          </a:p>
        </p:txBody>
      </p:sp>
      <p:sp>
        <p:nvSpPr>
          <p:cNvPr id="200" name="矩形 199"/>
          <p:cNvSpPr/>
          <p:nvPr/>
        </p:nvSpPr>
        <p:spPr>
          <a:xfrm rot="16200000">
            <a:off x="4774388" y="1114109"/>
            <a:ext cx="432572" cy="187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630" b="1" dirty="0">
                <a:solidFill>
                  <a:schemeClr val="tx1"/>
                </a:solidFill>
              </a:rPr>
              <a:t>Norm</a:t>
            </a:r>
            <a:endParaRPr lang="zh-CN" altLang="en-US" sz="1100" dirty="0"/>
          </a:p>
        </p:txBody>
      </p:sp>
      <p:cxnSp>
        <p:nvCxnSpPr>
          <p:cNvPr id="201" name="Google Shape;387;p22"/>
          <p:cNvCxnSpPr>
            <a:stCxn id="193" idx="0"/>
            <a:endCxn id="195" idx="2"/>
          </p:cNvCxnSpPr>
          <p:nvPr/>
        </p:nvCxnSpPr>
        <p:spPr>
          <a:xfrm>
            <a:off x="3815447" y="1196432"/>
            <a:ext cx="230006" cy="548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med"/>
          </a:ln>
        </p:spPr>
      </p:cxnSp>
      <p:cxnSp>
        <p:nvCxnSpPr>
          <p:cNvPr id="202" name="Google Shape;387;p22"/>
          <p:cNvCxnSpPr>
            <a:stCxn id="195" idx="0"/>
            <a:endCxn id="197" idx="2"/>
          </p:cNvCxnSpPr>
          <p:nvPr/>
        </p:nvCxnSpPr>
        <p:spPr>
          <a:xfrm flipV="1">
            <a:off x="4239536" y="1196432"/>
            <a:ext cx="230006" cy="548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med"/>
          </a:ln>
        </p:spPr>
      </p:cxnSp>
      <p:cxnSp>
        <p:nvCxnSpPr>
          <p:cNvPr id="203" name="Google Shape;387;p22"/>
          <p:cNvCxnSpPr>
            <a:stCxn id="197" idx="0"/>
            <a:endCxn id="199" idx="2"/>
          </p:cNvCxnSpPr>
          <p:nvPr/>
        </p:nvCxnSpPr>
        <p:spPr>
          <a:xfrm>
            <a:off x="4663626" y="1196432"/>
            <a:ext cx="230006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med"/>
          </a:ln>
        </p:spPr>
      </p:cxnSp>
      <p:sp>
        <p:nvSpPr>
          <p:cNvPr id="205" name="文本框 204"/>
          <p:cNvSpPr txBox="1"/>
          <p:nvPr/>
        </p:nvSpPr>
        <p:spPr>
          <a:xfrm>
            <a:off x="3398342" y="170634"/>
            <a:ext cx="838700" cy="175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550" b="1" dirty="0">
                <a:solidFill>
                  <a:schemeClr val="tx1"/>
                </a:solidFill>
              </a:rPr>
              <a:t>Residual Connection</a:t>
            </a:r>
            <a:endParaRPr lang="en-US" altLang="zh-CN" sz="550" dirty="0">
              <a:solidFill>
                <a:schemeClr val="tx1"/>
              </a:solidFill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4245524" y="170634"/>
            <a:ext cx="845186" cy="175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550" b="1" dirty="0">
                <a:solidFill>
                  <a:schemeClr val="tx1"/>
                </a:solidFill>
              </a:rPr>
              <a:t>Residual Connection</a:t>
            </a:r>
            <a:endParaRPr lang="en-US" altLang="zh-CN" sz="550" dirty="0">
              <a:solidFill>
                <a:schemeClr val="tx1"/>
              </a:solidFill>
            </a:endParaRPr>
          </a:p>
        </p:txBody>
      </p:sp>
      <p:grpSp>
        <p:nvGrpSpPr>
          <p:cNvPr id="207" name="组合 206"/>
          <p:cNvGrpSpPr/>
          <p:nvPr/>
        </p:nvGrpSpPr>
        <p:grpSpPr>
          <a:xfrm rot="0">
            <a:off x="4341318" y="312330"/>
            <a:ext cx="653597" cy="883603"/>
            <a:chOff x="1564482" y="3176341"/>
            <a:chExt cx="831673" cy="920336"/>
          </a:xfrm>
        </p:grpSpPr>
        <p:cxnSp>
          <p:nvCxnSpPr>
            <p:cNvPr id="212" name="直接连接符 211"/>
            <p:cNvCxnSpPr/>
            <p:nvPr/>
          </p:nvCxnSpPr>
          <p:spPr>
            <a:xfrm>
              <a:off x="1567544" y="3176341"/>
              <a:ext cx="0" cy="920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flipH="1">
              <a:off x="1564482" y="3176341"/>
              <a:ext cx="831673" cy="32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oogle Shape;387;p22"/>
            <p:cNvCxnSpPr>
              <a:endCxn id="199" idx="1"/>
            </p:cNvCxnSpPr>
            <p:nvPr/>
          </p:nvCxnSpPr>
          <p:spPr>
            <a:xfrm flipH="1">
              <a:off x="2390576" y="3176341"/>
              <a:ext cx="2467" cy="23292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lg"/>
              <a:tailEnd type="triangle" w="sm" len="med"/>
            </a:ln>
          </p:spPr>
        </p:cxnSp>
      </p:grpSp>
      <p:grpSp>
        <p:nvGrpSpPr>
          <p:cNvPr id="208" name="组合 207"/>
          <p:cNvGrpSpPr/>
          <p:nvPr/>
        </p:nvGrpSpPr>
        <p:grpSpPr>
          <a:xfrm rot="0">
            <a:off x="3491143" y="318317"/>
            <a:ext cx="653597" cy="883603"/>
            <a:chOff x="1564482" y="3176341"/>
            <a:chExt cx="831673" cy="920336"/>
          </a:xfrm>
        </p:grpSpPr>
        <p:cxnSp>
          <p:nvCxnSpPr>
            <p:cNvPr id="209" name="直接连接符 208"/>
            <p:cNvCxnSpPr/>
            <p:nvPr/>
          </p:nvCxnSpPr>
          <p:spPr>
            <a:xfrm>
              <a:off x="1567544" y="3176341"/>
              <a:ext cx="0" cy="920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H="1">
              <a:off x="1564482" y="3176341"/>
              <a:ext cx="831673" cy="32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oogle Shape;387;p22"/>
            <p:cNvCxnSpPr>
              <a:endCxn id="195" idx="1"/>
            </p:cNvCxnSpPr>
            <p:nvPr/>
          </p:nvCxnSpPr>
          <p:spPr>
            <a:xfrm>
              <a:off x="2393043" y="3176341"/>
              <a:ext cx="1728" cy="23261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lg"/>
              <a:tailEnd type="triangle" w="sm" len="med"/>
            </a:ln>
          </p:spPr>
        </p:cxnSp>
      </p:grpSp>
      <p:sp>
        <p:nvSpPr>
          <p:cNvPr id="190" name="文本框 189"/>
          <p:cNvSpPr txBox="1"/>
          <p:nvPr/>
        </p:nvSpPr>
        <p:spPr>
          <a:xfrm>
            <a:off x="3898269" y="1935845"/>
            <a:ext cx="886098" cy="21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>
                <a:solidFill>
                  <a:srgbClr val="0A387C"/>
                </a:solidFill>
              </a:rPr>
              <a:t>Attention Block</a:t>
            </a:r>
            <a:endParaRPr lang="en-US" altLang="zh-CN" sz="785" b="1" dirty="0">
              <a:solidFill>
                <a:srgbClr val="0A387C"/>
              </a:solidFill>
            </a:endParaRPr>
          </a:p>
        </p:txBody>
      </p:sp>
      <p:grpSp>
        <p:nvGrpSpPr>
          <p:cNvPr id="269" name="组合 268"/>
          <p:cNvGrpSpPr/>
          <p:nvPr/>
        </p:nvGrpSpPr>
        <p:grpSpPr>
          <a:xfrm rot="0">
            <a:off x="2769192" y="603704"/>
            <a:ext cx="336777" cy="1192939"/>
            <a:chOff x="1147864" y="3471654"/>
            <a:chExt cx="428625" cy="1242852"/>
          </a:xfrm>
        </p:grpSpPr>
        <p:sp>
          <p:nvSpPr>
            <p:cNvPr id="215" name="梯形 214"/>
            <p:cNvSpPr/>
            <p:nvPr/>
          </p:nvSpPr>
          <p:spPr>
            <a:xfrm rot="5400000">
              <a:off x="740750" y="3878767"/>
              <a:ext cx="1242852" cy="428625"/>
            </a:xfrm>
            <a:prstGeom prst="trapezoid">
              <a:avLst/>
            </a:prstGeom>
            <a:solidFill>
              <a:schemeClr val="bg1"/>
            </a:solidFill>
            <a:ln w="15875">
              <a:solidFill>
                <a:srgbClr val="0A387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65"/>
            </a:p>
          </p:txBody>
        </p:sp>
        <p:sp>
          <p:nvSpPr>
            <p:cNvPr id="241" name="文本框 240"/>
            <p:cNvSpPr txBox="1"/>
            <p:nvPr/>
          </p:nvSpPr>
          <p:spPr>
            <a:xfrm rot="16200000">
              <a:off x="1139029" y="3967816"/>
              <a:ext cx="462741" cy="26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 dirty="0">
                  <a:solidFill>
                    <a:srgbClr val="0A387C"/>
                  </a:solidFill>
                </a:rPr>
                <a:t>MLP</a:t>
              </a:r>
              <a:endParaRPr lang="en-US" altLang="zh-CN" sz="785" b="1" dirty="0">
                <a:solidFill>
                  <a:srgbClr val="0A387C"/>
                </a:solidFill>
              </a:endParaRPr>
            </a:p>
          </p:txBody>
        </p:sp>
      </p:grpSp>
      <p:sp>
        <p:nvSpPr>
          <p:cNvPr id="242" name="梯形 241"/>
          <p:cNvSpPr/>
          <p:nvPr/>
        </p:nvSpPr>
        <p:spPr>
          <a:xfrm rot="16200000" flipH="1">
            <a:off x="5064266" y="1031286"/>
            <a:ext cx="1192939" cy="337276"/>
          </a:xfrm>
          <a:prstGeom prst="trapezoid">
            <a:avLst/>
          </a:prstGeom>
          <a:solidFill>
            <a:schemeClr val="bg1"/>
          </a:solidFill>
          <a:ln w="15875">
            <a:solidFill>
              <a:srgbClr val="A2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5"/>
          </a:p>
        </p:txBody>
      </p:sp>
      <p:sp>
        <p:nvSpPr>
          <p:cNvPr id="243" name="文本框 242"/>
          <p:cNvSpPr txBox="1"/>
          <p:nvPr/>
        </p:nvSpPr>
        <p:spPr>
          <a:xfrm rot="16200000">
            <a:off x="5441457" y="1095149"/>
            <a:ext cx="444047" cy="21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>
                <a:solidFill>
                  <a:srgbClr val="A20000"/>
                </a:solidFill>
              </a:rPr>
              <a:t>MLP</a:t>
            </a:r>
            <a:endParaRPr lang="en-US" altLang="zh-CN" sz="785" b="1" dirty="0">
              <a:solidFill>
                <a:srgbClr val="A20000"/>
              </a:solidFill>
            </a:endParaRPr>
          </a:p>
        </p:txBody>
      </p:sp>
      <p:cxnSp>
        <p:nvCxnSpPr>
          <p:cNvPr id="244" name="Google Shape;387;p22"/>
          <p:cNvCxnSpPr>
            <a:stCxn id="199" idx="0"/>
            <a:endCxn id="242" idx="0"/>
          </p:cNvCxnSpPr>
          <p:nvPr/>
        </p:nvCxnSpPr>
        <p:spPr>
          <a:xfrm>
            <a:off x="5087716" y="1196432"/>
            <a:ext cx="404631" cy="349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med"/>
          </a:ln>
        </p:spPr>
      </p:cxnSp>
      <p:sp>
        <p:nvSpPr>
          <p:cNvPr id="250" name="右箭头 249"/>
          <p:cNvSpPr/>
          <p:nvPr/>
        </p:nvSpPr>
        <p:spPr>
          <a:xfrm>
            <a:off x="2566128" y="1128578"/>
            <a:ext cx="114255" cy="142694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54" name="Google Shape;379;p22"/>
          <p:cNvSpPr/>
          <p:nvPr/>
        </p:nvSpPr>
        <p:spPr>
          <a:xfrm rot="5400000">
            <a:off x="1766345" y="1088663"/>
            <a:ext cx="1192939" cy="227512"/>
          </a:xfrm>
          <a:prstGeom prst="roundRect">
            <a:avLst>
              <a:gd name="adj" fmla="val 5070"/>
            </a:avLst>
          </a:prstGeom>
          <a:ln w="12700">
            <a:solidFill>
              <a:srgbClr val="0A387C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b="1" dirty="0">
              <a:solidFill>
                <a:srgbClr val="082C60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 rot="16200000">
            <a:off x="2149772" y="1138556"/>
            <a:ext cx="426085" cy="212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altLang="zh-CN" sz="785" b="1" dirty="0">
                <a:solidFill>
                  <a:srgbClr val="0A387C"/>
                </a:solidFill>
              </a:rPr>
              <a:t>Input</a:t>
            </a:r>
            <a:endParaRPr lang="en-GB" altLang="zh-CN" sz="785" b="1" dirty="0">
              <a:solidFill>
                <a:srgbClr val="0A387C"/>
              </a:solidFill>
            </a:endParaRPr>
          </a:p>
        </p:txBody>
      </p:sp>
      <p:sp>
        <p:nvSpPr>
          <p:cNvPr id="256" name="右箭头 255"/>
          <p:cNvSpPr/>
          <p:nvPr/>
        </p:nvSpPr>
        <p:spPr>
          <a:xfrm>
            <a:off x="5910450" y="1128578"/>
            <a:ext cx="114255" cy="142694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60" name="Google Shape;379;p22"/>
          <p:cNvSpPr/>
          <p:nvPr/>
        </p:nvSpPr>
        <p:spPr>
          <a:xfrm rot="5400000">
            <a:off x="5616581" y="1078186"/>
            <a:ext cx="1192939" cy="227512"/>
          </a:xfrm>
          <a:prstGeom prst="roundRect">
            <a:avLst>
              <a:gd name="adj" fmla="val 5070"/>
            </a:avLst>
          </a:prstGeom>
          <a:ln w="12700">
            <a:solidFill>
              <a:srgbClr val="A20000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b="1" dirty="0">
              <a:solidFill>
                <a:srgbClr val="A20000"/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 rot="16200000">
            <a:off x="5958189" y="1100638"/>
            <a:ext cx="499745" cy="212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altLang="zh-CN" sz="785" b="1" dirty="0">
                <a:solidFill>
                  <a:srgbClr val="A20000"/>
                </a:solidFill>
              </a:rPr>
              <a:t>Output</a:t>
            </a:r>
            <a:endParaRPr lang="en-GB" altLang="zh-CN" sz="785" b="1" dirty="0">
              <a:solidFill>
                <a:srgbClr val="A20000"/>
              </a:solidFill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6440811" y="2078539"/>
            <a:ext cx="933496" cy="212090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785" b="1" dirty="0" smtClean="0"/>
              <a:t>Predicted data</a:t>
            </a:r>
            <a:endParaRPr lang="en-US" altLang="zh-CN" sz="785" b="1" dirty="0"/>
          </a:p>
        </p:txBody>
      </p:sp>
      <p:cxnSp>
        <p:nvCxnSpPr>
          <p:cNvPr id="336" name="直接连接符 335"/>
          <p:cNvCxnSpPr>
            <a:stCxn id="339" idx="2"/>
            <a:endCxn id="124" idx="0"/>
          </p:cNvCxnSpPr>
          <p:nvPr/>
        </p:nvCxnSpPr>
        <p:spPr>
          <a:xfrm>
            <a:off x="1728925" y="1768069"/>
            <a:ext cx="0" cy="310515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文本框 338"/>
          <p:cNvSpPr txBox="1"/>
          <p:nvPr/>
        </p:nvSpPr>
        <p:spPr>
          <a:xfrm>
            <a:off x="1394643" y="1579609"/>
            <a:ext cx="668565" cy="18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30" b="1" dirty="0"/>
              <a:t>m/z spectrum</a:t>
            </a:r>
            <a:endParaRPr lang="en-US" altLang="zh-CN" sz="630" b="1" dirty="0"/>
          </a:p>
        </p:txBody>
      </p:sp>
      <p:sp>
        <p:nvSpPr>
          <p:cNvPr id="393" name="文本框 392"/>
          <p:cNvSpPr txBox="1"/>
          <p:nvPr/>
        </p:nvSpPr>
        <p:spPr>
          <a:xfrm>
            <a:off x="6557561" y="1579609"/>
            <a:ext cx="700995" cy="18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30" b="1" dirty="0"/>
              <a:t>m/z spectrum</a:t>
            </a:r>
            <a:endParaRPr lang="en-US" altLang="zh-CN" sz="630" b="1" dirty="0"/>
          </a:p>
        </p:txBody>
      </p:sp>
      <p:cxnSp>
        <p:nvCxnSpPr>
          <p:cNvPr id="394" name="直接连接符 393"/>
          <p:cNvCxnSpPr>
            <a:stCxn id="393" idx="2"/>
            <a:endCxn id="261" idx="0"/>
          </p:cNvCxnSpPr>
          <p:nvPr/>
        </p:nvCxnSpPr>
        <p:spPr>
          <a:xfrm flipH="1">
            <a:off x="6314582" y="1389019"/>
            <a:ext cx="499" cy="243976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文本框 395"/>
          <p:cNvSpPr txBox="1"/>
          <p:nvPr/>
        </p:nvSpPr>
        <p:spPr>
          <a:xfrm rot="16200000">
            <a:off x="-196442" y="1114608"/>
            <a:ext cx="230854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 Self-supervised Model </a:t>
            </a:r>
            <a:r>
              <a:rPr lang="en-US" altLang="zh-CN" sz="1100" dirty="0"/>
              <a:t>Training</a:t>
            </a:r>
            <a:endParaRPr lang="en-US" altLang="zh-CN" sz="1100" dirty="0"/>
          </a:p>
        </p:txBody>
      </p:sp>
      <p:sp>
        <p:nvSpPr>
          <p:cNvPr id="397" name="左大括号 396"/>
          <p:cNvSpPr/>
          <p:nvPr/>
        </p:nvSpPr>
        <p:spPr>
          <a:xfrm>
            <a:off x="1134202" y="103278"/>
            <a:ext cx="136707" cy="2228217"/>
          </a:xfrm>
          <a:prstGeom prst="leftBrac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399" name="左大括号 398"/>
          <p:cNvSpPr/>
          <p:nvPr/>
        </p:nvSpPr>
        <p:spPr>
          <a:xfrm>
            <a:off x="1129212" y="2465209"/>
            <a:ext cx="132715" cy="1474335"/>
          </a:xfrm>
          <a:prstGeom prst="leftBrac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00" name="文本框 399"/>
          <p:cNvSpPr txBox="1"/>
          <p:nvPr/>
        </p:nvSpPr>
        <p:spPr>
          <a:xfrm rot="16200000">
            <a:off x="595358" y="3130780"/>
            <a:ext cx="75692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Workflow</a:t>
            </a:r>
            <a:endParaRPr lang="en-US" altLang="zh-CN" sz="1100" dirty="0"/>
          </a:p>
        </p:txBody>
      </p:sp>
      <p:cxnSp>
        <p:nvCxnSpPr>
          <p:cNvPr id="410" name="直接连接符 409"/>
          <p:cNvCxnSpPr>
            <a:stCxn id="293" idx="0"/>
            <a:endCxn id="16" idx="2"/>
          </p:cNvCxnSpPr>
          <p:nvPr/>
        </p:nvCxnSpPr>
        <p:spPr>
          <a:xfrm flipV="1">
            <a:off x="3026141" y="2046607"/>
            <a:ext cx="0" cy="71347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1282883" y="2078539"/>
            <a:ext cx="893083" cy="212090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785" b="1" dirty="0"/>
              <a:t>Original </a:t>
            </a:r>
            <a:r>
              <a:rPr lang="en-US" altLang="zh-CN" sz="785" b="1" dirty="0" smtClean="0"/>
              <a:t>data</a:t>
            </a:r>
            <a:endParaRPr lang="en-US" altLang="zh-CN" sz="785" b="1" dirty="0"/>
          </a:p>
        </p:txBody>
      </p:sp>
      <p:pic>
        <p:nvPicPr>
          <p:cNvPr id="126" name="图片 125" descr="虚谷数据库集群_复制 (2)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94696" y="2883311"/>
            <a:ext cx="960438" cy="9604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544090" y="3698561"/>
            <a:ext cx="861060" cy="187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630" dirty="0" smtClean="0"/>
              <a:t>Metabolism database</a:t>
            </a:r>
            <a:endParaRPr lang="en-US" altLang="zh-CN" sz="630" dirty="0"/>
          </a:p>
        </p:txBody>
      </p:sp>
      <p:cxnSp>
        <p:nvCxnSpPr>
          <p:cNvPr id="204" name="Google Shape;387;p22"/>
          <p:cNvCxnSpPr>
            <a:stCxn id="215" idx="0"/>
            <a:endCxn id="193" idx="2"/>
          </p:cNvCxnSpPr>
          <p:nvPr/>
        </p:nvCxnSpPr>
        <p:spPr>
          <a:xfrm flipV="1">
            <a:off x="3105969" y="1196432"/>
            <a:ext cx="515394" cy="349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med"/>
          </a:ln>
        </p:spPr>
      </p:cxnSp>
      <p:grpSp>
        <p:nvGrpSpPr>
          <p:cNvPr id="17" name="组合 16"/>
          <p:cNvGrpSpPr/>
          <p:nvPr/>
        </p:nvGrpSpPr>
        <p:grpSpPr>
          <a:xfrm>
            <a:off x="2891929" y="2990581"/>
            <a:ext cx="925396" cy="880493"/>
            <a:chOff x="4339" y="5969"/>
            <a:chExt cx="1771" cy="1716"/>
          </a:xfrm>
        </p:grpSpPr>
        <p:sp>
          <p:nvSpPr>
            <p:cNvPr id="12" name="文本框 11"/>
            <p:cNvSpPr txBox="1"/>
            <p:nvPr/>
          </p:nvSpPr>
          <p:spPr>
            <a:xfrm rot="20880000">
              <a:off x="5440" y="7272"/>
              <a:ext cx="420" cy="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85" b="1"/>
                <a:t>X </a:t>
              </a:r>
              <a:endParaRPr lang="en-US" altLang="zh-CN" sz="785" b="1"/>
            </a:p>
          </p:txBody>
        </p:sp>
        <p:grpSp>
          <p:nvGrpSpPr>
            <p:cNvPr id="323" name="组合 322"/>
            <p:cNvGrpSpPr>
              <a:grpSpLocks noChangeAspect="1"/>
            </p:cNvGrpSpPr>
            <p:nvPr/>
          </p:nvGrpSpPr>
          <p:grpSpPr>
            <a:xfrm rot="0">
              <a:off x="4339" y="5969"/>
              <a:ext cx="1585" cy="1604"/>
              <a:chOff x="5549" y="4940"/>
              <a:chExt cx="1795" cy="1608"/>
            </a:xfrm>
          </p:grpSpPr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25" y="4940"/>
                <a:ext cx="721" cy="938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pic>
            <p:nvPicPr>
              <p:cNvPr id="325" name="图片 32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78" y="5176"/>
                <a:ext cx="721" cy="938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pic>
            <p:nvPicPr>
              <p:cNvPr id="326" name="图片 32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3" y="5403"/>
                <a:ext cx="721" cy="938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cxnSp>
            <p:nvCxnSpPr>
              <p:cNvPr id="327" name="直接箭头连接符 326"/>
              <p:cNvCxnSpPr/>
              <p:nvPr/>
            </p:nvCxnSpPr>
            <p:spPr>
              <a:xfrm flipH="1" flipV="1">
                <a:off x="5549" y="5582"/>
                <a:ext cx="1150" cy="768"/>
              </a:xfrm>
              <a:prstGeom prst="straightConnector1">
                <a:avLst/>
              </a:prstGeom>
              <a:ln w="22225">
                <a:prstDash val="sysDash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直接连接符 327"/>
              <p:cNvCxnSpPr/>
              <p:nvPr/>
            </p:nvCxnSpPr>
            <p:spPr>
              <a:xfrm>
                <a:off x="6583" y="4946"/>
                <a:ext cx="678" cy="46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29" name="直接连接符 328"/>
              <p:cNvCxnSpPr/>
              <p:nvPr/>
            </p:nvCxnSpPr>
            <p:spPr>
              <a:xfrm>
                <a:off x="5989" y="5027"/>
                <a:ext cx="705" cy="47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30" name="直接箭头连接符 329"/>
              <p:cNvCxnSpPr/>
              <p:nvPr/>
            </p:nvCxnSpPr>
            <p:spPr>
              <a:xfrm flipH="1" flipV="1">
                <a:off x="7301" y="5177"/>
                <a:ext cx="10" cy="1065"/>
              </a:xfrm>
              <a:prstGeom prst="straightConnector1">
                <a:avLst/>
              </a:prstGeom>
              <a:ln w="22225">
                <a:prstDash val="sysDash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" name="直接箭头连接符 330"/>
              <p:cNvCxnSpPr/>
              <p:nvPr/>
            </p:nvCxnSpPr>
            <p:spPr>
              <a:xfrm flipH="1">
                <a:off x="6274" y="6264"/>
                <a:ext cx="1027" cy="175"/>
              </a:xfrm>
              <a:prstGeom prst="straightConnector1">
                <a:avLst/>
              </a:prstGeom>
              <a:ln w="22225">
                <a:prstDash val="sysDash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2" name="文本框 331"/>
              <p:cNvSpPr txBox="1"/>
              <p:nvPr/>
            </p:nvSpPr>
            <p:spPr>
              <a:xfrm rot="2340000">
                <a:off x="5555" y="5897"/>
                <a:ext cx="960" cy="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85" b="1" dirty="0" err="1"/>
                  <a:t>n_dim</a:t>
                </a:r>
                <a:endParaRPr lang="en-US" altLang="zh-CN" sz="785" b="1" dirty="0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5783" y="6587"/>
              <a:ext cx="327" cy="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85" b="1"/>
                <a:t>Y</a:t>
              </a:r>
              <a:endParaRPr lang="en-US" altLang="zh-CN" sz="785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右箭头 355"/>
          <p:cNvSpPr/>
          <p:nvPr/>
        </p:nvSpPr>
        <p:spPr>
          <a:xfrm>
            <a:off x="2499050" y="2976108"/>
            <a:ext cx="327349" cy="143253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2334503" y="2071294"/>
            <a:ext cx="648231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>
                <a:solidFill>
                  <a:srgbClr val="0A387C"/>
                </a:solidFill>
              </a:rPr>
              <a:t>ENCODER</a:t>
            </a:r>
            <a:endParaRPr lang="en-US" altLang="zh-CN" sz="785" b="1" dirty="0">
              <a:solidFill>
                <a:srgbClr val="0A387C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98554" y="2058997"/>
            <a:ext cx="658258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>
                <a:solidFill>
                  <a:srgbClr val="A20000"/>
                </a:solidFill>
              </a:rPr>
              <a:t>DECODER</a:t>
            </a:r>
            <a:endParaRPr lang="en-US" altLang="zh-CN" sz="785" b="1" dirty="0">
              <a:solidFill>
                <a:srgbClr val="A20000"/>
              </a:solidFill>
            </a:endParaRPr>
          </a:p>
        </p:txBody>
      </p:sp>
      <p:sp>
        <p:nvSpPr>
          <p:cNvPr id="292" name="左大括号 291"/>
          <p:cNvSpPr/>
          <p:nvPr/>
        </p:nvSpPr>
        <p:spPr>
          <a:xfrm rot="5400000" flipH="1" flipV="1">
            <a:off x="5775068" y="1581042"/>
            <a:ext cx="58390" cy="965026"/>
          </a:xfrm>
          <a:prstGeom prst="leftBrace">
            <a:avLst/>
          </a:prstGeom>
          <a:ln w="25400"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A20000"/>
              </a:solidFill>
            </a:endParaRPr>
          </a:p>
        </p:txBody>
      </p:sp>
      <p:grpSp>
        <p:nvGrpSpPr>
          <p:cNvPr id="295" name="组合 294"/>
          <p:cNvGrpSpPr/>
          <p:nvPr/>
        </p:nvGrpSpPr>
        <p:grpSpPr>
          <a:xfrm>
            <a:off x="1397245" y="2670666"/>
            <a:ext cx="1038505" cy="1055489"/>
            <a:chOff x="1059" y="4501"/>
            <a:chExt cx="2346" cy="2018"/>
          </a:xfrm>
        </p:grpSpPr>
        <p:sp>
          <p:nvSpPr>
            <p:cNvPr id="296" name="矩形 295"/>
            <p:cNvSpPr/>
            <p:nvPr/>
          </p:nvSpPr>
          <p:spPr>
            <a:xfrm>
              <a:off x="2184" y="5097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1506" y="4593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1234" y="4530"/>
              <a:ext cx="600" cy="78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00B0F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299" name="直接连接符 298"/>
            <p:cNvCxnSpPr/>
            <p:nvPr/>
          </p:nvCxnSpPr>
          <p:spPr>
            <a:xfrm>
              <a:off x="1666" y="5196"/>
              <a:ext cx="1299" cy="8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300" name="图片 299" descr="selected_mz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33" y="4681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1" name="矩形 300"/>
            <p:cNvSpPr/>
            <p:nvPr/>
          </p:nvSpPr>
          <p:spPr>
            <a:xfrm>
              <a:off x="1721" y="4750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2" name="图片 30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2" y="4770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3" name="矩形 302"/>
            <p:cNvSpPr/>
            <p:nvPr/>
          </p:nvSpPr>
          <p:spPr>
            <a:xfrm>
              <a:off x="1822" y="4836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4" name="图片 3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2" y="4894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5" name="矩形 304"/>
            <p:cNvSpPr/>
            <p:nvPr/>
          </p:nvSpPr>
          <p:spPr>
            <a:xfrm>
              <a:off x="2006" y="4957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6" name="图片 3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1" y="5004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7" name="矩形 306"/>
            <p:cNvSpPr/>
            <p:nvPr/>
          </p:nvSpPr>
          <p:spPr>
            <a:xfrm>
              <a:off x="2187" y="5084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8" name="图片 307" descr="selected_mz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72" y="5122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cxnSp>
          <p:nvCxnSpPr>
            <p:cNvPr id="309" name="直接连接符 308"/>
            <p:cNvCxnSpPr/>
            <p:nvPr/>
          </p:nvCxnSpPr>
          <p:spPr>
            <a:xfrm>
              <a:off x="1516" y="4715"/>
              <a:ext cx="1269" cy="892"/>
            </a:xfrm>
            <a:prstGeom prst="line">
              <a:avLst/>
            </a:prstGeom>
            <a:ln w="6350" cmpd="sng">
              <a:solidFill>
                <a:srgbClr val="0070C0">
                  <a:alpha val="56000"/>
                </a:srgbClr>
              </a:solidFill>
              <a:prstDash val="soli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310" name="图片 30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9" y="5420"/>
              <a:ext cx="600" cy="788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cxnSp>
          <p:nvCxnSpPr>
            <p:cNvPr id="311" name="直接连接符 310"/>
            <p:cNvCxnSpPr/>
            <p:nvPr/>
          </p:nvCxnSpPr>
          <p:spPr>
            <a:xfrm>
              <a:off x="1801" y="4501"/>
              <a:ext cx="1255" cy="916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12" name="矩形 311"/>
            <p:cNvSpPr/>
            <p:nvPr/>
          </p:nvSpPr>
          <p:spPr>
            <a:xfrm>
              <a:off x="2357" y="5196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2784" y="5494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314" name="直接箭头连接符 313"/>
            <p:cNvCxnSpPr/>
            <p:nvPr/>
          </p:nvCxnSpPr>
          <p:spPr>
            <a:xfrm flipH="1">
              <a:off x="2187" y="6141"/>
              <a:ext cx="898" cy="161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接箭头连接符 314"/>
            <p:cNvCxnSpPr/>
            <p:nvPr/>
          </p:nvCxnSpPr>
          <p:spPr>
            <a:xfrm flipH="1" flipV="1">
              <a:off x="3077" y="5160"/>
              <a:ext cx="9" cy="981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接箭头连接符 315"/>
            <p:cNvCxnSpPr/>
            <p:nvPr/>
          </p:nvCxnSpPr>
          <p:spPr>
            <a:xfrm flipH="1" flipV="1">
              <a:off x="1059" y="5243"/>
              <a:ext cx="1490" cy="953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7" name="文本框 316"/>
            <p:cNvSpPr txBox="1"/>
            <p:nvPr/>
          </p:nvSpPr>
          <p:spPr>
            <a:xfrm rot="20520000">
              <a:off x="2641" y="6114"/>
              <a:ext cx="465" cy="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/>
                <a:t>x </a:t>
              </a:r>
              <a:endParaRPr lang="en-US" altLang="zh-CN" sz="785" b="1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3036" y="5473"/>
              <a:ext cx="369" cy="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/>
                <a:t>Y</a:t>
              </a:r>
              <a:endParaRPr lang="en-US" altLang="zh-CN" sz="785" b="1"/>
            </a:p>
          </p:txBody>
        </p:sp>
        <p:sp>
          <p:nvSpPr>
            <p:cNvPr id="319" name="文本框 318"/>
            <p:cNvSpPr txBox="1"/>
            <p:nvPr/>
          </p:nvSpPr>
          <p:spPr>
            <a:xfrm rot="1860000">
              <a:off x="1471" y="5646"/>
              <a:ext cx="695" cy="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/>
                <a:t>m/z</a:t>
              </a:r>
              <a:endParaRPr lang="en-US" altLang="zh-CN" sz="785" b="1"/>
            </a:p>
          </p:txBody>
        </p:sp>
        <p:cxnSp>
          <p:nvCxnSpPr>
            <p:cNvPr id="320" name="直接连接符 319"/>
            <p:cNvCxnSpPr/>
            <p:nvPr/>
          </p:nvCxnSpPr>
          <p:spPr>
            <a:xfrm>
              <a:off x="1253" y="4587"/>
              <a:ext cx="1278" cy="899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1619" y="4593"/>
              <a:ext cx="1278" cy="899"/>
            </a:xfrm>
            <a:prstGeom prst="line">
              <a:avLst/>
            </a:prstGeom>
            <a:ln w="6350" cmpd="sng">
              <a:solidFill>
                <a:srgbClr val="0070C0">
                  <a:alpha val="65000"/>
                </a:srgbClr>
              </a:solidFill>
              <a:prstDash val="soli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1516" y="4616"/>
              <a:ext cx="1278" cy="899"/>
            </a:xfrm>
            <a:prstGeom prst="line">
              <a:avLst/>
            </a:prstGeom>
            <a:ln w="6350" cmpd="sng">
              <a:solidFill>
                <a:srgbClr val="0070C0">
                  <a:alpha val="65000"/>
                </a:srgbClr>
              </a:solidFill>
              <a:prstDash val="soli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23" name="组合 322"/>
          <p:cNvGrpSpPr/>
          <p:nvPr/>
        </p:nvGrpSpPr>
        <p:grpSpPr>
          <a:xfrm>
            <a:off x="2868768" y="2671773"/>
            <a:ext cx="1069187" cy="995449"/>
            <a:chOff x="5527" y="4940"/>
            <a:chExt cx="1817" cy="1499"/>
          </a:xfrm>
        </p:grpSpPr>
        <p:pic>
          <p:nvPicPr>
            <p:cNvPr id="324" name="图片 3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5" y="4940"/>
              <a:ext cx="721" cy="938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25" name="图片 3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78" y="5176"/>
              <a:ext cx="721" cy="938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26" name="图片 3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23" y="5403"/>
              <a:ext cx="721" cy="938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cxnSp>
          <p:nvCxnSpPr>
            <p:cNvPr id="327" name="直接箭头连接符 326"/>
            <p:cNvCxnSpPr/>
            <p:nvPr/>
          </p:nvCxnSpPr>
          <p:spPr>
            <a:xfrm flipH="1" flipV="1">
              <a:off x="5549" y="5582"/>
              <a:ext cx="1150" cy="768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6583" y="4946"/>
              <a:ext cx="678" cy="46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5989" y="5027"/>
              <a:ext cx="705" cy="47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0" name="直接箭头连接符 329"/>
            <p:cNvCxnSpPr/>
            <p:nvPr/>
          </p:nvCxnSpPr>
          <p:spPr>
            <a:xfrm flipH="1" flipV="1">
              <a:off x="7301" y="5177"/>
              <a:ext cx="10" cy="1065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箭头连接符 330"/>
            <p:cNvCxnSpPr/>
            <p:nvPr/>
          </p:nvCxnSpPr>
          <p:spPr>
            <a:xfrm flipH="1">
              <a:off x="6274" y="6264"/>
              <a:ext cx="1027" cy="175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2" name="文本框 331"/>
            <p:cNvSpPr txBox="1"/>
            <p:nvPr/>
          </p:nvSpPr>
          <p:spPr>
            <a:xfrm rot="1980000">
              <a:off x="5527" y="5904"/>
              <a:ext cx="960" cy="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 dirty="0" err="1"/>
                <a:t>n_dim</a:t>
              </a:r>
              <a:endParaRPr lang="en-US" altLang="zh-CN" sz="785" b="1" dirty="0"/>
            </a:p>
          </p:txBody>
        </p:sp>
      </p:grpSp>
      <p:sp>
        <p:nvSpPr>
          <p:cNvPr id="340" name="文本框 339"/>
          <p:cNvSpPr txBox="1"/>
          <p:nvPr/>
        </p:nvSpPr>
        <p:spPr>
          <a:xfrm>
            <a:off x="1402450" y="2464778"/>
            <a:ext cx="526991" cy="18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30" b="1" dirty="0" smtClean="0"/>
              <a:t>Heat map</a:t>
            </a:r>
            <a:endParaRPr lang="en-US" altLang="zh-CN" sz="630" b="1" dirty="0"/>
          </a:p>
        </p:txBody>
      </p:sp>
      <p:cxnSp>
        <p:nvCxnSpPr>
          <p:cNvPr id="344" name="直接连接符 343"/>
          <p:cNvCxnSpPr>
            <a:stCxn id="124" idx="2"/>
            <a:endCxn id="340" idx="0"/>
          </p:cNvCxnSpPr>
          <p:nvPr/>
        </p:nvCxnSpPr>
        <p:spPr>
          <a:xfrm>
            <a:off x="1665311" y="2089475"/>
            <a:ext cx="635" cy="37528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7" name="组合 346"/>
          <p:cNvGrpSpPr/>
          <p:nvPr/>
        </p:nvGrpSpPr>
        <p:grpSpPr>
          <a:xfrm>
            <a:off x="4370868" y="2711896"/>
            <a:ext cx="657573" cy="917817"/>
            <a:chOff x="5756910" y="3006725"/>
            <a:chExt cx="676176" cy="838080"/>
          </a:xfrm>
        </p:grpSpPr>
        <p:pic>
          <p:nvPicPr>
            <p:cNvPr id="348" name="图片 347" descr="clusters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56910" y="3006725"/>
              <a:ext cx="495201" cy="6552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49" name="图片 348" descr="selected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37885" y="3189605"/>
              <a:ext cx="495201" cy="6552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</p:grpSp>
      <p:sp>
        <p:nvSpPr>
          <p:cNvPr id="289" name="左大括号 288"/>
          <p:cNvSpPr/>
          <p:nvPr/>
        </p:nvSpPr>
        <p:spPr>
          <a:xfrm rot="16200000">
            <a:off x="3654488" y="569170"/>
            <a:ext cx="64792" cy="3002719"/>
          </a:xfrm>
          <a:prstGeom prst="leftBrace">
            <a:avLst>
              <a:gd name="adj1" fmla="val 8333"/>
              <a:gd name="adj2" fmla="val 15714"/>
            </a:avLst>
          </a:prstGeom>
          <a:ln w="25400">
            <a:solidFill>
              <a:srgbClr val="082C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rgbClr val="0A387C"/>
              </a:solidFill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2018659" y="2495309"/>
            <a:ext cx="1279919" cy="309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30" b="1" dirty="0">
                <a:solidFill>
                  <a:schemeClr val="accent4">
                    <a:lumMod val="50000"/>
                  </a:schemeClr>
                </a:solidFill>
              </a:rPr>
              <a:t>Step1</a:t>
            </a:r>
            <a:r>
              <a:rPr lang="en-US" altLang="zh-CN" sz="630" b="1" dirty="0"/>
              <a:t> Dimension reduction</a:t>
            </a:r>
            <a:endParaRPr lang="en-US" altLang="zh-CN" sz="630" b="1" dirty="0"/>
          </a:p>
          <a:p>
            <a:pPr lvl="0"/>
            <a:r>
              <a:rPr lang="en-US" altLang="zh-CN" sz="630" b="1" dirty="0"/>
              <a:t>          by </a:t>
            </a:r>
            <a:r>
              <a:rPr lang="en-US" altLang="zh-CN" sz="785" b="1" dirty="0">
                <a:solidFill>
                  <a:srgbClr val="082C60"/>
                </a:solidFill>
              </a:rPr>
              <a:t>ENCODER</a:t>
            </a:r>
            <a:endParaRPr lang="en-US" altLang="zh-CN" sz="785" b="1" dirty="0">
              <a:solidFill>
                <a:srgbClr val="082C60"/>
              </a:solidFill>
            </a:endParaRPr>
          </a:p>
        </p:txBody>
      </p:sp>
      <p:sp>
        <p:nvSpPr>
          <p:cNvPr id="358" name="右箭头 357"/>
          <p:cNvSpPr/>
          <p:nvPr/>
        </p:nvSpPr>
        <p:spPr>
          <a:xfrm>
            <a:off x="4020241" y="2976108"/>
            <a:ext cx="327349" cy="143253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59" name="矩形 358"/>
          <p:cNvSpPr/>
          <p:nvPr/>
        </p:nvSpPr>
        <p:spPr>
          <a:xfrm>
            <a:off x="3849005" y="2495309"/>
            <a:ext cx="665628" cy="187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30" b="1" dirty="0">
                <a:solidFill>
                  <a:schemeClr val="accent4">
                    <a:lumMod val="50000"/>
                  </a:schemeClr>
                </a:solidFill>
              </a:rPr>
              <a:t>Step2</a:t>
            </a:r>
            <a:r>
              <a:rPr lang="en-US" altLang="zh-CN" sz="630" b="1" dirty="0"/>
              <a:t> Cluster</a:t>
            </a:r>
            <a:endParaRPr lang="en-US" altLang="zh-CN" sz="630" b="1" dirty="0">
              <a:solidFill>
                <a:srgbClr val="082C60"/>
              </a:solidFill>
            </a:endParaRPr>
          </a:p>
        </p:txBody>
      </p:sp>
      <p:sp>
        <p:nvSpPr>
          <p:cNvPr id="367" name="右箭头 366"/>
          <p:cNvSpPr/>
          <p:nvPr/>
        </p:nvSpPr>
        <p:spPr>
          <a:xfrm>
            <a:off x="5080833" y="2976108"/>
            <a:ext cx="327349" cy="143253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68" name="矩形 367"/>
          <p:cNvSpPr/>
          <p:nvPr/>
        </p:nvSpPr>
        <p:spPr>
          <a:xfrm>
            <a:off x="4807800" y="2495309"/>
            <a:ext cx="840330" cy="28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30" b="1" dirty="0">
                <a:solidFill>
                  <a:schemeClr val="accent4">
                    <a:lumMod val="50000"/>
                  </a:schemeClr>
                </a:solidFill>
              </a:rPr>
              <a:t>Step3</a:t>
            </a:r>
            <a:r>
              <a:rPr lang="en-US" altLang="zh-CN" sz="630" b="1" dirty="0"/>
              <a:t> Correlation </a:t>
            </a:r>
            <a:endParaRPr lang="en-US" altLang="zh-CN" sz="630" b="1" dirty="0"/>
          </a:p>
          <a:p>
            <a:r>
              <a:rPr lang="en-US" altLang="zh-CN" sz="630" b="1" dirty="0"/>
              <a:t>           analysis</a:t>
            </a:r>
            <a:endParaRPr lang="en-US" altLang="zh-CN" sz="630" b="1" dirty="0">
              <a:solidFill>
                <a:srgbClr val="082C60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5477992" y="2768477"/>
            <a:ext cx="637093" cy="861235"/>
          </a:xfrm>
          <a:prstGeom prst="rect">
            <a:avLst/>
          </a:prstGeom>
          <a:solidFill>
            <a:schemeClr val="bg1"/>
          </a:solidFill>
          <a:ln w="222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cxnSp>
        <p:nvCxnSpPr>
          <p:cNvPr id="337" name="直接连接符 336"/>
          <p:cNvCxnSpPr/>
          <p:nvPr/>
        </p:nvCxnSpPr>
        <p:spPr>
          <a:xfrm>
            <a:off x="5477992" y="2955303"/>
            <a:ext cx="637093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矩形 337"/>
          <p:cNvSpPr/>
          <p:nvPr/>
        </p:nvSpPr>
        <p:spPr>
          <a:xfrm>
            <a:off x="5442539" y="2790213"/>
            <a:ext cx="728980" cy="187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30" b="1" dirty="0"/>
              <a:t>Key </a:t>
            </a:r>
            <a:r>
              <a:rPr lang="en-US" altLang="zh-CN" sz="630" b="1" dirty="0" smtClean="0"/>
              <a:t>m/z values </a:t>
            </a:r>
            <a:endParaRPr lang="zh-CN" altLang="en-US" sz="630" b="1" dirty="0"/>
          </a:p>
        </p:txBody>
      </p:sp>
      <p:grpSp>
        <p:nvGrpSpPr>
          <p:cNvPr id="23" name="组合 22"/>
          <p:cNvGrpSpPr/>
          <p:nvPr/>
        </p:nvGrpSpPr>
        <p:grpSpPr>
          <a:xfrm>
            <a:off x="5589954" y="2976501"/>
            <a:ext cx="454826" cy="642958"/>
            <a:chOff x="5314973" y="3796856"/>
            <a:chExt cx="578868" cy="818309"/>
          </a:xfrm>
        </p:grpSpPr>
        <p:sp>
          <p:nvSpPr>
            <p:cNvPr id="362" name="文本框 361"/>
            <p:cNvSpPr txBox="1"/>
            <p:nvPr/>
          </p:nvSpPr>
          <p:spPr>
            <a:xfrm>
              <a:off x="5314973" y="3796856"/>
              <a:ext cx="563089" cy="362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30" dirty="0"/>
                <a:t>m/z 774</a:t>
              </a:r>
              <a:endParaRPr lang="en-US" altLang="zh-CN" sz="630" dirty="0"/>
            </a:p>
          </p:txBody>
        </p:sp>
        <p:sp>
          <p:nvSpPr>
            <p:cNvPr id="363" name="文本框 362"/>
            <p:cNvSpPr txBox="1"/>
            <p:nvPr/>
          </p:nvSpPr>
          <p:spPr>
            <a:xfrm>
              <a:off x="5314973" y="4375944"/>
              <a:ext cx="578868" cy="23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30" dirty="0"/>
                <a:t>m/z 253</a:t>
              </a:r>
              <a:endParaRPr lang="en-US" altLang="zh-CN" sz="630" dirty="0"/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5370758" y="4180581"/>
              <a:ext cx="447732" cy="2765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100"/>
                <a:t>...</a:t>
              </a:r>
              <a:endParaRPr lang="en-US" altLang="zh-CN" sz="1100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5314973" y="3988019"/>
              <a:ext cx="563089" cy="362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30" dirty="0"/>
                <a:t>m/z 884</a:t>
              </a:r>
              <a:endParaRPr lang="en-US" altLang="zh-CN" sz="630" dirty="0"/>
            </a:p>
          </p:txBody>
        </p:sp>
        <p:sp>
          <p:nvSpPr>
            <p:cNvPr id="375" name="椭圆 374"/>
            <p:cNvSpPr/>
            <p:nvPr/>
          </p:nvSpPr>
          <p:spPr>
            <a:xfrm>
              <a:off x="5352765" y="3909149"/>
              <a:ext cx="20610" cy="20495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5352765" y="4099611"/>
              <a:ext cx="20610" cy="20495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81" name="椭圆 380"/>
            <p:cNvSpPr/>
            <p:nvPr/>
          </p:nvSpPr>
          <p:spPr>
            <a:xfrm>
              <a:off x="5352765" y="4487537"/>
              <a:ext cx="20610" cy="20495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390" name="右箭头 389"/>
          <p:cNvSpPr/>
          <p:nvPr/>
        </p:nvSpPr>
        <p:spPr>
          <a:xfrm>
            <a:off x="6198322" y="2976108"/>
            <a:ext cx="327349" cy="143253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91" name="矩形 390"/>
          <p:cNvSpPr/>
          <p:nvPr/>
        </p:nvSpPr>
        <p:spPr>
          <a:xfrm>
            <a:off x="5925288" y="2495309"/>
            <a:ext cx="986476" cy="381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30" b="1" dirty="0">
                <a:solidFill>
                  <a:schemeClr val="accent4">
                    <a:lumMod val="50000"/>
                  </a:schemeClr>
                </a:solidFill>
              </a:rPr>
              <a:t>Step4 </a:t>
            </a:r>
            <a:r>
              <a:rPr lang="en-US" altLang="zh-CN" sz="630" b="1" dirty="0"/>
              <a:t>Biomarkers </a:t>
            </a:r>
            <a:endParaRPr lang="en-US" altLang="zh-CN" sz="630" b="1" dirty="0"/>
          </a:p>
          <a:p>
            <a:r>
              <a:rPr lang="en-US" altLang="zh-CN" sz="630" b="1" dirty="0"/>
              <a:t>           identification</a:t>
            </a:r>
            <a:endParaRPr lang="en-US" altLang="zh-CN" sz="630" b="1" dirty="0"/>
          </a:p>
          <a:p>
            <a:endParaRPr lang="en-US" altLang="zh-CN" sz="630" b="1" dirty="0">
              <a:solidFill>
                <a:srgbClr val="082C60"/>
              </a:solidFill>
            </a:endParaRPr>
          </a:p>
        </p:txBody>
      </p:sp>
      <p:sp>
        <p:nvSpPr>
          <p:cNvPr id="192" name="圆角矩形 191"/>
          <p:cNvSpPr/>
          <p:nvPr/>
        </p:nvSpPr>
        <p:spPr>
          <a:xfrm>
            <a:off x="3370077" y="-97217"/>
            <a:ext cx="1734469" cy="2077019"/>
          </a:xfrm>
          <a:prstGeom prst="roundRect">
            <a:avLst>
              <a:gd name="adj" fmla="val 3038"/>
            </a:avLst>
          </a:prstGeom>
          <a:ln w="12700">
            <a:solidFill>
              <a:srgbClr val="0A387C"/>
            </a:solidFill>
            <a:prstDash val="sysDash"/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93" name="Google Shape;380;p22"/>
          <p:cNvSpPr/>
          <p:nvPr/>
        </p:nvSpPr>
        <p:spPr>
          <a:xfrm rot="5400000">
            <a:off x="2994884" y="898652"/>
            <a:ext cx="1320660" cy="194182"/>
          </a:xfrm>
          <a:prstGeom prst="roundRect">
            <a:avLst>
              <a:gd name="adj" fmla="val 16667"/>
            </a:avLst>
          </a:prstGeom>
          <a:ln w="22225">
            <a:solidFill>
              <a:schemeClr val="accent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 rot="16200000">
            <a:off x="3081804" y="913641"/>
            <a:ext cx="1146821" cy="187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zh-CN" sz="630" b="1" dirty="0">
                <a:solidFill>
                  <a:schemeClr val="tx1"/>
                </a:solidFill>
              </a:rPr>
              <a:t>Multi</a:t>
            </a:r>
            <a:r>
              <a:rPr lang="en-GB" altLang="en-GB" sz="630" dirty="0">
                <a:solidFill>
                  <a:schemeClr val="tx1"/>
                </a:solidFill>
              </a:rPr>
              <a:t>-</a:t>
            </a:r>
            <a:r>
              <a:rPr lang="en-GB" altLang="zh-CN" sz="630" b="1" dirty="0">
                <a:solidFill>
                  <a:schemeClr val="tx1"/>
                </a:solidFill>
              </a:rPr>
              <a:t>Head Attention</a:t>
            </a:r>
            <a:endParaRPr lang="en-GB" altLang="zh-CN" sz="630" b="1" dirty="0">
              <a:solidFill>
                <a:schemeClr val="tx1"/>
              </a:solidFill>
            </a:endParaRPr>
          </a:p>
        </p:txBody>
      </p:sp>
      <p:sp>
        <p:nvSpPr>
          <p:cNvPr id="195" name="Google Shape;380;p22"/>
          <p:cNvSpPr/>
          <p:nvPr/>
        </p:nvSpPr>
        <p:spPr>
          <a:xfrm rot="5400000">
            <a:off x="3418880" y="904151"/>
            <a:ext cx="1320660" cy="194182"/>
          </a:xfrm>
          <a:prstGeom prst="roundRect">
            <a:avLst>
              <a:gd name="adj" fmla="val 16667"/>
            </a:avLst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dirty="0">
              <a:solidFill>
                <a:schemeClr val="tx1"/>
              </a:solidFill>
            </a:endParaRPr>
          </a:p>
        </p:txBody>
      </p:sp>
      <p:sp>
        <p:nvSpPr>
          <p:cNvPr id="196" name="矩形 195"/>
          <p:cNvSpPr/>
          <p:nvPr/>
        </p:nvSpPr>
        <p:spPr>
          <a:xfrm rot="16200000">
            <a:off x="3860147" y="919141"/>
            <a:ext cx="438126" cy="187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630" b="1" dirty="0">
                <a:solidFill>
                  <a:schemeClr val="tx1"/>
                </a:solidFill>
              </a:rPr>
              <a:t>Norm</a:t>
            </a:r>
            <a:endParaRPr lang="zh-CN" altLang="en-US" sz="1100" dirty="0"/>
          </a:p>
        </p:txBody>
      </p:sp>
      <p:sp>
        <p:nvSpPr>
          <p:cNvPr id="197" name="Google Shape;380;p22"/>
          <p:cNvSpPr/>
          <p:nvPr/>
        </p:nvSpPr>
        <p:spPr>
          <a:xfrm rot="5400000">
            <a:off x="3842876" y="898651"/>
            <a:ext cx="1320659" cy="194182"/>
          </a:xfrm>
          <a:prstGeom prst="roundRect">
            <a:avLst>
              <a:gd name="adj" fmla="val 16667"/>
            </a:avLst>
          </a:prstGeom>
          <a:ln w="22225">
            <a:solidFill>
              <a:schemeClr val="accent1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dirty="0">
              <a:solidFill>
                <a:schemeClr val="tx1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 rot="16200000">
            <a:off x="4086296" y="913641"/>
            <a:ext cx="833818" cy="187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zh-CN" sz="630" b="1" dirty="0">
                <a:solidFill>
                  <a:schemeClr val="tx1"/>
                </a:solidFill>
              </a:rPr>
              <a:t>Feed Forward</a:t>
            </a:r>
            <a:endParaRPr lang="en-GB" altLang="zh-CN" sz="630" b="1" dirty="0">
              <a:solidFill>
                <a:schemeClr val="tx1"/>
              </a:solidFill>
            </a:endParaRPr>
          </a:p>
        </p:txBody>
      </p:sp>
      <p:sp>
        <p:nvSpPr>
          <p:cNvPr id="199" name="Google Shape;380;p22"/>
          <p:cNvSpPr/>
          <p:nvPr/>
        </p:nvSpPr>
        <p:spPr>
          <a:xfrm rot="5400000">
            <a:off x="4266871" y="898651"/>
            <a:ext cx="1320660" cy="194182"/>
          </a:xfrm>
          <a:prstGeom prst="roundRect">
            <a:avLst>
              <a:gd name="adj" fmla="val 16667"/>
            </a:avLst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dirty="0">
              <a:solidFill>
                <a:schemeClr val="tx1"/>
              </a:solidFill>
            </a:endParaRPr>
          </a:p>
        </p:txBody>
      </p:sp>
      <p:sp>
        <p:nvSpPr>
          <p:cNvPr id="200" name="矩形 199"/>
          <p:cNvSpPr/>
          <p:nvPr/>
        </p:nvSpPr>
        <p:spPr>
          <a:xfrm rot="16200000">
            <a:off x="4710889" y="913641"/>
            <a:ext cx="432625" cy="187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630" b="1" dirty="0">
                <a:solidFill>
                  <a:schemeClr val="tx1"/>
                </a:solidFill>
              </a:rPr>
              <a:t>Norm</a:t>
            </a:r>
            <a:endParaRPr lang="zh-CN" altLang="en-US" sz="1100" dirty="0"/>
          </a:p>
        </p:txBody>
      </p:sp>
      <p:cxnSp>
        <p:nvCxnSpPr>
          <p:cNvPr id="201" name="Google Shape;387;p22"/>
          <p:cNvCxnSpPr>
            <a:stCxn id="193" idx="0"/>
            <a:endCxn id="195" idx="2"/>
          </p:cNvCxnSpPr>
          <p:nvPr/>
        </p:nvCxnSpPr>
        <p:spPr>
          <a:xfrm>
            <a:off x="3752306" y="995743"/>
            <a:ext cx="229814" cy="54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med"/>
          </a:ln>
        </p:spPr>
      </p:cxnSp>
      <p:cxnSp>
        <p:nvCxnSpPr>
          <p:cNvPr id="202" name="Google Shape;387;p22"/>
          <p:cNvCxnSpPr>
            <a:stCxn id="195" idx="0"/>
            <a:endCxn id="197" idx="2"/>
          </p:cNvCxnSpPr>
          <p:nvPr/>
        </p:nvCxnSpPr>
        <p:spPr>
          <a:xfrm flipV="1">
            <a:off x="4176302" y="995742"/>
            <a:ext cx="229813" cy="550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med"/>
          </a:ln>
        </p:spPr>
      </p:cxnSp>
      <p:cxnSp>
        <p:nvCxnSpPr>
          <p:cNvPr id="203" name="Google Shape;387;p22"/>
          <p:cNvCxnSpPr>
            <a:stCxn id="197" idx="0"/>
            <a:endCxn id="199" idx="2"/>
          </p:cNvCxnSpPr>
          <p:nvPr/>
        </p:nvCxnSpPr>
        <p:spPr>
          <a:xfrm>
            <a:off x="4600297" y="995742"/>
            <a:ext cx="229814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med"/>
          </a:ln>
        </p:spPr>
      </p:cxnSp>
      <p:sp>
        <p:nvSpPr>
          <p:cNvPr id="205" name="文本框 204"/>
          <p:cNvSpPr txBox="1"/>
          <p:nvPr/>
        </p:nvSpPr>
        <p:spPr>
          <a:xfrm>
            <a:off x="3335011" y="-29731"/>
            <a:ext cx="838877" cy="175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550" b="1" dirty="0">
                <a:solidFill>
                  <a:schemeClr val="tx1"/>
                </a:solidFill>
              </a:rPr>
              <a:t>Residual Connection</a:t>
            </a:r>
            <a:endParaRPr lang="en-US" altLang="zh-CN" sz="550" dirty="0">
              <a:solidFill>
                <a:schemeClr val="tx1"/>
              </a:solidFill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4182145" y="-29731"/>
            <a:ext cx="845357" cy="175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550" b="1" dirty="0">
                <a:solidFill>
                  <a:schemeClr val="tx1"/>
                </a:solidFill>
              </a:rPr>
              <a:t>Residual Connection</a:t>
            </a:r>
            <a:endParaRPr lang="en-US" altLang="zh-CN" sz="550" dirty="0">
              <a:solidFill>
                <a:schemeClr val="tx1"/>
              </a:solidFill>
            </a:endParaRPr>
          </a:p>
        </p:txBody>
      </p:sp>
      <p:grpSp>
        <p:nvGrpSpPr>
          <p:cNvPr id="207" name="组合 206"/>
          <p:cNvGrpSpPr/>
          <p:nvPr/>
        </p:nvGrpSpPr>
        <p:grpSpPr>
          <a:xfrm>
            <a:off x="4278094" y="111832"/>
            <a:ext cx="653459" cy="883397"/>
            <a:chOff x="1564482" y="3176341"/>
            <a:chExt cx="831673" cy="920336"/>
          </a:xfrm>
        </p:grpSpPr>
        <p:cxnSp>
          <p:nvCxnSpPr>
            <p:cNvPr id="212" name="直接连接符 211"/>
            <p:cNvCxnSpPr/>
            <p:nvPr/>
          </p:nvCxnSpPr>
          <p:spPr>
            <a:xfrm>
              <a:off x="1567544" y="3176341"/>
              <a:ext cx="0" cy="920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flipH="1">
              <a:off x="1564482" y="3176341"/>
              <a:ext cx="831673" cy="32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oogle Shape;387;p22"/>
            <p:cNvCxnSpPr>
              <a:endCxn id="199" idx="1"/>
            </p:cNvCxnSpPr>
            <p:nvPr/>
          </p:nvCxnSpPr>
          <p:spPr>
            <a:xfrm flipH="1">
              <a:off x="2390576" y="3176341"/>
              <a:ext cx="2467" cy="23292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lg"/>
              <a:tailEnd type="triangle" w="sm" len="med"/>
            </a:ln>
          </p:spPr>
        </p:cxnSp>
      </p:grpSp>
      <p:grpSp>
        <p:nvGrpSpPr>
          <p:cNvPr id="208" name="组合 207"/>
          <p:cNvGrpSpPr/>
          <p:nvPr/>
        </p:nvGrpSpPr>
        <p:grpSpPr>
          <a:xfrm>
            <a:off x="3427720" y="117633"/>
            <a:ext cx="653459" cy="883397"/>
            <a:chOff x="1564482" y="3176341"/>
            <a:chExt cx="831673" cy="920336"/>
          </a:xfrm>
        </p:grpSpPr>
        <p:cxnSp>
          <p:nvCxnSpPr>
            <p:cNvPr id="209" name="直接连接符 208"/>
            <p:cNvCxnSpPr/>
            <p:nvPr/>
          </p:nvCxnSpPr>
          <p:spPr>
            <a:xfrm>
              <a:off x="1567544" y="3176341"/>
              <a:ext cx="0" cy="920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H="1">
              <a:off x="1564482" y="3176341"/>
              <a:ext cx="831673" cy="32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oogle Shape;387;p22"/>
            <p:cNvCxnSpPr>
              <a:endCxn id="195" idx="1"/>
            </p:cNvCxnSpPr>
            <p:nvPr/>
          </p:nvCxnSpPr>
          <p:spPr>
            <a:xfrm>
              <a:off x="2393043" y="3176341"/>
              <a:ext cx="1728" cy="23261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lg"/>
              <a:tailEnd type="triangle" w="sm" len="med"/>
            </a:ln>
          </p:spPr>
        </p:cxnSp>
      </p:grpSp>
      <p:sp>
        <p:nvSpPr>
          <p:cNvPr id="190" name="文本框 189"/>
          <p:cNvSpPr txBox="1"/>
          <p:nvPr/>
        </p:nvSpPr>
        <p:spPr>
          <a:xfrm>
            <a:off x="3835077" y="1735296"/>
            <a:ext cx="886099" cy="21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>
                <a:solidFill>
                  <a:srgbClr val="0A387C"/>
                </a:solidFill>
              </a:rPr>
              <a:t>Attention Block</a:t>
            </a:r>
            <a:endParaRPr lang="en-US" altLang="zh-CN" sz="785" b="1" dirty="0">
              <a:solidFill>
                <a:srgbClr val="0A387C"/>
              </a:solidFill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2705994" y="402935"/>
            <a:ext cx="336777" cy="1192968"/>
            <a:chOff x="1147864" y="3471654"/>
            <a:chExt cx="428625" cy="1242852"/>
          </a:xfrm>
        </p:grpSpPr>
        <p:sp>
          <p:nvSpPr>
            <p:cNvPr id="215" name="梯形 214"/>
            <p:cNvSpPr/>
            <p:nvPr/>
          </p:nvSpPr>
          <p:spPr>
            <a:xfrm rot="5400000">
              <a:off x="740750" y="3878767"/>
              <a:ext cx="1242852" cy="428625"/>
            </a:xfrm>
            <a:prstGeom prst="trapezoid">
              <a:avLst/>
            </a:prstGeom>
            <a:solidFill>
              <a:schemeClr val="bg1"/>
            </a:solidFill>
            <a:ln w="15875">
              <a:solidFill>
                <a:srgbClr val="0A387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65"/>
            </a:p>
          </p:txBody>
        </p:sp>
        <p:sp>
          <p:nvSpPr>
            <p:cNvPr id="241" name="文本框 240"/>
            <p:cNvSpPr txBox="1"/>
            <p:nvPr/>
          </p:nvSpPr>
          <p:spPr>
            <a:xfrm rot="16200000">
              <a:off x="1139029" y="3967816"/>
              <a:ext cx="462741" cy="26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 dirty="0">
                  <a:solidFill>
                    <a:srgbClr val="0A387C"/>
                  </a:solidFill>
                </a:rPr>
                <a:t>MLP</a:t>
              </a:r>
              <a:endParaRPr lang="en-US" altLang="zh-CN" sz="785" b="1" dirty="0">
                <a:solidFill>
                  <a:srgbClr val="0A387C"/>
                </a:solidFill>
              </a:endParaRPr>
            </a:p>
          </p:txBody>
        </p:sp>
      </p:grpSp>
      <p:sp>
        <p:nvSpPr>
          <p:cNvPr id="242" name="梯形 241"/>
          <p:cNvSpPr/>
          <p:nvPr/>
        </p:nvSpPr>
        <p:spPr>
          <a:xfrm rot="16200000" flipH="1">
            <a:off x="5000987" y="830734"/>
            <a:ext cx="1192966" cy="337370"/>
          </a:xfrm>
          <a:prstGeom prst="trapezoid">
            <a:avLst/>
          </a:prstGeom>
          <a:solidFill>
            <a:schemeClr val="bg1"/>
          </a:solidFill>
          <a:ln w="15875">
            <a:solidFill>
              <a:srgbClr val="A2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5"/>
          </a:p>
        </p:txBody>
      </p:sp>
      <p:sp>
        <p:nvSpPr>
          <p:cNvPr id="243" name="文本框 242"/>
          <p:cNvSpPr txBox="1"/>
          <p:nvPr/>
        </p:nvSpPr>
        <p:spPr>
          <a:xfrm rot="16200000">
            <a:off x="5378280" y="894439"/>
            <a:ext cx="444168" cy="21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>
                <a:solidFill>
                  <a:srgbClr val="A20000"/>
                </a:solidFill>
              </a:rPr>
              <a:t>MLP</a:t>
            </a:r>
            <a:endParaRPr lang="en-US" altLang="zh-CN" sz="785" b="1" dirty="0">
              <a:solidFill>
                <a:srgbClr val="A20000"/>
              </a:solidFill>
            </a:endParaRPr>
          </a:p>
        </p:txBody>
      </p:sp>
      <p:cxnSp>
        <p:nvCxnSpPr>
          <p:cNvPr id="244" name="Google Shape;387;p22"/>
          <p:cNvCxnSpPr>
            <a:stCxn id="199" idx="0"/>
            <a:endCxn id="242" idx="0"/>
          </p:cNvCxnSpPr>
          <p:nvPr/>
        </p:nvCxnSpPr>
        <p:spPr>
          <a:xfrm>
            <a:off x="5024293" y="995742"/>
            <a:ext cx="404493" cy="367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med"/>
          </a:ln>
        </p:spPr>
      </p:cxnSp>
      <p:sp>
        <p:nvSpPr>
          <p:cNvPr id="250" name="右箭头 249"/>
          <p:cNvSpPr/>
          <p:nvPr/>
        </p:nvSpPr>
        <p:spPr>
          <a:xfrm>
            <a:off x="2502651" y="928176"/>
            <a:ext cx="114495" cy="142487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54" name="Google Shape;379;p22"/>
          <p:cNvSpPr/>
          <p:nvPr/>
        </p:nvSpPr>
        <p:spPr>
          <a:xfrm rot="5400000">
            <a:off x="1702878" y="888152"/>
            <a:ext cx="1192963" cy="227669"/>
          </a:xfrm>
          <a:prstGeom prst="roundRect">
            <a:avLst>
              <a:gd name="adj" fmla="val 5070"/>
            </a:avLst>
          </a:prstGeom>
          <a:ln w="12700">
            <a:solidFill>
              <a:srgbClr val="0A387C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b="1" dirty="0">
              <a:solidFill>
                <a:srgbClr val="082C60"/>
              </a:solidFill>
            </a:endParaRPr>
          </a:p>
        </p:txBody>
      </p:sp>
      <p:pic>
        <p:nvPicPr>
          <p:cNvPr id="162" name="图片 1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 flipV="1">
            <a:off x="1078846" y="590033"/>
            <a:ext cx="1315161" cy="816917"/>
          </a:xfrm>
          <a:prstGeom prst="rect">
            <a:avLst/>
          </a:prstGeom>
        </p:spPr>
      </p:pic>
      <p:sp>
        <p:nvSpPr>
          <p:cNvPr id="176" name="矩形 175"/>
          <p:cNvSpPr/>
          <p:nvPr/>
        </p:nvSpPr>
        <p:spPr>
          <a:xfrm rot="16200000">
            <a:off x="2086317" y="938176"/>
            <a:ext cx="426085" cy="212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altLang="zh-CN" sz="785" b="1" dirty="0">
                <a:solidFill>
                  <a:srgbClr val="0A387C"/>
                </a:solidFill>
              </a:rPr>
              <a:t>Input</a:t>
            </a:r>
            <a:endParaRPr lang="en-GB" altLang="zh-CN" sz="785" b="1" dirty="0">
              <a:solidFill>
                <a:srgbClr val="0A387C"/>
              </a:solidFill>
            </a:endParaRPr>
          </a:p>
        </p:txBody>
      </p:sp>
      <p:sp>
        <p:nvSpPr>
          <p:cNvPr id="256" name="右箭头 255"/>
          <p:cNvSpPr/>
          <p:nvPr/>
        </p:nvSpPr>
        <p:spPr>
          <a:xfrm>
            <a:off x="5847131" y="928176"/>
            <a:ext cx="114495" cy="142487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60" name="Google Shape;379;p22"/>
          <p:cNvSpPr/>
          <p:nvPr/>
        </p:nvSpPr>
        <p:spPr>
          <a:xfrm rot="5400000">
            <a:off x="5553130" y="877397"/>
            <a:ext cx="1192964" cy="227669"/>
          </a:xfrm>
          <a:prstGeom prst="roundRect">
            <a:avLst>
              <a:gd name="adj" fmla="val 5070"/>
            </a:avLst>
          </a:prstGeom>
          <a:ln w="12700">
            <a:solidFill>
              <a:srgbClr val="A20000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b="1" dirty="0">
              <a:solidFill>
                <a:srgbClr val="A20000"/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 rot="16200000">
            <a:off x="5895032" y="899879"/>
            <a:ext cx="499745" cy="212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altLang="zh-CN" sz="785" b="1" dirty="0">
                <a:solidFill>
                  <a:srgbClr val="A20000"/>
                </a:solidFill>
              </a:rPr>
              <a:t>Output</a:t>
            </a:r>
            <a:endParaRPr lang="en-GB" altLang="zh-CN" sz="785" b="1" dirty="0">
              <a:solidFill>
                <a:srgbClr val="A20000"/>
              </a:solidFill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6384229" y="1877963"/>
            <a:ext cx="933678" cy="212090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785" b="1" dirty="0" smtClean="0"/>
              <a:t>Predicted data</a:t>
            </a:r>
            <a:endParaRPr lang="en-US" altLang="zh-CN" sz="785" b="1" dirty="0"/>
          </a:p>
        </p:txBody>
      </p:sp>
      <p:cxnSp>
        <p:nvCxnSpPr>
          <p:cNvPr id="336" name="直接连接符 335"/>
          <p:cNvCxnSpPr>
            <a:stCxn id="339" idx="2"/>
            <a:endCxn id="124" idx="0"/>
          </p:cNvCxnSpPr>
          <p:nvPr/>
        </p:nvCxnSpPr>
        <p:spPr>
          <a:xfrm flipH="1">
            <a:off x="1665312" y="1566925"/>
            <a:ext cx="635" cy="310515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文本框 338"/>
          <p:cNvSpPr txBox="1"/>
          <p:nvPr/>
        </p:nvSpPr>
        <p:spPr>
          <a:xfrm>
            <a:off x="1331604" y="1378960"/>
            <a:ext cx="668684" cy="18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30" b="1" dirty="0"/>
              <a:t>m/z spectrum</a:t>
            </a:r>
            <a:endParaRPr lang="en-US" altLang="zh-CN" sz="630" b="1" dirty="0"/>
          </a:p>
        </p:txBody>
      </p:sp>
      <p:pic>
        <p:nvPicPr>
          <p:cNvPr id="392" name="图片 39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 flipH="1" flipV="1">
            <a:off x="6061136" y="585421"/>
            <a:ext cx="1324381" cy="816917"/>
          </a:xfrm>
          <a:prstGeom prst="rect">
            <a:avLst/>
          </a:prstGeom>
        </p:spPr>
      </p:pic>
      <p:sp>
        <p:nvSpPr>
          <p:cNvPr id="393" name="文本框 392"/>
          <p:cNvSpPr txBox="1"/>
          <p:nvPr/>
        </p:nvSpPr>
        <p:spPr>
          <a:xfrm>
            <a:off x="6505669" y="1389105"/>
            <a:ext cx="700902" cy="18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30" b="1" dirty="0"/>
              <a:t>m/z spectrum</a:t>
            </a:r>
            <a:endParaRPr lang="en-US" altLang="zh-CN" sz="630" b="1" dirty="0"/>
          </a:p>
        </p:txBody>
      </p:sp>
      <p:cxnSp>
        <p:nvCxnSpPr>
          <p:cNvPr id="394" name="直接连接符 393"/>
          <p:cNvCxnSpPr>
            <a:stCxn id="393" idx="2"/>
            <a:endCxn id="261" idx="0"/>
          </p:cNvCxnSpPr>
          <p:nvPr/>
        </p:nvCxnSpPr>
        <p:spPr>
          <a:xfrm flipH="1">
            <a:off x="6270378" y="1239567"/>
            <a:ext cx="3991" cy="235993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文本框 395"/>
          <p:cNvSpPr txBox="1"/>
          <p:nvPr/>
        </p:nvSpPr>
        <p:spPr>
          <a:xfrm rot="16200000">
            <a:off x="-259770" y="913993"/>
            <a:ext cx="230855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 Self-supervised Model </a:t>
            </a:r>
            <a:r>
              <a:rPr lang="en-US" altLang="zh-CN" sz="1100" dirty="0"/>
              <a:t>Training</a:t>
            </a:r>
            <a:endParaRPr lang="en-US" altLang="zh-CN" sz="1100" dirty="0"/>
          </a:p>
        </p:txBody>
      </p:sp>
      <p:sp>
        <p:nvSpPr>
          <p:cNvPr id="397" name="左大括号 396"/>
          <p:cNvSpPr/>
          <p:nvPr/>
        </p:nvSpPr>
        <p:spPr>
          <a:xfrm>
            <a:off x="1071083" y="-97217"/>
            <a:ext cx="136956" cy="2227976"/>
          </a:xfrm>
          <a:prstGeom prst="leftBrac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399" name="左大括号 398"/>
          <p:cNvSpPr/>
          <p:nvPr/>
        </p:nvSpPr>
        <p:spPr>
          <a:xfrm>
            <a:off x="1065689" y="2264754"/>
            <a:ext cx="132715" cy="1474146"/>
          </a:xfrm>
          <a:prstGeom prst="leftBrac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00" name="文本框 399"/>
          <p:cNvSpPr txBox="1"/>
          <p:nvPr/>
        </p:nvSpPr>
        <p:spPr>
          <a:xfrm rot="16200000">
            <a:off x="532273" y="2930112"/>
            <a:ext cx="75692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Workflow</a:t>
            </a:r>
            <a:endParaRPr lang="en-US" altLang="zh-CN" sz="1100" dirty="0"/>
          </a:p>
        </p:txBody>
      </p:sp>
      <p:cxnSp>
        <p:nvCxnSpPr>
          <p:cNvPr id="410" name="直接连接符 409"/>
          <p:cNvCxnSpPr>
            <a:stCxn id="293" idx="0"/>
            <a:endCxn id="16" idx="2"/>
          </p:cNvCxnSpPr>
          <p:nvPr/>
        </p:nvCxnSpPr>
        <p:spPr>
          <a:xfrm flipV="1">
            <a:off x="2976437" y="1889610"/>
            <a:ext cx="0" cy="71347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1219384" y="1877963"/>
            <a:ext cx="893123" cy="212090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785" b="1" dirty="0"/>
              <a:t>Original </a:t>
            </a:r>
            <a:r>
              <a:rPr lang="en-US" altLang="zh-CN" sz="785" b="1" dirty="0" smtClean="0"/>
              <a:t>data</a:t>
            </a:r>
            <a:endParaRPr lang="en-US" altLang="zh-CN" sz="785" b="1" dirty="0"/>
          </a:p>
        </p:txBody>
      </p:sp>
      <p:pic>
        <p:nvPicPr>
          <p:cNvPr id="126" name="图片 125" descr="虚谷数据库集群_复制 (2)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31664" y="2682647"/>
            <a:ext cx="960201" cy="96065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81058" y="3497943"/>
            <a:ext cx="861060" cy="187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30" dirty="0" smtClean="0"/>
              <a:t>Metabolism database</a:t>
            </a:r>
            <a:endParaRPr lang="en-US" altLang="zh-CN" sz="630" dirty="0"/>
          </a:p>
        </p:txBody>
      </p:sp>
      <p:cxnSp>
        <p:nvCxnSpPr>
          <p:cNvPr id="204" name="Google Shape;387;p22"/>
          <p:cNvCxnSpPr>
            <a:stCxn id="215" idx="0"/>
            <a:endCxn id="193" idx="2"/>
          </p:cNvCxnSpPr>
          <p:nvPr/>
        </p:nvCxnSpPr>
        <p:spPr>
          <a:xfrm flipV="1">
            <a:off x="3467360" y="995926"/>
            <a:ext cx="515394" cy="399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右箭头 355"/>
          <p:cNvSpPr/>
          <p:nvPr/>
        </p:nvSpPr>
        <p:spPr>
          <a:xfrm>
            <a:off x="2497991" y="3546609"/>
            <a:ext cx="327349" cy="143253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2329343" y="1963993"/>
            <a:ext cx="677521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>
                <a:solidFill>
                  <a:srgbClr val="082C60"/>
                </a:solidFill>
              </a:rPr>
              <a:t>ENCODER</a:t>
            </a:r>
            <a:endParaRPr lang="en-US" altLang="zh-CN" sz="785" b="1" dirty="0">
              <a:solidFill>
                <a:srgbClr val="082C6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7964" y="1951696"/>
            <a:ext cx="658258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>
                <a:solidFill>
                  <a:srgbClr val="A20000"/>
                </a:solidFill>
              </a:rPr>
              <a:t>DECODER</a:t>
            </a:r>
            <a:endParaRPr lang="en-US" altLang="zh-CN" sz="785" b="1" dirty="0">
              <a:solidFill>
                <a:srgbClr val="A20000"/>
              </a:solidFill>
            </a:endParaRPr>
          </a:p>
        </p:txBody>
      </p:sp>
      <p:sp>
        <p:nvSpPr>
          <p:cNvPr id="292" name="左大括号 291"/>
          <p:cNvSpPr/>
          <p:nvPr/>
        </p:nvSpPr>
        <p:spPr>
          <a:xfrm rot="5400000" flipH="1" flipV="1">
            <a:off x="5525972" y="1502853"/>
            <a:ext cx="66010" cy="914419"/>
          </a:xfrm>
          <a:prstGeom prst="leftBrace">
            <a:avLst/>
          </a:prstGeom>
          <a:ln w="25400"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A20000"/>
              </a:solidFill>
            </a:endParaRPr>
          </a:p>
        </p:txBody>
      </p:sp>
      <p:grpSp>
        <p:nvGrpSpPr>
          <p:cNvPr id="295" name="组合 294"/>
          <p:cNvGrpSpPr/>
          <p:nvPr/>
        </p:nvGrpSpPr>
        <p:grpSpPr>
          <a:xfrm>
            <a:off x="1396186" y="3241168"/>
            <a:ext cx="1038505" cy="1055489"/>
            <a:chOff x="1059" y="4501"/>
            <a:chExt cx="2346" cy="2018"/>
          </a:xfrm>
        </p:grpSpPr>
        <p:sp>
          <p:nvSpPr>
            <p:cNvPr id="296" name="矩形 295"/>
            <p:cNvSpPr/>
            <p:nvPr/>
          </p:nvSpPr>
          <p:spPr>
            <a:xfrm>
              <a:off x="2184" y="5097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1506" y="4593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1234" y="4530"/>
              <a:ext cx="600" cy="78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00B0F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299" name="直接连接符 298"/>
            <p:cNvCxnSpPr/>
            <p:nvPr/>
          </p:nvCxnSpPr>
          <p:spPr>
            <a:xfrm>
              <a:off x="1666" y="5196"/>
              <a:ext cx="1299" cy="8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300" name="图片 299" descr="selected_mz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33" y="4681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1" name="矩形 300"/>
            <p:cNvSpPr/>
            <p:nvPr/>
          </p:nvSpPr>
          <p:spPr>
            <a:xfrm>
              <a:off x="1721" y="4750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2" name="图片 30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2" y="4770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3" name="矩形 302"/>
            <p:cNvSpPr/>
            <p:nvPr/>
          </p:nvSpPr>
          <p:spPr>
            <a:xfrm>
              <a:off x="1822" y="4836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4" name="图片 3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2" y="4894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5" name="矩形 304"/>
            <p:cNvSpPr/>
            <p:nvPr/>
          </p:nvSpPr>
          <p:spPr>
            <a:xfrm>
              <a:off x="2006" y="4957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6" name="图片 3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1" y="5004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7" name="矩形 306"/>
            <p:cNvSpPr/>
            <p:nvPr/>
          </p:nvSpPr>
          <p:spPr>
            <a:xfrm>
              <a:off x="2187" y="5084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8" name="图片 307" descr="selected_mz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72" y="5122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cxnSp>
          <p:nvCxnSpPr>
            <p:cNvPr id="309" name="直接连接符 308"/>
            <p:cNvCxnSpPr/>
            <p:nvPr/>
          </p:nvCxnSpPr>
          <p:spPr>
            <a:xfrm>
              <a:off x="1516" y="4715"/>
              <a:ext cx="1269" cy="892"/>
            </a:xfrm>
            <a:prstGeom prst="line">
              <a:avLst/>
            </a:prstGeom>
            <a:ln w="6350" cmpd="sng">
              <a:solidFill>
                <a:srgbClr val="0070C0">
                  <a:alpha val="56000"/>
                </a:srgbClr>
              </a:solidFill>
              <a:prstDash val="soli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310" name="图片 30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9" y="5420"/>
              <a:ext cx="600" cy="788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cxnSp>
          <p:nvCxnSpPr>
            <p:cNvPr id="311" name="直接连接符 310"/>
            <p:cNvCxnSpPr/>
            <p:nvPr/>
          </p:nvCxnSpPr>
          <p:spPr>
            <a:xfrm>
              <a:off x="1801" y="4501"/>
              <a:ext cx="1255" cy="916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12" name="矩形 311"/>
            <p:cNvSpPr/>
            <p:nvPr/>
          </p:nvSpPr>
          <p:spPr>
            <a:xfrm>
              <a:off x="2357" y="5196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2784" y="5494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314" name="直接箭头连接符 313"/>
            <p:cNvCxnSpPr/>
            <p:nvPr/>
          </p:nvCxnSpPr>
          <p:spPr>
            <a:xfrm flipH="1">
              <a:off x="2187" y="6141"/>
              <a:ext cx="898" cy="161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接箭头连接符 314"/>
            <p:cNvCxnSpPr/>
            <p:nvPr/>
          </p:nvCxnSpPr>
          <p:spPr>
            <a:xfrm flipH="1" flipV="1">
              <a:off x="3077" y="5160"/>
              <a:ext cx="9" cy="981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接箭头连接符 315"/>
            <p:cNvCxnSpPr/>
            <p:nvPr/>
          </p:nvCxnSpPr>
          <p:spPr>
            <a:xfrm flipH="1" flipV="1">
              <a:off x="1059" y="5243"/>
              <a:ext cx="1490" cy="953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7" name="文本框 316"/>
            <p:cNvSpPr txBox="1"/>
            <p:nvPr/>
          </p:nvSpPr>
          <p:spPr>
            <a:xfrm rot="20520000">
              <a:off x="2641" y="6114"/>
              <a:ext cx="465" cy="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/>
                <a:t>x </a:t>
              </a:r>
              <a:endParaRPr lang="en-US" altLang="zh-CN" sz="785" b="1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3036" y="5473"/>
              <a:ext cx="369" cy="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/>
                <a:t>Y</a:t>
              </a:r>
              <a:endParaRPr lang="en-US" altLang="zh-CN" sz="785" b="1"/>
            </a:p>
          </p:txBody>
        </p:sp>
        <p:sp>
          <p:nvSpPr>
            <p:cNvPr id="319" name="文本框 318"/>
            <p:cNvSpPr txBox="1"/>
            <p:nvPr/>
          </p:nvSpPr>
          <p:spPr>
            <a:xfrm rot="1860000">
              <a:off x="1471" y="5646"/>
              <a:ext cx="695" cy="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/>
                <a:t>m/z</a:t>
              </a:r>
              <a:endParaRPr lang="en-US" altLang="zh-CN" sz="785" b="1"/>
            </a:p>
          </p:txBody>
        </p:sp>
        <p:cxnSp>
          <p:nvCxnSpPr>
            <p:cNvPr id="320" name="直接连接符 319"/>
            <p:cNvCxnSpPr/>
            <p:nvPr/>
          </p:nvCxnSpPr>
          <p:spPr>
            <a:xfrm>
              <a:off x="1253" y="4587"/>
              <a:ext cx="1278" cy="899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1619" y="4593"/>
              <a:ext cx="1278" cy="899"/>
            </a:xfrm>
            <a:prstGeom prst="line">
              <a:avLst/>
            </a:prstGeom>
            <a:ln w="6350" cmpd="sng">
              <a:solidFill>
                <a:srgbClr val="0070C0">
                  <a:alpha val="65000"/>
                </a:srgbClr>
              </a:solidFill>
              <a:prstDash val="soli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1516" y="4616"/>
              <a:ext cx="1278" cy="899"/>
            </a:xfrm>
            <a:prstGeom prst="line">
              <a:avLst/>
            </a:prstGeom>
            <a:ln w="6350" cmpd="sng">
              <a:solidFill>
                <a:srgbClr val="0070C0">
                  <a:alpha val="65000"/>
                </a:srgbClr>
              </a:solidFill>
              <a:prstDash val="soli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23" name="组合 322"/>
          <p:cNvGrpSpPr/>
          <p:nvPr/>
        </p:nvGrpSpPr>
        <p:grpSpPr>
          <a:xfrm>
            <a:off x="2867708" y="3242274"/>
            <a:ext cx="1069187" cy="995449"/>
            <a:chOff x="5527" y="4940"/>
            <a:chExt cx="1817" cy="1499"/>
          </a:xfrm>
        </p:grpSpPr>
        <p:pic>
          <p:nvPicPr>
            <p:cNvPr id="324" name="图片 3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5" y="4940"/>
              <a:ext cx="721" cy="938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25" name="图片 3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78" y="5176"/>
              <a:ext cx="721" cy="938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26" name="图片 3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23" y="5403"/>
              <a:ext cx="721" cy="938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cxnSp>
          <p:nvCxnSpPr>
            <p:cNvPr id="327" name="直接箭头连接符 326"/>
            <p:cNvCxnSpPr/>
            <p:nvPr/>
          </p:nvCxnSpPr>
          <p:spPr>
            <a:xfrm flipH="1" flipV="1">
              <a:off x="5549" y="5582"/>
              <a:ext cx="1150" cy="768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6583" y="4946"/>
              <a:ext cx="678" cy="46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5989" y="5027"/>
              <a:ext cx="705" cy="47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0" name="直接箭头连接符 329"/>
            <p:cNvCxnSpPr/>
            <p:nvPr/>
          </p:nvCxnSpPr>
          <p:spPr>
            <a:xfrm flipH="1" flipV="1">
              <a:off x="7301" y="5177"/>
              <a:ext cx="10" cy="1065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箭头连接符 330"/>
            <p:cNvCxnSpPr/>
            <p:nvPr/>
          </p:nvCxnSpPr>
          <p:spPr>
            <a:xfrm flipH="1">
              <a:off x="6274" y="6264"/>
              <a:ext cx="1027" cy="175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2" name="文本框 331"/>
            <p:cNvSpPr txBox="1"/>
            <p:nvPr/>
          </p:nvSpPr>
          <p:spPr>
            <a:xfrm rot="1980000">
              <a:off x="5527" y="5904"/>
              <a:ext cx="960" cy="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 dirty="0" err="1"/>
                <a:t>n_dim</a:t>
              </a:r>
              <a:endParaRPr lang="en-US" altLang="zh-CN" sz="785" b="1" dirty="0"/>
            </a:p>
          </p:txBody>
        </p:sp>
      </p:grpSp>
      <p:sp>
        <p:nvSpPr>
          <p:cNvPr id="340" name="文本框 339"/>
          <p:cNvSpPr txBox="1"/>
          <p:nvPr/>
        </p:nvSpPr>
        <p:spPr>
          <a:xfrm>
            <a:off x="1468693" y="3035278"/>
            <a:ext cx="476886" cy="18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30" b="1" dirty="0"/>
              <a:t>Hot plot</a:t>
            </a:r>
            <a:endParaRPr lang="en-US" altLang="zh-CN" sz="630" b="1" dirty="0"/>
          </a:p>
        </p:txBody>
      </p:sp>
      <p:cxnSp>
        <p:nvCxnSpPr>
          <p:cNvPr id="344" name="直接连接符 343"/>
          <p:cNvCxnSpPr>
            <a:endCxn id="354" idx="2"/>
          </p:cNvCxnSpPr>
          <p:nvPr/>
        </p:nvCxnSpPr>
        <p:spPr>
          <a:xfrm flipH="1" flipV="1">
            <a:off x="1704644" y="2690128"/>
            <a:ext cx="2110" cy="342853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7" name="组合 346"/>
          <p:cNvGrpSpPr/>
          <p:nvPr/>
        </p:nvGrpSpPr>
        <p:grpSpPr>
          <a:xfrm>
            <a:off x="4369809" y="3282396"/>
            <a:ext cx="657573" cy="917817"/>
            <a:chOff x="5756910" y="3006725"/>
            <a:chExt cx="676176" cy="838080"/>
          </a:xfrm>
        </p:grpSpPr>
        <p:pic>
          <p:nvPicPr>
            <p:cNvPr id="348" name="图片 347" descr="clusters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56910" y="3006725"/>
              <a:ext cx="495201" cy="6552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49" name="图片 348" descr="selected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37885" y="3189605"/>
              <a:ext cx="495201" cy="6552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</p:grpSp>
      <p:sp>
        <p:nvSpPr>
          <p:cNvPr id="289" name="左大括号 288"/>
          <p:cNvSpPr/>
          <p:nvPr/>
        </p:nvSpPr>
        <p:spPr>
          <a:xfrm rot="16200000">
            <a:off x="3590044" y="563057"/>
            <a:ext cx="75690" cy="2807318"/>
          </a:xfrm>
          <a:prstGeom prst="leftBrace">
            <a:avLst>
              <a:gd name="adj1" fmla="val 8333"/>
              <a:gd name="adj2" fmla="val 15714"/>
            </a:avLst>
          </a:prstGeom>
          <a:ln w="25400">
            <a:solidFill>
              <a:srgbClr val="082C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93" name="矩形 292"/>
          <p:cNvSpPr/>
          <p:nvPr/>
        </p:nvSpPr>
        <p:spPr>
          <a:xfrm>
            <a:off x="2027085" y="3065810"/>
            <a:ext cx="1279919" cy="309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30" b="1" dirty="0">
                <a:solidFill>
                  <a:schemeClr val="accent4">
                    <a:lumMod val="50000"/>
                  </a:schemeClr>
                </a:solidFill>
              </a:rPr>
              <a:t>Step1</a:t>
            </a:r>
            <a:r>
              <a:rPr lang="en-US" altLang="zh-CN" sz="630" b="1" dirty="0"/>
              <a:t> Dimension reduction</a:t>
            </a:r>
            <a:endParaRPr lang="en-US" altLang="zh-CN" sz="630" b="1" dirty="0"/>
          </a:p>
          <a:p>
            <a:pPr lvl="0"/>
            <a:r>
              <a:rPr lang="en-US" altLang="zh-CN" sz="630" b="1" dirty="0"/>
              <a:t>          by </a:t>
            </a:r>
            <a:r>
              <a:rPr lang="en-US" altLang="zh-CN" sz="785" b="1" dirty="0">
                <a:solidFill>
                  <a:srgbClr val="082C60"/>
                </a:solidFill>
              </a:rPr>
              <a:t>ENCODER</a:t>
            </a:r>
            <a:endParaRPr lang="en-US" altLang="zh-CN" sz="785" b="1" dirty="0">
              <a:solidFill>
                <a:srgbClr val="082C60"/>
              </a:solidFill>
            </a:endParaRPr>
          </a:p>
        </p:txBody>
      </p:sp>
      <p:sp>
        <p:nvSpPr>
          <p:cNvPr id="358" name="右箭头 357"/>
          <p:cNvSpPr/>
          <p:nvPr/>
        </p:nvSpPr>
        <p:spPr>
          <a:xfrm>
            <a:off x="4019182" y="3546609"/>
            <a:ext cx="327349" cy="143253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59" name="矩形 358"/>
          <p:cNvSpPr/>
          <p:nvPr/>
        </p:nvSpPr>
        <p:spPr>
          <a:xfrm>
            <a:off x="3847946" y="3072864"/>
            <a:ext cx="665628" cy="187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30" b="1" dirty="0">
                <a:solidFill>
                  <a:schemeClr val="accent4">
                    <a:lumMod val="50000"/>
                  </a:schemeClr>
                </a:solidFill>
              </a:rPr>
              <a:t>Step2</a:t>
            </a:r>
            <a:r>
              <a:rPr lang="en-US" altLang="zh-CN" sz="630" b="1" dirty="0"/>
              <a:t> Cluster</a:t>
            </a:r>
            <a:endParaRPr lang="en-US" altLang="zh-CN" sz="630" b="1" dirty="0">
              <a:solidFill>
                <a:srgbClr val="082C60"/>
              </a:solidFill>
            </a:endParaRPr>
          </a:p>
        </p:txBody>
      </p:sp>
      <p:sp>
        <p:nvSpPr>
          <p:cNvPr id="367" name="右箭头 366"/>
          <p:cNvSpPr/>
          <p:nvPr/>
        </p:nvSpPr>
        <p:spPr>
          <a:xfrm>
            <a:off x="5079774" y="3546609"/>
            <a:ext cx="327349" cy="143253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68" name="矩形 367"/>
          <p:cNvSpPr/>
          <p:nvPr/>
        </p:nvSpPr>
        <p:spPr>
          <a:xfrm>
            <a:off x="4806740" y="3072865"/>
            <a:ext cx="840330" cy="28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30" b="1" dirty="0">
                <a:solidFill>
                  <a:schemeClr val="accent4">
                    <a:lumMod val="50000"/>
                  </a:schemeClr>
                </a:solidFill>
              </a:rPr>
              <a:t>Step3</a:t>
            </a:r>
            <a:r>
              <a:rPr lang="en-US" altLang="zh-CN" sz="630" b="1" dirty="0"/>
              <a:t> Correlation </a:t>
            </a:r>
            <a:endParaRPr lang="en-US" altLang="zh-CN" sz="630" b="1" dirty="0"/>
          </a:p>
          <a:p>
            <a:r>
              <a:rPr lang="en-US" altLang="zh-CN" sz="630" b="1" dirty="0"/>
              <a:t>           analysis</a:t>
            </a:r>
            <a:endParaRPr lang="en-US" altLang="zh-CN" sz="630" b="1" dirty="0">
              <a:solidFill>
                <a:srgbClr val="082C60"/>
              </a:solidFill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5493532" y="3337658"/>
            <a:ext cx="630561" cy="862553"/>
            <a:chOff x="5341094" y="3461342"/>
            <a:chExt cx="700898" cy="964156"/>
          </a:xfrm>
        </p:grpSpPr>
        <p:sp>
          <p:nvSpPr>
            <p:cNvPr id="334" name="流程图: 卡片 333"/>
            <p:cNvSpPr/>
            <p:nvPr/>
          </p:nvSpPr>
          <p:spPr>
            <a:xfrm>
              <a:off x="5341094" y="3462816"/>
              <a:ext cx="673131" cy="962682"/>
            </a:xfrm>
            <a:prstGeom prst="flowChartPunchedCard">
              <a:avLst/>
            </a:prstGeom>
            <a:solidFill>
              <a:schemeClr val="bg1"/>
            </a:solidFill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62" name="文本框 361"/>
            <p:cNvSpPr txBox="1"/>
            <p:nvPr/>
          </p:nvSpPr>
          <p:spPr>
            <a:xfrm>
              <a:off x="5396988" y="3702888"/>
              <a:ext cx="645004" cy="210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30" dirty="0"/>
                <a:t>m/z 774</a:t>
              </a:r>
              <a:endParaRPr lang="en-US" altLang="zh-CN" sz="630" dirty="0"/>
            </a:p>
          </p:txBody>
        </p:sp>
        <p:sp>
          <p:nvSpPr>
            <p:cNvPr id="363" name="文本框 362"/>
            <p:cNvSpPr txBox="1"/>
            <p:nvPr/>
          </p:nvSpPr>
          <p:spPr>
            <a:xfrm>
              <a:off x="5396988" y="4211482"/>
              <a:ext cx="598309" cy="210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30" dirty="0"/>
                <a:t>m/z 253</a:t>
              </a:r>
              <a:endParaRPr lang="en-US" altLang="zh-CN" sz="630" dirty="0"/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5445709" y="4039901"/>
              <a:ext cx="391031" cy="2429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100"/>
                <a:t>...</a:t>
              </a:r>
              <a:endParaRPr lang="en-US" altLang="zh-CN" sz="1100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5396988" y="3870780"/>
              <a:ext cx="598309" cy="210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30" dirty="0"/>
                <a:t>m/z 884</a:t>
              </a:r>
              <a:endParaRPr lang="en-US" altLang="zh-CN" sz="630" dirty="0"/>
            </a:p>
          </p:txBody>
        </p:sp>
        <p:cxnSp>
          <p:nvCxnSpPr>
            <p:cNvPr id="337" name="直接连接符 336"/>
            <p:cNvCxnSpPr/>
            <p:nvPr/>
          </p:nvCxnSpPr>
          <p:spPr>
            <a:xfrm>
              <a:off x="5341094" y="3671649"/>
              <a:ext cx="669905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矩形 337"/>
            <p:cNvSpPr/>
            <p:nvPr/>
          </p:nvSpPr>
          <p:spPr>
            <a:xfrm>
              <a:off x="5425059" y="3461342"/>
              <a:ext cx="545608" cy="2101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30" b="1" dirty="0"/>
                <a:t>Key m/z </a:t>
              </a:r>
              <a:endParaRPr lang="zh-CN" altLang="en-US" sz="630" b="1" dirty="0"/>
            </a:p>
          </p:txBody>
        </p:sp>
        <p:sp>
          <p:nvSpPr>
            <p:cNvPr id="375" name="椭圆 374"/>
            <p:cNvSpPr/>
            <p:nvPr/>
          </p:nvSpPr>
          <p:spPr>
            <a:xfrm>
              <a:off x="5429994" y="3801511"/>
              <a:ext cx="18000" cy="18000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5429994" y="3968788"/>
              <a:ext cx="18000" cy="18000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81" name="椭圆 380"/>
            <p:cNvSpPr/>
            <p:nvPr/>
          </p:nvSpPr>
          <p:spPr>
            <a:xfrm>
              <a:off x="5429994" y="4309490"/>
              <a:ext cx="18000" cy="18000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390" name="右箭头 389"/>
          <p:cNvSpPr/>
          <p:nvPr/>
        </p:nvSpPr>
        <p:spPr>
          <a:xfrm>
            <a:off x="6197263" y="3546609"/>
            <a:ext cx="327349" cy="143253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91" name="矩形 390"/>
          <p:cNvSpPr/>
          <p:nvPr/>
        </p:nvSpPr>
        <p:spPr>
          <a:xfrm>
            <a:off x="5924229" y="3072865"/>
            <a:ext cx="986476" cy="381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30" b="1" dirty="0">
                <a:solidFill>
                  <a:schemeClr val="accent4">
                    <a:lumMod val="50000"/>
                  </a:schemeClr>
                </a:solidFill>
              </a:rPr>
              <a:t>Step4 </a:t>
            </a:r>
            <a:r>
              <a:rPr lang="en-US" altLang="zh-CN" sz="630" b="1" dirty="0"/>
              <a:t>Biomarkers </a:t>
            </a:r>
            <a:endParaRPr lang="en-US" altLang="zh-CN" sz="630" b="1" dirty="0"/>
          </a:p>
          <a:p>
            <a:r>
              <a:rPr lang="en-US" altLang="zh-CN" sz="630" b="1" dirty="0"/>
              <a:t>           identification</a:t>
            </a:r>
            <a:endParaRPr lang="en-US" altLang="zh-CN" sz="630" b="1" dirty="0"/>
          </a:p>
          <a:p>
            <a:endParaRPr lang="en-US" altLang="zh-CN" sz="630" b="1" dirty="0">
              <a:solidFill>
                <a:srgbClr val="082C60"/>
              </a:solidFill>
            </a:endParaRPr>
          </a:p>
        </p:txBody>
      </p:sp>
      <p:grpSp>
        <p:nvGrpSpPr>
          <p:cNvPr id="175" name="组合 174"/>
          <p:cNvGrpSpPr/>
          <p:nvPr/>
        </p:nvGrpSpPr>
        <p:grpSpPr>
          <a:xfrm>
            <a:off x="3258113" y="141277"/>
            <a:ext cx="1756583" cy="1760683"/>
            <a:chOff x="1912900" y="2871911"/>
            <a:chExt cx="2235646" cy="2240865"/>
          </a:xfrm>
        </p:grpSpPr>
        <p:sp>
          <p:nvSpPr>
            <p:cNvPr id="192" name="圆角矩形 191"/>
            <p:cNvSpPr/>
            <p:nvPr/>
          </p:nvSpPr>
          <p:spPr>
            <a:xfrm>
              <a:off x="1912900" y="2871911"/>
              <a:ext cx="2235646" cy="2240865"/>
            </a:xfrm>
            <a:prstGeom prst="roundRect">
              <a:avLst>
                <a:gd name="adj" fmla="val 3038"/>
              </a:avLst>
            </a:prstGeom>
            <a:ln w="12700">
              <a:solidFill>
                <a:srgbClr val="082C60"/>
              </a:solidFill>
              <a:prstDash val="sysDash"/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93" name="Google Shape;380;p22"/>
            <p:cNvSpPr/>
            <p:nvPr/>
          </p:nvSpPr>
          <p:spPr>
            <a:xfrm rot="5400000">
              <a:off x="1587860" y="3963999"/>
              <a:ext cx="1375883" cy="247140"/>
            </a:xfrm>
            <a:prstGeom prst="roundRect">
              <a:avLst>
                <a:gd name="adj" fmla="val 16667"/>
              </a:avLst>
            </a:prstGeom>
            <a:ln w="22225">
              <a:solidFill>
                <a:schemeClr val="accent1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vert="vert270" wrap="square" lIns="50022" tIns="50022" rIns="50022" bIns="50022" anchor="ctr" anchorCtr="0">
              <a:noAutofit/>
            </a:bodyPr>
            <a:lstStyle/>
            <a:p>
              <a:pPr algn="ctr"/>
              <a:endParaRPr sz="605" dirty="0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 rot="16200000">
              <a:off x="1678414" y="3982491"/>
              <a:ext cx="1194775" cy="239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GB" altLang="zh-CN" sz="630" b="1" dirty="0">
                  <a:solidFill>
                    <a:schemeClr val="tx1"/>
                  </a:solidFill>
                </a:rPr>
                <a:t>Multi</a:t>
              </a:r>
              <a:r>
                <a:rPr lang="en-GB" altLang="en-GB" sz="630" dirty="0">
                  <a:solidFill>
                    <a:schemeClr val="tx1"/>
                  </a:solidFill>
                </a:rPr>
                <a:t>-</a:t>
              </a:r>
              <a:r>
                <a:rPr lang="en-GB" altLang="zh-CN" sz="630" b="1" dirty="0">
                  <a:solidFill>
                    <a:schemeClr val="tx1"/>
                  </a:solidFill>
                </a:rPr>
                <a:t>Head Attention</a:t>
              </a:r>
              <a:endParaRPr lang="en-GB" altLang="zh-CN" sz="63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Google Shape;380;p22"/>
            <p:cNvSpPr/>
            <p:nvPr/>
          </p:nvSpPr>
          <p:spPr>
            <a:xfrm rot="5400000">
              <a:off x="2127490" y="3969728"/>
              <a:ext cx="1375883" cy="247140"/>
            </a:xfrm>
            <a:prstGeom prst="roundRect">
              <a:avLst>
                <a:gd name="adj" fmla="val 16667"/>
              </a:avLst>
            </a:prstGeom>
            <a:ln w="1270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vert="vert270" wrap="square" lIns="50022" tIns="50022" rIns="50022" bIns="50022" anchor="ctr" anchorCtr="0">
              <a:noAutofit/>
            </a:bodyPr>
            <a:lstStyle/>
            <a:p>
              <a:pPr algn="ctr"/>
              <a:endParaRPr sz="605" dirty="0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 rot="16200000">
              <a:off x="2587208" y="3988221"/>
              <a:ext cx="456446" cy="362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altLang="zh-CN" sz="630" b="1" dirty="0">
                  <a:solidFill>
                    <a:schemeClr val="tx1"/>
                  </a:solidFill>
                </a:rPr>
                <a:t>Norm</a:t>
              </a:r>
              <a:endParaRPr lang="zh-CN" altLang="en-US" sz="1100" dirty="0"/>
            </a:p>
          </p:txBody>
        </p:sp>
        <p:sp>
          <p:nvSpPr>
            <p:cNvPr id="197" name="Google Shape;380;p22"/>
            <p:cNvSpPr/>
            <p:nvPr/>
          </p:nvSpPr>
          <p:spPr>
            <a:xfrm rot="5400000">
              <a:off x="2667120" y="3963998"/>
              <a:ext cx="1375882" cy="247140"/>
            </a:xfrm>
            <a:prstGeom prst="roundRect">
              <a:avLst>
                <a:gd name="adj" fmla="val 16667"/>
              </a:avLst>
            </a:prstGeom>
            <a:ln w="22225">
              <a:solidFill>
                <a:schemeClr val="accent1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vert="vert270" wrap="square" lIns="50022" tIns="50022" rIns="50022" bIns="50022" anchor="ctr" anchorCtr="0">
              <a:noAutofit/>
            </a:bodyPr>
            <a:lstStyle/>
            <a:p>
              <a:pPr algn="ctr"/>
              <a:endParaRPr sz="605" dirty="0">
                <a:solidFill>
                  <a:schemeClr val="tx1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 rot="16200000">
              <a:off x="2920718" y="3982491"/>
              <a:ext cx="868684" cy="239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GB" altLang="zh-CN" sz="630" b="1" dirty="0">
                  <a:solidFill>
                    <a:schemeClr val="tx1"/>
                  </a:solidFill>
                </a:rPr>
                <a:t>Feed Forward</a:t>
              </a:r>
              <a:endParaRPr lang="en-GB" altLang="zh-CN" sz="63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Google Shape;380;p22"/>
            <p:cNvSpPr/>
            <p:nvPr/>
          </p:nvSpPr>
          <p:spPr>
            <a:xfrm rot="5400000">
              <a:off x="3206749" y="3963998"/>
              <a:ext cx="1375883" cy="247140"/>
            </a:xfrm>
            <a:prstGeom prst="roundRect">
              <a:avLst>
                <a:gd name="adj" fmla="val 16667"/>
              </a:avLst>
            </a:prstGeom>
            <a:ln w="1270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vert="vert270" wrap="square" lIns="50022" tIns="50022" rIns="50022" bIns="50022" anchor="ctr" anchorCtr="0">
              <a:noAutofit/>
            </a:bodyPr>
            <a:lstStyle/>
            <a:p>
              <a:pPr algn="ctr"/>
              <a:endParaRPr sz="605" dirty="0">
                <a:solidFill>
                  <a:schemeClr val="tx1"/>
                </a:solidFill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 rot="16200000">
              <a:off x="3669333" y="3982490"/>
              <a:ext cx="450715" cy="362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altLang="zh-CN" sz="630" b="1" dirty="0">
                  <a:solidFill>
                    <a:schemeClr val="tx1"/>
                  </a:solidFill>
                </a:rPr>
                <a:t>Norm</a:t>
              </a:r>
              <a:endParaRPr lang="zh-CN" altLang="en-US" sz="1100" dirty="0"/>
            </a:p>
          </p:txBody>
        </p:sp>
        <p:cxnSp>
          <p:nvCxnSpPr>
            <p:cNvPr id="201" name="Google Shape;387;p22"/>
            <p:cNvCxnSpPr>
              <a:stCxn id="193" idx="0"/>
              <a:endCxn id="195" idx="2"/>
            </p:cNvCxnSpPr>
            <p:nvPr/>
          </p:nvCxnSpPr>
          <p:spPr>
            <a:xfrm>
              <a:off x="2399372" y="4087570"/>
              <a:ext cx="292490" cy="572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lg"/>
              <a:tailEnd type="triangle" w="sm" len="med"/>
            </a:ln>
          </p:spPr>
        </p:cxnSp>
        <p:cxnSp>
          <p:nvCxnSpPr>
            <p:cNvPr id="202" name="Google Shape;387;p22"/>
            <p:cNvCxnSpPr>
              <a:stCxn id="195" idx="0"/>
              <a:endCxn id="197" idx="2"/>
            </p:cNvCxnSpPr>
            <p:nvPr/>
          </p:nvCxnSpPr>
          <p:spPr>
            <a:xfrm flipV="1">
              <a:off x="2939002" y="4087568"/>
              <a:ext cx="292489" cy="57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lg"/>
              <a:tailEnd type="triangle" w="sm" len="med"/>
            </a:ln>
          </p:spPr>
        </p:cxnSp>
        <p:cxnSp>
          <p:nvCxnSpPr>
            <p:cNvPr id="203" name="Google Shape;387;p22"/>
            <p:cNvCxnSpPr>
              <a:stCxn id="197" idx="0"/>
              <a:endCxn id="199" idx="2"/>
            </p:cNvCxnSpPr>
            <p:nvPr/>
          </p:nvCxnSpPr>
          <p:spPr>
            <a:xfrm>
              <a:off x="3478631" y="4087568"/>
              <a:ext cx="292490" cy="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lg"/>
              <a:tailEnd type="triangle" w="sm" len="med"/>
            </a:ln>
          </p:spPr>
        </p:cxnSp>
        <p:sp>
          <p:nvSpPr>
            <p:cNvPr id="205" name="文本框 204"/>
            <p:cNvSpPr txBox="1"/>
            <p:nvPr/>
          </p:nvSpPr>
          <p:spPr>
            <a:xfrm>
              <a:off x="2024544" y="2885449"/>
              <a:ext cx="752870" cy="3539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5" b="1" dirty="0">
                  <a:solidFill>
                    <a:schemeClr val="tx1"/>
                  </a:solidFill>
                </a:rPr>
                <a:t>Residual Connection</a:t>
              </a:r>
              <a:endParaRPr lang="en-US" altLang="zh-CN" sz="630" dirty="0">
                <a:solidFill>
                  <a:schemeClr val="tx1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3107998" y="2871912"/>
              <a:ext cx="752870" cy="3539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5" b="1" dirty="0">
                  <a:solidFill>
                    <a:schemeClr val="tx1"/>
                  </a:solidFill>
                </a:rPr>
                <a:t>Residual Connection</a:t>
              </a:r>
              <a:endParaRPr lang="en-US" altLang="zh-CN" sz="630" dirty="0">
                <a:solidFill>
                  <a:schemeClr val="tx1"/>
                </a:solidFill>
              </a:endParaRPr>
            </a:p>
          </p:txBody>
        </p:sp>
        <p:grpSp>
          <p:nvGrpSpPr>
            <p:cNvPr id="207" name="组合 206"/>
            <p:cNvGrpSpPr/>
            <p:nvPr/>
          </p:nvGrpSpPr>
          <p:grpSpPr>
            <a:xfrm>
              <a:off x="3068597" y="3166698"/>
              <a:ext cx="831673" cy="920336"/>
              <a:chOff x="1564482" y="3176341"/>
              <a:chExt cx="831673" cy="920336"/>
            </a:xfrm>
          </p:grpSpPr>
          <p:cxnSp>
            <p:nvCxnSpPr>
              <p:cNvPr id="212" name="直接连接符 211"/>
              <p:cNvCxnSpPr/>
              <p:nvPr/>
            </p:nvCxnSpPr>
            <p:spPr>
              <a:xfrm>
                <a:off x="1567544" y="3176341"/>
                <a:ext cx="0" cy="9203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 flipH="1">
                <a:off x="1564482" y="3176341"/>
                <a:ext cx="831673" cy="32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oogle Shape;387;p22"/>
              <p:cNvCxnSpPr/>
              <p:nvPr/>
            </p:nvCxnSpPr>
            <p:spPr>
              <a:xfrm>
                <a:off x="2393043" y="3176341"/>
                <a:ext cx="789" cy="1659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lg"/>
                <a:tailEnd type="triangle" w="sm" len="med"/>
              </a:ln>
            </p:spPr>
          </p:cxnSp>
        </p:grpSp>
        <p:grpSp>
          <p:nvGrpSpPr>
            <p:cNvPr id="208" name="组合 207"/>
            <p:cNvGrpSpPr/>
            <p:nvPr/>
          </p:nvGrpSpPr>
          <p:grpSpPr>
            <a:xfrm>
              <a:off x="1985143" y="3172742"/>
              <a:ext cx="831673" cy="920336"/>
              <a:chOff x="1564482" y="3176341"/>
              <a:chExt cx="831673" cy="920336"/>
            </a:xfrm>
          </p:grpSpPr>
          <p:cxnSp>
            <p:nvCxnSpPr>
              <p:cNvPr id="209" name="直接连接符 208"/>
              <p:cNvCxnSpPr/>
              <p:nvPr/>
            </p:nvCxnSpPr>
            <p:spPr>
              <a:xfrm>
                <a:off x="1567544" y="3176341"/>
                <a:ext cx="0" cy="9203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 flipH="1">
                <a:off x="1564482" y="3176341"/>
                <a:ext cx="831673" cy="32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oogle Shape;387;p22"/>
              <p:cNvCxnSpPr/>
              <p:nvPr/>
            </p:nvCxnSpPr>
            <p:spPr>
              <a:xfrm>
                <a:off x="2393043" y="3176341"/>
                <a:ext cx="789" cy="1659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lg"/>
                <a:tailEnd type="triangle" w="sm" len="med"/>
              </a:ln>
            </p:spPr>
          </p:cxnSp>
        </p:grpSp>
      </p:grpSp>
      <p:cxnSp>
        <p:nvCxnSpPr>
          <p:cNvPr id="204" name="Google Shape;387;p22"/>
          <p:cNvCxnSpPr>
            <a:stCxn id="215" idx="0"/>
            <a:endCxn id="193" idx="2"/>
          </p:cNvCxnSpPr>
          <p:nvPr/>
        </p:nvCxnSpPr>
        <p:spPr>
          <a:xfrm flipV="1">
            <a:off x="2993790" y="1096273"/>
            <a:ext cx="452120" cy="317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med"/>
          </a:ln>
        </p:spPr>
      </p:cxnSp>
      <p:sp>
        <p:nvSpPr>
          <p:cNvPr id="190" name="文本框 189"/>
          <p:cNvSpPr txBox="1"/>
          <p:nvPr/>
        </p:nvSpPr>
        <p:spPr>
          <a:xfrm>
            <a:off x="3723113" y="1701816"/>
            <a:ext cx="886099" cy="21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>
                <a:solidFill>
                  <a:srgbClr val="082C60"/>
                </a:solidFill>
              </a:rPr>
              <a:t>Attention Block</a:t>
            </a:r>
            <a:endParaRPr lang="en-US" altLang="zh-CN" sz="785" b="1" dirty="0">
              <a:solidFill>
                <a:srgbClr val="082C60"/>
              </a:solidFill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2657012" y="611184"/>
            <a:ext cx="341537" cy="976529"/>
            <a:chOff x="1147864" y="3471654"/>
            <a:chExt cx="434683" cy="1242852"/>
          </a:xfrm>
        </p:grpSpPr>
        <p:sp>
          <p:nvSpPr>
            <p:cNvPr id="215" name="梯形 214"/>
            <p:cNvSpPr/>
            <p:nvPr/>
          </p:nvSpPr>
          <p:spPr>
            <a:xfrm rot="5400000">
              <a:off x="740750" y="3878767"/>
              <a:ext cx="1242852" cy="428625"/>
            </a:xfrm>
            <a:prstGeom prst="trapezoid">
              <a:avLst/>
            </a:prstGeom>
            <a:solidFill>
              <a:schemeClr val="bg1"/>
            </a:solidFill>
            <a:ln w="15875">
              <a:solidFill>
                <a:srgbClr val="082C6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65"/>
            </a:p>
          </p:txBody>
        </p:sp>
        <p:sp>
          <p:nvSpPr>
            <p:cNvPr id="241" name="文本框 240"/>
            <p:cNvSpPr txBox="1"/>
            <p:nvPr/>
          </p:nvSpPr>
          <p:spPr>
            <a:xfrm rot="16200000">
              <a:off x="1139029" y="3969967"/>
              <a:ext cx="462741" cy="424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 dirty="0">
                  <a:solidFill>
                    <a:srgbClr val="082C60"/>
                  </a:solidFill>
                </a:rPr>
                <a:t>MLP</a:t>
              </a:r>
              <a:endParaRPr lang="en-US" altLang="zh-CN" sz="785" b="1" dirty="0">
                <a:solidFill>
                  <a:srgbClr val="082C60"/>
                </a:solidFill>
              </a:endParaRPr>
            </a:p>
          </p:txBody>
        </p:sp>
      </p:grpSp>
      <p:sp>
        <p:nvSpPr>
          <p:cNvPr id="242" name="梯形 241"/>
          <p:cNvSpPr/>
          <p:nvPr/>
        </p:nvSpPr>
        <p:spPr>
          <a:xfrm rot="16200000" flipH="1">
            <a:off x="4924931" y="930765"/>
            <a:ext cx="976526" cy="337370"/>
          </a:xfrm>
          <a:prstGeom prst="trapezoid">
            <a:avLst/>
          </a:prstGeom>
          <a:solidFill>
            <a:schemeClr val="bg1"/>
          </a:solidFill>
          <a:ln w="15875">
            <a:solidFill>
              <a:srgbClr val="A2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5"/>
          </a:p>
        </p:txBody>
      </p:sp>
      <p:sp>
        <p:nvSpPr>
          <p:cNvPr id="243" name="文本框 242"/>
          <p:cNvSpPr txBox="1"/>
          <p:nvPr/>
        </p:nvSpPr>
        <p:spPr>
          <a:xfrm rot="16200000">
            <a:off x="5234296" y="995966"/>
            <a:ext cx="363583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>
                <a:solidFill>
                  <a:srgbClr val="A20000"/>
                </a:solidFill>
              </a:rPr>
              <a:t>MLP</a:t>
            </a:r>
            <a:endParaRPr lang="en-US" altLang="zh-CN" sz="785" b="1" dirty="0">
              <a:solidFill>
                <a:srgbClr val="A20000"/>
              </a:solidFill>
            </a:endParaRPr>
          </a:p>
        </p:txBody>
      </p:sp>
      <p:cxnSp>
        <p:nvCxnSpPr>
          <p:cNvPr id="244" name="Google Shape;387;p22"/>
          <p:cNvCxnSpPr>
            <a:stCxn id="199" idx="0"/>
            <a:endCxn id="242" idx="0"/>
          </p:cNvCxnSpPr>
          <p:nvPr/>
        </p:nvCxnSpPr>
        <p:spPr>
          <a:xfrm>
            <a:off x="4912328" y="1096440"/>
            <a:ext cx="332180" cy="301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med"/>
          </a:ln>
        </p:spPr>
      </p:cxnSp>
      <p:sp>
        <p:nvSpPr>
          <p:cNvPr id="250" name="右箭头 249"/>
          <p:cNvSpPr/>
          <p:nvPr/>
        </p:nvSpPr>
        <p:spPr>
          <a:xfrm>
            <a:off x="2497991" y="1041131"/>
            <a:ext cx="114495" cy="116636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54" name="Google Shape;379;p22"/>
          <p:cNvSpPr/>
          <p:nvPr/>
        </p:nvSpPr>
        <p:spPr>
          <a:xfrm rot="5400000">
            <a:off x="1850757" y="987716"/>
            <a:ext cx="976525" cy="227669"/>
          </a:xfrm>
          <a:prstGeom prst="roundRect">
            <a:avLst>
              <a:gd name="adj" fmla="val 5070"/>
            </a:avLst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b="1" dirty="0">
              <a:solidFill>
                <a:schemeClr val="tx1"/>
              </a:solidFill>
            </a:endParaRPr>
          </a:p>
        </p:txBody>
      </p:sp>
      <p:pic>
        <p:nvPicPr>
          <p:cNvPr id="162" name="图片 1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 flipV="1">
            <a:off x="1237809" y="690231"/>
            <a:ext cx="1076552" cy="816917"/>
          </a:xfrm>
          <a:prstGeom prst="rect">
            <a:avLst/>
          </a:prstGeom>
        </p:spPr>
      </p:pic>
      <p:sp>
        <p:nvSpPr>
          <p:cNvPr id="176" name="矩形 175"/>
          <p:cNvSpPr/>
          <p:nvPr/>
        </p:nvSpPr>
        <p:spPr>
          <a:xfrm rot="16200000">
            <a:off x="2125978" y="1031768"/>
            <a:ext cx="426085" cy="212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altLang="zh-CN" sz="785" b="1" dirty="0">
                <a:solidFill>
                  <a:schemeClr val="tx1"/>
                </a:solidFill>
              </a:rPr>
              <a:t>Input</a:t>
            </a:r>
            <a:endParaRPr lang="en-GB" altLang="zh-CN" sz="785" b="1" dirty="0">
              <a:solidFill>
                <a:schemeClr val="tx1"/>
              </a:solidFill>
            </a:endParaRPr>
          </a:p>
        </p:txBody>
      </p:sp>
      <p:sp>
        <p:nvSpPr>
          <p:cNvPr id="256" name="右箭头 255"/>
          <p:cNvSpPr/>
          <p:nvPr/>
        </p:nvSpPr>
        <p:spPr>
          <a:xfrm>
            <a:off x="5623198" y="1041131"/>
            <a:ext cx="114495" cy="116636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60" name="Google Shape;379;p22"/>
          <p:cNvSpPr/>
          <p:nvPr/>
        </p:nvSpPr>
        <p:spPr>
          <a:xfrm rot="5400000">
            <a:off x="5414089" y="978912"/>
            <a:ext cx="976525" cy="227669"/>
          </a:xfrm>
          <a:prstGeom prst="roundRect">
            <a:avLst>
              <a:gd name="adj" fmla="val 5070"/>
            </a:avLst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b="1" dirty="0">
              <a:solidFill>
                <a:schemeClr val="tx1"/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 rot="16200000">
            <a:off x="5647772" y="1000419"/>
            <a:ext cx="499745" cy="212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altLang="zh-CN" sz="785" b="1" dirty="0">
                <a:solidFill>
                  <a:schemeClr val="tx1"/>
                </a:solidFill>
              </a:rPr>
              <a:t>Output</a:t>
            </a:r>
            <a:endParaRPr lang="en-GB" altLang="zh-CN" sz="785" b="1" dirty="0">
              <a:solidFill>
                <a:schemeClr val="tx1"/>
              </a:solidFill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6104695" y="2356433"/>
            <a:ext cx="933678" cy="333375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785" b="1" dirty="0"/>
              <a:t>Prediction data</a:t>
            </a:r>
            <a:endParaRPr lang="en-US" altLang="zh-CN" sz="785" b="1" dirty="0"/>
          </a:p>
          <a:p>
            <a:pPr algn="ctr"/>
            <a:r>
              <a:rPr lang="en-US" altLang="zh-CN" sz="785" b="1" dirty="0"/>
              <a:t>(Loss evaluation)</a:t>
            </a:r>
            <a:endParaRPr lang="en-US" altLang="zh-CN" sz="785" b="1" dirty="0"/>
          </a:p>
        </p:txBody>
      </p:sp>
      <p:cxnSp>
        <p:nvCxnSpPr>
          <p:cNvPr id="336" name="直接连接符 335"/>
          <p:cNvCxnSpPr>
            <a:stCxn id="339" idx="2"/>
            <a:endCxn id="354" idx="0"/>
          </p:cNvCxnSpPr>
          <p:nvPr/>
        </p:nvCxnSpPr>
        <p:spPr>
          <a:xfrm>
            <a:off x="1703655" y="1598231"/>
            <a:ext cx="635" cy="75819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文本框 338"/>
          <p:cNvSpPr txBox="1"/>
          <p:nvPr/>
        </p:nvSpPr>
        <p:spPr>
          <a:xfrm>
            <a:off x="1369313" y="1410130"/>
            <a:ext cx="668684" cy="18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30" b="1" dirty="0"/>
              <a:t>m/z spectrum</a:t>
            </a:r>
            <a:endParaRPr lang="en-US" altLang="zh-CN" sz="630" b="1" dirty="0"/>
          </a:p>
        </p:txBody>
      </p:sp>
      <p:sp>
        <p:nvSpPr>
          <p:cNvPr id="354" name="文本框 353"/>
          <p:cNvSpPr txBox="1"/>
          <p:nvPr/>
        </p:nvSpPr>
        <p:spPr>
          <a:xfrm>
            <a:off x="1258082" y="2356433"/>
            <a:ext cx="893123" cy="333375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785" b="1" dirty="0"/>
              <a:t>Original data</a:t>
            </a:r>
            <a:endParaRPr lang="en-US" altLang="zh-CN" sz="785" b="1" dirty="0"/>
          </a:p>
          <a:p>
            <a:pPr algn="ctr"/>
            <a:r>
              <a:rPr lang="en-US" altLang="zh-CN" sz="785" b="1" dirty="0"/>
              <a:t>(Training input)</a:t>
            </a:r>
            <a:endParaRPr lang="en-US" altLang="zh-CN" sz="785" b="1" dirty="0"/>
          </a:p>
        </p:txBody>
      </p:sp>
      <p:pic>
        <p:nvPicPr>
          <p:cNvPr id="392" name="图片 39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 flipH="1" flipV="1">
            <a:off x="5934016" y="686456"/>
            <a:ext cx="1084099" cy="816917"/>
          </a:xfrm>
          <a:prstGeom prst="rect">
            <a:avLst/>
          </a:prstGeom>
        </p:spPr>
      </p:pic>
      <p:sp>
        <p:nvSpPr>
          <p:cNvPr id="393" name="文本框 392"/>
          <p:cNvSpPr txBox="1"/>
          <p:nvPr/>
        </p:nvSpPr>
        <p:spPr>
          <a:xfrm>
            <a:off x="6221083" y="1418433"/>
            <a:ext cx="700902" cy="18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30" b="1" dirty="0"/>
              <a:t>m/z spectrum</a:t>
            </a:r>
            <a:endParaRPr lang="en-US" altLang="zh-CN" sz="630" b="1" dirty="0"/>
          </a:p>
        </p:txBody>
      </p:sp>
      <p:cxnSp>
        <p:nvCxnSpPr>
          <p:cNvPr id="394" name="直接连接符 393"/>
          <p:cNvCxnSpPr>
            <a:stCxn id="393" idx="2"/>
            <a:endCxn id="261" idx="0"/>
          </p:cNvCxnSpPr>
          <p:nvPr/>
        </p:nvCxnSpPr>
        <p:spPr>
          <a:xfrm>
            <a:off x="6050653" y="1262409"/>
            <a:ext cx="0" cy="589235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文本框 399"/>
          <p:cNvSpPr txBox="1"/>
          <p:nvPr/>
        </p:nvSpPr>
        <p:spPr>
          <a:xfrm rot="16200000">
            <a:off x="838698" y="2930112"/>
            <a:ext cx="3098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1100" dirty="0"/>
          </a:p>
        </p:txBody>
      </p:sp>
      <p:cxnSp>
        <p:nvCxnSpPr>
          <p:cNvPr id="410" name="直接连接符 409"/>
          <p:cNvCxnSpPr>
            <a:stCxn id="293" idx="0"/>
            <a:endCxn id="16" idx="2"/>
          </p:cNvCxnSpPr>
          <p:nvPr/>
        </p:nvCxnSpPr>
        <p:spPr>
          <a:xfrm flipV="1">
            <a:off x="2982867" y="1805016"/>
            <a:ext cx="998" cy="603704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2184543" y="2265309"/>
            <a:ext cx="3897540" cy="212090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785" b="1" dirty="0"/>
              <a:t>Model Training</a:t>
            </a:r>
            <a:endParaRPr lang="en-US" altLang="zh-CN" sz="785" b="1" dirty="0"/>
          </a:p>
        </p:txBody>
      </p:sp>
      <p:sp>
        <p:nvSpPr>
          <p:cNvPr id="123" name="文本框 122"/>
          <p:cNvSpPr txBox="1"/>
          <p:nvPr/>
        </p:nvSpPr>
        <p:spPr>
          <a:xfrm>
            <a:off x="2184545" y="2553072"/>
            <a:ext cx="3897539" cy="212090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785" b="1" dirty="0"/>
              <a:t>Workflow</a:t>
            </a:r>
            <a:endParaRPr lang="en-US" altLang="zh-CN" sz="785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右箭头 355"/>
          <p:cNvSpPr/>
          <p:nvPr/>
        </p:nvSpPr>
        <p:spPr>
          <a:xfrm>
            <a:off x="2499050" y="2976108"/>
            <a:ext cx="327349" cy="143253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2344022" y="2085855"/>
            <a:ext cx="677521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>
                <a:solidFill>
                  <a:srgbClr val="082C60"/>
                </a:solidFill>
              </a:rPr>
              <a:t>ENCODER</a:t>
            </a:r>
            <a:endParaRPr lang="en-US" altLang="zh-CN" sz="785" b="1" dirty="0">
              <a:solidFill>
                <a:srgbClr val="082C6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7964" y="2085855"/>
            <a:ext cx="658258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>
                <a:solidFill>
                  <a:srgbClr val="A20000"/>
                </a:solidFill>
              </a:rPr>
              <a:t>DECODER</a:t>
            </a:r>
            <a:endParaRPr lang="en-US" altLang="zh-CN" sz="785" b="1" dirty="0">
              <a:solidFill>
                <a:srgbClr val="A20000"/>
              </a:solidFill>
            </a:endParaRPr>
          </a:p>
        </p:txBody>
      </p:sp>
      <p:grpSp>
        <p:nvGrpSpPr>
          <p:cNvPr id="295" name="组合 294"/>
          <p:cNvGrpSpPr/>
          <p:nvPr/>
        </p:nvGrpSpPr>
        <p:grpSpPr>
          <a:xfrm>
            <a:off x="1397245" y="2670666"/>
            <a:ext cx="1038505" cy="1055489"/>
            <a:chOff x="1059" y="4501"/>
            <a:chExt cx="2346" cy="2018"/>
          </a:xfrm>
        </p:grpSpPr>
        <p:sp>
          <p:nvSpPr>
            <p:cNvPr id="296" name="矩形 295"/>
            <p:cNvSpPr/>
            <p:nvPr/>
          </p:nvSpPr>
          <p:spPr>
            <a:xfrm>
              <a:off x="2184" y="5097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1506" y="4593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1234" y="4530"/>
              <a:ext cx="600" cy="78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00B0F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299" name="直接连接符 298"/>
            <p:cNvCxnSpPr/>
            <p:nvPr/>
          </p:nvCxnSpPr>
          <p:spPr>
            <a:xfrm>
              <a:off x="1666" y="5196"/>
              <a:ext cx="1299" cy="8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300" name="图片 299" descr="selected_mz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33" y="4681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1" name="矩形 300"/>
            <p:cNvSpPr/>
            <p:nvPr/>
          </p:nvSpPr>
          <p:spPr>
            <a:xfrm>
              <a:off x="1721" y="4750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2" name="图片 30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2" y="4770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3" name="矩形 302"/>
            <p:cNvSpPr/>
            <p:nvPr/>
          </p:nvSpPr>
          <p:spPr>
            <a:xfrm>
              <a:off x="1822" y="4836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4" name="图片 3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2" y="4894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5" name="矩形 304"/>
            <p:cNvSpPr/>
            <p:nvPr/>
          </p:nvSpPr>
          <p:spPr>
            <a:xfrm>
              <a:off x="2006" y="4957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6" name="图片 3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1" y="5004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7" name="矩形 306"/>
            <p:cNvSpPr/>
            <p:nvPr/>
          </p:nvSpPr>
          <p:spPr>
            <a:xfrm>
              <a:off x="2187" y="5084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8" name="图片 307" descr="selected_mz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72" y="5122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cxnSp>
          <p:nvCxnSpPr>
            <p:cNvPr id="309" name="直接连接符 308"/>
            <p:cNvCxnSpPr/>
            <p:nvPr/>
          </p:nvCxnSpPr>
          <p:spPr>
            <a:xfrm>
              <a:off x="1516" y="4715"/>
              <a:ext cx="1269" cy="892"/>
            </a:xfrm>
            <a:prstGeom prst="line">
              <a:avLst/>
            </a:prstGeom>
            <a:ln w="6350" cmpd="sng">
              <a:solidFill>
                <a:srgbClr val="0070C0">
                  <a:alpha val="56000"/>
                </a:srgbClr>
              </a:solidFill>
              <a:prstDash val="soli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310" name="图片 30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9" y="5420"/>
              <a:ext cx="600" cy="788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cxnSp>
          <p:nvCxnSpPr>
            <p:cNvPr id="311" name="直接连接符 310"/>
            <p:cNvCxnSpPr/>
            <p:nvPr/>
          </p:nvCxnSpPr>
          <p:spPr>
            <a:xfrm>
              <a:off x="1801" y="4501"/>
              <a:ext cx="1255" cy="916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12" name="矩形 311"/>
            <p:cNvSpPr/>
            <p:nvPr/>
          </p:nvSpPr>
          <p:spPr>
            <a:xfrm>
              <a:off x="2357" y="5196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2784" y="5494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314" name="直接箭头连接符 313"/>
            <p:cNvCxnSpPr/>
            <p:nvPr/>
          </p:nvCxnSpPr>
          <p:spPr>
            <a:xfrm flipH="1">
              <a:off x="2187" y="6141"/>
              <a:ext cx="898" cy="161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接箭头连接符 314"/>
            <p:cNvCxnSpPr/>
            <p:nvPr/>
          </p:nvCxnSpPr>
          <p:spPr>
            <a:xfrm flipH="1" flipV="1">
              <a:off x="3077" y="5160"/>
              <a:ext cx="9" cy="981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接箭头连接符 315"/>
            <p:cNvCxnSpPr/>
            <p:nvPr/>
          </p:nvCxnSpPr>
          <p:spPr>
            <a:xfrm flipH="1" flipV="1">
              <a:off x="1059" y="5243"/>
              <a:ext cx="1490" cy="953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7" name="文本框 316"/>
            <p:cNvSpPr txBox="1"/>
            <p:nvPr/>
          </p:nvSpPr>
          <p:spPr>
            <a:xfrm rot="20520000">
              <a:off x="2641" y="6114"/>
              <a:ext cx="465" cy="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/>
                <a:t>x </a:t>
              </a:r>
              <a:endParaRPr lang="en-US" altLang="zh-CN" sz="785" b="1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3036" y="5473"/>
              <a:ext cx="369" cy="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/>
                <a:t>Y</a:t>
              </a:r>
              <a:endParaRPr lang="en-US" altLang="zh-CN" sz="785" b="1"/>
            </a:p>
          </p:txBody>
        </p:sp>
        <p:sp>
          <p:nvSpPr>
            <p:cNvPr id="319" name="文本框 318"/>
            <p:cNvSpPr txBox="1"/>
            <p:nvPr/>
          </p:nvSpPr>
          <p:spPr>
            <a:xfrm rot="1860000">
              <a:off x="1471" y="5646"/>
              <a:ext cx="695" cy="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/>
                <a:t>m/z</a:t>
              </a:r>
              <a:endParaRPr lang="en-US" altLang="zh-CN" sz="785" b="1"/>
            </a:p>
          </p:txBody>
        </p:sp>
        <p:cxnSp>
          <p:nvCxnSpPr>
            <p:cNvPr id="320" name="直接连接符 319"/>
            <p:cNvCxnSpPr/>
            <p:nvPr/>
          </p:nvCxnSpPr>
          <p:spPr>
            <a:xfrm>
              <a:off x="1253" y="4587"/>
              <a:ext cx="1278" cy="899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1619" y="4593"/>
              <a:ext cx="1278" cy="899"/>
            </a:xfrm>
            <a:prstGeom prst="line">
              <a:avLst/>
            </a:prstGeom>
            <a:ln w="6350" cmpd="sng">
              <a:solidFill>
                <a:srgbClr val="0070C0">
                  <a:alpha val="65000"/>
                </a:srgbClr>
              </a:solidFill>
              <a:prstDash val="soli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1516" y="4616"/>
              <a:ext cx="1278" cy="899"/>
            </a:xfrm>
            <a:prstGeom prst="line">
              <a:avLst/>
            </a:prstGeom>
            <a:ln w="6350" cmpd="sng">
              <a:solidFill>
                <a:srgbClr val="0070C0">
                  <a:alpha val="65000"/>
                </a:srgbClr>
              </a:solidFill>
              <a:prstDash val="soli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23" name="组合 322"/>
          <p:cNvGrpSpPr/>
          <p:nvPr/>
        </p:nvGrpSpPr>
        <p:grpSpPr>
          <a:xfrm>
            <a:off x="2868768" y="2671773"/>
            <a:ext cx="1069187" cy="995449"/>
            <a:chOff x="5527" y="4940"/>
            <a:chExt cx="1817" cy="1499"/>
          </a:xfrm>
        </p:grpSpPr>
        <p:pic>
          <p:nvPicPr>
            <p:cNvPr id="324" name="图片 3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5" y="4940"/>
              <a:ext cx="721" cy="938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25" name="图片 3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78" y="5176"/>
              <a:ext cx="721" cy="938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26" name="图片 3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23" y="5403"/>
              <a:ext cx="721" cy="938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cxnSp>
          <p:nvCxnSpPr>
            <p:cNvPr id="327" name="直接箭头连接符 326"/>
            <p:cNvCxnSpPr/>
            <p:nvPr/>
          </p:nvCxnSpPr>
          <p:spPr>
            <a:xfrm flipH="1" flipV="1">
              <a:off x="5549" y="5582"/>
              <a:ext cx="1150" cy="768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6583" y="4946"/>
              <a:ext cx="678" cy="46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5989" y="5027"/>
              <a:ext cx="705" cy="47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0" name="直接箭头连接符 329"/>
            <p:cNvCxnSpPr/>
            <p:nvPr/>
          </p:nvCxnSpPr>
          <p:spPr>
            <a:xfrm flipH="1" flipV="1">
              <a:off x="7301" y="5177"/>
              <a:ext cx="10" cy="1065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箭头连接符 330"/>
            <p:cNvCxnSpPr/>
            <p:nvPr/>
          </p:nvCxnSpPr>
          <p:spPr>
            <a:xfrm flipH="1">
              <a:off x="6274" y="6264"/>
              <a:ext cx="1027" cy="175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2" name="文本框 331"/>
            <p:cNvSpPr txBox="1"/>
            <p:nvPr/>
          </p:nvSpPr>
          <p:spPr>
            <a:xfrm rot="1980000">
              <a:off x="5527" y="5904"/>
              <a:ext cx="960" cy="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 dirty="0" err="1"/>
                <a:t>n_dim</a:t>
              </a:r>
              <a:endParaRPr lang="en-US" altLang="zh-CN" sz="785" b="1" dirty="0"/>
            </a:p>
          </p:txBody>
        </p:sp>
      </p:grpSp>
      <p:sp>
        <p:nvSpPr>
          <p:cNvPr id="340" name="文本框 339"/>
          <p:cNvSpPr txBox="1"/>
          <p:nvPr/>
        </p:nvSpPr>
        <p:spPr>
          <a:xfrm>
            <a:off x="1469753" y="2464778"/>
            <a:ext cx="476886" cy="18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30" b="1" dirty="0"/>
              <a:t>Hot plot</a:t>
            </a:r>
            <a:endParaRPr lang="en-US" altLang="zh-CN" sz="630" b="1" dirty="0"/>
          </a:p>
        </p:txBody>
      </p:sp>
      <p:cxnSp>
        <p:nvCxnSpPr>
          <p:cNvPr id="344" name="直接连接符 343"/>
          <p:cNvCxnSpPr>
            <a:endCxn id="354" idx="2"/>
          </p:cNvCxnSpPr>
          <p:nvPr/>
        </p:nvCxnSpPr>
        <p:spPr>
          <a:xfrm flipH="1">
            <a:off x="1706085" y="2486017"/>
            <a:ext cx="2110" cy="2702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7" name="组合 346"/>
          <p:cNvGrpSpPr/>
          <p:nvPr/>
        </p:nvGrpSpPr>
        <p:grpSpPr>
          <a:xfrm>
            <a:off x="4370868" y="2711896"/>
            <a:ext cx="657573" cy="917817"/>
            <a:chOff x="5756910" y="3006725"/>
            <a:chExt cx="676176" cy="838080"/>
          </a:xfrm>
        </p:grpSpPr>
        <p:pic>
          <p:nvPicPr>
            <p:cNvPr id="348" name="图片 347" descr="clusters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56910" y="3006725"/>
              <a:ext cx="495201" cy="6552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49" name="图片 348" descr="selected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37885" y="3189605"/>
              <a:ext cx="495201" cy="6552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</p:grpSp>
      <p:sp>
        <p:nvSpPr>
          <p:cNvPr id="293" name="矩形 292"/>
          <p:cNvSpPr/>
          <p:nvPr/>
        </p:nvSpPr>
        <p:spPr>
          <a:xfrm>
            <a:off x="2007072" y="2501225"/>
            <a:ext cx="1279919" cy="309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30" b="1" dirty="0">
                <a:solidFill>
                  <a:schemeClr val="accent4">
                    <a:lumMod val="50000"/>
                  </a:schemeClr>
                </a:solidFill>
              </a:rPr>
              <a:t>Step1</a:t>
            </a:r>
            <a:r>
              <a:rPr lang="en-US" altLang="zh-CN" sz="630" b="1" dirty="0"/>
              <a:t> Dimension reduction</a:t>
            </a:r>
            <a:endParaRPr lang="en-US" altLang="zh-CN" sz="630" b="1" dirty="0"/>
          </a:p>
          <a:p>
            <a:pPr lvl="0"/>
            <a:r>
              <a:rPr lang="en-US" altLang="zh-CN" sz="630" b="1" dirty="0"/>
              <a:t>          by </a:t>
            </a:r>
            <a:r>
              <a:rPr lang="en-US" altLang="zh-CN" sz="785" b="1" dirty="0">
                <a:solidFill>
                  <a:srgbClr val="082C60"/>
                </a:solidFill>
              </a:rPr>
              <a:t>ENCODER</a:t>
            </a:r>
            <a:endParaRPr lang="en-US" altLang="zh-CN" sz="785" b="1" dirty="0">
              <a:solidFill>
                <a:srgbClr val="082C60"/>
              </a:solidFill>
            </a:endParaRPr>
          </a:p>
        </p:txBody>
      </p:sp>
      <p:sp>
        <p:nvSpPr>
          <p:cNvPr id="358" name="右箭头 357"/>
          <p:cNvSpPr/>
          <p:nvPr/>
        </p:nvSpPr>
        <p:spPr>
          <a:xfrm>
            <a:off x="4020241" y="2976108"/>
            <a:ext cx="327349" cy="143253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59" name="矩形 358"/>
          <p:cNvSpPr/>
          <p:nvPr/>
        </p:nvSpPr>
        <p:spPr>
          <a:xfrm>
            <a:off x="3849005" y="2502364"/>
            <a:ext cx="665628" cy="187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30" b="1" dirty="0">
                <a:solidFill>
                  <a:schemeClr val="accent4">
                    <a:lumMod val="50000"/>
                  </a:schemeClr>
                </a:solidFill>
              </a:rPr>
              <a:t>Step2</a:t>
            </a:r>
            <a:r>
              <a:rPr lang="en-US" altLang="zh-CN" sz="630" b="1" dirty="0"/>
              <a:t> Cluster</a:t>
            </a:r>
            <a:endParaRPr lang="en-US" altLang="zh-CN" sz="630" b="1" dirty="0">
              <a:solidFill>
                <a:srgbClr val="082C60"/>
              </a:solidFill>
            </a:endParaRPr>
          </a:p>
        </p:txBody>
      </p:sp>
      <p:sp>
        <p:nvSpPr>
          <p:cNvPr id="367" name="右箭头 366"/>
          <p:cNvSpPr/>
          <p:nvPr/>
        </p:nvSpPr>
        <p:spPr>
          <a:xfrm>
            <a:off x="5080833" y="2976108"/>
            <a:ext cx="327349" cy="143253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68" name="矩形 367"/>
          <p:cNvSpPr/>
          <p:nvPr/>
        </p:nvSpPr>
        <p:spPr>
          <a:xfrm>
            <a:off x="4807800" y="2502364"/>
            <a:ext cx="840330" cy="28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30" b="1" dirty="0">
                <a:solidFill>
                  <a:schemeClr val="accent4">
                    <a:lumMod val="50000"/>
                  </a:schemeClr>
                </a:solidFill>
              </a:rPr>
              <a:t>Step3</a:t>
            </a:r>
            <a:r>
              <a:rPr lang="en-US" altLang="zh-CN" sz="630" b="1" dirty="0"/>
              <a:t> Correlation </a:t>
            </a:r>
            <a:endParaRPr lang="en-US" altLang="zh-CN" sz="630" b="1" dirty="0"/>
          </a:p>
          <a:p>
            <a:r>
              <a:rPr lang="en-US" altLang="zh-CN" sz="630" b="1" dirty="0"/>
              <a:t>           analysis</a:t>
            </a:r>
            <a:endParaRPr lang="en-US" altLang="zh-CN" sz="630" b="1" dirty="0">
              <a:solidFill>
                <a:srgbClr val="082C60"/>
              </a:solidFill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5494591" y="2767158"/>
            <a:ext cx="630561" cy="862553"/>
            <a:chOff x="5341094" y="3461342"/>
            <a:chExt cx="700898" cy="964156"/>
          </a:xfrm>
        </p:grpSpPr>
        <p:sp>
          <p:nvSpPr>
            <p:cNvPr id="334" name="流程图: 卡片 333"/>
            <p:cNvSpPr/>
            <p:nvPr/>
          </p:nvSpPr>
          <p:spPr>
            <a:xfrm>
              <a:off x="5341094" y="3462816"/>
              <a:ext cx="673131" cy="962682"/>
            </a:xfrm>
            <a:prstGeom prst="flowChartPunchedCard">
              <a:avLst/>
            </a:prstGeom>
            <a:solidFill>
              <a:schemeClr val="bg1"/>
            </a:solidFill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62" name="文本框 361"/>
            <p:cNvSpPr txBox="1"/>
            <p:nvPr/>
          </p:nvSpPr>
          <p:spPr>
            <a:xfrm>
              <a:off x="5396988" y="3702888"/>
              <a:ext cx="645004" cy="210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30" dirty="0"/>
                <a:t>m/z 774</a:t>
              </a:r>
              <a:endParaRPr lang="en-US" altLang="zh-CN" sz="630" dirty="0"/>
            </a:p>
          </p:txBody>
        </p:sp>
        <p:sp>
          <p:nvSpPr>
            <p:cNvPr id="363" name="文本框 362"/>
            <p:cNvSpPr txBox="1"/>
            <p:nvPr/>
          </p:nvSpPr>
          <p:spPr>
            <a:xfrm>
              <a:off x="5396988" y="4211482"/>
              <a:ext cx="598309" cy="210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30" dirty="0"/>
                <a:t>m/z 253</a:t>
              </a:r>
              <a:endParaRPr lang="en-US" altLang="zh-CN" sz="630" dirty="0"/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5445709" y="4039901"/>
              <a:ext cx="391031" cy="2429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100"/>
                <a:t>...</a:t>
              </a:r>
              <a:endParaRPr lang="en-US" altLang="zh-CN" sz="1100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5396988" y="3870780"/>
              <a:ext cx="598309" cy="210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30" dirty="0"/>
                <a:t>m/z 884</a:t>
              </a:r>
              <a:endParaRPr lang="en-US" altLang="zh-CN" sz="630" dirty="0"/>
            </a:p>
          </p:txBody>
        </p:sp>
        <p:cxnSp>
          <p:nvCxnSpPr>
            <p:cNvPr id="337" name="直接连接符 336"/>
            <p:cNvCxnSpPr/>
            <p:nvPr/>
          </p:nvCxnSpPr>
          <p:spPr>
            <a:xfrm>
              <a:off x="5341094" y="3671649"/>
              <a:ext cx="669905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矩形 337"/>
            <p:cNvSpPr/>
            <p:nvPr/>
          </p:nvSpPr>
          <p:spPr>
            <a:xfrm>
              <a:off x="5425059" y="3461342"/>
              <a:ext cx="545608" cy="2101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30" b="1" dirty="0"/>
                <a:t>Key m/z </a:t>
              </a:r>
              <a:endParaRPr lang="zh-CN" altLang="en-US" sz="630" b="1" dirty="0"/>
            </a:p>
          </p:txBody>
        </p:sp>
        <p:sp>
          <p:nvSpPr>
            <p:cNvPr id="375" name="椭圆 374"/>
            <p:cNvSpPr/>
            <p:nvPr/>
          </p:nvSpPr>
          <p:spPr>
            <a:xfrm>
              <a:off x="5429994" y="3801511"/>
              <a:ext cx="18000" cy="18000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5429994" y="3968788"/>
              <a:ext cx="18000" cy="18000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81" name="椭圆 380"/>
            <p:cNvSpPr/>
            <p:nvPr/>
          </p:nvSpPr>
          <p:spPr>
            <a:xfrm>
              <a:off x="5429994" y="4309490"/>
              <a:ext cx="18000" cy="18000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390" name="右箭头 389"/>
          <p:cNvSpPr/>
          <p:nvPr/>
        </p:nvSpPr>
        <p:spPr>
          <a:xfrm>
            <a:off x="6198322" y="2976108"/>
            <a:ext cx="327349" cy="143253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91" name="矩形 390"/>
          <p:cNvSpPr/>
          <p:nvPr/>
        </p:nvSpPr>
        <p:spPr>
          <a:xfrm>
            <a:off x="5925288" y="2502364"/>
            <a:ext cx="986476" cy="381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30" b="1" dirty="0">
                <a:solidFill>
                  <a:schemeClr val="accent4">
                    <a:lumMod val="50000"/>
                  </a:schemeClr>
                </a:solidFill>
              </a:rPr>
              <a:t>Step4 </a:t>
            </a:r>
            <a:r>
              <a:rPr lang="en-US" altLang="zh-CN" sz="630" b="1" dirty="0"/>
              <a:t>Biomarkers </a:t>
            </a:r>
            <a:endParaRPr lang="en-US" altLang="zh-CN" sz="630" b="1" dirty="0"/>
          </a:p>
          <a:p>
            <a:r>
              <a:rPr lang="en-US" altLang="zh-CN" sz="630" b="1" dirty="0"/>
              <a:t>           identification</a:t>
            </a:r>
            <a:endParaRPr lang="en-US" altLang="zh-CN" sz="630" b="1" dirty="0"/>
          </a:p>
          <a:p>
            <a:endParaRPr lang="en-US" altLang="zh-CN" sz="630" b="1" dirty="0">
              <a:solidFill>
                <a:srgbClr val="082C60"/>
              </a:solidFill>
            </a:endParaRPr>
          </a:p>
        </p:txBody>
      </p:sp>
      <p:grpSp>
        <p:nvGrpSpPr>
          <p:cNvPr id="411" name="组合 410"/>
          <p:cNvGrpSpPr/>
          <p:nvPr/>
        </p:nvGrpSpPr>
        <p:grpSpPr>
          <a:xfrm>
            <a:off x="1259523" y="141277"/>
            <a:ext cx="5778851" cy="2372084"/>
            <a:chOff x="-66674" y="383007"/>
            <a:chExt cx="7354886" cy="2471272"/>
          </a:xfrm>
        </p:grpSpPr>
        <p:grpSp>
          <p:nvGrpSpPr>
            <p:cNvPr id="175" name="组合 174"/>
            <p:cNvGrpSpPr/>
            <p:nvPr/>
          </p:nvGrpSpPr>
          <p:grpSpPr>
            <a:xfrm>
              <a:off x="2476980" y="383007"/>
              <a:ext cx="2235646" cy="2240865"/>
              <a:chOff x="1912900" y="2871911"/>
              <a:chExt cx="2235646" cy="2240865"/>
            </a:xfrm>
          </p:grpSpPr>
          <p:sp>
            <p:nvSpPr>
              <p:cNvPr id="192" name="圆角矩形 191"/>
              <p:cNvSpPr/>
              <p:nvPr/>
            </p:nvSpPr>
            <p:spPr>
              <a:xfrm>
                <a:off x="1912900" y="2871911"/>
                <a:ext cx="2235646" cy="2240865"/>
              </a:xfrm>
              <a:prstGeom prst="roundRect">
                <a:avLst>
                  <a:gd name="adj" fmla="val 3038"/>
                </a:avLst>
              </a:prstGeom>
              <a:ln w="12700">
                <a:solidFill>
                  <a:srgbClr val="082C60"/>
                </a:solidFill>
                <a:prstDash val="sysDash"/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93" name="Google Shape;380;p22"/>
              <p:cNvSpPr/>
              <p:nvPr/>
            </p:nvSpPr>
            <p:spPr>
              <a:xfrm rot="5400000">
                <a:off x="1587860" y="3963999"/>
                <a:ext cx="1375883" cy="247140"/>
              </a:xfrm>
              <a:prstGeom prst="roundRect">
                <a:avLst>
                  <a:gd name="adj" fmla="val 16667"/>
                </a:avLst>
              </a:prstGeom>
              <a:ln w="22225">
                <a:solidFill>
                  <a:schemeClr val="accent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vert="vert270" wrap="square" lIns="50022" tIns="50022" rIns="50022" bIns="50022" anchor="ctr" anchorCtr="0">
                <a:noAutofit/>
              </a:bodyPr>
              <a:lstStyle/>
              <a:p>
                <a:pPr algn="ctr"/>
                <a:endParaRPr sz="60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 rot="16200000">
                <a:off x="1678414" y="3980334"/>
                <a:ext cx="1194775" cy="239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GB" altLang="zh-CN" sz="630" b="1" dirty="0">
                    <a:solidFill>
                      <a:schemeClr val="tx1"/>
                    </a:solidFill>
                  </a:rPr>
                  <a:t>Multi</a:t>
                </a:r>
                <a:r>
                  <a:rPr lang="en-GB" altLang="en-GB" sz="630" dirty="0">
                    <a:solidFill>
                      <a:schemeClr val="tx1"/>
                    </a:solidFill>
                  </a:rPr>
                  <a:t>-</a:t>
                </a:r>
                <a:r>
                  <a:rPr lang="en-GB" altLang="zh-CN" sz="630" b="1" dirty="0">
                    <a:solidFill>
                      <a:schemeClr val="tx1"/>
                    </a:solidFill>
                  </a:rPr>
                  <a:t>Head Attention</a:t>
                </a:r>
                <a:endParaRPr lang="en-GB" altLang="zh-CN" sz="63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Google Shape;380;p22"/>
              <p:cNvSpPr/>
              <p:nvPr/>
            </p:nvSpPr>
            <p:spPr>
              <a:xfrm rot="5400000">
                <a:off x="2127490" y="3969728"/>
                <a:ext cx="1375883" cy="247140"/>
              </a:xfrm>
              <a:prstGeom prst="roundRect">
                <a:avLst>
                  <a:gd name="adj" fmla="val 16667"/>
                </a:avLst>
              </a:prstGeom>
              <a:ln w="1270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vert="vert270" wrap="square" lIns="50022" tIns="50022" rIns="50022" bIns="50022" anchor="ctr" anchorCtr="0">
                <a:noAutofit/>
              </a:bodyPr>
              <a:lstStyle/>
              <a:p>
                <a:pPr algn="ctr"/>
                <a:endParaRPr sz="60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矩形 195"/>
              <p:cNvSpPr/>
              <p:nvPr/>
            </p:nvSpPr>
            <p:spPr>
              <a:xfrm rot="16200000">
                <a:off x="2587208" y="3986064"/>
                <a:ext cx="456446" cy="239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zh-CN" sz="630" b="1" dirty="0">
                    <a:solidFill>
                      <a:schemeClr val="tx1"/>
                    </a:solidFill>
                  </a:rPr>
                  <a:t>Norm</a:t>
                </a:r>
                <a:endParaRPr lang="zh-CN" altLang="en-US" sz="1100" dirty="0"/>
              </a:p>
            </p:txBody>
          </p:sp>
          <p:sp>
            <p:nvSpPr>
              <p:cNvPr id="197" name="Google Shape;380;p22"/>
              <p:cNvSpPr/>
              <p:nvPr/>
            </p:nvSpPr>
            <p:spPr>
              <a:xfrm rot="5400000">
                <a:off x="2667120" y="3963998"/>
                <a:ext cx="1375882" cy="247140"/>
              </a:xfrm>
              <a:prstGeom prst="roundRect">
                <a:avLst>
                  <a:gd name="adj" fmla="val 16667"/>
                </a:avLst>
              </a:prstGeom>
              <a:ln w="22225">
                <a:solidFill>
                  <a:schemeClr val="accent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vert="vert270" wrap="square" lIns="50022" tIns="50022" rIns="50022" bIns="50022" anchor="ctr" anchorCtr="0">
                <a:noAutofit/>
              </a:bodyPr>
              <a:lstStyle/>
              <a:p>
                <a:pPr algn="ctr"/>
                <a:endParaRPr sz="60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 rot="16200000">
                <a:off x="2920718" y="3980334"/>
                <a:ext cx="868684" cy="239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GB" altLang="zh-CN" sz="630" b="1" dirty="0">
                    <a:solidFill>
                      <a:schemeClr val="tx1"/>
                    </a:solidFill>
                  </a:rPr>
                  <a:t>Feed Forward</a:t>
                </a:r>
                <a:endParaRPr lang="en-GB" altLang="zh-CN" sz="63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Google Shape;380;p22"/>
              <p:cNvSpPr/>
              <p:nvPr/>
            </p:nvSpPr>
            <p:spPr>
              <a:xfrm rot="5400000">
                <a:off x="3206749" y="3963998"/>
                <a:ext cx="1375883" cy="247140"/>
              </a:xfrm>
              <a:prstGeom prst="roundRect">
                <a:avLst>
                  <a:gd name="adj" fmla="val 16667"/>
                </a:avLst>
              </a:prstGeom>
              <a:ln w="1270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vert="vert270" wrap="square" lIns="50022" tIns="50022" rIns="50022" bIns="50022" anchor="ctr" anchorCtr="0">
                <a:noAutofit/>
              </a:bodyPr>
              <a:lstStyle/>
              <a:p>
                <a:pPr algn="ctr"/>
                <a:endParaRPr sz="60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 rot="16200000">
                <a:off x="3669333" y="3980333"/>
                <a:ext cx="450715" cy="239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zh-CN" sz="630" b="1" dirty="0">
                    <a:solidFill>
                      <a:schemeClr val="tx1"/>
                    </a:solidFill>
                  </a:rPr>
                  <a:t>Norm</a:t>
                </a:r>
                <a:endParaRPr lang="zh-CN" altLang="en-US" sz="1100" dirty="0"/>
              </a:p>
            </p:txBody>
          </p:sp>
          <p:cxnSp>
            <p:nvCxnSpPr>
              <p:cNvPr id="201" name="Google Shape;387;p22"/>
              <p:cNvCxnSpPr>
                <a:stCxn id="193" idx="0"/>
                <a:endCxn id="195" idx="2"/>
              </p:cNvCxnSpPr>
              <p:nvPr/>
            </p:nvCxnSpPr>
            <p:spPr>
              <a:xfrm>
                <a:off x="2399372" y="4087570"/>
                <a:ext cx="292490" cy="57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lg"/>
                <a:tailEnd type="triangle" w="sm" len="med"/>
              </a:ln>
            </p:spPr>
          </p:cxnSp>
          <p:cxnSp>
            <p:nvCxnSpPr>
              <p:cNvPr id="202" name="Google Shape;387;p22"/>
              <p:cNvCxnSpPr>
                <a:stCxn id="195" idx="0"/>
                <a:endCxn id="197" idx="2"/>
              </p:cNvCxnSpPr>
              <p:nvPr/>
            </p:nvCxnSpPr>
            <p:spPr>
              <a:xfrm flipV="1">
                <a:off x="2939002" y="4087568"/>
                <a:ext cx="292489" cy="57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lg"/>
                <a:tailEnd type="triangle" w="sm" len="med"/>
              </a:ln>
            </p:spPr>
          </p:cxnSp>
          <p:cxnSp>
            <p:nvCxnSpPr>
              <p:cNvPr id="203" name="Google Shape;387;p22"/>
              <p:cNvCxnSpPr>
                <a:stCxn id="197" idx="0"/>
                <a:endCxn id="199" idx="2"/>
              </p:cNvCxnSpPr>
              <p:nvPr/>
            </p:nvCxnSpPr>
            <p:spPr>
              <a:xfrm>
                <a:off x="3478631" y="4087568"/>
                <a:ext cx="292490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lg"/>
                <a:tailEnd type="triangle" w="sm" len="med"/>
              </a:ln>
            </p:spPr>
          </p:cxnSp>
          <p:sp>
            <p:nvSpPr>
              <p:cNvPr id="205" name="文本框 204"/>
              <p:cNvSpPr txBox="1"/>
              <p:nvPr/>
            </p:nvSpPr>
            <p:spPr>
              <a:xfrm>
                <a:off x="2024544" y="2885449"/>
                <a:ext cx="752870" cy="289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05" b="1" dirty="0">
                    <a:solidFill>
                      <a:schemeClr val="tx1"/>
                    </a:solidFill>
                  </a:rPr>
                  <a:t>Residual Connection</a:t>
                </a:r>
                <a:endParaRPr lang="en-US" altLang="zh-CN" sz="63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3107998" y="2871912"/>
                <a:ext cx="752870" cy="289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05" b="1" dirty="0">
                    <a:solidFill>
                      <a:schemeClr val="tx1"/>
                    </a:solidFill>
                  </a:rPr>
                  <a:t>Residual Connection</a:t>
                </a:r>
                <a:endParaRPr lang="en-US" altLang="zh-CN" sz="63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" name="组合 206"/>
              <p:cNvGrpSpPr/>
              <p:nvPr/>
            </p:nvGrpSpPr>
            <p:grpSpPr>
              <a:xfrm>
                <a:off x="3068597" y="3166698"/>
                <a:ext cx="831673" cy="920336"/>
                <a:chOff x="1564482" y="3176341"/>
                <a:chExt cx="831673" cy="920336"/>
              </a:xfrm>
            </p:grpSpPr>
            <p:cxnSp>
              <p:nvCxnSpPr>
                <p:cNvPr id="212" name="直接连接符 211"/>
                <p:cNvCxnSpPr/>
                <p:nvPr/>
              </p:nvCxnSpPr>
              <p:spPr>
                <a:xfrm>
                  <a:off x="1567544" y="3176341"/>
                  <a:ext cx="0" cy="9203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接连接符 212"/>
                <p:cNvCxnSpPr/>
                <p:nvPr/>
              </p:nvCxnSpPr>
              <p:spPr>
                <a:xfrm flipH="1">
                  <a:off x="1564482" y="3176341"/>
                  <a:ext cx="831673" cy="320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Google Shape;387;p22"/>
                <p:cNvCxnSpPr/>
                <p:nvPr/>
              </p:nvCxnSpPr>
              <p:spPr>
                <a:xfrm>
                  <a:off x="2393043" y="3176341"/>
                  <a:ext cx="789" cy="1659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lg"/>
                  <a:tailEnd type="triangle" w="sm" len="med"/>
                </a:ln>
              </p:spPr>
            </p:cxnSp>
          </p:grpSp>
          <p:grpSp>
            <p:nvGrpSpPr>
              <p:cNvPr id="208" name="组合 207"/>
              <p:cNvGrpSpPr/>
              <p:nvPr/>
            </p:nvGrpSpPr>
            <p:grpSpPr>
              <a:xfrm>
                <a:off x="1985143" y="3172742"/>
                <a:ext cx="831673" cy="920336"/>
                <a:chOff x="1564482" y="3176341"/>
                <a:chExt cx="831673" cy="920336"/>
              </a:xfrm>
            </p:grpSpPr>
            <p:cxnSp>
              <p:nvCxnSpPr>
                <p:cNvPr id="209" name="直接连接符 208"/>
                <p:cNvCxnSpPr/>
                <p:nvPr/>
              </p:nvCxnSpPr>
              <p:spPr>
                <a:xfrm>
                  <a:off x="1567544" y="3176341"/>
                  <a:ext cx="0" cy="9203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>
                <a:xfrm flipH="1">
                  <a:off x="1564482" y="3176341"/>
                  <a:ext cx="831673" cy="320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oogle Shape;387;p22"/>
                <p:cNvCxnSpPr/>
                <p:nvPr/>
              </p:nvCxnSpPr>
              <p:spPr>
                <a:xfrm>
                  <a:off x="2393043" y="3176341"/>
                  <a:ext cx="789" cy="1659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lg"/>
                  <a:tailEnd type="triangle" w="sm" len="med"/>
                </a:ln>
              </p:spPr>
            </p:cxnSp>
          </p:grpSp>
        </p:grpSp>
        <p:cxnSp>
          <p:nvCxnSpPr>
            <p:cNvPr id="204" name="Google Shape;387;p22"/>
            <p:cNvCxnSpPr>
              <a:stCxn id="215" idx="0"/>
              <a:endCxn id="193" idx="2"/>
            </p:cNvCxnSpPr>
            <p:nvPr/>
          </p:nvCxnSpPr>
          <p:spPr>
            <a:xfrm flipV="1">
              <a:off x="2140570" y="1598666"/>
              <a:ext cx="575742" cy="382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lg"/>
              <a:tailEnd type="triangle" w="sm" len="med"/>
            </a:ln>
          </p:spPr>
        </p:cxnSp>
        <p:sp>
          <p:nvSpPr>
            <p:cNvPr id="190" name="文本框 189"/>
            <p:cNvSpPr txBox="1"/>
            <p:nvPr/>
          </p:nvSpPr>
          <p:spPr>
            <a:xfrm>
              <a:off x="3068797" y="2369143"/>
              <a:ext cx="1127760" cy="220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 dirty="0">
                  <a:solidFill>
                    <a:srgbClr val="082C60"/>
                  </a:solidFill>
                </a:rPr>
                <a:t>Attention Block</a:t>
              </a:r>
              <a:endParaRPr lang="en-US" altLang="zh-CN" sz="785" b="1" dirty="0">
                <a:solidFill>
                  <a:srgbClr val="082C60"/>
                </a:solidFill>
              </a:endParaRPr>
            </a:p>
          </p:txBody>
        </p:sp>
        <p:grpSp>
          <p:nvGrpSpPr>
            <p:cNvPr id="269" name="组合 268"/>
            <p:cNvGrpSpPr/>
            <p:nvPr/>
          </p:nvGrpSpPr>
          <p:grpSpPr>
            <a:xfrm>
              <a:off x="1711945" y="981069"/>
              <a:ext cx="428625" cy="1242852"/>
              <a:chOff x="1147864" y="3471654"/>
              <a:chExt cx="428625" cy="1242852"/>
            </a:xfrm>
          </p:grpSpPr>
          <p:sp>
            <p:nvSpPr>
              <p:cNvPr id="215" name="梯形 214"/>
              <p:cNvSpPr/>
              <p:nvPr/>
            </p:nvSpPr>
            <p:spPr>
              <a:xfrm rot="5400000">
                <a:off x="740750" y="3878767"/>
                <a:ext cx="1242852" cy="428625"/>
              </a:xfrm>
              <a:prstGeom prst="trapezoid">
                <a:avLst/>
              </a:prstGeom>
              <a:solidFill>
                <a:schemeClr val="bg1"/>
              </a:solidFill>
              <a:ln w="15875">
                <a:solidFill>
                  <a:srgbClr val="082C6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65"/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 rot="16200000">
                <a:off x="1139029" y="3967816"/>
                <a:ext cx="462741" cy="269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85" b="1" dirty="0">
                    <a:solidFill>
                      <a:srgbClr val="082C60"/>
                    </a:solidFill>
                  </a:rPr>
                  <a:t>MLP</a:t>
                </a:r>
                <a:endParaRPr lang="en-US" altLang="zh-CN" sz="785" b="1" dirty="0">
                  <a:solidFill>
                    <a:srgbClr val="082C60"/>
                  </a:solidFill>
                </a:endParaRPr>
              </a:p>
            </p:txBody>
          </p:sp>
        </p:grpSp>
        <p:sp>
          <p:nvSpPr>
            <p:cNvPr id="242" name="梯形 241"/>
            <p:cNvSpPr/>
            <p:nvPr/>
          </p:nvSpPr>
          <p:spPr>
            <a:xfrm rot="16200000" flipH="1">
              <a:off x="4598380" y="1387806"/>
              <a:ext cx="1242849" cy="429379"/>
            </a:xfrm>
            <a:prstGeom prst="trapezoid">
              <a:avLst/>
            </a:prstGeom>
            <a:solidFill>
              <a:schemeClr val="bg1"/>
            </a:solidFill>
            <a:ln w="15875">
              <a:solidFill>
                <a:srgbClr val="A2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65"/>
            </a:p>
          </p:txBody>
        </p:sp>
        <p:sp>
          <p:nvSpPr>
            <p:cNvPr id="243" name="文本框 242"/>
            <p:cNvSpPr txBox="1"/>
            <p:nvPr/>
          </p:nvSpPr>
          <p:spPr>
            <a:xfrm rot="16200000">
              <a:off x="4992117" y="1468639"/>
              <a:ext cx="462741" cy="26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 dirty="0">
                  <a:solidFill>
                    <a:srgbClr val="A20000"/>
                  </a:solidFill>
                </a:rPr>
                <a:t>MLP</a:t>
              </a:r>
              <a:endParaRPr lang="en-US" altLang="zh-CN" sz="785" b="1" dirty="0">
                <a:solidFill>
                  <a:srgbClr val="A20000"/>
                </a:solidFill>
              </a:endParaRPr>
            </a:p>
          </p:txBody>
        </p:sp>
        <p:cxnSp>
          <p:nvCxnSpPr>
            <p:cNvPr id="244" name="Google Shape;387;p22"/>
            <p:cNvCxnSpPr>
              <a:stCxn id="199" idx="0"/>
              <a:endCxn id="242" idx="0"/>
            </p:cNvCxnSpPr>
            <p:nvPr/>
          </p:nvCxnSpPr>
          <p:spPr>
            <a:xfrm>
              <a:off x="4582341" y="1598665"/>
              <a:ext cx="422774" cy="38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lg"/>
              <a:tailEnd type="triangle" w="sm" len="med"/>
            </a:ln>
          </p:spPr>
        </p:cxnSp>
        <p:sp>
          <p:nvSpPr>
            <p:cNvPr id="250" name="右箭头 249"/>
            <p:cNvSpPr/>
            <p:nvPr/>
          </p:nvSpPr>
          <p:spPr>
            <a:xfrm>
              <a:off x="1509553" y="1528273"/>
              <a:ext cx="145721" cy="148445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54" name="Google Shape;379;p22"/>
            <p:cNvSpPr/>
            <p:nvPr/>
          </p:nvSpPr>
          <p:spPr>
            <a:xfrm rot="5400000">
              <a:off x="685803" y="1460290"/>
              <a:ext cx="1242847" cy="289760"/>
            </a:xfrm>
            <a:prstGeom prst="roundRect">
              <a:avLst>
                <a:gd name="adj" fmla="val 5070"/>
              </a:avLst>
            </a:prstGeom>
            <a:ln w="1270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vert="vert270" wrap="square" lIns="50022" tIns="50022" rIns="50022" bIns="50022" anchor="ctr" anchorCtr="0">
              <a:noAutofit/>
            </a:bodyPr>
            <a:lstStyle/>
            <a:p>
              <a:pPr algn="ctr"/>
              <a:endParaRPr sz="605" b="1" dirty="0">
                <a:solidFill>
                  <a:schemeClr val="tx1"/>
                </a:solidFill>
              </a:endParaRPr>
            </a:p>
          </p:txBody>
        </p:sp>
        <p:pic>
          <p:nvPicPr>
            <p:cNvPr id="162" name="图片 16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5400000" flipV="1">
              <a:off x="-94310" y="1081674"/>
              <a:ext cx="1370154" cy="1039711"/>
            </a:xfrm>
            <a:prstGeom prst="rect">
              <a:avLst/>
            </a:prstGeom>
          </p:spPr>
        </p:pic>
        <p:sp>
          <p:nvSpPr>
            <p:cNvPr id="176" name="矩形 175"/>
            <p:cNvSpPr/>
            <p:nvPr/>
          </p:nvSpPr>
          <p:spPr>
            <a:xfrm rot="16200000">
              <a:off x="1085276" y="1514205"/>
              <a:ext cx="443902" cy="269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GB" altLang="zh-CN" sz="785" b="1" dirty="0">
                  <a:solidFill>
                    <a:schemeClr val="tx1"/>
                  </a:solidFill>
                </a:rPr>
                <a:t>Input</a:t>
              </a:r>
              <a:endParaRPr lang="en-GB" altLang="zh-CN" sz="785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右箭头 255"/>
            <p:cNvSpPr/>
            <p:nvPr/>
          </p:nvSpPr>
          <p:spPr>
            <a:xfrm>
              <a:off x="5487082" y="1528273"/>
              <a:ext cx="145721" cy="148445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60" name="Google Shape;379;p22"/>
            <p:cNvSpPr/>
            <p:nvPr/>
          </p:nvSpPr>
          <p:spPr>
            <a:xfrm rot="5400000">
              <a:off x="5220945" y="1449086"/>
              <a:ext cx="1242848" cy="289760"/>
            </a:xfrm>
            <a:prstGeom prst="roundRect">
              <a:avLst>
                <a:gd name="adj" fmla="val 5070"/>
              </a:avLst>
            </a:prstGeom>
            <a:ln w="1270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vert="vert270" wrap="square" lIns="50022" tIns="50022" rIns="50022" bIns="50022" anchor="ctr" anchorCtr="0">
              <a:noAutofit/>
            </a:bodyPr>
            <a:lstStyle/>
            <a:p>
              <a:pPr algn="ctr"/>
              <a:endParaRPr sz="605" b="1" dirty="0">
                <a:solidFill>
                  <a:schemeClr val="tx1"/>
                </a:solidFill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 rot="16200000">
              <a:off x="5576057" y="1474306"/>
              <a:ext cx="520642" cy="269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GB" altLang="zh-CN" sz="785" b="1" dirty="0">
                  <a:solidFill>
                    <a:schemeClr val="tx1"/>
                  </a:solidFill>
                </a:rPr>
                <a:t>Output</a:t>
              </a:r>
              <a:endParaRPr lang="en-GB" altLang="zh-CN" sz="785" b="1" dirty="0">
                <a:solidFill>
                  <a:schemeClr val="tx1"/>
                </a:solidFill>
              </a:endParaRPr>
            </a:p>
          </p:txBody>
        </p:sp>
        <p:sp>
          <p:nvSpPr>
            <p:cNvPr id="261" name="文本框 260"/>
            <p:cNvSpPr txBox="1"/>
            <p:nvPr/>
          </p:nvSpPr>
          <p:spPr>
            <a:xfrm>
              <a:off x="6099897" y="2506588"/>
              <a:ext cx="1188315" cy="347315"/>
            </a:xfrm>
            <a:prstGeom prst="rect">
              <a:avLst/>
            </a:prstGeom>
            <a:noFill/>
            <a:ln cmpd="dbl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85" b="1" dirty="0"/>
                <a:t>Prediction data</a:t>
              </a:r>
              <a:endParaRPr lang="en-US" altLang="zh-CN" sz="785" b="1" dirty="0"/>
            </a:p>
            <a:p>
              <a:pPr algn="ctr"/>
              <a:r>
                <a:rPr lang="en-US" altLang="zh-CN" sz="785" b="1" dirty="0"/>
                <a:t>(Loss evaluation)</a:t>
              </a:r>
              <a:endParaRPr lang="en-US" altLang="zh-CN" sz="785" b="1" dirty="0"/>
            </a:p>
          </p:txBody>
        </p:sp>
        <p:cxnSp>
          <p:nvCxnSpPr>
            <p:cNvPr id="336" name="直接连接符 335"/>
            <p:cNvCxnSpPr>
              <a:stCxn id="339" idx="2"/>
              <a:endCxn id="354" idx="0"/>
            </p:cNvCxnSpPr>
            <p:nvPr/>
          </p:nvCxnSpPr>
          <p:spPr>
            <a:xfrm>
              <a:off x="498583" y="2193731"/>
              <a:ext cx="3233" cy="312914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文本框 338"/>
            <p:cNvSpPr txBox="1"/>
            <p:nvPr/>
          </p:nvSpPr>
          <p:spPr>
            <a:xfrm>
              <a:off x="73057" y="1997907"/>
              <a:ext cx="851051" cy="19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30" b="1" dirty="0"/>
                <a:t>m/z spectrum</a:t>
              </a:r>
              <a:endParaRPr lang="en-US" altLang="zh-CN" sz="630" b="1" dirty="0"/>
            </a:p>
          </p:txBody>
        </p:sp>
        <p:sp>
          <p:nvSpPr>
            <p:cNvPr id="354" name="文本框 353"/>
            <p:cNvSpPr txBox="1"/>
            <p:nvPr/>
          </p:nvSpPr>
          <p:spPr>
            <a:xfrm>
              <a:off x="-66674" y="2506964"/>
              <a:ext cx="1136700" cy="347315"/>
            </a:xfrm>
            <a:prstGeom prst="rect">
              <a:avLst/>
            </a:prstGeom>
            <a:noFill/>
            <a:ln cmpd="dbl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85" b="1" dirty="0"/>
                <a:t>Original data</a:t>
              </a:r>
              <a:endParaRPr lang="en-US" altLang="zh-CN" sz="785" b="1" dirty="0"/>
            </a:p>
            <a:p>
              <a:pPr algn="ctr"/>
              <a:r>
                <a:rPr lang="en-US" altLang="zh-CN" sz="785" b="1" dirty="0"/>
                <a:t>(Training input)</a:t>
              </a:r>
              <a:endParaRPr lang="en-US" altLang="zh-CN" sz="785" b="1" dirty="0"/>
            </a:p>
          </p:txBody>
        </p:sp>
        <p:pic>
          <p:nvPicPr>
            <p:cNvPr id="392" name="图片 39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6200000" flipH="1" flipV="1">
              <a:off x="5882669" y="1076869"/>
              <a:ext cx="1379760" cy="1039711"/>
            </a:xfrm>
            <a:prstGeom prst="rect">
              <a:avLst/>
            </a:prstGeom>
          </p:spPr>
        </p:pic>
        <p:sp>
          <p:nvSpPr>
            <p:cNvPr id="393" name="文本框 392"/>
            <p:cNvSpPr txBox="1"/>
            <p:nvPr/>
          </p:nvSpPr>
          <p:spPr>
            <a:xfrm>
              <a:off x="6248026" y="2008476"/>
              <a:ext cx="892055" cy="19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30" b="1" dirty="0"/>
                <a:t>m/z spectrum</a:t>
              </a:r>
              <a:endParaRPr lang="en-US" altLang="zh-CN" sz="630" b="1" dirty="0"/>
            </a:p>
          </p:txBody>
        </p:sp>
        <p:cxnSp>
          <p:nvCxnSpPr>
            <p:cNvPr id="394" name="直接连接符 393"/>
            <p:cNvCxnSpPr>
              <a:stCxn id="393" idx="2"/>
              <a:endCxn id="261" idx="0"/>
            </p:cNvCxnSpPr>
            <p:nvPr/>
          </p:nvCxnSpPr>
          <p:spPr>
            <a:xfrm>
              <a:off x="6693881" y="2204442"/>
              <a:ext cx="0" cy="3016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6" name="文本框 395"/>
          <p:cNvSpPr txBox="1"/>
          <p:nvPr/>
        </p:nvSpPr>
        <p:spPr>
          <a:xfrm rot="16200000">
            <a:off x="381721" y="1113255"/>
            <a:ext cx="1084122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Model Training</a:t>
            </a:r>
            <a:endParaRPr lang="en-US" altLang="zh-CN" sz="1100" dirty="0"/>
          </a:p>
        </p:txBody>
      </p:sp>
      <p:sp>
        <p:nvSpPr>
          <p:cNvPr id="397" name="左大括号 396"/>
          <p:cNvSpPr/>
          <p:nvPr/>
        </p:nvSpPr>
        <p:spPr>
          <a:xfrm>
            <a:off x="1071083" y="337577"/>
            <a:ext cx="136956" cy="1793181"/>
          </a:xfrm>
          <a:prstGeom prst="leftBrac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399" name="左大括号 398"/>
          <p:cNvSpPr/>
          <p:nvPr/>
        </p:nvSpPr>
        <p:spPr>
          <a:xfrm>
            <a:off x="1065689" y="2199601"/>
            <a:ext cx="132715" cy="1743759"/>
          </a:xfrm>
          <a:prstGeom prst="leftBrac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00" name="文本框 399"/>
          <p:cNvSpPr txBox="1"/>
          <p:nvPr/>
        </p:nvSpPr>
        <p:spPr>
          <a:xfrm rot="16200000">
            <a:off x="549037" y="2930112"/>
            <a:ext cx="75692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Workflow</a:t>
            </a:r>
            <a:endParaRPr lang="en-US" altLang="zh-CN" sz="1100" dirty="0"/>
          </a:p>
        </p:txBody>
      </p:sp>
      <p:cxnSp>
        <p:nvCxnSpPr>
          <p:cNvPr id="410" name="直接连接符 409"/>
          <p:cNvCxnSpPr/>
          <p:nvPr/>
        </p:nvCxnSpPr>
        <p:spPr>
          <a:xfrm flipH="1" flipV="1">
            <a:off x="2662723" y="2286684"/>
            <a:ext cx="2110" cy="180644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2210873" y="2078679"/>
            <a:ext cx="2803822" cy="0"/>
          </a:xfrm>
          <a:prstGeom prst="line">
            <a:avLst/>
          </a:prstGeom>
          <a:ln w="25400" cmpd="sng">
            <a:solidFill>
              <a:srgbClr val="082C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5166142" y="2078679"/>
            <a:ext cx="901466" cy="0"/>
          </a:xfrm>
          <a:prstGeom prst="line">
            <a:avLst/>
          </a:prstGeom>
          <a:ln w="25400" cmpd="sng">
            <a:solidFill>
              <a:srgbClr val="A2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220791" y="2021303"/>
            <a:ext cx="0" cy="57377"/>
          </a:xfrm>
          <a:prstGeom prst="line">
            <a:avLst/>
          </a:prstGeom>
          <a:ln w="25400">
            <a:solidFill>
              <a:srgbClr val="082C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4993072" y="2021303"/>
            <a:ext cx="0" cy="57377"/>
          </a:xfrm>
          <a:prstGeom prst="line">
            <a:avLst/>
          </a:prstGeom>
          <a:ln w="25400">
            <a:solidFill>
              <a:srgbClr val="082C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43765" y="1289179"/>
            <a:ext cx="544205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>
                <a:solidFill>
                  <a:srgbClr val="082C60"/>
                </a:solidFill>
              </a:rPr>
              <a:t>Encoder</a:t>
            </a:r>
            <a:endParaRPr lang="en-US" altLang="zh-CN" sz="785" b="1" dirty="0">
              <a:solidFill>
                <a:srgbClr val="082C60"/>
              </a:solidFill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6080506" y="1545125"/>
            <a:ext cx="882439" cy="21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/>
              <a:t>Prediction data</a:t>
            </a:r>
            <a:endParaRPr lang="en-US" altLang="zh-CN" sz="785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5286070" y="1297525"/>
            <a:ext cx="545814" cy="21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>
                <a:solidFill>
                  <a:srgbClr val="A20000"/>
                </a:solidFill>
              </a:rPr>
              <a:t>Decoder</a:t>
            </a:r>
            <a:endParaRPr lang="en-US" altLang="zh-CN" sz="785" b="1" dirty="0">
              <a:solidFill>
                <a:srgbClr val="A20000"/>
              </a:solidFill>
            </a:endParaRPr>
          </a:p>
        </p:txBody>
      </p:sp>
      <p:sp>
        <p:nvSpPr>
          <p:cNvPr id="292" name="左大括号 291"/>
          <p:cNvSpPr/>
          <p:nvPr/>
        </p:nvSpPr>
        <p:spPr>
          <a:xfrm rot="16200000" flipH="1">
            <a:off x="5478219" y="1115986"/>
            <a:ext cx="161516" cy="914419"/>
          </a:xfrm>
          <a:prstGeom prst="leftBrace">
            <a:avLst/>
          </a:prstGeom>
          <a:ln w="12700"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A20000"/>
              </a:solidFill>
            </a:endParaRPr>
          </a:p>
        </p:txBody>
      </p:sp>
      <p:cxnSp>
        <p:nvCxnSpPr>
          <p:cNvPr id="336" name="直接连接符 335"/>
          <p:cNvCxnSpPr>
            <a:endCxn id="354" idx="0"/>
          </p:cNvCxnSpPr>
          <p:nvPr/>
        </p:nvCxnSpPr>
        <p:spPr>
          <a:xfrm flipH="1">
            <a:off x="1697950" y="1397263"/>
            <a:ext cx="168" cy="1695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组合 174"/>
          <p:cNvGrpSpPr/>
          <p:nvPr/>
        </p:nvGrpSpPr>
        <p:grpSpPr>
          <a:xfrm>
            <a:off x="3192044" y="1738585"/>
            <a:ext cx="1782151" cy="1751039"/>
            <a:chOff x="1880359" y="2863980"/>
            <a:chExt cx="2268187" cy="2228590"/>
          </a:xfrm>
        </p:grpSpPr>
        <p:sp>
          <p:nvSpPr>
            <p:cNvPr id="192" name="圆角矩形 191"/>
            <p:cNvSpPr/>
            <p:nvPr/>
          </p:nvSpPr>
          <p:spPr>
            <a:xfrm>
              <a:off x="1880359" y="2863980"/>
              <a:ext cx="2268187" cy="2228590"/>
            </a:xfrm>
            <a:prstGeom prst="roundRect">
              <a:avLst>
                <a:gd name="adj" fmla="val 3038"/>
              </a:avLst>
            </a:prstGeom>
            <a:ln w="12700">
              <a:solidFill>
                <a:srgbClr val="082C60"/>
              </a:solidFill>
              <a:prstDash val="sysDash"/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93" name="Google Shape;380;p22"/>
            <p:cNvSpPr/>
            <p:nvPr/>
          </p:nvSpPr>
          <p:spPr>
            <a:xfrm rot="5400000">
              <a:off x="1518540" y="3966643"/>
              <a:ext cx="1514523" cy="247140"/>
            </a:xfrm>
            <a:prstGeom prst="roundRect">
              <a:avLst>
                <a:gd name="adj" fmla="val 16667"/>
              </a:avLst>
            </a:prstGeom>
            <a:ln w="22225">
              <a:solidFill>
                <a:schemeClr val="accent1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vert="vert270" wrap="square" lIns="50022" tIns="50022" rIns="50022" bIns="50022" anchor="ctr" anchorCtr="0">
              <a:noAutofit/>
            </a:bodyPr>
            <a:lstStyle/>
            <a:p>
              <a:pPr algn="ctr"/>
              <a:endParaRPr sz="605" dirty="0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 rot="16200000">
              <a:off x="1678414" y="3982491"/>
              <a:ext cx="1194775" cy="239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GB" altLang="zh-CN" sz="630" b="1" dirty="0">
                  <a:solidFill>
                    <a:schemeClr val="tx1"/>
                  </a:solidFill>
                </a:rPr>
                <a:t>Multi</a:t>
              </a:r>
              <a:r>
                <a:rPr lang="en-GB" altLang="en-GB" sz="630" dirty="0">
                  <a:solidFill>
                    <a:schemeClr val="tx1"/>
                  </a:solidFill>
                </a:rPr>
                <a:t>-</a:t>
              </a:r>
              <a:r>
                <a:rPr lang="en-GB" altLang="zh-CN" sz="630" b="1" dirty="0">
                  <a:solidFill>
                    <a:schemeClr val="tx1"/>
                  </a:solidFill>
                </a:rPr>
                <a:t>Head Attention</a:t>
              </a:r>
              <a:endParaRPr lang="en-GB" altLang="zh-CN" sz="63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Google Shape;380;p22"/>
            <p:cNvSpPr/>
            <p:nvPr/>
          </p:nvSpPr>
          <p:spPr>
            <a:xfrm rot="5400000">
              <a:off x="2058170" y="3972372"/>
              <a:ext cx="1514523" cy="247140"/>
            </a:xfrm>
            <a:prstGeom prst="roundRect">
              <a:avLst>
                <a:gd name="adj" fmla="val 16667"/>
              </a:avLst>
            </a:prstGeom>
            <a:ln w="1270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vert="vert270" wrap="square" lIns="50022" tIns="50022" rIns="50022" bIns="50022" anchor="ctr" anchorCtr="0">
              <a:noAutofit/>
            </a:bodyPr>
            <a:lstStyle/>
            <a:p>
              <a:pPr algn="ctr"/>
              <a:endParaRPr sz="605" dirty="0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 rot="16200000">
              <a:off x="2587208" y="3988221"/>
              <a:ext cx="456446" cy="362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altLang="zh-CN" sz="630" b="1" dirty="0">
                  <a:solidFill>
                    <a:schemeClr val="tx1"/>
                  </a:solidFill>
                </a:rPr>
                <a:t>Norm</a:t>
              </a:r>
              <a:endParaRPr lang="zh-CN" altLang="en-US" sz="1100" dirty="0"/>
            </a:p>
          </p:txBody>
        </p:sp>
        <p:sp>
          <p:nvSpPr>
            <p:cNvPr id="197" name="Google Shape;380;p22"/>
            <p:cNvSpPr/>
            <p:nvPr/>
          </p:nvSpPr>
          <p:spPr>
            <a:xfrm rot="5400000">
              <a:off x="2597799" y="3966642"/>
              <a:ext cx="1514523" cy="247140"/>
            </a:xfrm>
            <a:prstGeom prst="roundRect">
              <a:avLst>
                <a:gd name="adj" fmla="val 16667"/>
              </a:avLst>
            </a:prstGeom>
            <a:ln w="22225">
              <a:solidFill>
                <a:schemeClr val="accent1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vert="vert270" wrap="square" lIns="50022" tIns="50022" rIns="50022" bIns="50022" anchor="ctr" anchorCtr="0">
              <a:noAutofit/>
            </a:bodyPr>
            <a:lstStyle/>
            <a:p>
              <a:pPr algn="ctr"/>
              <a:endParaRPr sz="605" dirty="0">
                <a:solidFill>
                  <a:schemeClr val="tx1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 rot="16200000">
              <a:off x="2920718" y="3982491"/>
              <a:ext cx="868684" cy="239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GB" altLang="zh-CN" sz="630" b="1" dirty="0">
                  <a:solidFill>
                    <a:schemeClr val="tx1"/>
                  </a:solidFill>
                </a:rPr>
                <a:t>Feed Forward</a:t>
              </a:r>
              <a:endParaRPr lang="en-GB" altLang="zh-CN" sz="63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Google Shape;380;p22"/>
            <p:cNvSpPr/>
            <p:nvPr/>
          </p:nvSpPr>
          <p:spPr>
            <a:xfrm rot="5400000">
              <a:off x="3137429" y="3966642"/>
              <a:ext cx="1514523" cy="247140"/>
            </a:xfrm>
            <a:prstGeom prst="roundRect">
              <a:avLst>
                <a:gd name="adj" fmla="val 16667"/>
              </a:avLst>
            </a:prstGeom>
            <a:ln w="1270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vert="vert270" wrap="square" lIns="50022" tIns="50022" rIns="50022" bIns="50022" anchor="ctr" anchorCtr="0">
              <a:noAutofit/>
            </a:bodyPr>
            <a:lstStyle/>
            <a:p>
              <a:pPr algn="ctr"/>
              <a:endParaRPr sz="605" dirty="0">
                <a:solidFill>
                  <a:schemeClr val="tx1"/>
                </a:solidFill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 rot="16200000">
              <a:off x="3669333" y="3982490"/>
              <a:ext cx="450715" cy="362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altLang="zh-CN" sz="630" b="1" dirty="0">
                  <a:solidFill>
                    <a:schemeClr val="tx1"/>
                  </a:solidFill>
                </a:rPr>
                <a:t>Norm</a:t>
              </a:r>
              <a:endParaRPr lang="zh-CN" altLang="en-US" sz="1100" dirty="0"/>
            </a:p>
          </p:txBody>
        </p:sp>
        <p:cxnSp>
          <p:nvCxnSpPr>
            <p:cNvPr id="201" name="Google Shape;387;p22"/>
            <p:cNvCxnSpPr>
              <a:stCxn id="193" idx="0"/>
              <a:endCxn id="195" idx="2"/>
            </p:cNvCxnSpPr>
            <p:nvPr/>
          </p:nvCxnSpPr>
          <p:spPr>
            <a:xfrm>
              <a:off x="2399372" y="4090214"/>
              <a:ext cx="292490" cy="572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lg"/>
              <a:tailEnd type="triangle" w="sm" len="med"/>
            </a:ln>
          </p:spPr>
        </p:cxnSp>
        <p:cxnSp>
          <p:nvCxnSpPr>
            <p:cNvPr id="202" name="Google Shape;387;p22"/>
            <p:cNvCxnSpPr>
              <a:stCxn id="195" idx="0"/>
              <a:endCxn id="197" idx="2"/>
            </p:cNvCxnSpPr>
            <p:nvPr/>
          </p:nvCxnSpPr>
          <p:spPr>
            <a:xfrm flipV="1">
              <a:off x="2939002" y="4090213"/>
              <a:ext cx="292489" cy="573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lg"/>
              <a:tailEnd type="triangle" w="sm" len="med"/>
            </a:ln>
          </p:spPr>
        </p:cxnSp>
        <p:cxnSp>
          <p:nvCxnSpPr>
            <p:cNvPr id="203" name="Google Shape;387;p22"/>
            <p:cNvCxnSpPr>
              <a:stCxn id="197" idx="0"/>
            </p:cNvCxnSpPr>
            <p:nvPr/>
          </p:nvCxnSpPr>
          <p:spPr>
            <a:xfrm flipV="1">
              <a:off x="3478631" y="4084482"/>
              <a:ext cx="300413" cy="57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lg"/>
              <a:tailEnd type="triangle" w="sm" len="med"/>
            </a:ln>
          </p:spPr>
        </p:cxnSp>
        <p:sp>
          <p:nvSpPr>
            <p:cNvPr id="205" name="文本框 204"/>
            <p:cNvSpPr txBox="1"/>
            <p:nvPr/>
          </p:nvSpPr>
          <p:spPr>
            <a:xfrm>
              <a:off x="2024544" y="2885449"/>
              <a:ext cx="752870" cy="3539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5" b="1" dirty="0">
                  <a:solidFill>
                    <a:schemeClr val="tx1"/>
                  </a:solidFill>
                </a:rPr>
                <a:t>Residual Connection</a:t>
              </a:r>
              <a:endParaRPr lang="en-US" altLang="zh-CN" sz="630" dirty="0">
                <a:solidFill>
                  <a:schemeClr val="tx1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3107998" y="2871912"/>
              <a:ext cx="752870" cy="3539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5" b="1" dirty="0">
                  <a:solidFill>
                    <a:schemeClr val="tx1"/>
                  </a:solidFill>
                </a:rPr>
                <a:t>Residual Connection</a:t>
              </a:r>
              <a:endParaRPr lang="en-US" altLang="zh-CN" sz="630" dirty="0">
                <a:solidFill>
                  <a:schemeClr val="tx1"/>
                </a:solidFill>
              </a:endParaRPr>
            </a:p>
          </p:txBody>
        </p:sp>
        <p:grpSp>
          <p:nvGrpSpPr>
            <p:cNvPr id="207" name="组合 206"/>
            <p:cNvGrpSpPr/>
            <p:nvPr/>
          </p:nvGrpSpPr>
          <p:grpSpPr>
            <a:xfrm>
              <a:off x="3068597" y="3166698"/>
              <a:ext cx="831673" cy="920336"/>
              <a:chOff x="1564482" y="3176341"/>
              <a:chExt cx="831673" cy="920336"/>
            </a:xfrm>
          </p:grpSpPr>
          <p:cxnSp>
            <p:nvCxnSpPr>
              <p:cNvPr id="212" name="直接连接符 211"/>
              <p:cNvCxnSpPr/>
              <p:nvPr/>
            </p:nvCxnSpPr>
            <p:spPr>
              <a:xfrm>
                <a:off x="1567544" y="3176341"/>
                <a:ext cx="0" cy="9203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 flipH="1">
                <a:off x="1564482" y="3176341"/>
                <a:ext cx="831673" cy="32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oogle Shape;387;p22"/>
              <p:cNvCxnSpPr/>
              <p:nvPr/>
            </p:nvCxnSpPr>
            <p:spPr>
              <a:xfrm>
                <a:off x="2393043" y="3176341"/>
                <a:ext cx="789" cy="1659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lg"/>
                <a:tailEnd type="triangle" w="sm" len="med"/>
              </a:ln>
            </p:spPr>
          </p:cxnSp>
        </p:grpSp>
        <p:grpSp>
          <p:nvGrpSpPr>
            <p:cNvPr id="208" name="组合 207"/>
            <p:cNvGrpSpPr/>
            <p:nvPr/>
          </p:nvGrpSpPr>
          <p:grpSpPr>
            <a:xfrm>
              <a:off x="1985143" y="3172742"/>
              <a:ext cx="831673" cy="920336"/>
              <a:chOff x="1564482" y="3176341"/>
              <a:chExt cx="831673" cy="920336"/>
            </a:xfrm>
          </p:grpSpPr>
          <p:cxnSp>
            <p:nvCxnSpPr>
              <p:cNvPr id="209" name="直接连接符 208"/>
              <p:cNvCxnSpPr/>
              <p:nvPr/>
            </p:nvCxnSpPr>
            <p:spPr>
              <a:xfrm>
                <a:off x="1567544" y="3176341"/>
                <a:ext cx="0" cy="9203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 flipH="1">
                <a:off x="1564482" y="3176341"/>
                <a:ext cx="831673" cy="32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oogle Shape;387;p22"/>
              <p:cNvCxnSpPr/>
              <p:nvPr/>
            </p:nvCxnSpPr>
            <p:spPr>
              <a:xfrm>
                <a:off x="2393043" y="3176341"/>
                <a:ext cx="789" cy="1659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lg"/>
                <a:tailEnd type="triangle" w="sm" len="med"/>
              </a:ln>
            </p:spPr>
          </p:cxnSp>
        </p:grpSp>
      </p:grpSp>
      <p:cxnSp>
        <p:nvCxnSpPr>
          <p:cNvPr id="204" name="Google Shape;387;p22"/>
          <p:cNvCxnSpPr>
            <a:stCxn id="215" idx="0"/>
            <a:endCxn id="193" idx="2"/>
          </p:cNvCxnSpPr>
          <p:nvPr/>
        </p:nvCxnSpPr>
        <p:spPr>
          <a:xfrm>
            <a:off x="2953288" y="2699714"/>
            <a:ext cx="452120" cy="190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med"/>
          </a:ln>
        </p:spPr>
      </p:cxnSp>
      <p:sp>
        <p:nvSpPr>
          <p:cNvPr id="190" name="文本框 189"/>
          <p:cNvSpPr txBox="1"/>
          <p:nvPr/>
        </p:nvSpPr>
        <p:spPr>
          <a:xfrm>
            <a:off x="3646094" y="3307279"/>
            <a:ext cx="886099" cy="21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>
                <a:solidFill>
                  <a:srgbClr val="082C60"/>
                </a:solidFill>
              </a:rPr>
              <a:t>Attention Block</a:t>
            </a:r>
            <a:endParaRPr lang="en-US" altLang="zh-CN" sz="785" b="1" dirty="0">
              <a:solidFill>
                <a:srgbClr val="082C60"/>
              </a:solidFill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2616510" y="2211586"/>
            <a:ext cx="341537" cy="976529"/>
            <a:chOff x="1147864" y="3471654"/>
            <a:chExt cx="434683" cy="1242852"/>
          </a:xfrm>
        </p:grpSpPr>
        <p:sp>
          <p:nvSpPr>
            <p:cNvPr id="215" name="梯形 214"/>
            <p:cNvSpPr/>
            <p:nvPr/>
          </p:nvSpPr>
          <p:spPr>
            <a:xfrm rot="5400000">
              <a:off x="740750" y="3878767"/>
              <a:ext cx="1242852" cy="428625"/>
            </a:xfrm>
            <a:prstGeom prst="trapezoid">
              <a:avLst/>
            </a:prstGeom>
            <a:solidFill>
              <a:schemeClr val="bg1"/>
            </a:solidFill>
            <a:ln w="15875">
              <a:solidFill>
                <a:srgbClr val="082C6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65"/>
            </a:p>
          </p:txBody>
        </p:sp>
        <p:sp>
          <p:nvSpPr>
            <p:cNvPr id="241" name="文本框 240"/>
            <p:cNvSpPr txBox="1"/>
            <p:nvPr/>
          </p:nvSpPr>
          <p:spPr>
            <a:xfrm rot="16200000">
              <a:off x="1139029" y="3969967"/>
              <a:ext cx="462741" cy="424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 dirty="0">
                  <a:solidFill>
                    <a:srgbClr val="082C60"/>
                  </a:solidFill>
                </a:rPr>
                <a:t>MLP</a:t>
              </a:r>
              <a:endParaRPr lang="en-US" altLang="zh-CN" sz="785" b="1" dirty="0">
                <a:solidFill>
                  <a:srgbClr val="082C60"/>
                </a:solidFill>
              </a:endParaRPr>
            </a:p>
          </p:txBody>
        </p:sp>
      </p:grpSp>
      <p:grpSp>
        <p:nvGrpSpPr>
          <p:cNvPr id="270" name="组合 269"/>
          <p:cNvGrpSpPr/>
          <p:nvPr/>
        </p:nvGrpSpPr>
        <p:grpSpPr>
          <a:xfrm>
            <a:off x="5204009" y="2211587"/>
            <a:ext cx="338266" cy="976526"/>
            <a:chOff x="4441034" y="3471653"/>
            <a:chExt cx="430520" cy="1242849"/>
          </a:xfrm>
        </p:grpSpPr>
        <p:sp>
          <p:nvSpPr>
            <p:cNvPr id="242" name="梯形 241"/>
            <p:cNvSpPr/>
            <p:nvPr/>
          </p:nvSpPr>
          <p:spPr>
            <a:xfrm rot="5400000">
              <a:off x="4034299" y="3878388"/>
              <a:ext cx="1242849" cy="429379"/>
            </a:xfrm>
            <a:prstGeom prst="trapezoid">
              <a:avLst/>
            </a:prstGeom>
            <a:solidFill>
              <a:schemeClr val="bg1"/>
            </a:solidFill>
            <a:ln w="15875">
              <a:solidFill>
                <a:srgbClr val="A2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65"/>
            </a:p>
          </p:txBody>
        </p:sp>
        <p:sp>
          <p:nvSpPr>
            <p:cNvPr id="243" name="文本框 242"/>
            <p:cNvSpPr txBox="1"/>
            <p:nvPr/>
          </p:nvSpPr>
          <p:spPr>
            <a:xfrm rot="16200000">
              <a:off x="4428036" y="3961371"/>
              <a:ext cx="462741" cy="424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 dirty="0">
                  <a:solidFill>
                    <a:srgbClr val="A20000"/>
                  </a:solidFill>
                </a:rPr>
                <a:t>MLP</a:t>
              </a:r>
              <a:endParaRPr lang="en-US" altLang="zh-CN" sz="785" b="1" dirty="0">
                <a:solidFill>
                  <a:srgbClr val="A20000"/>
                </a:solidFill>
              </a:endParaRPr>
            </a:p>
          </p:txBody>
        </p:sp>
      </p:grpSp>
      <p:cxnSp>
        <p:nvCxnSpPr>
          <p:cNvPr id="244" name="Google Shape;387;p22"/>
          <p:cNvCxnSpPr>
            <a:stCxn id="199" idx="0"/>
            <a:endCxn id="242" idx="2"/>
          </p:cNvCxnSpPr>
          <p:nvPr/>
        </p:nvCxnSpPr>
        <p:spPr>
          <a:xfrm flipV="1">
            <a:off x="4715163" y="2121302"/>
            <a:ext cx="261439" cy="149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med"/>
          </a:ln>
        </p:spPr>
      </p:cxnSp>
      <p:sp>
        <p:nvSpPr>
          <p:cNvPr id="250" name="右箭头 249"/>
          <p:cNvSpPr/>
          <p:nvPr/>
        </p:nvSpPr>
        <p:spPr>
          <a:xfrm>
            <a:off x="2457488" y="2641533"/>
            <a:ext cx="114495" cy="116636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54" name="Google Shape;379;p22"/>
          <p:cNvSpPr/>
          <p:nvPr/>
        </p:nvSpPr>
        <p:spPr>
          <a:xfrm rot="5400000">
            <a:off x="1810255" y="2588117"/>
            <a:ext cx="976525" cy="227669"/>
          </a:xfrm>
          <a:prstGeom prst="roundRect">
            <a:avLst>
              <a:gd name="adj" fmla="val 5070"/>
            </a:avLst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b="1" dirty="0">
              <a:solidFill>
                <a:schemeClr val="tx1"/>
              </a:solidFill>
            </a:endParaRPr>
          </a:p>
        </p:txBody>
      </p:sp>
      <p:pic>
        <p:nvPicPr>
          <p:cNvPr id="162" name="图片 1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 flipV="1">
            <a:off x="1229671" y="2328674"/>
            <a:ext cx="1062847" cy="765893"/>
          </a:xfrm>
          <a:prstGeom prst="rect">
            <a:avLst/>
          </a:prstGeom>
        </p:spPr>
      </p:pic>
      <p:sp>
        <p:nvSpPr>
          <p:cNvPr id="176" name="矩形 175"/>
          <p:cNvSpPr/>
          <p:nvPr/>
        </p:nvSpPr>
        <p:spPr>
          <a:xfrm rot="16200000">
            <a:off x="2085476" y="2632170"/>
            <a:ext cx="426085" cy="212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altLang="zh-CN" sz="785" b="1" dirty="0">
                <a:solidFill>
                  <a:schemeClr val="tx1"/>
                </a:solidFill>
              </a:rPr>
              <a:t>Input</a:t>
            </a:r>
            <a:endParaRPr lang="en-GB" altLang="zh-CN" sz="785" b="1" dirty="0">
              <a:solidFill>
                <a:schemeClr val="tx1"/>
              </a:solidFill>
            </a:endParaRPr>
          </a:p>
        </p:txBody>
      </p:sp>
      <p:sp>
        <p:nvSpPr>
          <p:cNvPr id="256" name="右箭头 255"/>
          <p:cNvSpPr/>
          <p:nvPr/>
        </p:nvSpPr>
        <p:spPr>
          <a:xfrm>
            <a:off x="5582696" y="2641533"/>
            <a:ext cx="114495" cy="116636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60" name="Google Shape;379;p22"/>
          <p:cNvSpPr/>
          <p:nvPr/>
        </p:nvSpPr>
        <p:spPr>
          <a:xfrm rot="5400000">
            <a:off x="5373588" y="2579314"/>
            <a:ext cx="976525" cy="227669"/>
          </a:xfrm>
          <a:prstGeom prst="roundRect">
            <a:avLst>
              <a:gd name="adj" fmla="val 5070"/>
            </a:avLst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vert270" wrap="square" lIns="50022" tIns="50022" rIns="50022" bIns="50022" anchor="ctr" anchorCtr="0">
            <a:noAutofit/>
          </a:bodyPr>
          <a:lstStyle/>
          <a:p>
            <a:pPr algn="ctr"/>
            <a:endParaRPr sz="605" b="1" dirty="0">
              <a:solidFill>
                <a:schemeClr val="tx1"/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 rot="16200000">
            <a:off x="5607269" y="2600821"/>
            <a:ext cx="499745" cy="212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altLang="zh-CN" sz="785" b="1" dirty="0">
                <a:solidFill>
                  <a:schemeClr val="tx1"/>
                </a:solidFill>
              </a:rPr>
              <a:t>Output</a:t>
            </a:r>
            <a:endParaRPr lang="en-GB" altLang="zh-CN" sz="785" b="1" dirty="0">
              <a:solidFill>
                <a:schemeClr val="tx1"/>
              </a:solidFill>
            </a:endParaRPr>
          </a:p>
        </p:txBody>
      </p:sp>
      <p:cxnSp>
        <p:nvCxnSpPr>
          <p:cNvPr id="344" name="直接连接符 343"/>
          <p:cNvCxnSpPr>
            <a:endCxn id="354" idx="2"/>
          </p:cNvCxnSpPr>
          <p:nvPr/>
        </p:nvCxnSpPr>
        <p:spPr>
          <a:xfrm flipV="1">
            <a:off x="1697950" y="1900204"/>
            <a:ext cx="0" cy="19307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左大括号 288"/>
          <p:cNvSpPr/>
          <p:nvPr/>
        </p:nvSpPr>
        <p:spPr>
          <a:xfrm rot="5400000" flipV="1">
            <a:off x="3545667" y="167115"/>
            <a:ext cx="166354" cy="2807318"/>
          </a:xfrm>
          <a:prstGeom prst="leftBrace">
            <a:avLst>
              <a:gd name="adj1" fmla="val 8333"/>
              <a:gd name="adj2" fmla="val 9850"/>
            </a:avLst>
          </a:prstGeom>
          <a:ln>
            <a:solidFill>
              <a:srgbClr val="082C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54" name="文本框 353"/>
          <p:cNvSpPr txBox="1"/>
          <p:nvPr/>
        </p:nvSpPr>
        <p:spPr>
          <a:xfrm>
            <a:off x="1315382" y="1566772"/>
            <a:ext cx="765136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5" b="1" dirty="0"/>
              <a:t>Original data</a:t>
            </a:r>
            <a:endParaRPr lang="en-US" altLang="zh-CN" sz="785" b="1" dirty="0"/>
          </a:p>
        </p:txBody>
      </p:sp>
      <p:sp>
        <p:nvSpPr>
          <p:cNvPr id="356" name="右箭头 355"/>
          <p:cNvSpPr/>
          <p:nvPr/>
        </p:nvSpPr>
        <p:spPr>
          <a:xfrm>
            <a:off x="2352193" y="559410"/>
            <a:ext cx="327349" cy="143253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grpSp>
        <p:nvGrpSpPr>
          <p:cNvPr id="295" name="组合 294"/>
          <p:cNvGrpSpPr/>
          <p:nvPr/>
        </p:nvGrpSpPr>
        <p:grpSpPr>
          <a:xfrm>
            <a:off x="1298972" y="112042"/>
            <a:ext cx="957454" cy="1119724"/>
            <a:chOff x="1059" y="4501"/>
            <a:chExt cx="2346" cy="2005"/>
          </a:xfrm>
        </p:grpSpPr>
        <p:sp>
          <p:nvSpPr>
            <p:cNvPr id="296" name="矩形 295"/>
            <p:cNvSpPr/>
            <p:nvPr/>
          </p:nvSpPr>
          <p:spPr>
            <a:xfrm>
              <a:off x="2184" y="5097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1506" y="4593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1234" y="4530"/>
              <a:ext cx="600" cy="78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00B0F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299" name="直接连接符 298"/>
            <p:cNvCxnSpPr/>
            <p:nvPr/>
          </p:nvCxnSpPr>
          <p:spPr>
            <a:xfrm>
              <a:off x="1666" y="5196"/>
              <a:ext cx="1299" cy="8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300" name="图片 299" descr="selected_mz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3" y="4681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1" name="矩形 300"/>
            <p:cNvSpPr/>
            <p:nvPr/>
          </p:nvSpPr>
          <p:spPr>
            <a:xfrm>
              <a:off x="1721" y="4750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2" name="图片 3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2" y="4770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3" name="矩形 302"/>
            <p:cNvSpPr/>
            <p:nvPr/>
          </p:nvSpPr>
          <p:spPr>
            <a:xfrm>
              <a:off x="1822" y="4836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4" name="图片 3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2" y="4894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5" name="矩形 304"/>
            <p:cNvSpPr/>
            <p:nvPr/>
          </p:nvSpPr>
          <p:spPr>
            <a:xfrm>
              <a:off x="2006" y="4957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6" name="图片 30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1" y="5004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7" name="矩形 306"/>
            <p:cNvSpPr/>
            <p:nvPr/>
          </p:nvSpPr>
          <p:spPr>
            <a:xfrm>
              <a:off x="2187" y="5084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pic>
          <p:nvPicPr>
            <p:cNvPr id="308" name="图片 307" descr="selected_mz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2" y="5122"/>
              <a:ext cx="598" cy="78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cxnSp>
          <p:nvCxnSpPr>
            <p:cNvPr id="309" name="直接连接符 308"/>
            <p:cNvCxnSpPr/>
            <p:nvPr/>
          </p:nvCxnSpPr>
          <p:spPr>
            <a:xfrm>
              <a:off x="1516" y="4715"/>
              <a:ext cx="1269" cy="892"/>
            </a:xfrm>
            <a:prstGeom prst="line">
              <a:avLst/>
            </a:prstGeom>
            <a:ln w="6350" cmpd="sng">
              <a:solidFill>
                <a:srgbClr val="0070C0">
                  <a:alpha val="56000"/>
                </a:srgbClr>
              </a:solidFill>
              <a:prstDash val="soli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310" name="图片 30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9" y="5420"/>
              <a:ext cx="600" cy="788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cxnSp>
          <p:nvCxnSpPr>
            <p:cNvPr id="311" name="直接连接符 310"/>
            <p:cNvCxnSpPr/>
            <p:nvPr/>
          </p:nvCxnSpPr>
          <p:spPr>
            <a:xfrm>
              <a:off x="1801" y="4501"/>
              <a:ext cx="1255" cy="916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12" name="矩形 311"/>
            <p:cNvSpPr/>
            <p:nvPr/>
          </p:nvSpPr>
          <p:spPr>
            <a:xfrm>
              <a:off x="2357" y="5196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2784" y="5494"/>
              <a:ext cx="113" cy="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  <a:prstDash val="solid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cxnSp>
          <p:nvCxnSpPr>
            <p:cNvPr id="314" name="直接箭头连接符 313"/>
            <p:cNvCxnSpPr/>
            <p:nvPr/>
          </p:nvCxnSpPr>
          <p:spPr>
            <a:xfrm flipH="1">
              <a:off x="2187" y="6141"/>
              <a:ext cx="898" cy="161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接箭头连接符 314"/>
            <p:cNvCxnSpPr/>
            <p:nvPr/>
          </p:nvCxnSpPr>
          <p:spPr>
            <a:xfrm flipH="1" flipV="1">
              <a:off x="3077" y="5160"/>
              <a:ext cx="9" cy="981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接箭头连接符 315"/>
            <p:cNvCxnSpPr/>
            <p:nvPr/>
          </p:nvCxnSpPr>
          <p:spPr>
            <a:xfrm flipH="1" flipV="1">
              <a:off x="1059" y="5243"/>
              <a:ext cx="1490" cy="953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7" name="文本框 316"/>
            <p:cNvSpPr txBox="1"/>
            <p:nvPr/>
          </p:nvSpPr>
          <p:spPr>
            <a:xfrm rot="20520000">
              <a:off x="2641" y="6126"/>
              <a:ext cx="465" cy="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/>
                <a:t>x </a:t>
              </a:r>
              <a:endParaRPr lang="en-US" altLang="zh-CN" sz="785" b="1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3036" y="5473"/>
              <a:ext cx="369" cy="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/>
                <a:t>Y</a:t>
              </a:r>
              <a:endParaRPr lang="en-US" altLang="zh-CN" sz="785" b="1"/>
            </a:p>
          </p:txBody>
        </p:sp>
        <p:sp>
          <p:nvSpPr>
            <p:cNvPr id="319" name="文本框 318"/>
            <p:cNvSpPr txBox="1"/>
            <p:nvPr/>
          </p:nvSpPr>
          <p:spPr>
            <a:xfrm rot="1860000">
              <a:off x="1471" y="5665"/>
              <a:ext cx="695" cy="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/>
                <a:t>m/z</a:t>
              </a:r>
              <a:endParaRPr lang="en-US" altLang="zh-CN" sz="785" b="1"/>
            </a:p>
          </p:txBody>
        </p:sp>
        <p:cxnSp>
          <p:nvCxnSpPr>
            <p:cNvPr id="320" name="直接连接符 319"/>
            <p:cNvCxnSpPr/>
            <p:nvPr/>
          </p:nvCxnSpPr>
          <p:spPr>
            <a:xfrm>
              <a:off x="1253" y="4587"/>
              <a:ext cx="1278" cy="899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1619" y="4593"/>
              <a:ext cx="1278" cy="899"/>
            </a:xfrm>
            <a:prstGeom prst="line">
              <a:avLst/>
            </a:prstGeom>
            <a:ln w="6350" cmpd="sng">
              <a:solidFill>
                <a:srgbClr val="0070C0">
                  <a:alpha val="65000"/>
                </a:srgbClr>
              </a:solidFill>
              <a:prstDash val="soli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1516" y="4616"/>
              <a:ext cx="1278" cy="899"/>
            </a:xfrm>
            <a:prstGeom prst="line">
              <a:avLst/>
            </a:prstGeom>
            <a:ln w="6350" cmpd="sng">
              <a:solidFill>
                <a:srgbClr val="0070C0">
                  <a:alpha val="65000"/>
                </a:srgbClr>
              </a:solidFill>
              <a:prstDash val="soli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23" name="组合 322"/>
          <p:cNvGrpSpPr/>
          <p:nvPr/>
        </p:nvGrpSpPr>
        <p:grpSpPr>
          <a:xfrm>
            <a:off x="2834662" y="222873"/>
            <a:ext cx="1002546" cy="865485"/>
            <a:chOff x="5527" y="4940"/>
            <a:chExt cx="1817" cy="1499"/>
          </a:xfrm>
        </p:grpSpPr>
        <p:pic>
          <p:nvPicPr>
            <p:cNvPr id="324" name="图片 3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25" y="4940"/>
              <a:ext cx="721" cy="938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25" name="图片 3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78" y="5176"/>
              <a:ext cx="721" cy="938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26" name="图片 3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23" y="5403"/>
              <a:ext cx="721" cy="938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cxnSp>
          <p:nvCxnSpPr>
            <p:cNvPr id="327" name="直接箭头连接符 326"/>
            <p:cNvCxnSpPr/>
            <p:nvPr/>
          </p:nvCxnSpPr>
          <p:spPr>
            <a:xfrm flipH="1" flipV="1">
              <a:off x="5549" y="5582"/>
              <a:ext cx="1150" cy="768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6583" y="4946"/>
              <a:ext cx="678" cy="46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5989" y="5027"/>
              <a:ext cx="705" cy="47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0" name="直接箭头连接符 329"/>
            <p:cNvCxnSpPr/>
            <p:nvPr/>
          </p:nvCxnSpPr>
          <p:spPr>
            <a:xfrm flipH="1" flipV="1">
              <a:off x="7301" y="5177"/>
              <a:ext cx="10" cy="1065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箭头连接符 330"/>
            <p:cNvCxnSpPr/>
            <p:nvPr/>
          </p:nvCxnSpPr>
          <p:spPr>
            <a:xfrm flipH="1">
              <a:off x="6274" y="6264"/>
              <a:ext cx="1027" cy="175"/>
            </a:xfrm>
            <a:prstGeom prst="straightConnector1">
              <a:avLst/>
            </a:prstGeom>
            <a:ln w="22225">
              <a:prstDash val="sys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2" name="文本框 331"/>
            <p:cNvSpPr txBox="1"/>
            <p:nvPr/>
          </p:nvSpPr>
          <p:spPr>
            <a:xfrm rot="1980000">
              <a:off x="5527" y="5881"/>
              <a:ext cx="960" cy="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85" b="1" dirty="0" err="1"/>
                <a:t>n_dim</a:t>
              </a:r>
              <a:endParaRPr lang="en-US" altLang="zh-CN" sz="785" b="1" dirty="0"/>
            </a:p>
          </p:txBody>
        </p:sp>
      </p:grpSp>
      <p:grpSp>
        <p:nvGrpSpPr>
          <p:cNvPr id="347" name="组合 346"/>
          <p:cNvGrpSpPr/>
          <p:nvPr/>
        </p:nvGrpSpPr>
        <p:grpSpPr>
          <a:xfrm>
            <a:off x="4298032" y="370684"/>
            <a:ext cx="531282" cy="658493"/>
            <a:chOff x="5756910" y="3006725"/>
            <a:chExt cx="676176" cy="838080"/>
          </a:xfrm>
        </p:grpSpPr>
        <p:pic>
          <p:nvPicPr>
            <p:cNvPr id="348" name="图片 347" descr="clusters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56910" y="3006725"/>
              <a:ext cx="495201" cy="6552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49" name="图片 348" descr="selected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37885" y="3189605"/>
              <a:ext cx="495201" cy="6552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</p:grpSp>
      <p:sp>
        <p:nvSpPr>
          <p:cNvPr id="293" name="矩形 292"/>
          <p:cNvSpPr/>
          <p:nvPr/>
        </p:nvSpPr>
        <p:spPr>
          <a:xfrm>
            <a:off x="1916692" y="60374"/>
            <a:ext cx="1279919" cy="28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30" b="1" dirty="0">
                <a:solidFill>
                  <a:schemeClr val="accent4">
                    <a:lumMod val="50000"/>
                  </a:schemeClr>
                </a:solidFill>
              </a:rPr>
              <a:t>Step1</a:t>
            </a:r>
            <a:r>
              <a:rPr lang="en-US" altLang="zh-CN" sz="630" b="1" dirty="0"/>
              <a:t> Dimension reduction</a:t>
            </a:r>
            <a:endParaRPr lang="en-US" altLang="zh-CN" sz="630" b="1" dirty="0"/>
          </a:p>
          <a:p>
            <a:r>
              <a:rPr lang="en-US" altLang="zh-CN" sz="630" b="1" dirty="0"/>
              <a:t>          by </a:t>
            </a:r>
            <a:r>
              <a:rPr lang="en-US" altLang="zh-CN" sz="630" b="1" dirty="0">
                <a:solidFill>
                  <a:srgbClr val="082C60"/>
                </a:solidFill>
              </a:rPr>
              <a:t>Encoder</a:t>
            </a:r>
            <a:endParaRPr lang="en-US" altLang="zh-CN" sz="630" b="1" dirty="0">
              <a:solidFill>
                <a:srgbClr val="082C60"/>
              </a:solidFill>
            </a:endParaRPr>
          </a:p>
        </p:txBody>
      </p:sp>
      <p:sp>
        <p:nvSpPr>
          <p:cNvPr id="358" name="右箭头 357"/>
          <p:cNvSpPr/>
          <p:nvPr/>
        </p:nvSpPr>
        <p:spPr>
          <a:xfrm>
            <a:off x="3914170" y="559410"/>
            <a:ext cx="327349" cy="143253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59" name="矩形 358"/>
          <p:cNvSpPr/>
          <p:nvPr/>
        </p:nvSpPr>
        <p:spPr>
          <a:xfrm>
            <a:off x="3742934" y="60374"/>
            <a:ext cx="665628" cy="187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30" b="1" dirty="0">
                <a:solidFill>
                  <a:schemeClr val="accent4">
                    <a:lumMod val="50000"/>
                  </a:schemeClr>
                </a:solidFill>
              </a:rPr>
              <a:t>Step2</a:t>
            </a:r>
            <a:r>
              <a:rPr lang="en-US" altLang="zh-CN" sz="630" b="1" dirty="0"/>
              <a:t> Cluster</a:t>
            </a:r>
            <a:endParaRPr lang="en-US" altLang="zh-CN" sz="630" b="1" dirty="0">
              <a:solidFill>
                <a:srgbClr val="082C60"/>
              </a:solidFill>
            </a:endParaRPr>
          </a:p>
        </p:txBody>
      </p:sp>
      <p:sp>
        <p:nvSpPr>
          <p:cNvPr id="334" name="流程图: 卡片 333"/>
          <p:cNvSpPr/>
          <p:nvPr/>
        </p:nvSpPr>
        <p:spPr>
          <a:xfrm>
            <a:off x="5402421" y="323702"/>
            <a:ext cx="528890" cy="756395"/>
          </a:xfrm>
          <a:prstGeom prst="flowChartPunchedCard">
            <a:avLst/>
          </a:prstGeom>
          <a:solidFill>
            <a:schemeClr val="bg1"/>
          </a:solidFill>
          <a:ln w="222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67" name="右箭头 366"/>
          <p:cNvSpPr/>
          <p:nvPr/>
        </p:nvSpPr>
        <p:spPr>
          <a:xfrm>
            <a:off x="4974763" y="598634"/>
            <a:ext cx="327349" cy="143253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68" name="矩形 367"/>
          <p:cNvSpPr/>
          <p:nvPr/>
        </p:nvSpPr>
        <p:spPr>
          <a:xfrm>
            <a:off x="4701727" y="60374"/>
            <a:ext cx="840330" cy="28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30" b="1" dirty="0">
                <a:solidFill>
                  <a:schemeClr val="accent4">
                    <a:lumMod val="50000"/>
                  </a:schemeClr>
                </a:solidFill>
              </a:rPr>
              <a:t>Step3</a:t>
            </a:r>
            <a:r>
              <a:rPr lang="en-US" altLang="zh-CN" sz="630" b="1" dirty="0"/>
              <a:t> Correlation </a:t>
            </a:r>
            <a:endParaRPr lang="en-US" altLang="zh-CN" sz="630" b="1" dirty="0"/>
          </a:p>
          <a:p>
            <a:r>
              <a:rPr lang="en-US" altLang="zh-CN" sz="630" b="1" dirty="0"/>
              <a:t>           analysis</a:t>
            </a:r>
            <a:endParaRPr lang="en-US" altLang="zh-CN" sz="630" b="1" dirty="0">
              <a:solidFill>
                <a:srgbClr val="082C60"/>
              </a:solidFill>
            </a:endParaRPr>
          </a:p>
        </p:txBody>
      </p:sp>
      <p:sp>
        <p:nvSpPr>
          <p:cNvPr id="362" name="文本框 361"/>
          <p:cNvSpPr txBox="1"/>
          <p:nvPr/>
        </p:nvSpPr>
        <p:spPr>
          <a:xfrm>
            <a:off x="5446338" y="512332"/>
            <a:ext cx="506790" cy="18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30" dirty="0"/>
              <a:t>m/z 774</a:t>
            </a:r>
            <a:endParaRPr lang="en-US" altLang="zh-CN" sz="630" dirty="0"/>
          </a:p>
        </p:txBody>
      </p:sp>
      <p:sp>
        <p:nvSpPr>
          <p:cNvPr id="363" name="文本框 362"/>
          <p:cNvSpPr txBox="1"/>
          <p:nvPr/>
        </p:nvSpPr>
        <p:spPr>
          <a:xfrm>
            <a:off x="5446338" y="911940"/>
            <a:ext cx="470101" cy="18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30" dirty="0"/>
              <a:t>m/z 253</a:t>
            </a:r>
            <a:endParaRPr lang="en-US" altLang="zh-CN" sz="630" dirty="0"/>
          </a:p>
        </p:txBody>
      </p:sp>
      <p:sp>
        <p:nvSpPr>
          <p:cNvPr id="364" name="文本框 363"/>
          <p:cNvSpPr txBox="1"/>
          <p:nvPr/>
        </p:nvSpPr>
        <p:spPr>
          <a:xfrm>
            <a:off x="5440068" y="777127"/>
            <a:ext cx="351790" cy="1908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100"/>
              <a:t>...</a:t>
            </a:r>
            <a:endParaRPr lang="en-US" altLang="zh-CN" sz="1100"/>
          </a:p>
        </p:txBody>
      </p:sp>
      <p:sp>
        <p:nvSpPr>
          <p:cNvPr id="365" name="文本框 364"/>
          <p:cNvSpPr txBox="1"/>
          <p:nvPr/>
        </p:nvSpPr>
        <p:spPr>
          <a:xfrm>
            <a:off x="5446338" y="644246"/>
            <a:ext cx="470101" cy="18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30" dirty="0"/>
              <a:t>m/z 884</a:t>
            </a:r>
            <a:endParaRPr lang="en-US" altLang="zh-CN" sz="630" dirty="0"/>
          </a:p>
        </p:txBody>
      </p:sp>
      <p:cxnSp>
        <p:nvCxnSpPr>
          <p:cNvPr id="337" name="直接连接符 336"/>
          <p:cNvCxnSpPr/>
          <p:nvPr/>
        </p:nvCxnSpPr>
        <p:spPr>
          <a:xfrm>
            <a:off x="5402421" y="487786"/>
            <a:ext cx="526355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矩形 337"/>
          <p:cNvSpPr/>
          <p:nvPr/>
        </p:nvSpPr>
        <p:spPr>
          <a:xfrm>
            <a:off x="5468393" y="322544"/>
            <a:ext cx="490855" cy="187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30" b="1" dirty="0"/>
              <a:t>Key m/z </a:t>
            </a:r>
            <a:endParaRPr lang="zh-CN" altLang="en-US" sz="630" b="1" dirty="0"/>
          </a:p>
        </p:txBody>
      </p:sp>
      <p:sp>
        <p:nvSpPr>
          <p:cNvPr id="375" name="椭圆 374"/>
          <p:cNvSpPr/>
          <p:nvPr/>
        </p:nvSpPr>
        <p:spPr>
          <a:xfrm>
            <a:off x="5472271" y="589820"/>
            <a:ext cx="14143" cy="14143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77" name="椭圆 376"/>
          <p:cNvSpPr/>
          <p:nvPr/>
        </p:nvSpPr>
        <p:spPr>
          <a:xfrm>
            <a:off x="5472271" y="721253"/>
            <a:ext cx="14143" cy="14143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81" name="椭圆 380"/>
          <p:cNvSpPr/>
          <p:nvPr/>
        </p:nvSpPr>
        <p:spPr>
          <a:xfrm>
            <a:off x="5472271" y="988948"/>
            <a:ext cx="14143" cy="14143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90" name="右箭头 389"/>
          <p:cNvSpPr/>
          <p:nvPr/>
        </p:nvSpPr>
        <p:spPr>
          <a:xfrm>
            <a:off x="6176221" y="596139"/>
            <a:ext cx="327349" cy="143253"/>
          </a:xfrm>
          <a:prstGeom prst="rightArrow">
            <a:avLst>
              <a:gd name="adj1" fmla="val 50000"/>
              <a:gd name="adj2" fmla="val 129499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91" name="矩形 390"/>
          <p:cNvSpPr/>
          <p:nvPr/>
        </p:nvSpPr>
        <p:spPr>
          <a:xfrm>
            <a:off x="5846657" y="57879"/>
            <a:ext cx="986476" cy="381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30" b="1" dirty="0">
                <a:solidFill>
                  <a:schemeClr val="accent4">
                    <a:lumMod val="50000"/>
                  </a:schemeClr>
                </a:solidFill>
              </a:rPr>
              <a:t>Step4 </a:t>
            </a:r>
            <a:r>
              <a:rPr lang="en-US" altLang="zh-CN" sz="630" b="1" dirty="0"/>
              <a:t>Biomarkers </a:t>
            </a:r>
            <a:endParaRPr lang="en-US" altLang="zh-CN" sz="630" b="1" dirty="0"/>
          </a:p>
          <a:p>
            <a:r>
              <a:rPr lang="en-US" altLang="zh-CN" sz="630" b="1" dirty="0"/>
              <a:t>           identification</a:t>
            </a:r>
            <a:endParaRPr lang="en-US" altLang="zh-CN" sz="630" b="1" dirty="0"/>
          </a:p>
          <a:p>
            <a:endParaRPr lang="en-US" altLang="zh-CN" sz="630" b="1" dirty="0">
              <a:solidFill>
                <a:srgbClr val="082C6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405681" y="1983670"/>
            <a:ext cx="599265" cy="175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50" b="1" dirty="0"/>
              <a:t>m/z spectrum</a:t>
            </a:r>
            <a:endParaRPr lang="en-US" altLang="zh-CN" sz="550" b="1" dirty="0"/>
          </a:p>
        </p:txBody>
      </p:sp>
      <p:sp>
        <p:nvSpPr>
          <p:cNvPr id="117" name="文本框 116"/>
          <p:cNvSpPr txBox="1"/>
          <p:nvPr/>
        </p:nvSpPr>
        <p:spPr>
          <a:xfrm>
            <a:off x="1505014" y="1255686"/>
            <a:ext cx="427679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50" b="1" dirty="0"/>
              <a:t>Hot plot</a:t>
            </a:r>
            <a:endParaRPr lang="en-US" altLang="zh-CN" sz="550" b="1" dirty="0"/>
          </a:p>
        </p:txBody>
      </p:sp>
      <p:pic>
        <p:nvPicPr>
          <p:cNvPr id="120" name="图片 1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 flipH="1" flipV="1">
            <a:off x="5867711" y="2295379"/>
            <a:ext cx="1062847" cy="765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3161</Words>
  <Application>WPS 演示</Application>
  <PresentationFormat>自定义</PresentationFormat>
  <Paragraphs>581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Arial</vt:lpstr>
      <vt:lpstr>Nimbus Roman No9 L</vt:lpstr>
      <vt:lpstr>Microsoft YaHei</vt:lpstr>
      <vt:lpstr>Droid Sans Fallback</vt:lpstr>
      <vt:lpstr>Arial Unicode MS</vt:lpstr>
      <vt:lpstr>SimSun</vt:lpstr>
      <vt:lpstr>OpenSymbol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amfe</cp:lastModifiedBy>
  <cp:revision>132</cp:revision>
  <dcterms:created xsi:type="dcterms:W3CDTF">2023-08-11T07:02:54Z</dcterms:created>
  <dcterms:modified xsi:type="dcterms:W3CDTF">2023-08-11T07:02:54Z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2052-11.1.0.11691</vt:lpwstr>
  </property>
</Properties>
</file>