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635" cy="13679805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77B4"/>
    <a:srgbClr val="FF7F40"/>
    <a:srgbClr val="6788EE"/>
    <a:srgbClr val="E26952"/>
    <a:srgbClr val="FFFFFF"/>
    <a:srgbClr val="B2B2B2"/>
    <a:srgbClr val="202020"/>
    <a:srgbClr val="323232"/>
    <a:srgbClr val="CC33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4360"/>
        <p:guide pos="3824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013344" y="1279525"/>
            <a:ext cx="3078961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716" y="2639571"/>
            <a:ext cx="9148294" cy="4363499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8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716" y="7186778"/>
            <a:ext cx="9148294" cy="3303573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609600" indent="0" algn="ctr">
              <a:buNone/>
              <a:defRPr sz="2665"/>
            </a:lvl2pPr>
            <a:lvl3pPr marL="1219835" indent="0" algn="ctr">
              <a:buNone/>
              <a:defRPr sz="2400"/>
            </a:lvl3pPr>
            <a:lvl4pPr marL="1829435" indent="0" algn="ctr">
              <a:buNone/>
              <a:defRPr sz="2135"/>
            </a:lvl4pPr>
            <a:lvl5pPr marL="2438400" indent="0" algn="ctr">
              <a:buNone/>
              <a:defRPr sz="2135"/>
            </a:lvl5pPr>
            <a:lvl6pPr marL="3048000" indent="0" algn="ctr">
              <a:buNone/>
              <a:defRPr sz="2135"/>
            </a:lvl6pPr>
            <a:lvl7pPr marL="3658870" indent="0" algn="ctr">
              <a:buNone/>
              <a:defRPr sz="2135"/>
            </a:lvl7pPr>
            <a:lvl8pPr marL="4268470" indent="0" algn="ctr">
              <a:buNone/>
              <a:defRPr sz="2135"/>
            </a:lvl8pPr>
            <a:lvl9pPr marL="4878070" indent="0" algn="ctr">
              <a:buNone/>
              <a:defRPr sz="2135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594" y="1100437"/>
            <a:ext cx="10520539" cy="11091246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8004" y="515649"/>
            <a:ext cx="10520539" cy="2644760"/>
          </a:xfrm>
        </p:spPr>
        <p:txBody>
          <a:bodyPr anchor="ctr" anchorCtr="0">
            <a:normAutofit/>
          </a:bodyPr>
          <a:lstStyle>
            <a:lvl1pPr>
              <a:defRPr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8004" y="3642483"/>
            <a:ext cx="10520539" cy="8681780"/>
          </a:xfrm>
        </p:spPr>
        <p:txBody>
          <a:bodyPr>
            <a:normAutofit/>
          </a:bodyPr>
          <a:lstStyle>
            <a:lvl1pPr>
              <a:defRPr sz="266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135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213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213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241" y="7484220"/>
            <a:ext cx="7324989" cy="1618818"/>
          </a:xfrm>
        </p:spPr>
        <p:txBody>
          <a:bodyPr anchor="b">
            <a:normAutofit/>
          </a:bodyPr>
          <a:lstStyle>
            <a:lvl1pPr>
              <a:defRPr sz="5335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2241" y="9197917"/>
            <a:ext cx="7324989" cy="129200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609600" indent="0">
              <a:buNone/>
              <a:defRPr sz="2665">
                <a:solidFill>
                  <a:schemeClr val="tx1">
                    <a:tint val="75000"/>
                  </a:schemeClr>
                </a:solidFill>
              </a:defRPr>
            </a:lvl2pPr>
            <a:lvl3pPr marL="121983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9435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6pPr>
            <a:lvl7pPr marL="365887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7pPr>
            <a:lvl8pPr marL="426847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8pPr>
            <a:lvl9pPr marL="487807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8004" y="515649"/>
            <a:ext cx="10520539" cy="2644760"/>
          </a:xfrm>
        </p:spPr>
        <p:txBody>
          <a:bodyPr>
            <a:normAutofit/>
          </a:bodyPr>
          <a:lstStyle>
            <a:lvl1pPr>
              <a:defRPr sz="32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8004" y="3642483"/>
            <a:ext cx="5184033" cy="868178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66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135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13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13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4509" y="3642483"/>
            <a:ext cx="5184033" cy="868178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66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135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13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13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182" y="728497"/>
            <a:ext cx="10520539" cy="264476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182" y="3481542"/>
            <a:ext cx="5160209" cy="164386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835" indent="0">
              <a:buNone/>
              <a:defRPr sz="2400" b="1"/>
            </a:lvl3pPr>
            <a:lvl4pPr marL="1829435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8870" indent="0">
              <a:buNone/>
              <a:defRPr sz="2135" b="1"/>
            </a:lvl7pPr>
            <a:lvl8pPr marL="4268470" indent="0">
              <a:buNone/>
              <a:defRPr sz="2135" b="1"/>
            </a:lvl8pPr>
            <a:lvl9pPr marL="4878070" indent="0">
              <a:buNone/>
              <a:defRPr sz="2135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182" y="5218657"/>
            <a:ext cx="5160209" cy="713094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5099" y="3481542"/>
            <a:ext cx="5185622" cy="164386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835" indent="0">
              <a:buNone/>
              <a:defRPr sz="2400" b="1"/>
            </a:lvl3pPr>
            <a:lvl4pPr marL="1829435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8870" indent="0">
              <a:buNone/>
              <a:defRPr sz="2135" b="1"/>
            </a:lvl7pPr>
            <a:lvl8pPr marL="4268470" indent="0">
              <a:buNone/>
              <a:defRPr sz="2135" b="1"/>
            </a:lvl8pPr>
            <a:lvl9pPr marL="4878070" indent="0">
              <a:buNone/>
              <a:defRPr sz="2135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5099" y="5218657"/>
            <a:ext cx="5185622" cy="713094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594" y="5519154"/>
            <a:ext cx="10520539" cy="2644760"/>
          </a:xfrm>
        </p:spPr>
        <p:txBody>
          <a:bodyPr>
            <a:normAutofit/>
          </a:bodyPr>
          <a:lstStyle>
            <a:lvl1pPr algn="ctr">
              <a:defRPr sz="64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7051" y="253390"/>
            <a:ext cx="4167156" cy="3192715"/>
          </a:xfrm>
        </p:spPr>
        <p:txBody>
          <a:bodyPr anchor="ctr" anchorCtr="0">
            <a:normAutofit/>
          </a:bodyPr>
          <a:lstStyle>
            <a:lvl1pPr>
              <a:defRPr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6435" y="1529028"/>
            <a:ext cx="5820107" cy="10164427"/>
          </a:xfrm>
        </p:spPr>
        <p:txBody>
          <a:bodyPr/>
          <a:lstStyle>
            <a:lvl1pPr marL="0" indent="0">
              <a:buNone/>
              <a:defRPr sz="4270"/>
            </a:lvl1pPr>
            <a:lvl2pPr marL="609600" indent="0">
              <a:buNone/>
              <a:defRPr sz="3735"/>
            </a:lvl2pPr>
            <a:lvl3pPr marL="1219835" indent="0">
              <a:buNone/>
              <a:defRPr sz="3200"/>
            </a:lvl3pPr>
            <a:lvl4pPr marL="1829435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8870" indent="0">
              <a:buNone/>
              <a:defRPr sz="2665"/>
            </a:lvl7pPr>
            <a:lvl8pPr marL="4268470" indent="0">
              <a:buNone/>
              <a:defRPr sz="2665"/>
            </a:lvl8pPr>
            <a:lvl9pPr marL="4878070" indent="0">
              <a:buNone/>
              <a:defRPr sz="2665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2133" y="4104920"/>
            <a:ext cx="4167156" cy="760487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135"/>
            </a:lvl1pPr>
            <a:lvl2pPr marL="609600" indent="0">
              <a:buNone/>
              <a:defRPr sz="1865"/>
            </a:lvl2pPr>
            <a:lvl3pPr marL="1219835" indent="0">
              <a:buNone/>
              <a:defRPr sz="1600"/>
            </a:lvl3pPr>
            <a:lvl4pPr marL="1829435" indent="0">
              <a:buNone/>
              <a:defRPr sz="1335"/>
            </a:lvl4pPr>
            <a:lvl5pPr marL="2438400" indent="0">
              <a:buNone/>
              <a:defRPr sz="1335"/>
            </a:lvl5pPr>
            <a:lvl6pPr marL="3048000" indent="0">
              <a:buNone/>
              <a:defRPr sz="1335"/>
            </a:lvl6pPr>
            <a:lvl7pPr marL="3658870" indent="0">
              <a:buNone/>
              <a:defRPr sz="1335"/>
            </a:lvl7pPr>
            <a:lvl8pPr marL="4268470" indent="0">
              <a:buNone/>
              <a:defRPr sz="1335"/>
            </a:lvl8pPr>
            <a:lvl9pPr marL="4878070" indent="0">
              <a:buNone/>
              <a:defRPr sz="1335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9098" y="728497"/>
            <a:ext cx="1530034" cy="11595766"/>
          </a:xfrm>
        </p:spPr>
        <p:txBody>
          <a:bodyPr vert="eaVert">
            <a:normAutofit/>
          </a:bodyPr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594" y="728497"/>
            <a:ext cx="8884128" cy="11595766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594" y="728497"/>
            <a:ext cx="10520539" cy="2644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594" y="3642483"/>
            <a:ext cx="10520539" cy="86817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594" y="12682175"/>
            <a:ext cx="2744488" cy="7284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40497" y="12682175"/>
            <a:ext cx="4116732" cy="7284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4644" y="12682175"/>
            <a:ext cx="2744488" cy="7284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1219835" rtl="0" eaLnBrk="1" latinLnBrk="0" hangingPunct="1">
        <a:lnSpc>
          <a:spcPct val="90000"/>
        </a:lnSpc>
        <a:spcBef>
          <a:spcPct val="0"/>
        </a:spcBef>
        <a:buNone/>
        <a:defRPr sz="533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9835" rtl="0" eaLnBrk="1" latinLnBrk="0" hangingPunct="1">
        <a:lnSpc>
          <a:spcPct val="90000"/>
        </a:lnSpc>
        <a:spcBef>
          <a:spcPts val="1335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304800" algn="l" defTabSz="1219835" rtl="0" eaLnBrk="1" latinLnBrk="0" hangingPunct="1">
        <a:lnSpc>
          <a:spcPct val="90000"/>
        </a:lnSpc>
        <a:spcBef>
          <a:spcPct val="134000"/>
        </a:spcBef>
        <a:buFont typeface="Arial" panose="0208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2pPr>
      <a:lvl3pPr marL="1524635" indent="-304800" algn="l" defTabSz="1219835" rtl="0" eaLnBrk="1" latinLnBrk="0" hangingPunct="1">
        <a:lnSpc>
          <a:spcPct val="90000"/>
        </a:lnSpc>
        <a:spcBef>
          <a:spcPct val="134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2134235" indent="-304800" algn="l" defTabSz="1219835" rtl="0" eaLnBrk="1" latinLnBrk="0" hangingPunct="1">
        <a:lnSpc>
          <a:spcPct val="90000"/>
        </a:lnSpc>
        <a:spcBef>
          <a:spcPct val="134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835" rtl="0" eaLnBrk="1" latinLnBrk="0" hangingPunct="1">
        <a:lnSpc>
          <a:spcPct val="90000"/>
        </a:lnSpc>
        <a:spcBef>
          <a:spcPct val="134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3435" indent="-304800" algn="l" defTabSz="1219835" rtl="0" eaLnBrk="1" latinLnBrk="0" hangingPunct="1">
        <a:lnSpc>
          <a:spcPct val="90000"/>
        </a:lnSpc>
        <a:spcBef>
          <a:spcPct val="134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3670" indent="-304800" algn="l" defTabSz="1219835" rtl="0" eaLnBrk="1" latinLnBrk="0" hangingPunct="1">
        <a:lnSpc>
          <a:spcPct val="90000"/>
        </a:lnSpc>
        <a:spcBef>
          <a:spcPct val="134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3270" indent="-304800" algn="l" defTabSz="1219835" rtl="0" eaLnBrk="1" latinLnBrk="0" hangingPunct="1">
        <a:lnSpc>
          <a:spcPct val="90000"/>
        </a:lnSpc>
        <a:spcBef>
          <a:spcPct val="134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2870" indent="-304800" algn="l" defTabSz="1219835" rtl="0" eaLnBrk="1" latinLnBrk="0" hangingPunct="1">
        <a:lnSpc>
          <a:spcPct val="90000"/>
        </a:lnSpc>
        <a:spcBef>
          <a:spcPct val="134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835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435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870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470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8070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0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9" Type="http://schemas.openxmlformats.org/officeDocument/2006/relationships/image" Target="../media/image19.png"/><Relationship Id="rId18" Type="http://schemas.openxmlformats.org/officeDocument/2006/relationships/image" Target="../media/image18.png"/><Relationship Id="rId17" Type="http://schemas.openxmlformats.org/officeDocument/2006/relationships/image" Target="../media/image17.png"/><Relationship Id="rId16" Type="http://schemas.openxmlformats.org/officeDocument/2006/relationships/image" Target="../media/image16.png"/><Relationship Id="rId15" Type="http://schemas.openxmlformats.org/officeDocument/2006/relationships/image" Target="../media/image15.png"/><Relationship Id="rId14" Type="http://schemas.openxmlformats.org/officeDocument/2006/relationships/image" Target="../media/image14.png"/><Relationship Id="rId13" Type="http://schemas.openxmlformats.org/officeDocument/2006/relationships/image" Target="../media/image13.png"/><Relationship Id="rId12" Type="http://schemas.openxmlformats.org/officeDocument/2006/relationships/image" Target="../media/image12.png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组合 84"/>
          <p:cNvGrpSpPr/>
          <p:nvPr/>
        </p:nvGrpSpPr>
        <p:grpSpPr>
          <a:xfrm>
            <a:off x="972751" y="154456"/>
            <a:ext cx="4729284" cy="3502350"/>
            <a:chOff x="1442" y="569"/>
            <a:chExt cx="7447" cy="5515"/>
          </a:xfrm>
        </p:grpSpPr>
        <p:pic>
          <p:nvPicPr>
            <p:cNvPr id="3" name="图片 2" descr="k_fold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185" y="569"/>
              <a:ext cx="6425" cy="4870"/>
            </a:xfrm>
            <a:prstGeom prst="rect">
              <a:avLst/>
            </a:prstGeom>
          </p:spPr>
        </p:pic>
        <p:sp>
          <p:nvSpPr>
            <p:cNvPr id="65" name="文本框 64"/>
            <p:cNvSpPr txBox="1"/>
            <p:nvPr/>
          </p:nvSpPr>
          <p:spPr>
            <a:xfrm>
              <a:off x="3356" y="5203"/>
              <a:ext cx="66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b="1"/>
                <a:t>5</a:t>
              </a:r>
              <a:endParaRPr lang="en-US" altLang="zh-CN" b="1"/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4353" y="5203"/>
              <a:ext cx="66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b="1"/>
                <a:t>10</a:t>
              </a:r>
              <a:endParaRPr lang="en-US" altLang="zh-CN" b="1"/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5310" y="5203"/>
              <a:ext cx="66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b="1"/>
                <a:t>15</a:t>
              </a:r>
              <a:endParaRPr lang="en-US" altLang="zh-CN" b="1"/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6268" y="5203"/>
              <a:ext cx="66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b="1"/>
                <a:t>20</a:t>
              </a:r>
              <a:endParaRPr lang="en-US" altLang="zh-CN" b="1"/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7208" y="5203"/>
              <a:ext cx="66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b="1"/>
                <a:t>25</a:t>
              </a:r>
              <a:endParaRPr lang="en-US" altLang="zh-CN" b="1"/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1916" y="1258"/>
              <a:ext cx="469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altLang="zh-CN" b="1"/>
                <a:t>1</a:t>
              </a:r>
              <a:endParaRPr lang="en-US" altLang="zh-CN" b="1"/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1916" y="1973"/>
              <a:ext cx="469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altLang="zh-CN" b="1"/>
                <a:t>2</a:t>
              </a:r>
              <a:endParaRPr lang="en-US" altLang="zh-CN" b="1"/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1916" y="2688"/>
              <a:ext cx="469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altLang="zh-CN" b="1"/>
                <a:t>3</a:t>
              </a:r>
              <a:endParaRPr lang="en-US" altLang="zh-CN" b="1"/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1916" y="3403"/>
              <a:ext cx="469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altLang="zh-CN" b="1"/>
                <a:t>4</a:t>
              </a:r>
              <a:endParaRPr lang="en-US" altLang="zh-CN" b="1"/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1916" y="4118"/>
              <a:ext cx="469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altLang="zh-CN" b="1"/>
                <a:t>5</a:t>
              </a:r>
              <a:endParaRPr lang="en-US" altLang="zh-CN" b="1"/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6279" y="981"/>
              <a:ext cx="2610" cy="4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40"/>
                <a:t>Testing  Sections</a:t>
              </a:r>
              <a:endParaRPr lang="en-US" altLang="zh-CN" sz="1440"/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6251" y="637"/>
              <a:ext cx="2553" cy="4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40"/>
                <a:t>Training Sections</a:t>
              </a:r>
              <a:endParaRPr lang="en-US" altLang="zh-CN" sz="1440"/>
            </a:p>
          </p:txBody>
        </p:sp>
        <p:sp>
          <p:nvSpPr>
            <p:cNvPr id="79" name="矩形 78"/>
            <p:cNvSpPr/>
            <p:nvPr/>
          </p:nvSpPr>
          <p:spPr>
            <a:xfrm>
              <a:off x="5717" y="785"/>
              <a:ext cx="562" cy="196"/>
            </a:xfrm>
            <a:prstGeom prst="rect">
              <a:avLst/>
            </a:prstGeom>
            <a:solidFill>
              <a:srgbClr val="E26952"/>
            </a:solidFill>
            <a:ln>
              <a:solidFill>
                <a:srgbClr val="1F77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620"/>
            </a:p>
          </p:txBody>
        </p:sp>
        <p:sp>
          <p:nvSpPr>
            <p:cNvPr id="80" name="矩形 79"/>
            <p:cNvSpPr/>
            <p:nvPr/>
          </p:nvSpPr>
          <p:spPr>
            <a:xfrm>
              <a:off x="5717" y="1109"/>
              <a:ext cx="562" cy="196"/>
            </a:xfrm>
            <a:prstGeom prst="rect">
              <a:avLst/>
            </a:prstGeom>
            <a:solidFill>
              <a:srgbClr val="6788EE"/>
            </a:solidFill>
            <a:ln>
              <a:solidFill>
                <a:srgbClr val="1F77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620"/>
            </a:p>
          </p:txBody>
        </p:sp>
        <p:sp>
          <p:nvSpPr>
            <p:cNvPr id="81" name="矩形 80"/>
            <p:cNvSpPr/>
            <p:nvPr/>
          </p:nvSpPr>
          <p:spPr>
            <a:xfrm>
              <a:off x="5613" y="694"/>
              <a:ext cx="2886" cy="696"/>
            </a:xfrm>
            <a:prstGeom prst="rect">
              <a:avLst/>
            </a:prstGeom>
            <a:noFill/>
            <a:ln>
              <a:solidFill>
                <a:srgbClr val="20202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4305" y="5504"/>
              <a:ext cx="2351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b="1"/>
                <a:t>Section index</a:t>
              </a:r>
              <a:endParaRPr lang="en-US" altLang="zh-CN" b="1"/>
            </a:p>
          </p:txBody>
        </p:sp>
        <p:sp>
          <p:nvSpPr>
            <p:cNvPr id="84" name="文本框 83"/>
            <p:cNvSpPr txBox="1"/>
            <p:nvPr/>
          </p:nvSpPr>
          <p:spPr>
            <a:xfrm rot="10800000">
              <a:off x="1442" y="569"/>
              <a:ext cx="724" cy="468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pPr algn="l"/>
              <a:r>
                <a:rPr lang="en-US" altLang="zh-CN" b="1">
                  <a:sym typeface="+mn-ea"/>
                </a:rPr>
                <a:t> </a:t>
              </a:r>
              <a:r>
                <a:rPr lang="en-US" altLang="zh-CN" b="1">
                  <a:sym typeface="+mn-ea"/>
                </a:rPr>
                <a:t>Cross-validation Iterations </a:t>
              </a:r>
              <a:endParaRPr lang="zh-CN" altLang="en-US"/>
            </a:p>
          </p:txBody>
        </p:sp>
      </p:grpSp>
      <p:grpSp>
        <p:nvGrpSpPr>
          <p:cNvPr id="113" name="组合 112"/>
          <p:cNvGrpSpPr/>
          <p:nvPr/>
        </p:nvGrpSpPr>
        <p:grpSpPr>
          <a:xfrm>
            <a:off x="6297226" y="114255"/>
            <a:ext cx="4764212" cy="3500005"/>
            <a:chOff x="8905" y="573"/>
            <a:chExt cx="7502" cy="5511"/>
          </a:xfrm>
        </p:grpSpPr>
        <p:grpSp>
          <p:nvGrpSpPr>
            <p:cNvPr id="106" name="组合 105"/>
            <p:cNvGrpSpPr/>
            <p:nvPr/>
          </p:nvGrpSpPr>
          <p:grpSpPr>
            <a:xfrm>
              <a:off x="8905" y="573"/>
              <a:ext cx="7502" cy="5511"/>
              <a:chOff x="9061" y="694"/>
              <a:chExt cx="7502" cy="5511"/>
            </a:xfrm>
          </p:grpSpPr>
          <p:grpSp>
            <p:nvGrpSpPr>
              <p:cNvPr id="7" name="组合 6"/>
              <p:cNvGrpSpPr/>
              <p:nvPr/>
            </p:nvGrpSpPr>
            <p:grpSpPr>
              <a:xfrm>
                <a:off x="10174" y="694"/>
                <a:ext cx="6268" cy="4810"/>
                <a:chOff x="10250" y="1043"/>
                <a:chExt cx="7803" cy="5874"/>
              </a:xfrm>
            </p:grpSpPr>
            <p:pic>
              <p:nvPicPr>
                <p:cNvPr id="4" name="图片 3" descr="loss"/>
                <p:cNvPicPr>
                  <a:picLocks noChangeAspect="1"/>
                </p:cNvPicPr>
                <p:nvPr/>
              </p:nvPicPr>
              <p:blipFill>
                <a:blip r:embed="rId2"/>
                <a:srcRect l="9019" b="9789"/>
                <a:stretch>
                  <a:fillRect/>
                </a:stretch>
              </p:blipFill>
              <p:spPr>
                <a:xfrm>
                  <a:off x="10250" y="1043"/>
                  <a:ext cx="7803" cy="5874"/>
                </a:xfrm>
                <a:prstGeom prst="rect">
                  <a:avLst/>
                </a:prstGeom>
              </p:spPr>
            </p:pic>
            <p:sp>
              <p:nvSpPr>
                <p:cNvPr id="6" name="矩形 5"/>
                <p:cNvSpPr/>
                <p:nvPr/>
              </p:nvSpPr>
              <p:spPr>
                <a:xfrm>
                  <a:off x="15200" y="1205"/>
                  <a:ext cx="2622" cy="93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720"/>
                </a:p>
              </p:txBody>
            </p:sp>
          </p:grpSp>
          <p:sp>
            <p:nvSpPr>
              <p:cNvPr id="86" name="文本框 85"/>
              <p:cNvSpPr txBox="1"/>
              <p:nvPr/>
            </p:nvSpPr>
            <p:spPr>
              <a:xfrm>
                <a:off x="12587" y="5625"/>
                <a:ext cx="1414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b="1"/>
                  <a:t>Epochs</a:t>
                </a:r>
                <a:endParaRPr lang="en-US" altLang="zh-CN" b="1"/>
              </a:p>
            </p:txBody>
          </p:sp>
          <p:grpSp>
            <p:nvGrpSpPr>
              <p:cNvPr id="94" name="组合 93"/>
              <p:cNvGrpSpPr/>
              <p:nvPr/>
            </p:nvGrpSpPr>
            <p:grpSpPr>
              <a:xfrm>
                <a:off x="10350" y="5343"/>
                <a:ext cx="6213" cy="580"/>
                <a:chOff x="10350" y="5343"/>
                <a:chExt cx="6213" cy="580"/>
              </a:xfrm>
            </p:grpSpPr>
            <p:sp>
              <p:nvSpPr>
                <p:cNvPr id="87" name="文本框 86"/>
                <p:cNvSpPr txBox="1"/>
                <p:nvPr/>
              </p:nvSpPr>
              <p:spPr>
                <a:xfrm>
                  <a:off x="10350" y="5343"/>
                  <a:ext cx="469" cy="5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pPr algn="ctr"/>
                  <a:r>
                    <a:rPr lang="en-US" altLang="zh-CN" b="1"/>
                    <a:t>0</a:t>
                  </a:r>
                  <a:endParaRPr lang="en-US" altLang="zh-CN" b="1"/>
                </a:p>
              </p:txBody>
            </p:sp>
            <p:sp>
              <p:nvSpPr>
                <p:cNvPr id="88" name="文本框 87"/>
                <p:cNvSpPr txBox="1"/>
                <p:nvPr/>
              </p:nvSpPr>
              <p:spPr>
                <a:xfrm>
                  <a:off x="11277" y="5343"/>
                  <a:ext cx="469" cy="5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pPr algn="ctr"/>
                  <a:r>
                    <a:rPr lang="en-US" altLang="zh-CN" b="1"/>
                    <a:t>5</a:t>
                  </a:r>
                  <a:endParaRPr lang="en-US" altLang="zh-CN" b="1"/>
                </a:p>
              </p:txBody>
            </p:sp>
            <p:sp>
              <p:nvSpPr>
                <p:cNvPr id="89" name="文本框 88"/>
                <p:cNvSpPr txBox="1"/>
                <p:nvPr/>
              </p:nvSpPr>
              <p:spPr>
                <a:xfrm>
                  <a:off x="12089" y="5343"/>
                  <a:ext cx="650" cy="5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pPr algn="ctr"/>
                  <a:r>
                    <a:rPr lang="en-US" altLang="zh-CN" b="1"/>
                    <a:t>10</a:t>
                  </a:r>
                  <a:endParaRPr lang="en-US" altLang="zh-CN" b="1"/>
                </a:p>
              </p:txBody>
            </p:sp>
            <p:sp>
              <p:nvSpPr>
                <p:cNvPr id="90" name="文本框 89"/>
                <p:cNvSpPr txBox="1"/>
                <p:nvPr/>
              </p:nvSpPr>
              <p:spPr>
                <a:xfrm>
                  <a:off x="13045" y="5343"/>
                  <a:ext cx="650" cy="5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pPr algn="ctr"/>
                  <a:r>
                    <a:rPr lang="en-US" altLang="zh-CN" b="1"/>
                    <a:t>15</a:t>
                  </a:r>
                  <a:endParaRPr lang="en-US" altLang="zh-CN" b="1"/>
                </a:p>
              </p:txBody>
            </p:sp>
            <p:sp>
              <p:nvSpPr>
                <p:cNvPr id="91" name="文本框 90"/>
                <p:cNvSpPr txBox="1"/>
                <p:nvPr/>
              </p:nvSpPr>
              <p:spPr>
                <a:xfrm>
                  <a:off x="14001" y="5343"/>
                  <a:ext cx="650" cy="5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pPr algn="ctr"/>
                  <a:r>
                    <a:rPr lang="en-US" altLang="zh-CN" b="1"/>
                    <a:t>20</a:t>
                  </a:r>
                  <a:endParaRPr lang="en-US" altLang="zh-CN" b="1"/>
                </a:p>
              </p:txBody>
            </p:sp>
            <p:sp>
              <p:nvSpPr>
                <p:cNvPr id="92" name="文本框 91"/>
                <p:cNvSpPr txBox="1"/>
                <p:nvPr/>
              </p:nvSpPr>
              <p:spPr>
                <a:xfrm>
                  <a:off x="14957" y="5343"/>
                  <a:ext cx="650" cy="5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pPr algn="ctr"/>
                  <a:r>
                    <a:rPr lang="en-US" altLang="zh-CN" b="1"/>
                    <a:t>25</a:t>
                  </a:r>
                  <a:endParaRPr lang="en-US" altLang="zh-CN" b="1"/>
                </a:p>
              </p:txBody>
            </p:sp>
            <p:sp>
              <p:nvSpPr>
                <p:cNvPr id="93" name="文本框 92"/>
                <p:cNvSpPr txBox="1"/>
                <p:nvPr/>
              </p:nvSpPr>
              <p:spPr>
                <a:xfrm>
                  <a:off x="15913" y="5343"/>
                  <a:ext cx="650" cy="5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pPr algn="ctr"/>
                  <a:r>
                    <a:rPr lang="en-US" altLang="zh-CN" b="1"/>
                    <a:t>30</a:t>
                  </a:r>
                  <a:endParaRPr lang="en-US" altLang="zh-CN" b="1"/>
                </a:p>
              </p:txBody>
            </p:sp>
          </p:grpSp>
          <p:grpSp>
            <p:nvGrpSpPr>
              <p:cNvPr id="103" name="组合 102"/>
              <p:cNvGrpSpPr/>
              <p:nvPr/>
            </p:nvGrpSpPr>
            <p:grpSpPr>
              <a:xfrm>
                <a:off x="9612" y="725"/>
                <a:ext cx="741" cy="4534"/>
                <a:chOff x="9612" y="725"/>
                <a:chExt cx="741" cy="4534"/>
              </a:xfrm>
            </p:grpSpPr>
            <p:sp>
              <p:nvSpPr>
                <p:cNvPr id="96" name="文本框 95"/>
                <p:cNvSpPr txBox="1"/>
                <p:nvPr/>
              </p:nvSpPr>
              <p:spPr>
                <a:xfrm>
                  <a:off x="9612" y="4679"/>
                  <a:ext cx="741" cy="5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r>
                    <a:rPr lang="en-US" altLang="zh-CN" b="1"/>
                    <a:t>5.0</a:t>
                  </a:r>
                  <a:endParaRPr lang="en-US" altLang="zh-CN" b="1"/>
                </a:p>
              </p:txBody>
            </p:sp>
            <p:sp>
              <p:nvSpPr>
                <p:cNvPr id="97" name="文本框 96"/>
                <p:cNvSpPr txBox="1"/>
                <p:nvPr/>
              </p:nvSpPr>
              <p:spPr>
                <a:xfrm>
                  <a:off x="9612" y="4020"/>
                  <a:ext cx="741" cy="5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r>
                    <a:rPr lang="en-US" altLang="zh-CN" b="1"/>
                    <a:t>5.5</a:t>
                  </a:r>
                  <a:endParaRPr lang="en-US" altLang="zh-CN" b="1"/>
                </a:p>
              </p:txBody>
            </p:sp>
            <p:sp>
              <p:nvSpPr>
                <p:cNvPr id="98" name="文本框 97"/>
                <p:cNvSpPr txBox="1"/>
                <p:nvPr/>
              </p:nvSpPr>
              <p:spPr>
                <a:xfrm>
                  <a:off x="9612" y="3361"/>
                  <a:ext cx="741" cy="5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r>
                    <a:rPr lang="en-US" altLang="zh-CN" b="1"/>
                    <a:t>6.0</a:t>
                  </a:r>
                  <a:endParaRPr lang="en-US" altLang="zh-CN" b="1"/>
                </a:p>
              </p:txBody>
            </p:sp>
            <p:sp>
              <p:nvSpPr>
                <p:cNvPr id="99" name="文本框 98"/>
                <p:cNvSpPr txBox="1"/>
                <p:nvPr/>
              </p:nvSpPr>
              <p:spPr>
                <a:xfrm>
                  <a:off x="9612" y="2702"/>
                  <a:ext cx="741" cy="5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r>
                    <a:rPr lang="en-US" altLang="zh-CN" b="1"/>
                    <a:t>6.5</a:t>
                  </a:r>
                  <a:endParaRPr lang="en-US" altLang="zh-CN" b="1"/>
                </a:p>
              </p:txBody>
            </p:sp>
            <p:sp>
              <p:nvSpPr>
                <p:cNvPr id="100" name="文本框 99"/>
                <p:cNvSpPr txBox="1"/>
                <p:nvPr/>
              </p:nvSpPr>
              <p:spPr>
                <a:xfrm>
                  <a:off x="9612" y="2043"/>
                  <a:ext cx="741" cy="5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r>
                    <a:rPr lang="en-US" altLang="zh-CN" b="1"/>
                    <a:t>7.0</a:t>
                  </a:r>
                  <a:endParaRPr lang="en-US" altLang="zh-CN" b="1"/>
                </a:p>
              </p:txBody>
            </p:sp>
            <p:sp>
              <p:nvSpPr>
                <p:cNvPr id="101" name="文本框 100"/>
                <p:cNvSpPr txBox="1"/>
                <p:nvPr/>
              </p:nvSpPr>
              <p:spPr>
                <a:xfrm>
                  <a:off x="9612" y="1384"/>
                  <a:ext cx="741" cy="5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r>
                    <a:rPr lang="en-US" altLang="zh-CN" b="1"/>
                    <a:t>7.5</a:t>
                  </a:r>
                  <a:endParaRPr lang="en-US" altLang="zh-CN" b="1"/>
                </a:p>
              </p:txBody>
            </p:sp>
            <p:sp>
              <p:nvSpPr>
                <p:cNvPr id="102" name="文本框 101"/>
                <p:cNvSpPr txBox="1"/>
                <p:nvPr/>
              </p:nvSpPr>
              <p:spPr>
                <a:xfrm>
                  <a:off x="9612" y="725"/>
                  <a:ext cx="741" cy="5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r>
                    <a:rPr lang="en-US" altLang="zh-CN" b="1"/>
                    <a:t>8.0</a:t>
                  </a:r>
                  <a:endParaRPr lang="en-US" altLang="zh-CN" b="1"/>
                </a:p>
              </p:txBody>
            </p:sp>
          </p:grpSp>
          <p:sp>
            <p:nvSpPr>
              <p:cNvPr id="105" name="文本框 104"/>
              <p:cNvSpPr txBox="1"/>
              <p:nvPr/>
            </p:nvSpPr>
            <p:spPr>
              <a:xfrm rot="10800000">
                <a:off x="9061" y="2347"/>
                <a:ext cx="724" cy="1261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pPr algn="ctr"/>
                <a:r>
                  <a:rPr lang="en-US" altLang="zh-CN" b="1"/>
                  <a:t>LOSS</a:t>
                </a:r>
                <a:endParaRPr lang="en-US" altLang="zh-CN" b="1"/>
              </a:p>
            </p:txBody>
          </p:sp>
        </p:grpSp>
        <p:sp>
          <p:nvSpPr>
            <p:cNvPr id="107" name="文本框 106"/>
            <p:cNvSpPr txBox="1"/>
            <p:nvPr/>
          </p:nvSpPr>
          <p:spPr>
            <a:xfrm>
              <a:off x="13937" y="981"/>
              <a:ext cx="2220" cy="4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40"/>
                <a:t>Training Dataset</a:t>
              </a:r>
              <a:endParaRPr lang="en-US" altLang="zh-CN" sz="1440"/>
            </a:p>
          </p:txBody>
        </p:sp>
        <p:cxnSp>
          <p:nvCxnSpPr>
            <p:cNvPr id="112" name="直接连接符 111"/>
            <p:cNvCxnSpPr/>
            <p:nvPr/>
          </p:nvCxnSpPr>
          <p:spPr>
            <a:xfrm flipH="1" flipV="1">
              <a:off x="10145" y="4778"/>
              <a:ext cx="5894" cy="10"/>
            </a:xfrm>
            <a:prstGeom prst="line">
              <a:avLst/>
            </a:prstGeom>
            <a:ln w="28575" cmpd="sng">
              <a:solidFill>
                <a:srgbClr val="20202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文本框 116"/>
            <p:cNvSpPr txBox="1"/>
            <p:nvPr/>
          </p:nvSpPr>
          <p:spPr>
            <a:xfrm>
              <a:off x="13909" y="637"/>
              <a:ext cx="2248" cy="4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40"/>
                <a:t>Testing   Dataset</a:t>
              </a:r>
              <a:endParaRPr lang="en-US" altLang="zh-CN" sz="1440"/>
            </a:p>
          </p:txBody>
        </p:sp>
        <p:sp>
          <p:nvSpPr>
            <p:cNvPr id="118" name="矩形 117"/>
            <p:cNvSpPr/>
            <p:nvPr/>
          </p:nvSpPr>
          <p:spPr>
            <a:xfrm>
              <a:off x="13375" y="785"/>
              <a:ext cx="562" cy="196"/>
            </a:xfrm>
            <a:prstGeom prst="rect">
              <a:avLst/>
            </a:prstGeom>
            <a:solidFill>
              <a:srgbClr val="FF7F40"/>
            </a:solidFill>
            <a:ln>
              <a:solidFill>
                <a:srgbClr val="1F77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620"/>
            </a:p>
          </p:txBody>
        </p:sp>
        <p:sp>
          <p:nvSpPr>
            <p:cNvPr id="119" name="矩形 118"/>
            <p:cNvSpPr/>
            <p:nvPr/>
          </p:nvSpPr>
          <p:spPr>
            <a:xfrm>
              <a:off x="13375" y="1109"/>
              <a:ext cx="562" cy="196"/>
            </a:xfrm>
            <a:prstGeom prst="rect">
              <a:avLst/>
            </a:prstGeom>
            <a:solidFill>
              <a:srgbClr val="1F77B4"/>
            </a:solidFill>
            <a:ln>
              <a:solidFill>
                <a:srgbClr val="1F77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620"/>
            </a:p>
          </p:txBody>
        </p:sp>
        <p:sp>
          <p:nvSpPr>
            <p:cNvPr id="120" name="矩形 119"/>
            <p:cNvSpPr/>
            <p:nvPr/>
          </p:nvSpPr>
          <p:spPr>
            <a:xfrm>
              <a:off x="13256" y="694"/>
              <a:ext cx="2886" cy="696"/>
            </a:xfrm>
            <a:prstGeom prst="rect">
              <a:avLst/>
            </a:prstGeom>
            <a:noFill/>
            <a:ln>
              <a:solidFill>
                <a:srgbClr val="20202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30" name="组合 129"/>
          <p:cNvGrpSpPr/>
          <p:nvPr/>
        </p:nvGrpSpPr>
        <p:grpSpPr>
          <a:xfrm>
            <a:off x="1261676" y="6922921"/>
            <a:ext cx="9619237" cy="5863369"/>
            <a:chOff x="1442" y="6529"/>
            <a:chExt cx="15147" cy="9233"/>
          </a:xfrm>
        </p:grpSpPr>
        <p:pic>
          <p:nvPicPr>
            <p:cNvPr id="2" name="图片 1" descr="clusters 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2194" y="7113"/>
              <a:ext cx="2665" cy="2665"/>
            </a:xfrm>
            <a:prstGeom prst="rect">
              <a:avLst/>
            </a:prstGeom>
          </p:spPr>
        </p:pic>
        <p:pic>
          <p:nvPicPr>
            <p:cNvPr id="5" name="图片 4" descr="cluster3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72" y="7116"/>
              <a:ext cx="2663" cy="2665"/>
            </a:xfrm>
            <a:prstGeom prst="rect">
              <a:avLst/>
            </a:prstGeom>
          </p:spPr>
        </p:pic>
        <p:pic>
          <p:nvPicPr>
            <p:cNvPr id="8" name="图片 7" descr="cluster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824" y="7116"/>
              <a:ext cx="2663" cy="2665"/>
            </a:xfrm>
            <a:prstGeom prst="rect">
              <a:avLst/>
            </a:prstGeom>
          </p:spPr>
        </p:pic>
        <p:pic>
          <p:nvPicPr>
            <p:cNvPr id="9" name="图片 8" descr="cluster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948" y="7116"/>
              <a:ext cx="2663" cy="2665"/>
            </a:xfrm>
            <a:prstGeom prst="rect">
              <a:avLst/>
            </a:prstGeom>
          </p:spPr>
        </p:pic>
        <p:pic>
          <p:nvPicPr>
            <p:cNvPr id="10" name="图片 9" descr="op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3701" y="7109"/>
              <a:ext cx="2663" cy="2665"/>
            </a:xfrm>
            <a:prstGeom prst="rect">
              <a:avLst/>
            </a:prstGeom>
          </p:spPr>
        </p:pic>
        <p:pic>
          <p:nvPicPr>
            <p:cNvPr id="16" name="图片 15" descr="clusters 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194" y="10130"/>
              <a:ext cx="2665" cy="2665"/>
            </a:xfrm>
            <a:prstGeom prst="rect">
              <a:avLst/>
            </a:prstGeom>
          </p:spPr>
        </p:pic>
        <p:pic>
          <p:nvPicPr>
            <p:cNvPr id="17" name="图片 16" descr="cluster35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072" y="10130"/>
              <a:ext cx="2663" cy="2665"/>
            </a:xfrm>
            <a:prstGeom prst="rect">
              <a:avLst/>
            </a:prstGeom>
          </p:spPr>
        </p:pic>
        <p:pic>
          <p:nvPicPr>
            <p:cNvPr id="18" name="图片 17" descr="op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3701" y="10130"/>
              <a:ext cx="2663" cy="2665"/>
            </a:xfrm>
            <a:prstGeom prst="rect">
              <a:avLst/>
            </a:prstGeom>
          </p:spPr>
        </p:pic>
        <p:pic>
          <p:nvPicPr>
            <p:cNvPr id="19" name="图片 18" descr="cluster3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948" y="10130"/>
              <a:ext cx="2663" cy="2665"/>
            </a:xfrm>
            <a:prstGeom prst="rect">
              <a:avLst/>
            </a:prstGeom>
          </p:spPr>
        </p:pic>
        <p:pic>
          <p:nvPicPr>
            <p:cNvPr id="20" name="图片 19" descr="cluster5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0824" y="10130"/>
              <a:ext cx="2663" cy="2665"/>
            </a:xfrm>
            <a:prstGeom prst="rect">
              <a:avLst/>
            </a:prstGeom>
          </p:spPr>
        </p:pic>
        <p:pic>
          <p:nvPicPr>
            <p:cNvPr id="21" name="图片 20" descr="clusters 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195" y="13097"/>
              <a:ext cx="2665" cy="2665"/>
            </a:xfrm>
            <a:prstGeom prst="rect">
              <a:avLst/>
            </a:prstGeom>
          </p:spPr>
        </p:pic>
        <p:pic>
          <p:nvPicPr>
            <p:cNvPr id="22" name="图片 21" descr="cluster35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5073" y="13097"/>
              <a:ext cx="2663" cy="2665"/>
            </a:xfrm>
            <a:prstGeom prst="rect">
              <a:avLst/>
            </a:prstGeom>
          </p:spPr>
        </p:pic>
        <p:pic>
          <p:nvPicPr>
            <p:cNvPr id="23" name="图片 22" descr="cluster3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949" y="13097"/>
              <a:ext cx="2663" cy="2665"/>
            </a:xfrm>
            <a:prstGeom prst="rect">
              <a:avLst/>
            </a:prstGeom>
          </p:spPr>
        </p:pic>
        <p:pic>
          <p:nvPicPr>
            <p:cNvPr id="24" name="图片 23" descr="cluster5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10825" y="13097"/>
              <a:ext cx="2663" cy="2665"/>
            </a:xfrm>
            <a:prstGeom prst="rect">
              <a:avLst/>
            </a:prstGeom>
          </p:spPr>
        </p:pic>
        <p:pic>
          <p:nvPicPr>
            <p:cNvPr id="25" name="图片 24" descr="op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13701" y="13037"/>
              <a:ext cx="2663" cy="2665"/>
            </a:xfrm>
            <a:prstGeom prst="rect">
              <a:avLst/>
            </a:prstGeom>
          </p:spPr>
        </p:pic>
        <p:sp>
          <p:nvSpPr>
            <p:cNvPr id="114" name="文本框 113"/>
            <p:cNvSpPr txBox="1"/>
            <p:nvPr/>
          </p:nvSpPr>
          <p:spPr>
            <a:xfrm>
              <a:off x="2077" y="6529"/>
              <a:ext cx="2895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altLang="zh-CN" b="1"/>
                <a:t>Clustering result</a:t>
              </a:r>
              <a:endParaRPr lang="en-US" altLang="zh-CN" b="1"/>
            </a:p>
          </p:txBody>
        </p:sp>
        <p:sp>
          <p:nvSpPr>
            <p:cNvPr id="115" name="文本框 114"/>
            <p:cNvSpPr txBox="1"/>
            <p:nvPr/>
          </p:nvSpPr>
          <p:spPr>
            <a:xfrm>
              <a:off x="5132" y="6536"/>
              <a:ext cx="294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b="1"/>
                <a:t>Selected clusters</a:t>
              </a:r>
              <a:endParaRPr lang="en-US" altLang="zh-CN" b="1"/>
            </a:p>
          </p:txBody>
        </p:sp>
        <p:sp>
          <p:nvSpPr>
            <p:cNvPr id="121" name="文本框 120"/>
            <p:cNvSpPr txBox="1"/>
            <p:nvPr/>
          </p:nvSpPr>
          <p:spPr>
            <a:xfrm>
              <a:off x="8251" y="6536"/>
              <a:ext cx="2059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altLang="zh-CN" b="1"/>
                <a:t>m/z: 720.49</a:t>
              </a:r>
              <a:endParaRPr lang="en-US" altLang="zh-CN" b="1"/>
            </a:p>
          </p:txBody>
        </p:sp>
        <p:sp>
          <p:nvSpPr>
            <p:cNvPr id="122" name="文本框 121"/>
            <p:cNvSpPr txBox="1"/>
            <p:nvPr/>
          </p:nvSpPr>
          <p:spPr>
            <a:xfrm>
              <a:off x="10942" y="6529"/>
              <a:ext cx="2059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altLang="zh-CN" b="1"/>
                <a:t>m/z: 766.53</a:t>
              </a:r>
              <a:endParaRPr lang="en-US" altLang="zh-CN" b="1"/>
            </a:p>
          </p:txBody>
        </p:sp>
        <p:sp>
          <p:nvSpPr>
            <p:cNvPr id="123" name="文本框 122"/>
            <p:cNvSpPr txBox="1"/>
            <p:nvPr/>
          </p:nvSpPr>
          <p:spPr>
            <a:xfrm>
              <a:off x="13509" y="6536"/>
              <a:ext cx="308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b="1"/>
                <a:t>H&amp;E histology</a:t>
              </a:r>
              <a:endParaRPr lang="en-US" altLang="zh-CN" b="1"/>
            </a:p>
          </p:txBody>
        </p:sp>
        <p:sp>
          <p:nvSpPr>
            <p:cNvPr id="124" name="文本框 123"/>
            <p:cNvSpPr txBox="1"/>
            <p:nvPr/>
          </p:nvSpPr>
          <p:spPr>
            <a:xfrm rot="10800000">
              <a:off x="1442" y="7584"/>
              <a:ext cx="724" cy="184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en-US" altLang="zh-CN" b="1"/>
                <a:t>Section 4</a:t>
              </a:r>
              <a:endParaRPr lang="en-US" altLang="zh-CN" b="1"/>
            </a:p>
          </p:txBody>
        </p:sp>
        <p:sp>
          <p:nvSpPr>
            <p:cNvPr id="125" name="文本框 124"/>
            <p:cNvSpPr txBox="1"/>
            <p:nvPr/>
          </p:nvSpPr>
          <p:spPr>
            <a:xfrm rot="10800000">
              <a:off x="1442" y="10644"/>
              <a:ext cx="724" cy="184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en-US" altLang="zh-CN" b="1"/>
                <a:t>Section 9</a:t>
              </a:r>
              <a:endParaRPr lang="en-US" altLang="zh-CN" b="1"/>
            </a:p>
          </p:txBody>
        </p:sp>
        <p:sp>
          <p:nvSpPr>
            <p:cNvPr id="126" name="文本框 125"/>
            <p:cNvSpPr txBox="1"/>
            <p:nvPr/>
          </p:nvSpPr>
          <p:spPr>
            <a:xfrm rot="10800000">
              <a:off x="1442" y="13294"/>
              <a:ext cx="724" cy="184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en-US" altLang="zh-CN" b="1"/>
                <a:t>Section 26</a:t>
              </a:r>
              <a:endParaRPr lang="en-US" altLang="zh-CN" b="1"/>
            </a:p>
          </p:txBody>
        </p:sp>
      </p:grpSp>
      <p:sp>
        <p:nvSpPr>
          <p:cNvPr id="127" name="文本框 126"/>
          <p:cNvSpPr txBox="1"/>
          <p:nvPr/>
        </p:nvSpPr>
        <p:spPr>
          <a:xfrm>
            <a:off x="421676" y="381489"/>
            <a:ext cx="56515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6000" b="1"/>
              <a:t>a</a:t>
            </a:r>
            <a:endParaRPr lang="en-US" altLang="zh-CN" sz="6000" b="1"/>
          </a:p>
        </p:txBody>
      </p:sp>
      <p:sp>
        <p:nvSpPr>
          <p:cNvPr id="128" name="文本框 127"/>
          <p:cNvSpPr txBox="1"/>
          <p:nvPr/>
        </p:nvSpPr>
        <p:spPr>
          <a:xfrm>
            <a:off x="464221" y="3189806"/>
            <a:ext cx="522605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6000" b="1"/>
              <a:t>c</a:t>
            </a:r>
            <a:endParaRPr lang="en-US" altLang="zh-CN" sz="6000" b="1"/>
          </a:p>
        </p:txBody>
      </p:sp>
      <p:sp>
        <p:nvSpPr>
          <p:cNvPr id="129" name="文本框 128"/>
          <p:cNvSpPr txBox="1"/>
          <p:nvPr/>
        </p:nvSpPr>
        <p:spPr>
          <a:xfrm>
            <a:off x="5999352" y="373234"/>
            <a:ext cx="607695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6000" b="1"/>
              <a:t>b</a:t>
            </a:r>
            <a:endParaRPr lang="en-US" altLang="zh-CN" sz="6000" b="1"/>
          </a:p>
        </p:txBody>
      </p:sp>
      <p:grpSp>
        <p:nvGrpSpPr>
          <p:cNvPr id="131" name="组合 130"/>
          <p:cNvGrpSpPr/>
          <p:nvPr/>
        </p:nvGrpSpPr>
        <p:grpSpPr>
          <a:xfrm>
            <a:off x="496501" y="3634891"/>
            <a:ext cx="11580397" cy="3099579"/>
            <a:chOff x="535" y="13317"/>
            <a:chExt cx="18236" cy="4881"/>
          </a:xfrm>
        </p:grpSpPr>
        <p:grpSp>
          <p:nvGrpSpPr>
            <p:cNvPr id="132" name="组合 131"/>
            <p:cNvGrpSpPr/>
            <p:nvPr/>
          </p:nvGrpSpPr>
          <p:grpSpPr>
            <a:xfrm>
              <a:off x="892" y="13317"/>
              <a:ext cx="16743" cy="4881"/>
              <a:chOff x="760" y="12180"/>
              <a:chExt cx="16742" cy="4881"/>
            </a:xfrm>
          </p:grpSpPr>
          <p:pic>
            <p:nvPicPr>
              <p:cNvPr id="133" name="图片 132"/>
              <p:cNvPicPr>
                <a:picLocks noChangeAspect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600" y="12810"/>
                <a:ext cx="15841" cy="4193"/>
              </a:xfrm>
              <a:prstGeom prst="rect">
                <a:avLst/>
              </a:prstGeom>
            </p:spPr>
          </p:pic>
          <p:sp>
            <p:nvSpPr>
              <p:cNvPr id="134" name="文本框 133"/>
              <p:cNvSpPr txBox="1"/>
              <p:nvPr/>
            </p:nvSpPr>
            <p:spPr>
              <a:xfrm rot="16200000">
                <a:off x="306" y="13837"/>
                <a:ext cx="1399" cy="4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40" b="1"/>
                  <a:t>Original </a:t>
                </a:r>
                <a:r>
                  <a:rPr lang="en-US" altLang="zh-CN" sz="1440"/>
                  <a:t> </a:t>
                </a:r>
                <a:endParaRPr lang="en-US" altLang="zh-CN" sz="1440"/>
              </a:p>
            </p:txBody>
          </p:sp>
          <p:sp>
            <p:nvSpPr>
              <p:cNvPr id="135" name="文本框 134"/>
              <p:cNvSpPr txBox="1"/>
              <p:nvPr/>
            </p:nvSpPr>
            <p:spPr>
              <a:xfrm rot="16200000">
                <a:off x="192" y="15860"/>
                <a:ext cx="1627" cy="4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40" b="1"/>
                  <a:t>Predicted</a:t>
                </a:r>
                <a:r>
                  <a:rPr lang="en-US" altLang="zh-CN" sz="1440"/>
                  <a:t> </a:t>
                </a:r>
                <a:endParaRPr lang="en-US" altLang="zh-CN" sz="1440"/>
              </a:p>
            </p:txBody>
          </p:sp>
          <p:cxnSp>
            <p:nvCxnSpPr>
              <p:cNvPr id="136" name="直接连接符 135"/>
              <p:cNvCxnSpPr/>
              <p:nvPr/>
            </p:nvCxnSpPr>
            <p:spPr>
              <a:xfrm>
                <a:off x="1289" y="12180"/>
                <a:ext cx="10" cy="4881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prstDash val="solid"/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7" name="文本框 136"/>
              <p:cNvSpPr txBox="1"/>
              <p:nvPr/>
            </p:nvSpPr>
            <p:spPr>
              <a:xfrm>
                <a:off x="1289" y="12234"/>
                <a:ext cx="1017" cy="4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440" b="1"/>
                  <a:t>0</a:t>
                </a:r>
                <a:endParaRPr lang="en-US" altLang="zh-CN" sz="1440" b="1"/>
              </a:p>
            </p:txBody>
          </p:sp>
          <p:sp>
            <p:nvSpPr>
              <p:cNvPr id="138" name="文本框 137"/>
              <p:cNvSpPr txBox="1"/>
              <p:nvPr/>
            </p:nvSpPr>
            <p:spPr>
              <a:xfrm>
                <a:off x="2274" y="12180"/>
                <a:ext cx="1017" cy="4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440" b="1"/>
                  <a:t>0.05</a:t>
                </a:r>
                <a:endParaRPr lang="en-US" altLang="zh-CN" sz="1440" b="1"/>
              </a:p>
            </p:txBody>
          </p:sp>
          <p:sp>
            <p:nvSpPr>
              <p:cNvPr id="139" name="文本框 138"/>
              <p:cNvSpPr txBox="1"/>
              <p:nvPr/>
            </p:nvSpPr>
            <p:spPr>
              <a:xfrm>
                <a:off x="3208" y="12180"/>
                <a:ext cx="1017" cy="4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440" b="1"/>
                  <a:t>0.5</a:t>
                </a:r>
                <a:endParaRPr lang="en-US" altLang="zh-CN" sz="1440" b="1"/>
              </a:p>
            </p:txBody>
          </p:sp>
          <p:sp>
            <p:nvSpPr>
              <p:cNvPr id="140" name="文本框 139"/>
              <p:cNvSpPr txBox="1"/>
              <p:nvPr/>
            </p:nvSpPr>
            <p:spPr>
              <a:xfrm>
                <a:off x="4158" y="12180"/>
                <a:ext cx="1017" cy="4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440" b="1"/>
                  <a:t>1</a:t>
                </a:r>
                <a:endParaRPr lang="en-US" altLang="zh-CN" sz="1440" b="1"/>
              </a:p>
            </p:txBody>
          </p:sp>
          <p:sp>
            <p:nvSpPr>
              <p:cNvPr id="141" name="文本框 140"/>
              <p:cNvSpPr txBox="1"/>
              <p:nvPr/>
            </p:nvSpPr>
            <p:spPr>
              <a:xfrm>
                <a:off x="4980" y="12180"/>
                <a:ext cx="1017" cy="4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440" b="1"/>
                  <a:t>5</a:t>
                </a:r>
                <a:endParaRPr lang="en-US" altLang="zh-CN" sz="1440" b="1"/>
              </a:p>
            </p:txBody>
          </p:sp>
          <p:sp>
            <p:nvSpPr>
              <p:cNvPr id="142" name="文本框 141"/>
              <p:cNvSpPr txBox="1"/>
              <p:nvPr/>
            </p:nvSpPr>
            <p:spPr>
              <a:xfrm>
                <a:off x="11090" y="12180"/>
                <a:ext cx="1017" cy="4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440" b="1"/>
                  <a:t>70</a:t>
                </a:r>
                <a:endParaRPr lang="en-US" altLang="zh-CN" sz="1440" b="1"/>
              </a:p>
            </p:txBody>
          </p:sp>
          <p:sp>
            <p:nvSpPr>
              <p:cNvPr id="143" name="文本框 142"/>
              <p:cNvSpPr txBox="1"/>
              <p:nvPr/>
            </p:nvSpPr>
            <p:spPr>
              <a:xfrm>
                <a:off x="11957" y="12180"/>
                <a:ext cx="1017" cy="4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440" b="1"/>
                  <a:t>80</a:t>
                </a:r>
                <a:endParaRPr lang="en-US" altLang="zh-CN" sz="1440" b="1"/>
              </a:p>
            </p:txBody>
          </p:sp>
          <p:sp>
            <p:nvSpPr>
              <p:cNvPr id="144" name="文本框 143"/>
              <p:cNvSpPr txBox="1"/>
              <p:nvPr/>
            </p:nvSpPr>
            <p:spPr>
              <a:xfrm>
                <a:off x="12887" y="12207"/>
                <a:ext cx="1017" cy="4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440" b="1"/>
                  <a:t>90</a:t>
                </a:r>
                <a:endParaRPr lang="en-US" altLang="zh-CN" sz="1440" b="1"/>
              </a:p>
            </p:txBody>
          </p:sp>
          <p:sp>
            <p:nvSpPr>
              <p:cNvPr id="145" name="文本框 144"/>
              <p:cNvSpPr txBox="1"/>
              <p:nvPr/>
            </p:nvSpPr>
            <p:spPr>
              <a:xfrm>
                <a:off x="13719" y="12180"/>
                <a:ext cx="1148" cy="4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440" b="1"/>
                  <a:t>100</a:t>
                </a:r>
                <a:endParaRPr lang="en-US" altLang="zh-CN" sz="1440" b="1"/>
              </a:p>
            </p:txBody>
          </p:sp>
          <p:sp>
            <p:nvSpPr>
              <p:cNvPr id="146" name="文本框 145"/>
              <p:cNvSpPr txBox="1"/>
              <p:nvPr/>
            </p:nvSpPr>
            <p:spPr>
              <a:xfrm>
                <a:off x="14567" y="12180"/>
                <a:ext cx="1217" cy="4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440" b="1"/>
                  <a:t>110</a:t>
                </a:r>
                <a:endParaRPr lang="en-US" altLang="zh-CN" sz="1440" b="1"/>
              </a:p>
            </p:txBody>
          </p:sp>
          <p:sp>
            <p:nvSpPr>
              <p:cNvPr id="147" name="文本框 146"/>
              <p:cNvSpPr txBox="1"/>
              <p:nvPr/>
            </p:nvSpPr>
            <p:spPr>
              <a:xfrm>
                <a:off x="5795" y="12180"/>
                <a:ext cx="1017" cy="4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440" b="1"/>
                  <a:t>10</a:t>
                </a:r>
                <a:endParaRPr lang="en-US" altLang="zh-CN" sz="1440" b="1"/>
              </a:p>
            </p:txBody>
          </p:sp>
          <p:sp>
            <p:nvSpPr>
              <p:cNvPr id="148" name="文本框 147"/>
              <p:cNvSpPr txBox="1"/>
              <p:nvPr/>
            </p:nvSpPr>
            <p:spPr>
              <a:xfrm>
                <a:off x="6812" y="12180"/>
                <a:ext cx="1017" cy="4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440" b="1"/>
                  <a:t>20</a:t>
                </a:r>
                <a:endParaRPr lang="en-US" altLang="zh-CN" sz="1440" b="1"/>
              </a:p>
            </p:txBody>
          </p:sp>
          <p:sp>
            <p:nvSpPr>
              <p:cNvPr id="149" name="文本框 148"/>
              <p:cNvSpPr txBox="1"/>
              <p:nvPr/>
            </p:nvSpPr>
            <p:spPr>
              <a:xfrm>
                <a:off x="8399" y="12180"/>
                <a:ext cx="1017" cy="4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440" b="1"/>
                  <a:t>40</a:t>
                </a:r>
                <a:endParaRPr lang="en-US" altLang="zh-CN" sz="1440" b="1"/>
              </a:p>
            </p:txBody>
          </p:sp>
          <p:sp>
            <p:nvSpPr>
              <p:cNvPr id="150" name="文本框 149"/>
              <p:cNvSpPr txBox="1"/>
              <p:nvPr/>
            </p:nvSpPr>
            <p:spPr>
              <a:xfrm>
                <a:off x="9270" y="12207"/>
                <a:ext cx="1017" cy="4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440" b="1"/>
                  <a:t>50</a:t>
                </a:r>
                <a:endParaRPr lang="en-US" altLang="zh-CN" sz="1440" b="1"/>
              </a:p>
            </p:txBody>
          </p:sp>
          <p:sp>
            <p:nvSpPr>
              <p:cNvPr id="151" name="文本框 150"/>
              <p:cNvSpPr txBox="1"/>
              <p:nvPr/>
            </p:nvSpPr>
            <p:spPr>
              <a:xfrm>
                <a:off x="10181" y="12180"/>
                <a:ext cx="1017" cy="4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440" b="1"/>
                  <a:t>60</a:t>
                </a:r>
                <a:endParaRPr lang="en-US" altLang="zh-CN" sz="1440" b="1"/>
              </a:p>
            </p:txBody>
          </p:sp>
          <p:sp>
            <p:nvSpPr>
              <p:cNvPr id="152" name="文本框 151"/>
              <p:cNvSpPr txBox="1"/>
              <p:nvPr/>
            </p:nvSpPr>
            <p:spPr>
              <a:xfrm>
                <a:off x="16335" y="12180"/>
                <a:ext cx="1167" cy="4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440" b="1"/>
                  <a:t>122.4</a:t>
                </a:r>
                <a:endParaRPr lang="en-US" altLang="zh-CN" sz="1440" b="1"/>
              </a:p>
            </p:txBody>
          </p:sp>
          <p:sp>
            <p:nvSpPr>
              <p:cNvPr id="153" name="文本框 152"/>
              <p:cNvSpPr txBox="1"/>
              <p:nvPr/>
            </p:nvSpPr>
            <p:spPr>
              <a:xfrm>
                <a:off x="15378" y="12180"/>
                <a:ext cx="1187" cy="4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440" b="1"/>
                  <a:t>115</a:t>
                </a:r>
                <a:endParaRPr lang="en-US" altLang="zh-CN" sz="1440" b="1"/>
              </a:p>
            </p:txBody>
          </p:sp>
          <p:sp>
            <p:nvSpPr>
              <p:cNvPr id="154" name="文本框 153"/>
              <p:cNvSpPr txBox="1"/>
              <p:nvPr/>
            </p:nvSpPr>
            <p:spPr>
              <a:xfrm>
                <a:off x="7623" y="12180"/>
                <a:ext cx="1017" cy="4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440" b="1"/>
                  <a:t>30</a:t>
                </a:r>
                <a:endParaRPr lang="en-US" altLang="zh-CN" sz="1440" b="1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5" name="文本框 154"/>
                <p:cNvSpPr txBox="1"/>
                <p:nvPr/>
              </p:nvSpPr>
              <p:spPr>
                <a:xfrm>
                  <a:off x="15384" y="13947"/>
                  <a:ext cx="3318" cy="5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r>
                    <a:rPr lang="en-US" altLang="zh-CN" sz="1620" b="1"/>
                    <a:t>Sample index(</a:t>
                  </a:r>
                  <a14:m>
                    <m:oMath xmlns:m="http://schemas.openxmlformats.org/officeDocument/2006/math">
                      <m:r>
                        <a:rPr lang="en-US" altLang="zh-CN" sz="1620" b="1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×</m:t>
                      </m:r>
                      <m:sSup>
                        <m:sSupPr>
                          <m:ctrlPr>
                            <a:rPr lang="en-US" altLang="zh-CN" sz="1620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pPr>
                        <m:e>
                          <m:r>
                            <a:rPr lang="en-US" altLang="zh-CN" sz="1620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𝟏𝟎</m:t>
                          </m:r>
                        </m:e>
                        <m:sup>
                          <m:r>
                            <a:rPr lang="en-US" altLang="zh-CN" sz="1620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𝟑</m:t>
                          </m:r>
                        </m:sup>
                      </m:sSup>
                    </m:oMath>
                  </a14:m>
                  <a:r>
                    <a:rPr lang="en-US" altLang="zh-CN" sz="1620" b="1"/>
                    <a:t>)</a:t>
                  </a:r>
                  <a:endParaRPr lang="en-US" altLang="zh-CN" sz="1620" b="1"/>
                </a:p>
              </p:txBody>
            </p:sp>
          </mc:Choice>
          <mc:Fallback>
            <p:sp>
              <p:nvSpPr>
                <p:cNvPr id="155" name="文本框 1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384" y="13947"/>
                  <a:ext cx="3318" cy="574"/>
                </a:xfrm>
                <a:prstGeom prst="rect">
                  <a:avLst/>
                </a:prstGeom>
                <a:blipFill rotWithShape="1">
                  <a:blip r:embed="rId19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6" name="直接连接符 155"/>
            <p:cNvCxnSpPr/>
            <p:nvPr/>
          </p:nvCxnSpPr>
          <p:spPr>
            <a:xfrm>
              <a:off x="535" y="13933"/>
              <a:ext cx="18236" cy="14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solid"/>
              <a:headEnd type="none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8" name="文本框 157"/>
          <p:cNvSpPr txBox="1"/>
          <p:nvPr/>
        </p:nvSpPr>
        <p:spPr>
          <a:xfrm>
            <a:off x="379131" y="7169986"/>
            <a:ext cx="607695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6000" b="1"/>
              <a:t>d</a:t>
            </a:r>
            <a:endParaRPr lang="en-US" altLang="zh-CN" sz="6000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353</Words>
  <Application>WPS 演示</Application>
  <PresentationFormat>宽屏</PresentationFormat>
  <Paragraphs>130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6" baseType="lpstr">
      <vt:lpstr>Arial</vt:lpstr>
      <vt:lpstr>SimSun</vt:lpstr>
      <vt:lpstr>Wingdings</vt:lpstr>
      <vt:lpstr>Nimbus Roman No9 L</vt:lpstr>
      <vt:lpstr>Microsoft YaHei</vt:lpstr>
      <vt:lpstr>Droid Sans Fallback</vt:lpstr>
      <vt:lpstr>Arial Unicode MS</vt:lpstr>
      <vt:lpstr>Arial Black</vt:lpstr>
      <vt:lpstr>SimSun</vt:lpstr>
      <vt:lpstr>DejaVu Math TeX Gyre</vt:lpstr>
      <vt:lpstr>AR PL UMing TW MBE</vt:lpstr>
      <vt:lpstr>MS Mincho</vt:lpstr>
      <vt:lpstr>Gubbi</vt:lpstr>
      <vt:lpstr>Abyssinica SIL</vt:lpstr>
      <vt:lpstr>Ani</vt:lpstr>
      <vt:lpstr>AnjaliOldLipi</vt:lpstr>
      <vt:lpstr>Jamrul</vt:lpstr>
      <vt:lpstr>Gidugu</vt:lpstr>
      <vt:lpstr>KacstDecorative</vt:lpstr>
      <vt:lpstr>Umpush</vt:lpstr>
      <vt:lpstr>Ubuntu</vt:lpstr>
      <vt:lpstr>D050000L</vt:lpstr>
      <vt:lpstr>AR PL UKai CN</vt:lpstr>
      <vt:lpstr>OpenSymbol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amfe</cp:lastModifiedBy>
  <cp:revision>11</cp:revision>
  <dcterms:created xsi:type="dcterms:W3CDTF">2023-08-16T04:46:11Z</dcterms:created>
  <dcterms:modified xsi:type="dcterms:W3CDTF">2023-08-16T04:46:11Z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2052-11.1.0.11691</vt:lpwstr>
  </property>
  <property fmtid="{D5CDD505-2E9C-101B-9397-08002B2CF9AE}" pid="3" name="ICV">
    <vt:lpwstr/>
  </property>
</Properties>
</file>