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879580" cy="899985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E1"/>
    <a:srgbClr val="491761"/>
    <a:srgbClr val="4AC08C"/>
    <a:srgbClr val="F4E001"/>
    <a:srgbClr val="491660"/>
    <a:srgbClr val="7F0000"/>
    <a:srgbClr val="C40000"/>
    <a:srgbClr val="FF1A00"/>
    <a:srgbClr val="FF5200"/>
    <a:srgbClr val="FF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753"/>
        <p:guide pos="35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2922" y="1279525"/>
            <a:ext cx="455980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85190" y="1736438"/>
            <a:ext cx="8911143" cy="287052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7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190" y="4727812"/>
            <a:ext cx="8911143" cy="2173250"/>
          </a:xfrm>
        </p:spPr>
        <p:txBody>
          <a:bodyPr>
            <a:normAutofit/>
          </a:bodyPr>
          <a:lstStyle>
            <a:lvl1pPr marL="0" indent="0" algn="ctr">
              <a:buNone/>
              <a:defRPr sz="23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895" indent="0" algn="ctr">
              <a:buNone/>
              <a:defRPr sz="2080"/>
            </a:lvl6pPr>
            <a:lvl7pPr marL="3564255" indent="0" algn="ctr">
              <a:buNone/>
              <a:defRPr sz="2080"/>
            </a:lvl7pPr>
            <a:lvl8pPr marL="4159250" indent="0" algn="ctr">
              <a:buNone/>
              <a:defRPr sz="2080"/>
            </a:lvl8pPr>
            <a:lvl9pPr marL="4752975" indent="0" algn="ctr">
              <a:buNone/>
              <a:defRPr sz="208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16855" y="723921"/>
            <a:ext cx="10247815" cy="7296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206" y="339219"/>
            <a:ext cx="10247815" cy="1739851"/>
          </a:xfrm>
        </p:spPr>
        <p:txBody>
          <a:bodyPr anchor="ctr" anchorCtr="0">
            <a:normAutofit/>
          </a:bodyPr>
          <a:lstStyle>
            <a:lvl1pPr>
              <a:defRPr sz="311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206" y="2396203"/>
            <a:ext cx="10247815" cy="5711297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666" y="4923483"/>
            <a:ext cx="7135103" cy="1064937"/>
          </a:xfrm>
        </p:spPr>
        <p:txBody>
          <a:bodyPr anchor="b">
            <a:normAutofit/>
          </a:bodyPr>
          <a:lstStyle>
            <a:lvl1pPr>
              <a:defRPr sz="5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666" y="6050838"/>
            <a:ext cx="7135103" cy="849941"/>
          </a:xfrm>
        </p:spPr>
        <p:txBody>
          <a:bodyPr>
            <a:normAutofit/>
          </a:bodyPr>
          <a:lstStyle>
            <a:lvl1pPr marL="0" indent="0">
              <a:buNone/>
              <a:defRPr sz="234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553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6989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425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592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297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206" y="339219"/>
            <a:ext cx="10247815" cy="1739851"/>
          </a:xfrm>
        </p:spPr>
        <p:txBody>
          <a:bodyPr>
            <a:normAutofit/>
          </a:bodyPr>
          <a:lstStyle>
            <a:lvl1pPr>
              <a:defRPr sz="311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206" y="2396203"/>
            <a:ext cx="5049648" cy="57112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3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29373" y="2396203"/>
            <a:ext cx="5049648" cy="57112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3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402" y="479241"/>
            <a:ext cx="10247815" cy="17398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8402" y="2290328"/>
            <a:ext cx="5026441" cy="1081416"/>
          </a:xfrm>
        </p:spPr>
        <p:txBody>
          <a:bodyPr anchor="b"/>
          <a:lstStyle>
            <a:lvl1pPr marL="0" indent="0">
              <a:buNone/>
              <a:defRPr sz="3115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5535" indent="0">
              <a:buNone/>
              <a:defRPr sz="2080" b="1"/>
            </a:lvl5pPr>
            <a:lvl6pPr marL="2969895" indent="0">
              <a:buNone/>
              <a:defRPr sz="2080" b="1"/>
            </a:lvl6pPr>
            <a:lvl7pPr marL="3564255" indent="0">
              <a:buNone/>
              <a:defRPr sz="2080" b="1"/>
            </a:lvl7pPr>
            <a:lvl8pPr marL="4159250" indent="0">
              <a:buNone/>
              <a:defRPr sz="2080" b="1"/>
            </a:lvl8pPr>
            <a:lvl9pPr marL="4752975" indent="0">
              <a:buNone/>
              <a:defRPr sz="208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8402" y="3433086"/>
            <a:ext cx="5026441" cy="469108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15022" y="2290328"/>
            <a:ext cx="5051195" cy="1081416"/>
          </a:xfrm>
        </p:spPr>
        <p:txBody>
          <a:bodyPr anchor="b"/>
          <a:lstStyle>
            <a:lvl1pPr marL="0" indent="0">
              <a:buNone/>
              <a:defRPr sz="3115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5535" indent="0">
              <a:buNone/>
              <a:defRPr sz="2080" b="1"/>
            </a:lvl5pPr>
            <a:lvl6pPr marL="2969895" indent="0">
              <a:buNone/>
              <a:defRPr sz="2080" b="1"/>
            </a:lvl6pPr>
            <a:lvl7pPr marL="3564255" indent="0">
              <a:buNone/>
              <a:defRPr sz="2080" b="1"/>
            </a:lvl7pPr>
            <a:lvl8pPr marL="4159250" indent="0">
              <a:buNone/>
              <a:defRPr sz="2080" b="1"/>
            </a:lvl8pPr>
            <a:lvl9pPr marL="4752975" indent="0">
              <a:buNone/>
              <a:defRPr sz="208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15022" y="3433086"/>
            <a:ext cx="5051195" cy="469108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55" y="3630768"/>
            <a:ext cx="10247815" cy="1739851"/>
          </a:xfrm>
        </p:spPr>
        <p:txBody>
          <a:bodyPr>
            <a:normAutofit/>
          </a:bodyPr>
          <a:lstStyle>
            <a:lvl1pPr algn="ctr">
              <a:defRPr sz="623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77" y="166692"/>
            <a:ext cx="4059131" cy="2100323"/>
          </a:xfrm>
        </p:spPr>
        <p:txBody>
          <a:bodyPr anchor="ctr" anchorCtr="0">
            <a:normAutofit/>
          </a:bodyPr>
          <a:lstStyle>
            <a:lvl1pPr>
              <a:defRPr sz="311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051986" y="1005869"/>
            <a:ext cx="5669233" cy="6686654"/>
          </a:xfrm>
        </p:spPr>
        <p:txBody>
          <a:bodyPr/>
          <a:lstStyle>
            <a:lvl1pPr marL="0" indent="0">
              <a:buNone/>
              <a:defRPr sz="4160"/>
            </a:lvl1pPr>
            <a:lvl2pPr marL="594360" indent="0">
              <a:buNone/>
              <a:defRPr sz="3635"/>
            </a:lvl2pPr>
            <a:lvl3pPr marL="1188720" indent="0">
              <a:buNone/>
              <a:defRPr sz="3115"/>
            </a:lvl3pPr>
            <a:lvl4pPr marL="1783080" indent="0">
              <a:buNone/>
              <a:defRPr sz="2600"/>
            </a:lvl4pPr>
            <a:lvl5pPr marL="2375535" indent="0">
              <a:buNone/>
              <a:defRPr sz="2600"/>
            </a:lvl5pPr>
            <a:lvl6pPr marL="2969895" indent="0">
              <a:buNone/>
              <a:defRPr sz="2600"/>
            </a:lvl6pPr>
            <a:lvl7pPr marL="3564255" indent="0">
              <a:buNone/>
              <a:defRPr sz="2600"/>
            </a:lvl7pPr>
            <a:lvl8pPr marL="4159250" indent="0">
              <a:buNone/>
              <a:defRPr sz="2600"/>
            </a:lvl8pPr>
            <a:lvl9pPr marL="4752975" indent="0">
              <a:buNone/>
              <a:defRPr sz="26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228" y="2700416"/>
            <a:ext cx="4059131" cy="5002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5"/>
            </a:lvl3pPr>
            <a:lvl4pPr marL="1783080" indent="0">
              <a:buNone/>
              <a:defRPr sz="1295"/>
            </a:lvl4pPr>
            <a:lvl5pPr marL="2375535" indent="0">
              <a:buNone/>
              <a:defRPr sz="1295"/>
            </a:lvl5pPr>
            <a:lvl6pPr marL="2969895" indent="0">
              <a:buNone/>
              <a:defRPr sz="1295"/>
            </a:lvl6pPr>
            <a:lvl7pPr marL="3564255" indent="0">
              <a:buNone/>
              <a:defRPr sz="1295"/>
            </a:lvl7pPr>
            <a:lvl8pPr marL="4159250" indent="0">
              <a:buNone/>
              <a:defRPr sz="1295"/>
            </a:lvl8pPr>
            <a:lvl9pPr marL="4752975" indent="0">
              <a:buNone/>
              <a:defRPr sz="129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74298" y="479241"/>
            <a:ext cx="1490372" cy="7628258"/>
          </a:xfrm>
        </p:spPr>
        <p:txBody>
          <a:bodyPr vert="eaVert">
            <a:normAutofit/>
          </a:bodyPr>
          <a:lstStyle>
            <a:lvl1pPr>
              <a:defRPr sz="468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6855" y="479241"/>
            <a:ext cx="8653825" cy="76282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6855" y="479241"/>
            <a:ext cx="10247815" cy="173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6855" y="2396203"/>
            <a:ext cx="10247815" cy="571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855" y="8342951"/>
            <a:ext cx="2673343" cy="479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5755" y="8342951"/>
            <a:ext cx="4010014" cy="479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91326" y="8342951"/>
            <a:ext cx="2673343" cy="479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ct val="260000"/>
        </a:spcBef>
        <a:buFont typeface="Arial" panose="0208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2079625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335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771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8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51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885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8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4255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925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2975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rot="0">
            <a:off x="820630" y="5788"/>
            <a:ext cx="4584700" cy="3016885"/>
            <a:chOff x="4571" y="2215"/>
            <a:chExt cx="8696" cy="63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70" y="2215"/>
              <a:ext cx="7797" cy="590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571" y="2444"/>
              <a:ext cx="1206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5" b="1"/>
                <a:t>10.5</a:t>
              </a:r>
              <a:endParaRPr lang="en-US" altLang="zh-CN" sz="1405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72" y="3514"/>
              <a:ext cx="1218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405" b="1">
                  <a:sym typeface="+mn-ea"/>
                </a:rPr>
                <a:t>10.0</a:t>
              </a:r>
              <a:endParaRPr lang="en-US" altLang="zh-CN" sz="1405" b="1"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38" y="6874"/>
              <a:ext cx="952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405" b="1">
                  <a:sym typeface="+mn-ea"/>
                </a:rPr>
                <a:t>8.5</a:t>
              </a:r>
              <a:endParaRPr lang="en-US" altLang="zh-CN" sz="1405" b="1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02" y="5713"/>
              <a:ext cx="987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405" b="1">
                  <a:sym typeface="+mn-ea"/>
                </a:rPr>
                <a:t>9.0</a:t>
              </a:r>
              <a:endParaRPr lang="en-US" altLang="zh-CN" sz="1405" b="1"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803" y="4686"/>
              <a:ext cx="987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405" b="1">
                  <a:sym typeface="+mn-ea"/>
                </a:rPr>
                <a:t>9.5</a:t>
              </a:r>
              <a:endParaRPr lang="en-US" altLang="zh-CN" sz="1405" b="1"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759" y="7912"/>
              <a:ext cx="6182" cy="648"/>
              <a:chOff x="5749" y="8047"/>
              <a:chExt cx="6182" cy="648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5749" y="8047"/>
                <a:ext cx="425" cy="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5" b="1"/>
                  <a:t>0</a:t>
                </a:r>
                <a:endParaRPr lang="en-US" altLang="zh-CN" sz="1405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573" y="8047"/>
                <a:ext cx="465" cy="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5" b="1"/>
                  <a:t>5</a:t>
                </a:r>
                <a:endParaRPr lang="en-US" altLang="zh-CN" sz="1405" b="1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9161" y="8047"/>
                <a:ext cx="969" cy="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5" b="1"/>
                  <a:t>10</a:t>
                </a:r>
                <a:endParaRPr lang="en-US" altLang="zh-CN" sz="1405" b="1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1004" y="8047"/>
                <a:ext cx="927" cy="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5" b="1"/>
                  <a:t>15</a:t>
                </a:r>
                <a:endParaRPr lang="en-US" altLang="zh-CN" sz="1405" b="1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0647" y="2497"/>
              <a:ext cx="2410" cy="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50"/>
                <a:t>Training Loss</a:t>
              </a:r>
              <a:endParaRPr lang="en-US" altLang="zh-CN" sz="12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42" y="2667"/>
              <a:ext cx="1105" cy="240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72" y="2372"/>
              <a:ext cx="3855" cy="755"/>
            </a:xfrm>
            <a:prstGeom prst="rect">
              <a:avLst/>
            </a:prstGeom>
            <a:noFill/>
            <a:ln w="15875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448945" y="-13970"/>
            <a:ext cx="514350" cy="892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210" b="1"/>
              <a:t>a</a:t>
            </a:r>
            <a:endParaRPr lang="en-US" altLang="zh-CN" sz="5210" b="1"/>
          </a:p>
        </p:txBody>
      </p:sp>
      <p:sp>
        <p:nvSpPr>
          <p:cNvPr id="58" name="文本框 57"/>
          <p:cNvSpPr txBox="1"/>
          <p:nvPr/>
        </p:nvSpPr>
        <p:spPr>
          <a:xfrm rot="16200000">
            <a:off x="9716770" y="681355"/>
            <a:ext cx="471805" cy="1431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1875" b="1"/>
              <a:t>m/z</a:t>
            </a:r>
            <a:endParaRPr lang="en-US" altLang="zh-CN" sz="1875" b="1"/>
          </a:p>
        </p:txBody>
      </p:sp>
      <p:pic>
        <p:nvPicPr>
          <p:cNvPr id="28" name="图片 27" descr="ori_p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-3810"/>
            <a:ext cx="3720465" cy="2803525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>
            <a:off x="5988050" y="2792095"/>
            <a:ext cx="3743325" cy="7620"/>
          </a:xfrm>
          <a:prstGeom prst="straightConnector1">
            <a:avLst/>
          </a:prstGeom>
          <a:ln>
            <a:solidFill>
              <a:srgbClr val="202020"/>
            </a:solidFill>
            <a:headEnd type="none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5984240" y="100965"/>
            <a:ext cx="3810" cy="26314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208010" y="285750"/>
            <a:ext cx="15233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50"/>
              <a:t>Original   Spectra</a:t>
            </a:r>
            <a:endParaRPr lang="en-US" altLang="zh-CN" sz="1250"/>
          </a:p>
        </p:txBody>
      </p:sp>
      <p:sp>
        <p:nvSpPr>
          <p:cNvPr id="38" name="矩形 37"/>
          <p:cNvSpPr/>
          <p:nvPr/>
        </p:nvSpPr>
        <p:spPr>
          <a:xfrm>
            <a:off x="7641590" y="365760"/>
            <a:ext cx="582295" cy="11430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5"/>
          </a:p>
        </p:txBody>
      </p:sp>
      <p:sp>
        <p:nvSpPr>
          <p:cNvPr id="39" name="矩形 38"/>
          <p:cNvSpPr/>
          <p:nvPr/>
        </p:nvSpPr>
        <p:spPr>
          <a:xfrm>
            <a:off x="7479665" y="224155"/>
            <a:ext cx="2197100" cy="688975"/>
          </a:xfrm>
          <a:prstGeom prst="rect">
            <a:avLst/>
          </a:prstGeom>
          <a:noFill/>
          <a:ln w="127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5"/>
          </a:p>
        </p:txBody>
      </p:sp>
      <p:sp>
        <p:nvSpPr>
          <p:cNvPr id="40" name="文本框 39"/>
          <p:cNvSpPr txBox="1"/>
          <p:nvPr/>
        </p:nvSpPr>
        <p:spPr>
          <a:xfrm>
            <a:off x="8208010" y="563245"/>
            <a:ext cx="155829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50"/>
              <a:t>Predicted Spectra</a:t>
            </a:r>
            <a:endParaRPr lang="en-US" altLang="zh-CN" sz="1250"/>
          </a:p>
        </p:txBody>
      </p:sp>
      <p:sp>
        <p:nvSpPr>
          <p:cNvPr id="41" name="矩形 40"/>
          <p:cNvSpPr/>
          <p:nvPr/>
        </p:nvSpPr>
        <p:spPr>
          <a:xfrm>
            <a:off x="7642225" y="645795"/>
            <a:ext cx="582295" cy="114300"/>
          </a:xfrm>
          <a:prstGeom prst="rect">
            <a:avLst/>
          </a:prstGeom>
          <a:solidFill>
            <a:srgbClr val="FF8F2C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5"/>
          </a:p>
        </p:txBody>
      </p:sp>
      <p:sp>
        <p:nvSpPr>
          <p:cNvPr id="50" name="文本框 49"/>
          <p:cNvSpPr txBox="1"/>
          <p:nvPr/>
        </p:nvSpPr>
        <p:spPr>
          <a:xfrm>
            <a:off x="5376545" y="-135890"/>
            <a:ext cx="514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/>
              <a:t>b</a:t>
            </a:r>
            <a:endParaRPr lang="en-US" altLang="zh-CN" sz="6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7478395" y="2139950"/>
                <a:ext cx="2197735" cy="354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565" b="1">
                    <a:cs typeface="+mn-lt"/>
                  </a:rPr>
                  <a:t>MSE = 7.0 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65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1565" b="1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565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sz="1565" b="1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𝟗</m:t>
                        </m:r>
                      </m:sup>
                    </m:sSup>
                  </m:oMath>
                </a14:m>
                <a:endParaRPr lang="en-US" altLang="zh-CN" sz="1565" b="1">
                  <a:cs typeface="+mn-lt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395" y="2139950"/>
                <a:ext cx="2197735" cy="354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/>
          <p:cNvSpPr txBox="1"/>
          <p:nvPr/>
        </p:nvSpPr>
        <p:spPr>
          <a:xfrm rot="10800000">
            <a:off x="5601970" y="518160"/>
            <a:ext cx="471805" cy="1784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1875" b="1"/>
              <a:t>Intensity</a:t>
            </a:r>
            <a:endParaRPr lang="en-US" altLang="zh-CN" sz="1875" b="1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6006465" y="1390650"/>
            <a:ext cx="3669665" cy="12065"/>
          </a:xfrm>
          <a:prstGeom prst="straightConnector1">
            <a:avLst/>
          </a:prstGeom>
          <a:ln w="285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13725" y="285750"/>
            <a:ext cx="152336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50"/>
              <a:t>Original   Spectra</a:t>
            </a:r>
            <a:endParaRPr lang="en-US" altLang="zh-CN" sz="1250"/>
          </a:p>
        </p:txBody>
      </p:sp>
      <p:sp>
        <p:nvSpPr>
          <p:cNvPr id="3" name="矩形 2"/>
          <p:cNvSpPr/>
          <p:nvPr/>
        </p:nvSpPr>
        <p:spPr>
          <a:xfrm>
            <a:off x="7646670" y="365760"/>
            <a:ext cx="582295" cy="11430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5"/>
          </a:p>
        </p:txBody>
      </p:sp>
      <p:sp>
        <p:nvSpPr>
          <p:cNvPr id="4" name="矩形 3"/>
          <p:cNvSpPr/>
          <p:nvPr/>
        </p:nvSpPr>
        <p:spPr>
          <a:xfrm>
            <a:off x="7484745" y="224155"/>
            <a:ext cx="2197100" cy="688975"/>
          </a:xfrm>
          <a:prstGeom prst="rect">
            <a:avLst/>
          </a:prstGeom>
          <a:noFill/>
          <a:ln w="127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5"/>
          </a:p>
        </p:txBody>
      </p:sp>
      <p:sp>
        <p:nvSpPr>
          <p:cNvPr id="5" name="文本框 4"/>
          <p:cNvSpPr txBox="1"/>
          <p:nvPr/>
        </p:nvSpPr>
        <p:spPr>
          <a:xfrm>
            <a:off x="8213725" y="563245"/>
            <a:ext cx="155829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50"/>
              <a:t>Predicted Spectra</a:t>
            </a:r>
            <a:endParaRPr lang="en-US" altLang="zh-CN" sz="1250"/>
          </a:p>
        </p:txBody>
      </p:sp>
      <p:sp>
        <p:nvSpPr>
          <p:cNvPr id="8" name="矩形 7"/>
          <p:cNvSpPr/>
          <p:nvPr/>
        </p:nvSpPr>
        <p:spPr>
          <a:xfrm>
            <a:off x="7647305" y="645795"/>
            <a:ext cx="582295" cy="114300"/>
          </a:xfrm>
          <a:prstGeom prst="rect">
            <a:avLst/>
          </a:prstGeom>
          <a:solidFill>
            <a:srgbClr val="FF8F2C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5"/>
          </a:p>
        </p:txBody>
      </p:sp>
      <p:grpSp>
        <p:nvGrpSpPr>
          <p:cNvPr id="48" name="组合 47"/>
          <p:cNvGrpSpPr/>
          <p:nvPr/>
        </p:nvGrpSpPr>
        <p:grpSpPr>
          <a:xfrm>
            <a:off x="154940" y="2382520"/>
            <a:ext cx="10988675" cy="3188335"/>
            <a:chOff x="274" y="4312"/>
            <a:chExt cx="17305" cy="5021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" y="5542"/>
              <a:ext cx="15341" cy="345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 rot="16200000">
              <a:off x="597" y="6264"/>
              <a:ext cx="1281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50" b="1"/>
                <a:t>Original </a:t>
              </a:r>
              <a:r>
                <a:rPr lang="en-US" altLang="zh-CN" sz="1250"/>
                <a:t> </a:t>
              </a:r>
              <a:endParaRPr lang="en-US" altLang="zh-CN" sz="1250"/>
            </a:p>
          </p:txBody>
        </p:sp>
        <p:sp>
          <p:nvSpPr>
            <p:cNvPr id="21" name="文本框 20"/>
            <p:cNvSpPr txBox="1"/>
            <p:nvPr/>
          </p:nvSpPr>
          <p:spPr>
            <a:xfrm rot="16200000">
              <a:off x="517" y="8021"/>
              <a:ext cx="1490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50" b="1"/>
                <a:t>Predicted</a:t>
              </a:r>
              <a:r>
                <a:rPr lang="en-US" altLang="zh-CN" sz="1250"/>
                <a:t> </a:t>
              </a:r>
              <a:endParaRPr lang="en-US" altLang="zh-CN" sz="12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4462" y="5788"/>
                  <a:ext cx="3117" cy="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5" b="1"/>
                    <a:t>Sample index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5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405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>
                            <a:rPr lang="en-US" altLang="zh-CN" sz="1405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1405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altLang="zh-CN" sz="1405" b="1"/>
                    <a:t>)</a:t>
                  </a:r>
                  <a:endParaRPr lang="en-US" altLang="zh-CN" sz="1405" b="1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" y="5788"/>
                  <a:ext cx="3117" cy="5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/>
            <p:cNvCxnSpPr/>
            <p:nvPr/>
          </p:nvCxnSpPr>
          <p:spPr>
            <a:xfrm>
              <a:off x="274" y="5703"/>
              <a:ext cx="17135" cy="8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487" y="5342"/>
              <a:ext cx="73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0</a:t>
              </a:r>
              <a:endParaRPr lang="en-US" altLang="zh-CN" sz="1250" b="1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69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0.5</a:t>
              </a:r>
              <a:endParaRPr lang="en-US" altLang="zh-CN" sz="1250" b="1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008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1</a:t>
              </a:r>
              <a:endParaRPr lang="en-US" altLang="zh-CN" sz="1250" b="1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950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1.5</a:t>
              </a:r>
              <a:endParaRPr lang="en-US" altLang="zh-CN" sz="1250" b="1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787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2</a:t>
              </a:r>
              <a:endParaRPr lang="en-US" altLang="zh-CN" sz="1250" b="1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0277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7</a:t>
              </a:r>
              <a:endParaRPr lang="en-US" altLang="zh-CN" sz="1250" b="1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1192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8</a:t>
              </a:r>
              <a:endParaRPr lang="en-US" altLang="zh-CN" sz="1250" b="1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2107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9</a:t>
              </a:r>
              <a:endParaRPr lang="en-US" altLang="zh-CN" sz="1250" b="1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3022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10</a:t>
              </a:r>
              <a:endParaRPr lang="en-US" altLang="zh-CN" sz="1250" b="1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937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11</a:t>
              </a:r>
              <a:endParaRPr lang="en-US" altLang="zh-CN" sz="1250" b="1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5702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2.5</a:t>
              </a:r>
              <a:endParaRPr lang="en-US" altLang="zh-CN" sz="1250" b="1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6617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3</a:t>
              </a:r>
              <a:endParaRPr lang="en-US" altLang="zh-CN" sz="1250" b="1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532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4</a:t>
              </a:r>
              <a:endParaRPr lang="en-US" altLang="zh-CN" sz="1250" b="1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447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5</a:t>
              </a:r>
              <a:endParaRPr lang="en-US" altLang="zh-CN" sz="1250" b="1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9362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6</a:t>
              </a:r>
              <a:endParaRPr lang="en-US" altLang="zh-CN" sz="1250" b="1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5767" y="5338"/>
              <a:ext cx="117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12.699</a:t>
              </a:r>
              <a:endParaRPr lang="en-US" altLang="zh-CN" sz="1250" b="1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4852" y="5341"/>
              <a:ext cx="1094" cy="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50" b="1"/>
                <a:t>12</a:t>
              </a:r>
              <a:endParaRPr lang="en-US" altLang="zh-CN" sz="1250" b="1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24" y="4312"/>
              <a:ext cx="810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 b="1"/>
                <a:t>c</a:t>
              </a:r>
              <a:endParaRPr lang="en-US" altLang="zh-CN" sz="6000" b="1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H="1">
              <a:off x="1434" y="5264"/>
              <a:ext cx="33" cy="406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322705" y="5201285"/>
            <a:ext cx="8783320" cy="3692525"/>
            <a:chOff x="2113" y="8201"/>
            <a:chExt cx="13832" cy="5815"/>
          </a:xfrm>
        </p:grpSpPr>
        <p:grpSp>
          <p:nvGrpSpPr>
            <p:cNvPr id="59" name="组合 58"/>
            <p:cNvGrpSpPr/>
            <p:nvPr/>
          </p:nvGrpSpPr>
          <p:grpSpPr>
            <a:xfrm>
              <a:off x="2191" y="8201"/>
              <a:ext cx="11371" cy="1785"/>
              <a:chOff x="2185" y="8741"/>
              <a:chExt cx="11371" cy="1785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5804" y="8910"/>
                <a:ext cx="810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6000" b="1"/>
                  <a:t>e</a:t>
                </a:r>
                <a:endParaRPr lang="en-US" altLang="zh-CN" sz="6000" b="1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9336" y="8928"/>
                <a:ext cx="810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6000" b="1"/>
                  <a:t>f</a:t>
                </a:r>
                <a:endParaRPr lang="en-US" altLang="zh-CN" sz="6000" b="1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2746" y="8741"/>
                <a:ext cx="810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6000" b="1"/>
                  <a:t>g</a:t>
                </a:r>
                <a:endParaRPr lang="en-US" altLang="zh-CN" sz="6000" b="1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199" y="8910"/>
                <a:ext cx="809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6000" b="1"/>
                  <a:t>d</a:t>
                </a:r>
                <a:endParaRPr lang="en-US" altLang="zh-CN" sz="6000" b="1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9322" y="8910"/>
                <a:ext cx="810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6000" b="1"/>
                  <a:t>f</a:t>
                </a:r>
                <a:endParaRPr lang="en-US" altLang="zh-CN" sz="6000" b="1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185" y="8910"/>
                <a:ext cx="809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6000" b="1"/>
                  <a:t>d</a:t>
                </a:r>
                <a:endParaRPr lang="en-US" altLang="zh-CN" sz="6000" b="1"/>
              </a:p>
            </p:txBody>
          </p:sp>
        </p:grpSp>
        <p:pic>
          <p:nvPicPr>
            <p:cNvPr id="42" name="图片 41" descr="clusters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3" y="9559"/>
              <a:ext cx="3089" cy="4009"/>
            </a:xfrm>
            <a:prstGeom prst="rect">
              <a:avLst/>
            </a:prstGeom>
          </p:spPr>
        </p:pic>
        <p:pic>
          <p:nvPicPr>
            <p:cNvPr id="43" name="图片 42" descr="selected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94" y="9586"/>
              <a:ext cx="3089" cy="3982"/>
            </a:xfrm>
            <a:prstGeom prst="rect">
              <a:avLst/>
            </a:prstGeom>
          </p:spPr>
        </p:pic>
        <p:pic>
          <p:nvPicPr>
            <p:cNvPr id="44" name="图片 43" descr="selected_mz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5" y="9586"/>
              <a:ext cx="3089" cy="3982"/>
            </a:xfrm>
            <a:prstGeom prst="rect">
              <a:avLst/>
            </a:prstGeom>
          </p:spPr>
        </p:pic>
        <p:pic>
          <p:nvPicPr>
            <p:cNvPr id="45" name="图片 44" descr="op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2857" y="9684"/>
              <a:ext cx="3089" cy="3982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 rot="16200000">
              <a:off x="10730" y="12138"/>
              <a:ext cx="178" cy="2878"/>
            </a:xfrm>
            <a:prstGeom prst="rect">
              <a:avLst/>
            </a:prstGeom>
            <a:gradFill>
              <a:gsLst>
                <a:gs pos="51000">
                  <a:srgbClr val="4AC08C">
                    <a:lumMod val="89000"/>
                    <a:alpha val="100000"/>
                  </a:srgbClr>
                </a:gs>
                <a:gs pos="24000">
                  <a:srgbClr val="45516C">
                    <a:alpha val="93000"/>
                  </a:srgbClr>
                </a:gs>
                <a:gs pos="13000">
                  <a:srgbClr val="463E68">
                    <a:alpha val="100000"/>
                  </a:srgbClr>
                </a:gs>
                <a:gs pos="61000">
                  <a:srgbClr val="6EC06E">
                    <a:alpha val="100000"/>
                  </a:srgbClr>
                </a:gs>
                <a:gs pos="70000">
                  <a:srgbClr val="9ECF5E">
                    <a:alpha val="100000"/>
                  </a:srgbClr>
                </a:gs>
                <a:gs pos="35000">
                  <a:srgbClr val="43646F">
                    <a:alpha val="89000"/>
                  </a:srgbClr>
                </a:gs>
                <a:gs pos="0">
                  <a:srgbClr val="491761">
                    <a:alpha val="87000"/>
                  </a:srgbClr>
                </a:gs>
                <a:gs pos="90000">
                  <a:srgbClr val="F4E001">
                    <a:alpha val="80000"/>
                    <a:lumMod val="73000"/>
                    <a:lumOff val="27000"/>
                  </a:srgb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5"/>
            </a:p>
          </p:txBody>
        </p:sp>
        <p:grpSp>
          <p:nvGrpSpPr>
            <p:cNvPr id="90" name="组合 89"/>
            <p:cNvGrpSpPr/>
            <p:nvPr/>
          </p:nvGrpSpPr>
          <p:grpSpPr>
            <a:xfrm rot="0">
              <a:off x="2226" y="13488"/>
              <a:ext cx="2871" cy="178"/>
              <a:chOff x="3017" y="10870"/>
              <a:chExt cx="3414" cy="216"/>
            </a:xfrm>
          </p:grpSpPr>
          <p:sp>
            <p:nvSpPr>
              <p:cNvPr id="65" name="矩形 64"/>
              <p:cNvSpPr/>
              <p:nvPr/>
            </p:nvSpPr>
            <p:spPr>
              <a:xfrm rot="16200000">
                <a:off x="3003" y="10884"/>
                <a:ext cx="216" cy="189"/>
              </a:xfrm>
              <a:prstGeom prst="rect">
                <a:avLst/>
              </a:prstGeom>
              <a:solidFill>
                <a:srgbClr val="00007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6200000">
                <a:off x="3192" y="10884"/>
                <a:ext cx="216" cy="189"/>
              </a:xfrm>
              <a:prstGeom prst="rect">
                <a:avLst/>
              </a:prstGeom>
              <a:solidFill>
                <a:srgbClr val="0000C4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67" name="矩形 66"/>
              <p:cNvSpPr/>
              <p:nvPr/>
            </p:nvSpPr>
            <p:spPr>
              <a:xfrm rot="16200000">
                <a:off x="3381" y="10884"/>
                <a:ext cx="216" cy="189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68" name="矩形 67"/>
              <p:cNvSpPr/>
              <p:nvPr/>
            </p:nvSpPr>
            <p:spPr>
              <a:xfrm rot="16200000">
                <a:off x="3571" y="10884"/>
                <a:ext cx="216" cy="189"/>
              </a:xfrm>
              <a:prstGeom prst="rect">
                <a:avLst/>
              </a:prstGeom>
              <a:solidFill>
                <a:srgbClr val="0034F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69" name="矩形 68"/>
              <p:cNvSpPr/>
              <p:nvPr/>
            </p:nvSpPr>
            <p:spPr>
              <a:xfrm rot="16200000">
                <a:off x="3760" y="10884"/>
                <a:ext cx="216" cy="189"/>
              </a:xfrm>
              <a:prstGeom prst="rect">
                <a:avLst/>
              </a:prstGeom>
              <a:solidFill>
                <a:srgbClr val="0071F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72" name="矩形 71"/>
              <p:cNvSpPr/>
              <p:nvPr/>
            </p:nvSpPr>
            <p:spPr>
              <a:xfrm rot="16200000">
                <a:off x="3954" y="10884"/>
                <a:ext cx="216" cy="189"/>
              </a:xfrm>
              <a:prstGeom prst="rect">
                <a:avLst/>
              </a:prstGeom>
              <a:solidFill>
                <a:srgbClr val="00ADF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73" name="矩形 72"/>
              <p:cNvSpPr/>
              <p:nvPr/>
            </p:nvSpPr>
            <p:spPr>
              <a:xfrm rot="16200000">
                <a:off x="4143" y="10884"/>
                <a:ext cx="216" cy="189"/>
              </a:xfrm>
              <a:prstGeom prst="rect">
                <a:avLst/>
              </a:prstGeom>
              <a:solidFill>
                <a:srgbClr val="02E8F4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74" name="矩形 73"/>
              <p:cNvSpPr/>
              <p:nvPr/>
            </p:nvSpPr>
            <p:spPr>
              <a:xfrm rot="16200000">
                <a:off x="4332" y="10884"/>
                <a:ext cx="216" cy="189"/>
              </a:xfrm>
              <a:prstGeom prst="rect">
                <a:avLst/>
              </a:prstGeom>
              <a:solidFill>
                <a:srgbClr val="33FFC4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75" name="矩形 74"/>
              <p:cNvSpPr/>
              <p:nvPr/>
            </p:nvSpPr>
            <p:spPr>
              <a:xfrm rot="16200000">
                <a:off x="4522" y="10884"/>
                <a:ext cx="216" cy="189"/>
              </a:xfrm>
              <a:prstGeom prst="rect">
                <a:avLst/>
              </a:prstGeom>
              <a:solidFill>
                <a:srgbClr val="63FF94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76" name="矩形 75"/>
              <p:cNvSpPr/>
              <p:nvPr/>
            </p:nvSpPr>
            <p:spPr>
              <a:xfrm rot="16200000">
                <a:off x="4711" y="10884"/>
                <a:ext cx="216" cy="189"/>
              </a:xfrm>
              <a:prstGeom prst="rect">
                <a:avLst/>
              </a:prstGeom>
              <a:solidFill>
                <a:srgbClr val="94FF63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78" name="矩形 77"/>
              <p:cNvSpPr/>
              <p:nvPr/>
            </p:nvSpPr>
            <p:spPr>
              <a:xfrm rot="16200000">
                <a:off x="4904" y="10884"/>
                <a:ext cx="216" cy="189"/>
              </a:xfrm>
              <a:prstGeom prst="rect">
                <a:avLst/>
              </a:prstGeom>
              <a:solidFill>
                <a:srgbClr val="C4FF33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79" name="矩形 78"/>
              <p:cNvSpPr/>
              <p:nvPr/>
            </p:nvSpPr>
            <p:spPr>
              <a:xfrm rot="16200000">
                <a:off x="5093" y="10884"/>
                <a:ext cx="216" cy="189"/>
              </a:xfrm>
              <a:prstGeom prst="rect">
                <a:avLst/>
              </a:prstGeom>
              <a:solidFill>
                <a:srgbClr val="F4F802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80" name="矩形 79"/>
              <p:cNvSpPr/>
              <p:nvPr/>
            </p:nvSpPr>
            <p:spPr>
              <a:xfrm rot="16200000">
                <a:off x="5282" y="10884"/>
                <a:ext cx="216" cy="189"/>
              </a:xfrm>
              <a:prstGeom prst="rect">
                <a:avLst/>
              </a:prstGeom>
              <a:solidFill>
                <a:srgbClr val="FFC100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81" name="矩形 80"/>
              <p:cNvSpPr/>
              <p:nvPr/>
            </p:nvSpPr>
            <p:spPr>
              <a:xfrm rot="16200000">
                <a:off x="5472" y="10884"/>
                <a:ext cx="216" cy="189"/>
              </a:xfrm>
              <a:prstGeom prst="rect">
                <a:avLst/>
              </a:prstGeom>
              <a:solidFill>
                <a:srgbClr val="FF8900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82" name="矩形 81"/>
              <p:cNvSpPr/>
              <p:nvPr/>
            </p:nvSpPr>
            <p:spPr>
              <a:xfrm rot="16200000">
                <a:off x="5661" y="10884"/>
                <a:ext cx="216" cy="189"/>
              </a:xfrm>
              <a:prstGeom prst="rect">
                <a:avLst/>
              </a:prstGeom>
              <a:solidFill>
                <a:srgbClr val="FF5200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84" name="矩形 83"/>
              <p:cNvSpPr/>
              <p:nvPr/>
            </p:nvSpPr>
            <p:spPr>
              <a:xfrm rot="16200000">
                <a:off x="6040" y="10884"/>
                <a:ext cx="216" cy="189"/>
              </a:xfrm>
              <a:prstGeom prst="rect">
                <a:avLst/>
              </a:prstGeom>
              <a:solidFill>
                <a:srgbClr val="C40000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85" name="矩形 84"/>
              <p:cNvSpPr/>
              <p:nvPr/>
            </p:nvSpPr>
            <p:spPr>
              <a:xfrm rot="16200000">
                <a:off x="5850" y="10884"/>
                <a:ext cx="216" cy="189"/>
              </a:xfrm>
              <a:prstGeom prst="rect">
                <a:avLst/>
              </a:prstGeom>
              <a:solidFill>
                <a:srgbClr val="FF1A00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  <p:sp>
            <p:nvSpPr>
              <p:cNvPr id="87" name="矩形 86"/>
              <p:cNvSpPr/>
              <p:nvPr/>
            </p:nvSpPr>
            <p:spPr>
              <a:xfrm rot="16200000">
                <a:off x="6229" y="10884"/>
                <a:ext cx="216" cy="189"/>
              </a:xfrm>
              <a:prstGeom prst="rect">
                <a:avLst/>
              </a:prstGeom>
              <a:solidFill>
                <a:srgbClr val="7F0000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5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8906" y="13411"/>
              <a:ext cx="781" cy="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0" b="1"/>
                <a:t>min</a:t>
              </a:r>
              <a:endParaRPr lang="en-US" altLang="zh-CN" sz="780" b="1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2169" y="13411"/>
              <a:ext cx="907" cy="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80" b="1"/>
                <a:t>max</a:t>
              </a:r>
              <a:endParaRPr lang="en-US" altLang="zh-CN" sz="780" b="1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380" y="13582"/>
              <a:ext cx="163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200" b="1">
                  <a:solidFill>
                    <a:schemeClr val="bg1"/>
                  </a:solidFill>
                </a:rPr>
                <a:t>m/z 774.5983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DejaVu Math TeX Gyre</vt:lpstr>
      <vt:lpstr>MS Mincho</vt:lpstr>
      <vt:lpstr>Gubbi</vt:lpstr>
      <vt:lpstr>Microsoft YaHei</vt:lpstr>
      <vt:lpstr>Droid Sans Fallback</vt:lpstr>
      <vt:lpstr>Arial Unicode MS</vt:lpstr>
      <vt:lpstr>Arial Black</vt:lpstr>
      <vt:lpstr>AR PL UKai CN</vt:lpstr>
      <vt:lpstr>OpenSymbol</vt:lpstr>
      <vt:lpstr>SimSun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amfe</cp:lastModifiedBy>
  <cp:revision>30</cp:revision>
  <dcterms:created xsi:type="dcterms:W3CDTF">2023-08-17T01:35:06Z</dcterms:created>
  <dcterms:modified xsi:type="dcterms:W3CDTF">2023-08-17T01:35:06Z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