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719945" cy="359981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7A"/>
    <a:srgbClr val="1C9099"/>
    <a:srgbClr val="1E919A"/>
    <a:srgbClr val="7D7D7D"/>
    <a:srgbClr val="68AACF"/>
    <a:srgbClr val="67A9CF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069"/>
        <p:guide pos="30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10615" y="1279525"/>
            <a:ext cx="9326879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15056" y="694504"/>
            <a:ext cx="7290338" cy="114809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5056" y="1890931"/>
            <a:ext cx="7290338" cy="869211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8281" y="289539"/>
            <a:ext cx="8383888" cy="29182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399" y="135674"/>
            <a:ext cx="8383888" cy="695869"/>
          </a:xfrm>
        </p:spPr>
        <p:txBody>
          <a:bodyPr anchor="ctr" anchorCtr="0">
            <a:normAutofit/>
          </a:bodyPr>
          <a:lstStyle>
            <a:lvl1pPr>
              <a:defRPr sz="126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399" y="958383"/>
            <a:ext cx="8383888" cy="228428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218" y="1969192"/>
            <a:ext cx="5837333" cy="425931"/>
          </a:xfrm>
        </p:spPr>
        <p:txBody>
          <a:bodyPr anchor="b">
            <a:normAutofit/>
          </a:bodyPr>
          <a:lstStyle>
            <a:lvl1pPr>
              <a:defRPr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218" y="2420087"/>
            <a:ext cx="5837333" cy="339941"/>
          </a:xfrm>
        </p:spPr>
        <p:txBody>
          <a:bodyPr>
            <a:normAutofit/>
          </a:bodyPr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399" y="135674"/>
            <a:ext cx="8383888" cy="695869"/>
          </a:xfrm>
        </p:spPr>
        <p:txBody>
          <a:bodyPr>
            <a:normAutofit/>
          </a:bodyPr>
          <a:lstStyle>
            <a:lvl1pPr>
              <a:defRPr sz="126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399" y="958383"/>
            <a:ext cx="4131191" cy="22842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9096" y="958383"/>
            <a:ext cx="4131191" cy="22842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547" y="191677"/>
            <a:ext cx="8383888" cy="6958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547" y="916037"/>
            <a:ext cx="4112206" cy="432522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547" y="1373094"/>
            <a:ext cx="4112206" cy="18762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0978" y="916037"/>
            <a:ext cx="4132458" cy="432522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0978" y="1373094"/>
            <a:ext cx="4132458" cy="18762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81" y="1452158"/>
            <a:ext cx="8383888" cy="695869"/>
          </a:xfrm>
        </p:spPr>
        <p:txBody>
          <a:bodyPr>
            <a:normAutofit/>
          </a:bodyPr>
          <a:lstStyle>
            <a:lvl1pPr algn="ctr">
              <a:defRPr sz="252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639" y="66670"/>
            <a:ext cx="3320835" cy="840043"/>
          </a:xfrm>
        </p:spPr>
        <p:txBody>
          <a:bodyPr anchor="ctr" anchorCtr="0">
            <a:normAutofit/>
          </a:bodyPr>
          <a:lstStyle>
            <a:lvl1pPr>
              <a:defRPr sz="126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133105" y="402306"/>
            <a:ext cx="4638083" cy="2674387"/>
          </a:xfrm>
        </p:spPr>
        <p:txBody>
          <a:bodyPr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689" y="1080056"/>
            <a:ext cx="3320835" cy="20009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2875" y="191677"/>
            <a:ext cx="1219295" cy="3050991"/>
          </a:xfrm>
        </p:spPr>
        <p:txBody>
          <a:bodyPr vert="eaVert">
            <a:normAutofit/>
          </a:bodyPr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8281" y="191677"/>
            <a:ext cx="7079822" cy="305099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281" y="191677"/>
            <a:ext cx="8383888" cy="69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8281" y="958383"/>
            <a:ext cx="8383888" cy="228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8281" y="3336838"/>
            <a:ext cx="2187101" cy="191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19899" y="3336838"/>
            <a:ext cx="3280652" cy="191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5068" y="3336838"/>
            <a:ext cx="2187101" cy="191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ct val="105000"/>
        </a:spcBef>
        <a:buFont typeface="Arial" panose="0208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8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578" t="161" b="6294"/>
          <a:stretch>
            <a:fillRect/>
          </a:stretch>
        </p:blipFill>
        <p:spPr>
          <a:xfrm>
            <a:off x="1261745" y="212725"/>
            <a:ext cx="3564255" cy="26816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9480" y="594995"/>
            <a:ext cx="429895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55" b="1"/>
              <a:t>0.75</a:t>
            </a:r>
            <a:endParaRPr lang="en-US" altLang="zh-CN" sz="955" b="1"/>
          </a:p>
        </p:txBody>
      </p:sp>
      <p:sp>
        <p:nvSpPr>
          <p:cNvPr id="16" name="文本框 15"/>
          <p:cNvSpPr txBox="1"/>
          <p:nvPr/>
        </p:nvSpPr>
        <p:spPr>
          <a:xfrm>
            <a:off x="919480" y="2515870"/>
            <a:ext cx="429895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55" b="1"/>
              <a:t>0.55</a:t>
            </a:r>
            <a:endParaRPr lang="en-US" altLang="zh-CN" sz="955" b="1"/>
          </a:p>
        </p:txBody>
      </p:sp>
      <p:sp>
        <p:nvSpPr>
          <p:cNvPr id="17" name="文本框 16"/>
          <p:cNvSpPr txBox="1"/>
          <p:nvPr/>
        </p:nvSpPr>
        <p:spPr>
          <a:xfrm>
            <a:off x="919480" y="2009140"/>
            <a:ext cx="429895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55" b="1"/>
              <a:t>0.60</a:t>
            </a:r>
            <a:endParaRPr lang="en-US" altLang="zh-CN" sz="955" b="1"/>
          </a:p>
        </p:txBody>
      </p:sp>
      <p:sp>
        <p:nvSpPr>
          <p:cNvPr id="18" name="文本框 17"/>
          <p:cNvSpPr txBox="1"/>
          <p:nvPr/>
        </p:nvSpPr>
        <p:spPr>
          <a:xfrm>
            <a:off x="919480" y="1544320"/>
            <a:ext cx="429895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55" b="1"/>
              <a:t>0.65</a:t>
            </a:r>
            <a:endParaRPr lang="en-US" altLang="zh-CN" sz="955" b="1"/>
          </a:p>
        </p:txBody>
      </p:sp>
      <p:sp>
        <p:nvSpPr>
          <p:cNvPr id="19" name="文本框 18"/>
          <p:cNvSpPr txBox="1"/>
          <p:nvPr/>
        </p:nvSpPr>
        <p:spPr>
          <a:xfrm>
            <a:off x="919480" y="1075690"/>
            <a:ext cx="429895" cy="23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55" b="1"/>
              <a:t>0.70</a:t>
            </a:r>
            <a:endParaRPr lang="en-US" altLang="zh-CN" sz="955" b="1"/>
          </a:p>
        </p:txBody>
      </p:sp>
      <p:sp>
        <p:nvSpPr>
          <p:cNvPr id="20" name="文本框 19"/>
          <p:cNvSpPr txBox="1"/>
          <p:nvPr/>
        </p:nvSpPr>
        <p:spPr>
          <a:xfrm>
            <a:off x="1363345" y="2844165"/>
            <a:ext cx="27432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15" b="1"/>
              <a:t>0</a:t>
            </a:r>
            <a:endParaRPr lang="en-US" altLang="zh-CN" sz="1115" b="1"/>
          </a:p>
        </p:txBody>
      </p:sp>
      <p:sp>
        <p:nvSpPr>
          <p:cNvPr id="21" name="文本框 20"/>
          <p:cNvSpPr txBox="1"/>
          <p:nvPr/>
        </p:nvSpPr>
        <p:spPr>
          <a:xfrm>
            <a:off x="2237105" y="2844165"/>
            <a:ext cx="320675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15" b="1"/>
              <a:t>4</a:t>
            </a:r>
            <a:endParaRPr lang="en-US" altLang="zh-CN" sz="1115" b="1"/>
          </a:p>
        </p:txBody>
      </p:sp>
      <p:sp>
        <p:nvSpPr>
          <p:cNvPr id="22" name="文本框 21"/>
          <p:cNvSpPr txBox="1"/>
          <p:nvPr/>
        </p:nvSpPr>
        <p:spPr>
          <a:xfrm>
            <a:off x="3150235" y="2832100"/>
            <a:ext cx="27432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15" b="1"/>
              <a:t>8</a:t>
            </a:r>
            <a:endParaRPr lang="en-US" altLang="zh-CN" sz="1115" b="1"/>
          </a:p>
        </p:txBody>
      </p:sp>
      <p:sp>
        <p:nvSpPr>
          <p:cNvPr id="23" name="文本框 22"/>
          <p:cNvSpPr txBox="1"/>
          <p:nvPr/>
        </p:nvSpPr>
        <p:spPr>
          <a:xfrm>
            <a:off x="3976370" y="2844165"/>
            <a:ext cx="35179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15" b="1"/>
              <a:t>12</a:t>
            </a:r>
            <a:endParaRPr lang="en-US" altLang="zh-CN" sz="1115" b="1"/>
          </a:p>
        </p:txBody>
      </p:sp>
      <p:sp>
        <p:nvSpPr>
          <p:cNvPr id="29" name="文本框 28"/>
          <p:cNvSpPr txBox="1"/>
          <p:nvPr/>
        </p:nvSpPr>
        <p:spPr>
          <a:xfrm>
            <a:off x="1869440" y="2126615"/>
            <a:ext cx="712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Atnal</a:t>
            </a:r>
            <a:endParaRPr lang="en-US" altLang="zh-CN" sz="1400" b="1"/>
          </a:p>
        </p:txBody>
      </p:sp>
      <p:sp>
        <p:nvSpPr>
          <p:cNvPr id="30" name="矩形 29"/>
          <p:cNvSpPr/>
          <p:nvPr/>
        </p:nvSpPr>
        <p:spPr>
          <a:xfrm>
            <a:off x="1365250" y="2247900"/>
            <a:ext cx="471805" cy="38735"/>
          </a:xfrm>
          <a:prstGeom prst="rect">
            <a:avLst/>
          </a:prstGeom>
          <a:solidFill>
            <a:srgbClr val="67A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80"/>
          </a:p>
        </p:txBody>
      </p:sp>
      <p:sp>
        <p:nvSpPr>
          <p:cNvPr id="31" name="矩形 30"/>
          <p:cNvSpPr/>
          <p:nvPr/>
        </p:nvSpPr>
        <p:spPr>
          <a:xfrm>
            <a:off x="1335405" y="2036445"/>
            <a:ext cx="1297940" cy="807720"/>
          </a:xfrm>
          <a:prstGeom prst="rect">
            <a:avLst/>
          </a:prstGeom>
          <a:noFill/>
          <a:ln w="95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80"/>
          </a:p>
        </p:txBody>
      </p:sp>
      <p:sp>
        <p:nvSpPr>
          <p:cNvPr id="32" name="文本框 31"/>
          <p:cNvSpPr txBox="1"/>
          <p:nvPr/>
        </p:nvSpPr>
        <p:spPr>
          <a:xfrm>
            <a:off x="1869440" y="2466340"/>
            <a:ext cx="717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msiPL</a:t>
            </a:r>
            <a:endParaRPr lang="en-US" altLang="zh-CN" sz="1400" b="1"/>
          </a:p>
        </p:txBody>
      </p:sp>
      <p:sp>
        <p:nvSpPr>
          <p:cNvPr id="34" name="矩形 33"/>
          <p:cNvSpPr/>
          <p:nvPr/>
        </p:nvSpPr>
        <p:spPr>
          <a:xfrm rot="18900000">
            <a:off x="1559560" y="2228215"/>
            <a:ext cx="77470" cy="77470"/>
          </a:xfrm>
          <a:prstGeom prst="rect">
            <a:avLst/>
          </a:prstGeom>
          <a:solidFill>
            <a:srgbClr val="68A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35"/>
          </a:p>
        </p:txBody>
      </p:sp>
      <p:sp>
        <p:nvSpPr>
          <p:cNvPr id="35" name="矩形 34"/>
          <p:cNvSpPr/>
          <p:nvPr/>
        </p:nvSpPr>
        <p:spPr>
          <a:xfrm>
            <a:off x="1365250" y="2599690"/>
            <a:ext cx="471805" cy="38735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80"/>
          </a:p>
        </p:txBody>
      </p:sp>
      <p:sp>
        <p:nvSpPr>
          <p:cNvPr id="36" name="矩形 35"/>
          <p:cNvSpPr/>
          <p:nvPr/>
        </p:nvSpPr>
        <p:spPr>
          <a:xfrm>
            <a:off x="1560195" y="2580640"/>
            <a:ext cx="77470" cy="7747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35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1526540" y="360045"/>
            <a:ext cx="309880" cy="2222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36420" y="212725"/>
            <a:ext cx="155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95" b="1"/>
              <a:t>m/z value 720.4954</a:t>
            </a:r>
            <a:endParaRPr lang="en-US" altLang="zh-CN" sz="795" b="1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510665" y="594995"/>
            <a:ext cx="404495" cy="247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36420" y="464820"/>
            <a:ext cx="155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95" b="1"/>
              <a:t>m/z value 279.2335</a:t>
            </a:r>
            <a:endParaRPr lang="en-US" altLang="zh-CN" sz="795" b="1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610735" y="1120140"/>
            <a:ext cx="12700" cy="1525270"/>
          </a:xfrm>
          <a:prstGeom prst="straightConnector1">
            <a:avLst/>
          </a:prstGeom>
          <a:ln w="95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262120" y="1736090"/>
            <a:ext cx="5200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95"/>
              <a:t>0.17</a:t>
            </a:r>
            <a:endParaRPr lang="en-US" altLang="zh-CN" sz="795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-375285" y="1589405"/>
            <a:ext cx="230124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35" b="1"/>
              <a:t> Correlation Coefficients</a:t>
            </a:r>
            <a:endParaRPr lang="en-US" altLang="zh-CN" sz="1435" b="1"/>
          </a:p>
        </p:txBody>
      </p:sp>
      <p:sp>
        <p:nvSpPr>
          <p:cNvPr id="55" name="文本框 54"/>
          <p:cNvSpPr txBox="1"/>
          <p:nvPr/>
        </p:nvSpPr>
        <p:spPr>
          <a:xfrm>
            <a:off x="1543685" y="3063240"/>
            <a:ext cx="30988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35" b="1"/>
              <a:t>15 Top Correlated m/z Values</a:t>
            </a:r>
            <a:endParaRPr lang="en-US" altLang="zh-CN" sz="1435" b="1"/>
          </a:p>
        </p:txBody>
      </p: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943354" y="31115"/>
            <a:ext cx="4116391" cy="3334386"/>
            <a:chOff x="8747" y="494"/>
            <a:chExt cx="6404" cy="5187"/>
          </a:xfrm>
        </p:grpSpPr>
        <p:grpSp>
          <p:nvGrpSpPr>
            <p:cNvPr id="46" name="组合 45"/>
            <p:cNvGrpSpPr/>
            <p:nvPr/>
          </p:nvGrpSpPr>
          <p:grpSpPr>
            <a:xfrm>
              <a:off x="9102" y="494"/>
              <a:ext cx="5960" cy="4298"/>
              <a:chOff x="9102" y="482"/>
              <a:chExt cx="5960" cy="42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rcRect l="12148" r="466" b="5674"/>
              <a:stretch>
                <a:fillRect/>
              </a:stretch>
            </p:blipFill>
            <p:spPr>
              <a:xfrm>
                <a:off x="9725" y="482"/>
                <a:ext cx="5337" cy="429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02" y="846"/>
                    <a:ext cx="510" cy="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755" b="1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2" y="846"/>
                    <a:ext cx="510" cy="32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9102" y="1792"/>
                    <a:ext cx="510" cy="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755" b="1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2" y="1792"/>
                    <a:ext cx="510" cy="32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9102" y="2739"/>
                    <a:ext cx="510" cy="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𝟓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755" b="1"/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2" y="2739"/>
                    <a:ext cx="510" cy="32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9102" y="3684"/>
                    <a:ext cx="510" cy="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sz="755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𝟕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755" b="1"/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2" y="3684"/>
                    <a:ext cx="510" cy="32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文本框 9"/>
              <p:cNvSpPr txBox="1"/>
              <p:nvPr/>
            </p:nvSpPr>
            <p:spPr>
              <a:xfrm>
                <a:off x="10395" y="3707"/>
                <a:ext cx="2435" cy="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/>
                  <a:t>Prostate    Dataset</a:t>
                </a:r>
                <a:endParaRPr lang="en-US" altLang="zh-CN" sz="1000" b="1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798" y="3539"/>
                <a:ext cx="2457" cy="1180"/>
              </a:xfrm>
              <a:prstGeom prst="rect">
                <a:avLst/>
              </a:prstGeom>
              <a:noFill/>
              <a:ln w="9525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68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395" y="4219"/>
                <a:ext cx="2024" cy="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/>
                  <a:t>Colorectal Dataset</a:t>
                </a:r>
                <a:endParaRPr lang="en-US" altLang="zh-CN" sz="1000" b="1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9845" y="3840"/>
                <a:ext cx="688" cy="112"/>
                <a:chOff x="9845" y="3840"/>
                <a:chExt cx="688" cy="112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9845" y="3871"/>
                  <a:ext cx="689" cy="57"/>
                </a:xfrm>
                <a:prstGeom prst="rect">
                  <a:avLst/>
                </a:prstGeom>
                <a:solidFill>
                  <a:srgbClr val="1C9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68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 rot="18900000">
                  <a:off x="10173" y="3840"/>
                  <a:ext cx="113" cy="113"/>
                </a:xfrm>
                <a:prstGeom prst="rect">
                  <a:avLst/>
                </a:prstGeom>
                <a:solidFill>
                  <a:srgbClr val="1E91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35"/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9845" y="4387"/>
                <a:ext cx="689" cy="57"/>
              </a:xfrm>
              <a:prstGeom prst="rect">
                <a:avLst/>
              </a:prstGeom>
              <a:solidFill>
                <a:srgbClr val="FFB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680"/>
              </a:p>
            </p:txBody>
          </p:sp>
          <p:sp>
            <p:nvSpPr>
              <p:cNvPr id="43" name="矩形 42"/>
              <p:cNvSpPr/>
              <p:nvPr/>
            </p:nvSpPr>
            <p:spPr>
              <a:xfrm rot="16200000">
                <a:off x="10173" y="4355"/>
                <a:ext cx="113" cy="113"/>
              </a:xfrm>
              <a:prstGeom prst="rect">
                <a:avLst/>
              </a:prstGeom>
              <a:solidFill>
                <a:srgbClr val="FFB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35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 rot="16200000">
              <a:off x="7951" y="2430"/>
              <a:ext cx="2077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35" b="1"/>
                <a:t>MSE LOSS</a:t>
              </a:r>
              <a:endParaRPr lang="en-US" altLang="zh-CN" sz="1435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725" y="4851"/>
              <a:ext cx="1254" cy="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55" b="1"/>
                <a:t>Memory</a:t>
              </a:r>
              <a:endParaRPr lang="en-US" altLang="zh-CN" sz="955" b="1"/>
            </a:p>
            <a:p>
              <a:r>
                <a:rPr lang="en-US" altLang="zh-CN" sz="955" b="1"/>
                <a:t>Efficient</a:t>
              </a:r>
              <a:endParaRPr lang="en-US" altLang="zh-CN" sz="955" b="1"/>
            </a:p>
            <a:p>
              <a:r>
                <a:rPr lang="en-US" altLang="zh-CN" sz="955" b="1"/>
                <a:t>PCA</a:t>
              </a:r>
              <a:endParaRPr lang="en-US" altLang="zh-CN" sz="955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751" y="4851"/>
              <a:ext cx="1265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55" b="1"/>
                <a:t>DWT+PCA</a:t>
              </a:r>
              <a:endParaRPr lang="en-US" altLang="zh-CN" sz="955" b="1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092" y="4870"/>
              <a:ext cx="738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55" b="1"/>
                <a:t>PCA</a:t>
              </a:r>
              <a:endParaRPr lang="en-US" altLang="zh-CN" sz="955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082" y="4870"/>
              <a:ext cx="1036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55" b="1"/>
                <a:t>msiPL</a:t>
              </a:r>
              <a:endParaRPr lang="en-US" altLang="zh-CN" sz="955" b="1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4208" y="4889"/>
              <a:ext cx="943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55" b="1"/>
                <a:t>Atnal</a:t>
              </a:r>
              <a:endParaRPr lang="en-US" altLang="zh-CN" sz="955" b="1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567690" y="-187960"/>
            <a:ext cx="565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/>
              <a:t>a</a:t>
            </a:r>
            <a:endParaRPr lang="en-US" altLang="zh-CN" sz="6000" b="1"/>
          </a:p>
        </p:txBody>
      </p:sp>
      <p:sp>
        <p:nvSpPr>
          <p:cNvPr id="65" name="文本框 64"/>
          <p:cNvSpPr txBox="1"/>
          <p:nvPr/>
        </p:nvSpPr>
        <p:spPr>
          <a:xfrm>
            <a:off x="4690110" y="-107315"/>
            <a:ext cx="565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/>
              <a:t>b</a:t>
            </a:r>
            <a:endParaRPr lang="en-US" altLang="zh-CN" sz="6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Droid Sans Fallback</vt:lpstr>
      <vt:lpstr>Microsoft YaHei</vt:lpstr>
      <vt:lpstr>Arial Unicode MS</vt:lpstr>
      <vt:lpstr>SimSun</vt:lpstr>
      <vt:lpstr>DejaVu Math TeX Gyre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amfe</cp:lastModifiedBy>
  <cp:revision>7</cp:revision>
  <dcterms:created xsi:type="dcterms:W3CDTF">2023-08-08T09:08:16Z</dcterms:created>
  <dcterms:modified xsi:type="dcterms:W3CDTF">2023-08-08T09:08:16Z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