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0" r:id="rId6"/>
    <p:sldId id="261" r:id="rId7"/>
    <p:sldId id="348" r:id="rId8"/>
    <p:sldId id="259" r:id="rId9"/>
    <p:sldId id="296" r:id="rId10"/>
    <p:sldId id="295" r:id="rId11"/>
    <p:sldId id="301" r:id="rId12"/>
    <p:sldId id="403" r:id="rId13"/>
    <p:sldId id="297" r:id="rId14"/>
    <p:sldId id="347" r:id="rId15"/>
    <p:sldId id="302" r:id="rId16"/>
    <p:sldId id="305" r:id="rId17"/>
    <p:sldId id="304" r:id="rId18"/>
    <p:sldId id="306" r:id="rId19"/>
    <p:sldId id="346" r:id="rId20"/>
    <p:sldId id="303" r:id="rId21"/>
    <p:sldId id="299" r:id="rId22"/>
    <p:sldId id="398" r:id="rId23"/>
    <p:sldId id="298" r:id="rId24"/>
    <p:sldId id="300" r:id="rId25"/>
    <p:sldId id="345" r:id="rId26"/>
    <p:sldId id="278" r:id="rId27"/>
  </p:sldIdLst>
  <p:sldSz cx="9144000" cy="5143500"/>
  <p:notesSz cx="6858000" cy="9144000"/>
  <p:embeddedFontLst>
    <p:embeddedFont>
      <p:font typeface="Amatic SC" panose="00000500000000000000"/>
      <p:regular r:id="rId32"/>
    </p:embeddedFont>
    <p:embeddedFont>
      <p:font typeface="Caveat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og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4T19:39:54.039" idx="1">
    <p:pos x="2919" y="2367"/>
    <p:text>no. of links is double the no. of cells</p:text>
  </p:cm>
  <p:cm authorId="1" dt="2022-05-05T05:21:16.119" idx="2">
    <p:pos x="2181" y="2406"/>
    <p:text>user-defined minimum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6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6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6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solidFill>
          <a:srgbClr val="000000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350825" y="972913"/>
            <a:ext cx="5051951" cy="31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2765775" y="1645750"/>
            <a:ext cx="4227000" cy="14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type="subTitle" idx="1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body" idx="1"/>
          </p:nvPr>
        </p:nvSpPr>
        <p:spPr>
          <a:xfrm>
            <a:off x="1387000" y="1933200"/>
            <a:ext cx="62415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5016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1pPr>
            <a:lvl2pPr marL="914400" lvl="1" indent="-5016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2pPr>
            <a:lvl3pPr marL="1371600" lvl="2" indent="-5016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3pPr>
            <a:lvl4pPr marL="1828800" lvl="3" indent="-5016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4pPr>
            <a:lvl5pPr marL="2286000" lvl="4" indent="-5016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5pPr>
            <a:lvl6pPr marL="2743200" lvl="5" indent="-5016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6pPr>
            <a:lvl7pPr marL="3200400" lvl="6" indent="-5016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7pPr>
            <a:lvl8pPr marL="3657600" lvl="7" indent="-5016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8pPr>
            <a:lvl9pPr marL="4114800" lvl="8" indent="-50165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9pPr>
          </a:lstStyle>
          <a:p/>
        </p:txBody>
      </p:sp>
      <p:sp>
        <p:nvSpPr>
          <p:cNvPr id="18" name="Google Shape;18;p4"/>
          <p:cNvSpPr txBox="1"/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type="body" idx="1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type="body" idx="1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type="body" idx="2"/>
          </p:nvPr>
        </p:nvSpPr>
        <p:spPr>
          <a:xfrm>
            <a:off x="5156126" y="1287950"/>
            <a:ext cx="3530700" cy="32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1411775" y="1287950"/>
            <a:ext cx="2238000" cy="363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type="body" idx="2"/>
          </p:nvPr>
        </p:nvSpPr>
        <p:spPr>
          <a:xfrm>
            <a:off x="3929671" y="1287950"/>
            <a:ext cx="2238000" cy="363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type="body" idx="3"/>
          </p:nvPr>
        </p:nvSpPr>
        <p:spPr>
          <a:xfrm>
            <a:off x="6447566" y="1287950"/>
            <a:ext cx="2238000" cy="363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body" idx="1"/>
          </p:nvPr>
        </p:nvSpPr>
        <p:spPr>
          <a:xfrm>
            <a:off x="1411775" y="4270412"/>
            <a:ext cx="72750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9" name="Google Shape;39;p9"/>
          <p:cNvSpPr txBox="1"/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/>
          <a:stretch>
            <a:fillRect/>
          </a:stretch>
        </a:blip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 panose="00000500000000000000"/>
              <a:buNone/>
              <a:defRPr sz="3200" b="1">
                <a:solidFill>
                  <a:schemeClr val="dk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 panose="00000500000000000000"/>
              <a:buNone/>
              <a:defRPr sz="3200" b="1">
                <a:solidFill>
                  <a:schemeClr val="dk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 panose="00000500000000000000"/>
              <a:buNone/>
              <a:defRPr sz="3200" b="1">
                <a:solidFill>
                  <a:schemeClr val="dk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 panose="00000500000000000000"/>
              <a:buNone/>
              <a:defRPr sz="3200" b="1">
                <a:solidFill>
                  <a:schemeClr val="dk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 panose="00000500000000000000"/>
              <a:buNone/>
              <a:defRPr sz="3200" b="1">
                <a:solidFill>
                  <a:schemeClr val="dk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 panose="00000500000000000000"/>
              <a:buNone/>
              <a:defRPr sz="3200" b="1">
                <a:solidFill>
                  <a:schemeClr val="dk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 panose="00000500000000000000"/>
              <a:buNone/>
              <a:defRPr sz="3200" b="1">
                <a:solidFill>
                  <a:schemeClr val="dk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 panose="00000500000000000000"/>
              <a:buNone/>
              <a:defRPr sz="3200" b="1">
                <a:solidFill>
                  <a:schemeClr val="dk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 panose="00000500000000000000"/>
              <a:buNone/>
              <a:defRPr sz="3200" b="1">
                <a:solidFill>
                  <a:schemeClr val="dk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lvl="1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lvl="2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lvl="3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lvl="4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lvl="5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lvl="6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lvl="7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lvl="8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hyperlink" Target="http://www.slidescarnival.com/help-use-presentation-templat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png"/><Relationship Id="rId2" Type="http://schemas.openxmlformats.org/officeDocument/2006/relationships/hyperlink" Target="http://www.slidescarnival.com/help-use-presentation-template" TargetMode="Externa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5.xml"/><Relationship Id="rId2" Type="http://schemas.openxmlformats.org/officeDocument/2006/relationships/hyperlink" Target="http://www.slidescarnival.com/help-use-presentation-template" TargetMode="Externa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hyperlink" Target="http://www.slidescarnival.com/help-use-presentation-templat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ctrTitle"/>
          </p:nvPr>
        </p:nvSpPr>
        <p:spPr>
          <a:xfrm>
            <a:off x="2765775" y="1645750"/>
            <a:ext cx="4227000" cy="14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</a:t>
            </a:r>
            <a:r>
              <a:rPr lang="en-GB"/>
              <a:t>r</a:t>
            </a:r>
            <a:r>
              <a:rPr lang="en-US" altLang="en-GB"/>
              <a:t>oblem formulation of system model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PAPER ONE</a:t>
            </a:r>
            <a:endParaRPr lang="en-US" altLang="en-GB"/>
          </a:p>
        </p:txBody>
      </p:sp>
      <p:sp>
        <p:nvSpPr>
          <p:cNvPr id="53" name="Google Shape;53;p12"/>
          <p:cNvSpPr txBox="1"/>
          <p:nvPr>
            <p:ph type="body" idx="1"/>
          </p:nvPr>
        </p:nvSpPr>
        <p:spPr>
          <a:xfrm>
            <a:off x="1412875" y="1001395"/>
            <a:ext cx="6991350" cy="32359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800"/>
              <a:t>where ω and ωc represent transmitting bandwidth and bandwidth of coherence respectively, tc represents coherence </a:t>
            </a:r>
            <a:r>
              <a:rPr sz="1800"/>
              <a:t>time, P</a:t>
            </a:r>
            <a:r>
              <a:rPr sz="1800" baseline="30000"/>
              <a:t>2</a:t>
            </a:r>
            <a:r>
              <a:rPr sz="1800" baseline="-25000"/>
              <a:t>n</a:t>
            </a:r>
            <a:r>
              <a:rPr sz="1800"/>
              <a:t> represents average noise power, Ψ</a:t>
            </a:r>
            <a:r>
              <a:rPr sz="1800" baseline="-25000"/>
              <a:t>1</a:t>
            </a:r>
            <a:r>
              <a:rPr sz="1800"/>
              <a:t> denotes inverse channel loss, and ψ</a:t>
            </a:r>
            <a:r>
              <a:rPr sz="1800" baseline="-25000"/>
              <a:t>2</a:t>
            </a:r>
            <a:r>
              <a:rPr sz="1800"/>
              <a:t> is intercell interference strength. The term</a:t>
            </a:r>
            <a:r>
              <a:rPr lang="en-US" sz="1800"/>
              <a:t> </a:t>
            </a:r>
            <a:r>
              <a:rPr sz="1800"/>
              <a:t>ωc, tc explains about required overhead to acquire channel, Pt/</a:t>
            </a:r>
            <a:r>
              <a:rPr lang="en-US" sz="1800"/>
              <a:t>K</a:t>
            </a:r>
            <a:r>
              <a:rPr sz="1800"/>
              <a:t> denotes average transmitting power of a user,</a:t>
            </a:r>
            <a:r>
              <a:rPr lang="en-US" sz="1800"/>
              <a:t> </a:t>
            </a:r>
            <a:r>
              <a:rPr sz="1800"/>
              <a:t>M − </a:t>
            </a:r>
            <a:r>
              <a:rPr lang="en-US" sz="1800"/>
              <a:t>K</a:t>
            </a:r>
            <a:r>
              <a:rPr sz="1800"/>
              <a:t> denotes efficient array gain, and P</a:t>
            </a:r>
            <a:r>
              <a:rPr sz="1800" baseline="30000"/>
              <a:t>2</a:t>
            </a:r>
            <a:r>
              <a:rPr sz="1800" baseline="-25000"/>
              <a:t>n</a:t>
            </a:r>
            <a:r>
              <a:rPr sz="1800"/>
              <a:t>Ψ1 +P</a:t>
            </a:r>
            <a:r>
              <a:rPr sz="1800" baseline="-25000"/>
              <a:t>t</a:t>
            </a:r>
            <a:r>
              <a:rPr sz="1800"/>
              <a:t>Ψ2 denotes average degradation due to interference and noise.</a:t>
            </a:r>
            <a:endParaRPr sz="18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sz="18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Google Shape;54;p12"/>
              <p:cNvSpPr txBox="1"/>
              <p:nvPr>
                <p:ph type="body" idx="2"/>
              </p:nvPr>
            </p:nvSpPr>
            <p:spPr>
              <a:xfrm>
                <a:off x="1464400" y="4348031"/>
                <a:ext cx="7222500" cy="5853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GB" sz="1400" b="1">
                    <a:solidFill>
                      <a:srgbClr val="CC0000"/>
                    </a:solidFill>
                  </a:rPr>
                  <a:t>For t</a:t>
                </a:r>
                <a:r>
                  <a:rPr lang="en-GB" sz="1400" b="1">
                    <a:solidFill>
                      <a:srgbClr val="CC0000"/>
                    </a:solidFill>
                  </a:rPr>
                  <a:t>he</a:t>
                </a:r>
                <a:r>
                  <a:rPr lang="en-US" altLang="en-GB" sz="1400" b="1">
                    <a:solidFill>
                      <a:srgbClr val="CC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𝜇</m:t>
                        </m:r>
                      </m:den>
                    </m:f>
                    <m:r>
                      <a:rPr lang="en-US" sz="14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p>
                    </m:sSubSup>
                    <m:r>
                      <a:rPr lang="en-US" sz="14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charset="0"/>
                        <a:cs typeface="Cambria Math" panose="02040503050406030204" charset="0"/>
                      </a:rPr>
                      <m:t>𝐾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𝐾</m:t>
                        </m:r>
                      </m:sup>
                    </m:sSubSup>
                    <m:r>
                      <a:rPr lang="en-US" sz="14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𝑝𝑟𝑒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sz="14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400" b="1">
                    <a:solidFill>
                      <a:srgbClr val="CC0000"/>
                    </a:solidFill>
                  </a:rPr>
                  <a:t> </a:t>
                </a:r>
                <a:r>
                  <a:rPr lang="en-US" altLang="en-GB" sz="1400" b="1">
                    <a:solidFill>
                      <a:srgbClr val="CC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𝑝𝑟𝑒</m:t>
                        </m:r>
                      </m:sub>
                    </m:sSub>
                    <m:r>
                      <a:rPr lang="en-US" sz="1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𝐾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f>
                      <m:fPr>
                        <m:ctrlP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num>
                      <m:den>
                        <m:sSub>
                          <m:sSubPr>
                            <m:ctrlPr>
                              <a:rPr lang="en-US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altLang="en-GB" sz="1400" b="1">
                    <a:solidFill>
                      <a:srgbClr val="CC0000"/>
                    </a:solidFill>
                  </a:rPr>
                  <a:t> </a:t>
                </a:r>
                <a:r>
                  <a:rPr lang="en-GB" sz="1400" b="1">
                    <a:solidFill>
                      <a:srgbClr val="CC0000"/>
                    </a:solidFill>
                  </a:rPr>
                  <a:t>parameters</a:t>
                </a:r>
                <a:r>
                  <a:rPr lang="en-US" altLang="en-GB" sz="1400" b="1">
                    <a:solidFill>
                      <a:srgbClr val="CC0000"/>
                    </a:solidFill>
                  </a:rPr>
                  <a:t>,</a:t>
                </a:r>
                <a:r>
                  <a:rPr lang="en-GB" sz="1400" b="1">
                    <a:solidFill>
                      <a:srgbClr val="CC0000"/>
                    </a:solidFill>
                  </a:rPr>
                  <a:t> </a:t>
                </a:r>
                <a:r>
                  <a:rPr lang="en-US" altLang="en-GB" sz="1400" b="1" u="sng">
                    <a:solidFill>
                      <a:srgbClr val="CC0000"/>
                    </a:solidFill>
                    <a:hlinkClick r:id="rId1"/>
                  </a:rPr>
                  <a:t>which are equation 3 and 4 in page 5</a:t>
                </a:r>
                <a:endParaRPr sz="1400">
                  <a:solidFill>
                    <a:srgbClr val="CC0000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CC0000"/>
                  </a:solidFill>
                </a:endParaRPr>
              </a:p>
            </p:txBody>
          </p:sp>
        </mc:Choice>
        <mc:Fallback>
          <p:sp>
            <p:nvSpPr>
              <p:cNvPr id="54" name="Google Shape;54;p1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464400" y="4348031"/>
                <a:ext cx="7222500" cy="585300"/>
              </a:xfrm>
              <a:prstGeom prst="rect">
                <a:avLst/>
              </a:prstGeom>
              <a:blipFill rotWithShape="1">
                <a:blip r:embed="rId2"/>
                <a:stretch>
                  <a:fillRect l="-1" t="-32" r="1" b="-3677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Google Shape;55;p12"/>
          <p:cNvSpPr txBox="1"/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PAPER ONE</a:t>
            </a:r>
            <a:endParaRPr lang="en-US" alt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Google Shape;53;p12"/>
              <p:cNvSpPr txBox="1"/>
              <p:nvPr>
                <p:ph type="body" idx="1"/>
              </p:nvPr>
            </p:nvSpPr>
            <p:spPr>
              <a:xfrm>
                <a:off x="1412875" y="1001395"/>
                <a:ext cx="6991350" cy="323596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US" altLang="en-GB" sz="1800"/>
                  <a:t>CONSTRAINTS</a:t>
                </a:r>
                <a:endParaRPr lang="en-US" altLang="en-GB" sz="1800"/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US" altLang="en-GB" sz="1800">
                    <a:latin typeface="Arial" panose="020B0604020202020204" pitchFamily="34" charset="0"/>
                  </a:rPr>
                  <a:t>X=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𝐾</m:t>
                            </m:r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𝑀</m:t>
                            </m:r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  <m:sSub>
                              <m:sSubPr>
                                <m:ctrlP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 </m:t>
                        </m:r>
                        <m:eqArr>
                          <m:eqArrPr>
                            <m:ctrlP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eqArrPr>
                          <m:e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≤</m:t>
                            </m:r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𝐾</m:t>
                            </m:r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≤</m:t>
                            </m:r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𝑀</m:t>
                            </m:r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≤</m:t>
                            </m:r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𝑀</m:t>
                            </m:r>
                            <m:sSubSup>
                              <m:sSubSupPr>
                                <m:ctrlP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𝑚𝑎𝑥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endParaRPr lang="en-US" altLang="en-GB" sz="1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endParaRPr sz="1800"/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US" sz="1800"/>
                  <a:t>;</a:t>
                </a:r>
                <a:r>
                  <a:rPr sz="1800"/>
                  <a:t>where Mmax represents the largest amount of antenna allowed or possible at every BS, P</a:t>
                </a:r>
                <a:r>
                  <a:rPr lang="en-US" sz="1800" baseline="-25000"/>
                  <a:t>t</a:t>
                </a:r>
                <a:r>
                  <a:rPr sz="1800"/>
                  <a:t>max denotes the maximal power</a:t>
                </a:r>
                <a:r>
                  <a:rPr lang="en-US" sz="1800"/>
                  <a:t> </a:t>
                </a:r>
                <a:r>
                  <a:rPr sz="1800"/>
                  <a:t>discharged at each BS antenna. Here, the amount of BS antennas is high when compared to a number of active usersand it can be guaranteed by the limit </a:t>
                </a:r>
                <a:r>
                  <a:rPr lang="en-US" sz="1800"/>
                  <a:t>K</a:t>
                </a:r>
                <a:r>
                  <a:rPr sz="1800"/>
                  <a:t> ≤ M</a:t>
                </a:r>
                <a:r>
                  <a:rPr lang="en-US" sz="1800"/>
                  <a:t>/</a:t>
                </a:r>
                <a:r>
                  <a:rPr sz="1800"/>
                  <a:t>2</a:t>
                </a:r>
                <a:r>
                  <a:rPr lang="en-US" sz="1800"/>
                  <a:t>.</a:t>
                </a:r>
                <a:endParaRPr sz="1800"/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endParaRPr sz="1800"/>
              </a:p>
            </p:txBody>
          </p:sp>
        </mc:Choice>
        <mc:Fallback>
          <p:sp>
            <p:nvSpPr>
              <p:cNvPr id="53" name="Google Shape;53;p1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12875" y="1001395"/>
                <a:ext cx="6991350" cy="3235960"/>
              </a:xfrm>
              <a:prstGeom prst="rect">
                <a:avLst/>
              </a:prstGeom>
              <a:blipFill rotWithShape="1">
                <a:blip r:embed="rId1"/>
                <a:stretch>
                  <a:fillRect b="-655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Google Shape;55;p12"/>
          <p:cNvSpPr txBox="1"/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1941100" y="2512300"/>
            <a:ext cx="2362200" cy="137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latin typeface="Caveat"/>
                <a:ea typeface="Caveat"/>
                <a:cs typeface="Caveat"/>
                <a:sym typeface="Caveat"/>
              </a:rPr>
              <a:t>PAPER TWO</a:t>
            </a:r>
            <a:r>
              <a:rPr lang="en-GB" sz="2400">
                <a:latin typeface="Caveat"/>
                <a:ea typeface="Caveat"/>
                <a:cs typeface="Caveat"/>
                <a:sym typeface="Caveat"/>
              </a:rPr>
              <a:t>.</a:t>
            </a:r>
            <a:endParaRPr sz="24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5" name="Google Shape;125;p21"/>
          <p:cNvSpPr txBox="1"/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2</a:t>
            </a:r>
            <a:r>
              <a:rPr lang="en-GB"/>
              <a:t>.</a:t>
            </a:r>
            <a:r>
              <a:rPr lang="en-US" altLang="en-GB"/>
              <a:t>paper Two</a:t>
            </a:r>
            <a:endParaRPr lang="en-US" altLang="en-GB"/>
          </a:p>
        </p:txBody>
      </p:sp>
      <p:sp>
        <p:nvSpPr>
          <p:cNvPr id="69" name="Google Shape;69;p14"/>
          <p:cNvSpPr txBox="1"/>
          <p:nvPr>
            <p:ph type="subTitle" idx="1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Bi-SON: Big-Data Self Organizing Network for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Energy Efficient Ultra-Dense Small Cells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PAPER TWO</a:t>
            </a:r>
            <a:endParaRPr lang="en-US" alt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Google Shape;53;p12"/>
              <p:cNvSpPr txBox="1"/>
              <p:nvPr>
                <p:ph type="body" idx="1"/>
              </p:nvPr>
            </p:nvSpPr>
            <p:spPr>
              <a:xfrm>
                <a:off x="1412875" y="1001395"/>
                <a:ext cx="6991350" cy="323596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US" altLang="en-GB" sz="1800"/>
                  <a:t>DECISION VARIABLE</a:t>
                </a:r>
                <a:endParaRPr sz="1800"/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altLang="en-GB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  <m:e>
                          <m: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en-GB" sz="1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US" altLang="en-GB" sz="1800">
                    <a:latin typeface="Arial" panose="020B0604020202020204" pitchFamily="34" charset="0"/>
                    <a:cs typeface="Arial" panose="020B0604020202020204" pitchFamily="34" charset="0"/>
                  </a:rPr>
                  <a:t>&gt;if the small cell q is in the sleeping mode ,so </a:t>
                </a:r>
                <a14:m>
                  <m:oMath xmlns:m="http://schemas.openxmlformats.org/officeDocument/2006/math">
                    <m:r>
                      <a:rPr lang="en-US" altLang="en-GB" sz="1800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</m:oMath>
                </a14:m>
                <a:r>
                  <a:rPr lang="en-US" altLang="en-GB" sz="1800">
                    <a:latin typeface="Arial" panose="020B0604020202020204" pitchFamily="34" charset="0"/>
                    <a:cs typeface="Arial" panose="020B0604020202020204" pitchFamily="34" charset="0"/>
                  </a:rPr>
                  <a:t> = 0</a:t>
                </a:r>
                <a:endParaRPr lang="en-US" altLang="en-GB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US" altLang="en-GB" sz="1800">
                    <a:latin typeface="Arial" panose="020B0604020202020204" pitchFamily="34" charset="0"/>
                    <a:cs typeface="Arial" panose="020B0604020202020204" pitchFamily="34" charset="0"/>
                  </a:rPr>
                  <a:t>&gt;</a:t>
                </a:r>
                <a:r>
                  <a:rPr lang="en-US" altLang="en-GB" sz="18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if the small cell q is in the active mode ,so </a:t>
                </a:r>
                <a14:m>
                  <m:oMath xmlns:m="http://schemas.openxmlformats.org/officeDocument/2006/math">
                    <m:r>
                      <a:rPr lang="en-US" altLang="en-GB" sz="1800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</m:oMath>
                </a14:m>
                <a:r>
                  <a:rPr lang="en-US" altLang="en-GB" sz="18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= 1</a:t>
                </a:r>
                <a:endParaRPr lang="en-US" altLang="en-GB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endParaRPr lang="en-US" altLang="en-GB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3" name="Google Shape;53;p1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12875" y="1001395"/>
                <a:ext cx="6991350" cy="323596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Google Shape;55;p12"/>
          <p:cNvSpPr txBox="1"/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PAPER TWO</a:t>
            </a:r>
            <a:endParaRPr lang="en-US" alt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Google Shape;53;p12"/>
              <p:cNvSpPr txBox="1"/>
              <p:nvPr>
                <p:ph type="body" idx="1"/>
              </p:nvPr>
            </p:nvSpPr>
            <p:spPr>
              <a:xfrm>
                <a:off x="1412875" y="1001395"/>
                <a:ext cx="6991350" cy="348615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US" altLang="en-GB" sz="1800">
                    <a:sym typeface="+mn-ea"/>
                  </a:rPr>
                  <a:t>-OPTIMIZATION TYPE :</a:t>
                </a:r>
                <a:endParaRPr lang="en-US" altLang="en-GB" sz="1800"/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US" altLang="en-GB" sz="1800">
                    <a:sym typeface="+mn-ea"/>
                  </a:rPr>
                  <a:t>MAXIMIZATION</a:t>
                </a:r>
                <a:endParaRPr lang="en-US" altLang="en-GB" sz="1800"/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endParaRPr lang="en-US" altLang="en-GB" sz="1800"/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US" altLang="en-GB" sz="1800">
                    <a:sym typeface="+mn-ea"/>
                  </a:rPr>
                  <a:t>-OBJECTIVE FUNCTION:</a:t>
                </a:r>
                <a:endParaRPr sz="1800"/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GB" sz="1800" b="1"/>
                  <a:t>max</a:t>
                </a:r>
                <a:r>
                  <a:rPr lang="en-GB" sz="1800"/>
                  <a:t> </a:t>
                </a:r>
                <a:r>
                  <a:rPr lang="en-US" altLang="en-GB" sz="1800"/>
                  <a:t>  the sum of utility of the data rate (throughput </a:t>
                </a:r>
                <a:r>
                  <a:rPr lang="en-US" altLang="en-GB" sz="1800" i="1"/>
                  <a:t>R</a:t>
                </a:r>
                <a:r>
                  <a:rPr lang="en-US" altLang="en-GB" sz="1800"/>
                  <a:t>)</a:t>
                </a:r>
                <a:endParaRPr lang="en-US" altLang="en-GB" sz="1800"/>
              </a:p>
              <a:p>
                <a:pPr marL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US" altLang="en-GB" sz="1800"/>
                  <a:t>&gt;&gt; </a:t>
                </a:r>
                <a14:m>
                  <m:oMath xmlns:m="http://schemas.openxmlformats.org/officeDocument/2006/math">
                    <m:r>
                      <a:rPr lang="en-US" altLang="en-GB" sz="1800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en-GB" sz="1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𝑄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𝑞</m:t>
                                </m:r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en-GB" sz="1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𝑄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𝐾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en-GB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GB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en-GB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𝑞</m:t>
                                    </m:r>
                                  </m:sub>
                                </m:sSub>
                              </m:den>
                            </m:f>
                            <m:func>
                              <m:funcPr>
                                <m:ctrlP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en-GB" sz="180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en-GB" sz="180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en-GB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en-GB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GB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𝑆𝐼𝑁𝑅</m:t>
                                    </m:r>
                                  </m:e>
                                  <m:sub>
                                    <m:r>
                                      <a:rPr lang="en-US" altLang="en-GB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𝑞</m:t>
                                    </m:r>
                                    <m:r>
                                      <a:rPr lang="en-US" altLang="en-GB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,</m:t>
                                    </m:r>
                                    <m:r>
                                      <a:rPr lang="en-US" altLang="en-GB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GB" sz="1800"/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US" altLang="en-GB" sz="1800"/>
                  <a:t>; </a:t>
                </a:r>
                <a:r>
                  <a:rPr lang="en-US" altLang="en-GB" sz="1800" b="1"/>
                  <a:t>where</a:t>
                </a:r>
                <a:endParaRPr lang="en-US" altLang="en-GB" sz="1800"/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US" sz="1800">
                    <a:sym typeface="+mn-ea"/>
                  </a:rPr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𝑆𝐼𝑁𝑅</m:t>
                        </m:r>
                      </m:e>
                      <m:sub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/>
                  <a:t> </a:t>
                </a:r>
                <a14:m>
                  <m:oMath xmlns:m="http://schemas.openxmlformats.org/officeDocument/2006/math">
                    <m:r>
                      <a:rPr lang="en-US" altLang="en-GB" sz="1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𝑅</m:t>
                            </m:r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</m:t>
                            </m:r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≠</m:t>
                            </m:r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𝑄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𝑅</m:t>
                                </m:r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𝑙</m:t>
                                </m:r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sz="1800"/>
                  <a:t>                             </a:t>
                </a:r>
                <a:r>
                  <a:rPr lang="en-US" sz="180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/>
                  <a:t> </a:t>
                </a:r>
                <a14:m>
                  <m:oMath xmlns:m="http://schemas.openxmlformats.org/officeDocument/2006/math">
                    <m:r>
                      <a:rPr lang="en-US" altLang="en-GB" sz="1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r>
                  <a:rPr lang="en-US" sz="18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sub>
                    </m:sSub>
                    <m:r>
                      <a:rPr lang="en-US" altLang="en-GB" sz="18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en-GB" sz="1800" i="1">
                        <a:latin typeface="Cambria Math" panose="02040503050406030204" charset="0"/>
                        <a:cs typeface="Cambria Math" panose="02040503050406030204" charset="0"/>
                      </a:rPr>
                      <m:t>𝜀</m:t>
                    </m:r>
                    <m:r>
                      <a:rPr lang="en-US" altLang="en-GB" sz="18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sSubSup>
                      <m:sSubSupPr>
                        <m:ctrlP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sup>
                    </m:sSubSup>
                  </m:oMath>
                </a14:m>
                <a:endParaRPr sz="1800"/>
              </a:p>
            </p:txBody>
          </p:sp>
        </mc:Choice>
        <mc:Fallback>
          <p:sp>
            <p:nvSpPr>
              <p:cNvPr id="53" name="Google Shape;53;p1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12875" y="1001395"/>
                <a:ext cx="6991350" cy="348615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Google Shape;54;p12"/>
              <p:cNvSpPr txBox="1"/>
              <p:nvPr>
                <p:ph type="body" idx="2"/>
              </p:nvPr>
            </p:nvSpPr>
            <p:spPr>
              <a:xfrm>
                <a:off x="1463130" y="4443916"/>
                <a:ext cx="7222500" cy="5853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GB" sz="1400" b="1">
                    <a:solidFill>
                      <a:srgbClr val="CC0000"/>
                    </a:solidFill>
                  </a:rPr>
                  <a:t>Such that th</a:t>
                </a:r>
                <a:r>
                  <a:rPr lang="en-GB" sz="1400" b="1">
                    <a:solidFill>
                      <a:srgbClr val="CC0000"/>
                    </a:solidFill>
                  </a:rPr>
                  <a:t>e parameters are </a:t>
                </a:r>
                <a:r>
                  <a:rPr lang="en-US" altLang="en-GB" sz="1400" b="1">
                    <a:solidFill>
                      <a:srgbClr val="CC0000"/>
                    </a:solidFill>
                  </a:rPr>
                  <a:t>Q,N,Mq,B</a:t>
                </a:r>
                <a:r>
                  <a:rPr lang="en-GB" sz="1400" b="1">
                    <a:solidFill>
                      <a:srgbClr val="CC0000"/>
                    </a:solidFill>
                  </a:rPr>
                  <a:t>. </a:t>
                </a:r>
                <a:r>
                  <a:rPr lang="en-US" altLang="en-GB" sz="1400" b="1" u="sng">
                    <a:solidFill>
                      <a:srgbClr val="CC0000"/>
                    </a:solidFill>
                    <a:hlinkClick r:id="rId2"/>
                  </a:rPr>
                  <a:t>where Q</a:t>
                </a:r>
                <a:r>
                  <a:rPr lang="en-GB" sz="1400" b="1" u="sng">
                    <a:solidFill>
                      <a:srgbClr val="CC0000"/>
                    </a:solidFill>
                    <a:hlinkClick r:id="rId2"/>
                  </a:rPr>
                  <a:t> </a:t>
                </a:r>
                <a:r>
                  <a:rPr lang="en-US" altLang="en-GB" sz="1400" b="1" u="sng">
                    <a:solidFill>
                      <a:srgbClr val="CC0000"/>
                    </a:solidFill>
                    <a:hlinkClick r:id="rId2"/>
                  </a:rPr>
                  <a:t>small cell and K</a:t>
                </a:r>
                <a:r>
                  <a:rPr lang="en-GB" sz="1400" b="1" u="sng">
                    <a:solidFill>
                      <a:srgbClr val="CC0000"/>
                    </a:solidFill>
                    <a:hlinkClick r:id="rId2"/>
                  </a:rPr>
                  <a:t> users</a:t>
                </a:r>
                <a:r>
                  <a:rPr lang="en-US" altLang="en-GB" sz="1400" b="1" u="sng">
                    <a:solidFill>
                      <a:srgbClr val="CC0000"/>
                    </a:solidFill>
                    <a:hlinkClick r:id="rId2"/>
                  </a:rPr>
                  <a:t> besides Mq represent the number of served users in the samll cell q. B is the bandwidth of each small cell . The spectral efficiency of the user k which is served by the small cell q can be expressed</a:t>
                </a:r>
                <a:r>
                  <a:rPr lang="en-US" altLang="en-GB" sz="1400" b="1" u="sng">
                    <a:solidFill>
                      <a:srgbClr val="CC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GB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GB" sz="14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GB" sz="14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GB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en-GB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en-GB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en-GB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GB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GB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𝑆𝐼𝑁𝑅</m:t>
                            </m:r>
                          </m:e>
                          <m:sub>
                            <m:r>
                              <a:rPr lang="en-US" altLang="en-GB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  <m:r>
                              <a:rPr lang="en-US" altLang="en-GB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en-GB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en-GB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func>
                  </m:oMath>
                </a14:m>
                <a:endParaRPr sz="1400">
                  <a:solidFill>
                    <a:srgbClr val="CC0000"/>
                  </a:solidFill>
                </a:endParaRPr>
              </a:p>
            </p:txBody>
          </p:sp>
        </mc:Choice>
        <mc:Fallback>
          <p:sp>
            <p:nvSpPr>
              <p:cNvPr id="54" name="Google Shape;54;p1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463130" y="4443916"/>
                <a:ext cx="7222500" cy="585300"/>
              </a:xfrm>
              <a:prstGeom prst="rect">
                <a:avLst/>
              </a:prstGeom>
              <a:blipFill rotWithShape="1">
                <a:blip r:embed="rId3"/>
                <a:stretch>
                  <a:fillRect l="-1" t="-1008" r="1" b="-1084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Google Shape;55;p12"/>
          <p:cNvSpPr txBox="1"/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PAPER TWO</a:t>
            </a:r>
            <a:endParaRPr lang="en-US" alt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Google Shape;53;p12"/>
              <p:cNvSpPr txBox="1"/>
              <p:nvPr>
                <p:ph type="body" idx="1"/>
              </p:nvPr>
            </p:nvSpPr>
            <p:spPr>
              <a:xfrm>
                <a:off x="1412875" y="1001395"/>
                <a:ext cx="6991350" cy="323596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US" altLang="en-GB" sz="1800">
                    <a:sym typeface="+mn-ea"/>
                  </a:rPr>
                  <a:t>CONSTRAINTS</a:t>
                </a:r>
                <a:endParaRPr sz="1800"/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US" altLang="en-GB" sz="1800">
                    <a:sym typeface="+mn-ea"/>
                  </a:rPr>
                  <a:t>The total energy consumption of the system = P</a:t>
                </a:r>
                <a:r>
                  <a:rPr lang="en-US" altLang="en-GB" sz="1800" baseline="-25000">
                    <a:sym typeface="+mn-ea"/>
                  </a:rPr>
                  <a:t>total</a:t>
                </a:r>
                <a:endParaRPr lang="en-US" altLang="en-GB" sz="1800">
                  <a:sym typeface="+mn-ea"/>
                </a:endParaRPr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US" altLang="en-GB" sz="1800">
                    <a:sym typeface="+mn-ea"/>
                  </a:rPr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𝑡𝑜𝑡𝑎𝑙</m:t>
                        </m:r>
                      </m:sub>
                    </m:sSub>
                    <m:r>
                      <a:rPr lang="en-US" altLang="en-GB" sz="1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𝑄</m:t>
                        </m:r>
                      </m:sup>
                      <m:e>
                        <m:sSub>
                          <m:sSubPr>
                            <m:ctrlP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𝑞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𝑎𝑐𝑡𝑖𝑣𝑒</m:t>
                                </m:r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 (</m:t>
                            </m:r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𝑠𝑙𝑒𝑒𝑝</m:t>
                                </m:r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e>
                        </m:nary>
                      </m:e>
                    </m:nary>
                    <m:r>
                      <a:rPr lang="en-US" altLang="en-GB" sz="1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sub>
                      <m:sup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𝑄</m:t>
                        </m:r>
                      </m:sup>
                      <m:e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en-GB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𝜇</m:t>
                                </m:r>
                              </m:den>
                            </m:f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 (</m:t>
                        </m:r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𝑠𝑙𝑒𝑒𝑝</m:t>
                            </m:r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en-GB" sz="1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endParaRPr sz="1800"/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US" sz="1800"/>
                  <a:t>P</a:t>
                </a:r>
                <a:r>
                  <a:rPr lang="en-US" sz="1800" baseline="-25000"/>
                  <a:t>0</a:t>
                </a:r>
                <a:r>
                  <a:rPr lang="en-US" sz="1800"/>
                  <a:t> </a:t>
                </a:r>
                <a:r>
                  <a:rPr sz="1800"/>
                  <a:t>is the basic consumption of circuit depending on the small</a:t>
                </a:r>
                <a:r>
                  <a:rPr lang="en-US" sz="1800"/>
                  <a:t> </a:t>
                </a:r>
                <a:r>
                  <a:rPr sz="1800"/>
                  <a:t>cell type, and 𝜂 is the power amplifier (PA) efficiency. The</a:t>
                </a:r>
                <a:r>
                  <a:rPr lang="en-US" sz="1800"/>
                  <a:t> </a:t>
                </a:r>
                <a:r>
                  <a:rPr sz="1800"/>
                  <a:t>transmission power of the active and the sleeping mode is </a:t>
                </a:r>
                <a:r>
                  <a:rPr lang="en-US" sz="1800"/>
                  <a:t>P</a:t>
                </a:r>
                <a:r>
                  <a:rPr lang="en-US" sz="1800" baseline="-25000"/>
                  <a:t>t </a:t>
                </a:r>
                <a:r>
                  <a:rPr sz="1800"/>
                  <a:t>watt and 0 watt, respectively.</a:t>
                </a:r>
                <a:endParaRPr sz="1800"/>
              </a:p>
            </p:txBody>
          </p:sp>
        </mc:Choice>
        <mc:Fallback>
          <p:sp>
            <p:nvSpPr>
              <p:cNvPr id="53" name="Google Shape;53;p1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12875" y="1001395"/>
                <a:ext cx="6991350" cy="323596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Google Shape;55;p12"/>
          <p:cNvSpPr txBox="1"/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1941100" y="2512300"/>
            <a:ext cx="2362200" cy="137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latin typeface="Caveat"/>
                <a:ea typeface="Caveat"/>
                <a:cs typeface="Caveat"/>
                <a:sym typeface="Caveat"/>
              </a:rPr>
              <a:t>PAPER THREE</a:t>
            </a:r>
            <a:r>
              <a:rPr lang="en-GB" sz="2400">
                <a:latin typeface="Caveat"/>
                <a:ea typeface="Caveat"/>
                <a:cs typeface="Caveat"/>
                <a:sym typeface="Caveat"/>
              </a:rPr>
              <a:t>.</a:t>
            </a:r>
            <a:endParaRPr sz="24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5" name="Google Shape;125;p21"/>
          <p:cNvSpPr txBox="1"/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3</a:t>
            </a:r>
            <a:r>
              <a:rPr lang="en-GB"/>
              <a:t>.</a:t>
            </a:r>
            <a:r>
              <a:rPr lang="en-US" altLang="en-GB"/>
              <a:t>paper Three</a:t>
            </a:r>
            <a:endParaRPr lang="en-US" altLang="en-GB"/>
          </a:p>
        </p:txBody>
      </p:sp>
      <p:sp>
        <p:nvSpPr>
          <p:cNvPr id="69" name="Google Shape;69;p14"/>
          <p:cNvSpPr txBox="1"/>
          <p:nvPr>
            <p:ph type="subTitle" idx="1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Energy-efficient SON-based user-centric backhaul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scheme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PAPER THREE</a:t>
            </a:r>
            <a:endParaRPr lang="en-US" alt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Google Shape;53;p12"/>
              <p:cNvSpPr txBox="1"/>
              <p:nvPr>
                <p:ph type="body" idx="1"/>
              </p:nvPr>
            </p:nvSpPr>
            <p:spPr>
              <a:xfrm>
                <a:off x="1412875" y="1001395"/>
                <a:ext cx="6991350" cy="323596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US" altLang="en-GB" sz="1800"/>
                  <a:t>DECISION VARIABLE</a:t>
                </a:r>
                <a:endParaRPr sz="1800"/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sub>
                      </m:sSub>
                      <m:r>
                        <a:rPr lang="en-US" altLang="en-GB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;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𝑖𝑓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𝑢𝑠𝑒𝑟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𝑖𝑠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𝑐𝑜𝑛𝑛𝑒𝑐𝑡𝑒𝑑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𝑡ℎ𝑟𝑜𝑢𝑔ℎ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𝑐𝑒𝑙𝑙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𝑡𝑜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𝑎𝑔𝑔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𝑛𝑜𝑑𝑒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</m:e>
                            <m:e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;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𝑜𝑡ℎ𝑒𝑟𝑤𝑖𝑠𝑒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en-GB" sz="1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endParaRPr lang="en-US" altLang="en-GB" sz="1800">
                  <a:sym typeface="+mn-ea"/>
                </a:endParaRPr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US" altLang="en-GB" sz="1800">
                    <a:sym typeface="+mn-ea"/>
                  </a:rPr>
                  <a:t>set of optimized bias vales for each cell </a:t>
                </a:r>
                <a14:m>
                  <m:oMath xmlns:m="http://schemas.openxmlformats.org/officeDocument/2006/math">
                    <m:r>
                      <a:rPr lang="en-US" altLang="en-GB" sz="1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𝛽</m:t>
                    </m:r>
                    <m:r>
                      <a:rPr lang="en-US" altLang="en-GB" sz="1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’</m:t>
                    </m:r>
                    <m:r>
                      <a:rPr lang="en-US" altLang="en-GB" sz="1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𝑠</m:t>
                    </m:r>
                    <m:r>
                      <a:rPr lang="en-US" altLang="en-GB" sz="1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(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e>
                      <m:sub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en-GB" sz="1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e>
                      <m:sub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en-GB" sz="1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e>
                      <m:sub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en-GB" sz="1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endParaRPr lang="en-US" altLang="en-GB" sz="1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sub>
                      </m:sSub>
                      <m:r>
                        <a:rPr lang="en-US" altLang="en-GB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GB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en-GB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;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ndicates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m:rPr>
                                  <m:sty m:val="p"/>
                                </m:rP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that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m:rPr>
                                  <m:sty m:val="p"/>
                                </m:rP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the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m:rPr>
                                  <m:sty m:val="p"/>
                                </m:rP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cell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m:rPr>
                                  <m:sty m:val="p"/>
                                </m:rP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is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m:rPr>
                                  <m:sty m:val="p"/>
                                </m:rP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capable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m:rPr>
                                  <m:sty m:val="p"/>
                                </m:rP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of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m:rPr>
                                  <m:sty m:val="p"/>
                                </m:rP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ensuring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m:rPr>
                                  <m:sty m:val="p"/>
                                </m:rP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end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to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end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high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m:rPr>
                                  <m:sty m:val="p"/>
                                </m:rP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capacity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m:rPr>
                                  <m:sty m:val="p"/>
                                </m:rP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to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m:rPr>
                                  <m:sty m:val="p"/>
                                </m:rP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potential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m:rPr>
                                  <m:sty m:val="p"/>
                                </m:rP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users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GB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en-GB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GB" sz="1800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;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𝑖𝑛𝑑𝑖𝑐𝑎𝑡𝑒𝑠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ℎ𝑖𝑔ℎ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𝑒𝑛𝑑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𝑡𝑜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𝑒𝑛𝑑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𝑜𝑢𝑡𝑎𝑔𝑒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𝑝𝑟𝑜𝑏𝑎𝑏𝑖𝑙𝑖𝑡𝑦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with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m:rPr>
                                  <m:sty m:val="p"/>
                                </m:rP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stringent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m:rPr>
                                  <m:sty m:val="p"/>
                                </m:rP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resilience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m:rPr>
                                  <m:sty m:val="p"/>
                                </m:rP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requirements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53" name="Google Shape;53;p1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12875" y="1001395"/>
                <a:ext cx="6991350" cy="323596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Google Shape;55;p12"/>
          <p:cNvSpPr txBox="1"/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 idx="4294967295"/>
          </p:nvPr>
        </p:nvSpPr>
        <p:spPr>
          <a:xfrm>
            <a:off x="2204138" y="1028875"/>
            <a:ext cx="1411500" cy="687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Hello!</a:t>
            </a:r>
            <a:endParaRPr sz="4800"/>
          </a:p>
        </p:txBody>
      </p:sp>
      <p:sp>
        <p:nvSpPr>
          <p:cNvPr id="61" name="Google Shape;61;p13"/>
          <p:cNvSpPr txBox="1"/>
          <p:nvPr>
            <p:ph type="subTitle" idx="4294967295"/>
          </p:nvPr>
        </p:nvSpPr>
        <p:spPr>
          <a:xfrm>
            <a:off x="1925320" y="2402205"/>
            <a:ext cx="5354320" cy="19443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 b="1"/>
              <a:t>We are G8</a:t>
            </a:r>
            <a:endParaRPr sz="3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You can find </a:t>
            </a:r>
            <a:r>
              <a:rPr lang="en-US" altLang="en-GB"/>
              <a:t>us </a:t>
            </a:r>
            <a:r>
              <a:rPr lang="en-GB"/>
              <a:t>at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ym typeface="+mn-ea"/>
              </a:rPr>
              <a:t>abdelrahman.gelany@student.guc.edu.eg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i="1">
                <a:sym typeface="+mn-ea"/>
              </a:rPr>
              <a:t>&amp;</a:t>
            </a:r>
            <a:r>
              <a:rPr lang="en-US" altLang="en-GB">
                <a:sym typeface="+mn-ea"/>
              </a:rPr>
              <a:t> </a:t>
            </a:r>
            <a:r>
              <a:rPr lang="en-GB">
                <a:sym typeface="+mn-ea"/>
              </a:rPr>
              <a:t>mohamed.abdelmaksod@student.guc.edu.eg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i="1">
                <a:sym typeface="+mn-ea"/>
              </a:rPr>
              <a:t>&amp;</a:t>
            </a:r>
            <a:r>
              <a:rPr lang="en-US" altLang="en-GB">
                <a:sym typeface="+mn-ea"/>
              </a:rPr>
              <a:t> </a:t>
            </a:r>
            <a:r>
              <a:rPr lang="en-GB">
                <a:sym typeface="+mn-ea"/>
              </a:rPr>
              <a:t>mohamed.diyah@student.guc.edu.eg</a:t>
            </a:r>
            <a:endParaRPr lang="en-GB"/>
          </a:p>
        </p:txBody>
      </p:sp>
      <p:sp>
        <p:nvSpPr>
          <p:cNvPr id="62" name="Google Shape;62;p13"/>
          <p:cNvSpPr txBox="1"/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3" name="Google Shape;63;p13"/>
          <p:cNvSpPr/>
          <p:nvPr/>
        </p:nvSpPr>
        <p:spPr>
          <a:xfrm>
            <a:off x="1925059" y="547745"/>
            <a:ext cx="1817263" cy="1674422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PAPER THREE</a:t>
            </a:r>
            <a:endParaRPr lang="en-US" alt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Google Shape;53;p12"/>
              <p:cNvSpPr txBox="1"/>
              <p:nvPr>
                <p:ph type="body" idx="1"/>
              </p:nvPr>
            </p:nvSpPr>
            <p:spPr>
              <a:xfrm>
                <a:off x="1412875" y="1001395"/>
                <a:ext cx="6991350" cy="323596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US" altLang="en-GB" sz="1800"/>
                  <a:t>DECISION VARIABLE cont.</a:t>
                </a:r>
                <a:endParaRPr sz="1800"/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endParaRPr lang="en-US" altLang="en-GB" sz="1800">
                  <a:sym typeface="+mn-ea"/>
                </a:endParaRPr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US" altLang="en-GB" sz="1800">
                    <a:sym typeface="+mn-ea"/>
                  </a:rPr>
                  <a:t>On the other hand, users have relative weights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GB" sz="1800">
                    <a:sym typeface="+mn-ea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GB" sz="1800">
                    <a:sym typeface="+mn-ea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GB" sz="1800">
                    <a:sym typeface="+mn-ea"/>
                  </a:rPr>
                  <a:t>} to different quality attributes, determined by the device capabilities, the user preferences,</a:t>
                </a:r>
                <a:endParaRPr lang="en-US" altLang="en-GB" sz="1800">
                  <a:sym typeface="+mn-ea"/>
                </a:endParaRPr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US" altLang="en-GB" sz="1800">
                    <a:sym typeface="+mn-ea"/>
                  </a:rPr>
                  <a:t>and the application used. For instance, virtual reality and</a:t>
                </a:r>
                <a:endParaRPr lang="en-US" altLang="en-GB" sz="1800">
                  <a:sym typeface="+mn-ea"/>
                </a:endParaRPr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US" altLang="en-GB" sz="1800">
                    <a:sym typeface="+mn-ea"/>
                  </a:rPr>
                  <a:t>augmented reality applications</a:t>
                </a:r>
                <a:endParaRPr sz="1800"/>
              </a:p>
            </p:txBody>
          </p:sp>
        </mc:Choice>
        <mc:Fallback>
          <p:sp>
            <p:nvSpPr>
              <p:cNvPr id="53" name="Google Shape;53;p1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12875" y="1001395"/>
                <a:ext cx="6991350" cy="323596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Google Shape;55;p12"/>
          <p:cNvSpPr txBox="1"/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PAPER THREE</a:t>
            </a:r>
            <a:endParaRPr lang="en-US" altLang="en-GB"/>
          </a:p>
        </p:txBody>
      </p:sp>
      <p:sp>
        <p:nvSpPr>
          <p:cNvPr id="53" name="Google Shape;53;p12"/>
          <p:cNvSpPr txBox="1"/>
          <p:nvPr>
            <p:ph type="body" idx="1"/>
          </p:nvPr>
        </p:nvSpPr>
        <p:spPr>
          <a:xfrm>
            <a:off x="1412875" y="1001395"/>
            <a:ext cx="6991350" cy="32359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800">
                <a:sym typeface="+mn-ea"/>
              </a:rPr>
              <a:t>-OPTIMIZATION TYPE :</a:t>
            </a:r>
            <a:endParaRPr lang="en-US" altLang="en-GB" sz="18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800">
                <a:sym typeface="+mn-ea"/>
              </a:rPr>
              <a:t>MINIMIZATION</a:t>
            </a:r>
            <a:endParaRPr lang="en-US" altLang="en-GB" sz="18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GB" sz="18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800">
                <a:sym typeface="+mn-ea"/>
              </a:rPr>
              <a:t>-OBJECTIVE FUNCTION:</a:t>
            </a:r>
            <a:endParaRPr sz="1800"/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/>
              <a:t>M</a:t>
            </a:r>
            <a:r>
              <a:rPr lang="en-GB" sz="1800"/>
              <a:t>inimise the number of last-mile links</a:t>
            </a:r>
            <a:r>
              <a:rPr lang="en-US" altLang="en-GB" sz="1800"/>
              <a:t> attached between aggregation point and the nine small cells</a:t>
            </a:r>
            <a:endParaRPr lang="en-GB" sz="18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/>
          </a:p>
        </p:txBody>
      </p:sp>
      <p:sp>
        <p:nvSpPr>
          <p:cNvPr id="55" name="Google Shape;55;p12"/>
          <p:cNvSpPr txBox="1"/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PAPER THREE</a:t>
            </a:r>
            <a:endParaRPr lang="en-US" alt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Google Shape;53;p12"/>
              <p:cNvSpPr txBox="1"/>
              <p:nvPr>
                <p:ph type="body" idx="1"/>
              </p:nvPr>
            </p:nvSpPr>
            <p:spPr>
              <a:xfrm>
                <a:off x="1412875" y="1001395"/>
                <a:ext cx="6991350" cy="323596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US" altLang="en-GB" sz="1800"/>
                  <a:t>CONSTRAINTS</a:t>
                </a:r>
                <a:endParaRPr lang="en-US" altLang="en-GB" sz="1800"/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GB" sz="1800"/>
                  <a:t>Firstly, the recorded quality of experience (QoE) of attached</a:t>
                </a:r>
                <a:endParaRPr lang="en-GB" sz="1800"/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GB" sz="1800"/>
                  <a:t>users should remain within a user-define threshold</a:t>
                </a:r>
                <a:endParaRPr lang="en-GB" sz="1800"/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en-GB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  <m: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GB" sz="1800"/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GB" sz="1800"/>
                  <a:t>Second, the</a:t>
                </a:r>
                <a:r>
                  <a:rPr lang="en-US" altLang="en-GB" sz="1800"/>
                  <a:t> </a:t>
                </a:r>
                <a:r>
                  <a:rPr sz="1800"/>
                  <a:t>amount of traffic load carried per last-mile link should exceed</a:t>
                </a:r>
                <a:endParaRPr sz="1800"/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sz="1800"/>
                  <a:t>a user-defined minimum.</a:t>
                </a:r>
                <a:endParaRPr sz="1800"/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𝑚𝑖𝑛</m:t>
                          </m:r>
                        </m:sup>
                      </m:sSubSup>
                      <m:r>
                        <a:rPr lang="en-US" altLang="en-GB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en-GB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</m:t>
                              </m:r>
                            </m:sub>
                          </m:sSub>
                        </m:e>
                      </m:nary>
                      <m:r>
                        <a:rPr lang="en-US" altLang="en-GB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∗</m:t>
                      </m:r>
                      <m:r>
                        <a:rPr lang="en-US" altLang="en-GB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en-GB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𝑙𝑜𝑎𝑑</m:t>
                      </m:r>
                      <m:r>
                        <a:rPr lang="en-US" altLang="en-GB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en-GB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𝑝𝑒𝑟</m:t>
                      </m:r>
                      <m:r>
                        <a:rPr lang="en-US" altLang="en-GB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en-GB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𝑙𝑖𝑛𝑘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53" name="Google Shape;53;p1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12875" y="1001395"/>
                <a:ext cx="6991350" cy="3235960"/>
              </a:xfrm>
              <a:prstGeom prst="rect">
                <a:avLst/>
              </a:prstGeom>
              <a:blipFill rotWithShape="1">
                <a:blip r:embed="rId1"/>
                <a:stretch>
                  <a:fillRect b="-904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Google Shape;54;p12"/>
          <p:cNvSpPr txBox="1"/>
          <p:nvPr>
            <p:ph type="body" idx="2"/>
          </p:nvPr>
        </p:nvSpPr>
        <p:spPr>
          <a:xfrm>
            <a:off x="1463130" y="4516306"/>
            <a:ext cx="7222500" cy="58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400" b="1">
                <a:solidFill>
                  <a:srgbClr val="CC0000"/>
                </a:solidFill>
                <a:sym typeface="+mn-ea"/>
              </a:rPr>
              <a:t>Such that th</a:t>
            </a:r>
            <a:r>
              <a:rPr lang="en-GB" sz="1400" b="1">
                <a:solidFill>
                  <a:srgbClr val="CC0000"/>
                </a:solidFill>
                <a:sym typeface="+mn-ea"/>
              </a:rPr>
              <a:t>e parameters are </a:t>
            </a:r>
            <a:r>
              <a:rPr lang="en-US" altLang="en-GB" sz="1400" b="1">
                <a:solidFill>
                  <a:srgbClr val="CC0000"/>
                </a:solidFill>
                <a:sym typeface="+mn-ea"/>
              </a:rPr>
              <a:t>C,K,b,W,B</a:t>
            </a:r>
            <a:r>
              <a:rPr lang="en-GB" sz="1400" b="1">
                <a:solidFill>
                  <a:srgbClr val="CC0000"/>
                </a:solidFill>
                <a:sym typeface="+mn-ea"/>
              </a:rPr>
              <a:t>. </a:t>
            </a:r>
            <a:r>
              <a:rPr lang="en-US" altLang="en-GB" sz="1400" b="1" u="sng">
                <a:solidFill>
                  <a:srgbClr val="CC0000"/>
                </a:solidFill>
                <a:sym typeface="+mn-ea"/>
                <a:hlinkClick r:id="rId2"/>
              </a:rPr>
              <a:t>where C</a:t>
            </a:r>
            <a:r>
              <a:rPr lang="en-GB" sz="1400" b="1" u="sng">
                <a:solidFill>
                  <a:srgbClr val="CC0000"/>
                </a:solidFill>
                <a:sym typeface="+mn-ea"/>
                <a:hlinkClick r:id="rId2"/>
              </a:rPr>
              <a:t> </a:t>
            </a:r>
            <a:r>
              <a:rPr lang="en-US" altLang="en-GB" sz="1400" b="1" u="sng">
                <a:solidFill>
                  <a:srgbClr val="CC0000"/>
                </a:solidFill>
                <a:sym typeface="+mn-ea"/>
                <a:hlinkClick r:id="rId2"/>
              </a:rPr>
              <a:t>small cell and K </a:t>
            </a:r>
            <a:r>
              <a:rPr lang="en-GB" sz="1400" b="1" u="sng">
                <a:solidFill>
                  <a:srgbClr val="CC0000"/>
                </a:solidFill>
                <a:sym typeface="+mn-ea"/>
                <a:hlinkClick r:id="rId2"/>
              </a:rPr>
              <a:t>users</a:t>
            </a:r>
            <a:r>
              <a:rPr lang="en-US" altLang="en-GB" sz="1400" b="1" u="sng">
                <a:solidFill>
                  <a:srgbClr val="CC0000"/>
                </a:solidFill>
                <a:sym typeface="+mn-ea"/>
                <a:hlinkClick r:id="rId2"/>
              </a:rPr>
              <a:t> besides b links, W weights per user and the cells’ broadcast bias values B</a:t>
            </a:r>
            <a:r>
              <a:rPr lang="en-US" altLang="en-GB" sz="1400" b="1" u="sng">
                <a:solidFill>
                  <a:srgbClr val="CC0000"/>
                </a:solidFill>
                <a:sym typeface="+mn-ea"/>
              </a:rPr>
              <a:t>, load per link is to be calculated from the erlang table</a:t>
            </a:r>
            <a:endParaRPr sz="1400">
              <a:solidFill>
                <a:srgbClr val="CC0000"/>
              </a:solidFill>
            </a:endParaRPr>
          </a:p>
        </p:txBody>
      </p:sp>
      <p:sp>
        <p:nvSpPr>
          <p:cNvPr id="55" name="Google Shape;55;p12"/>
          <p:cNvSpPr txBox="1"/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Google Shape;51;p12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PAPER THREE</a:t>
            </a:r>
            <a:endParaRPr lang="en-US" alt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Google Shape;53;p12"/>
              <p:cNvSpPr txBox="1"/>
              <p:nvPr>
                <p:ph type="body" idx="1"/>
              </p:nvPr>
            </p:nvSpPr>
            <p:spPr>
              <a:xfrm>
                <a:off x="1412875" y="1001395"/>
                <a:ext cx="6991350" cy="323596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US" altLang="en-GB" sz="1800"/>
                  <a:t>CONSTRAINTS cont.</a:t>
                </a:r>
                <a:endParaRPr lang="en-US" altLang="en-GB" sz="1800"/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US" altLang="en-GB" sz="1800"/>
                  <a:t>Thirdly</a:t>
                </a:r>
                <a:r>
                  <a:rPr lang="en-GB" sz="1800"/>
                  <a:t>, the </a:t>
                </a:r>
                <a:r>
                  <a:rPr lang="en-US" altLang="en-GB" sz="1800"/>
                  <a:t>legitimate constraints</a:t>
                </a:r>
                <a:endParaRPr lang="en-US" altLang="en-GB" sz="1800"/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en-GB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en-GB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GB" sz="1800"/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en-GB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sub>
                      </m:sSub>
                      <m:r>
                        <a:rPr lang="en-US" altLang="en-GB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en-GB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sz="1800"/>
              </a:p>
            </p:txBody>
          </p:sp>
        </mc:Choice>
        <mc:Fallback>
          <p:sp>
            <p:nvSpPr>
              <p:cNvPr id="8" name="Google Shape;53;p1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12875" y="1001395"/>
                <a:ext cx="6991350" cy="323596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55;p12"/>
          <p:cNvSpPr txBox="1"/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76" name="Google Shape;276;p33"/>
          <p:cNvSpPr txBox="1"/>
          <p:nvPr>
            <p:ph type="ctrTitle" idx="4294967295"/>
          </p:nvPr>
        </p:nvSpPr>
        <p:spPr>
          <a:xfrm>
            <a:off x="2204138" y="1028875"/>
            <a:ext cx="1411500" cy="687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Thanks</a:t>
            </a:r>
            <a:r>
              <a:rPr lang="en-GB" sz="4800"/>
              <a:t>!</a:t>
            </a:r>
            <a:endParaRPr sz="4800"/>
          </a:p>
        </p:txBody>
      </p:sp>
      <p:sp>
        <p:nvSpPr>
          <p:cNvPr id="277" name="Google Shape;277;p33"/>
          <p:cNvSpPr txBox="1"/>
          <p:nvPr>
            <p:ph type="subTitle" idx="4294967295"/>
          </p:nvPr>
        </p:nvSpPr>
        <p:spPr>
          <a:xfrm>
            <a:off x="1925050" y="2401975"/>
            <a:ext cx="5354400" cy="14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 b="1"/>
              <a:t>For a</a:t>
            </a:r>
            <a:r>
              <a:rPr lang="en-GB" sz="3600" b="1"/>
              <a:t>ny </a:t>
            </a:r>
            <a:r>
              <a:rPr lang="en-US" altLang="en-GB" sz="3600" b="1"/>
              <a:t>abiguities</a:t>
            </a:r>
            <a:r>
              <a:rPr lang="en-GB" sz="3600" b="1"/>
              <a:t>?</a:t>
            </a:r>
            <a:endParaRPr sz="3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You can find </a:t>
            </a:r>
            <a:r>
              <a:rPr lang="en-US" altLang="en-GB"/>
              <a:t>us</a:t>
            </a:r>
            <a:r>
              <a:rPr lang="en-GB"/>
              <a:t> at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ym typeface="+mn-ea"/>
              </a:rPr>
              <a:t>abdelrahman.gelany@student.guc.edu.eg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i="1">
                <a:sym typeface="+mn-ea"/>
              </a:rPr>
              <a:t>&amp;</a:t>
            </a:r>
            <a:r>
              <a:rPr lang="en-US" altLang="en-GB">
                <a:sym typeface="+mn-ea"/>
              </a:rPr>
              <a:t> </a:t>
            </a:r>
            <a:r>
              <a:rPr lang="en-GB">
                <a:sym typeface="+mn-ea"/>
              </a:rPr>
              <a:t>mohamed.abdelmaksod@student.guc.edu.eg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i="1">
                <a:sym typeface="+mn-ea"/>
              </a:rPr>
              <a:t>&amp;</a:t>
            </a:r>
            <a:r>
              <a:rPr lang="en-US" altLang="en-GB">
                <a:sym typeface="+mn-ea"/>
              </a:rPr>
              <a:t> </a:t>
            </a:r>
            <a:r>
              <a:rPr lang="en-GB">
                <a:sym typeface="+mn-ea"/>
              </a:rPr>
              <a:t>mohamed.diyah@student.guc.edu.eg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3600" b="1"/>
          </a:p>
        </p:txBody>
      </p:sp>
      <p:sp>
        <p:nvSpPr>
          <p:cNvPr id="278" name="Google Shape;278;p33"/>
          <p:cNvSpPr/>
          <p:nvPr/>
        </p:nvSpPr>
        <p:spPr>
          <a:xfrm>
            <a:off x="1925049" y="547750"/>
            <a:ext cx="2077338" cy="1674422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body" idx="1"/>
          </p:nvPr>
        </p:nvSpPr>
        <p:spPr>
          <a:xfrm>
            <a:off x="1387000" y="1933200"/>
            <a:ext cx="62415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“Network planning is the process of designing a telecommunication network that satisfies some customer requirements and maximizes or minimizes a network operator requirement</a:t>
            </a:r>
            <a:r>
              <a:rPr lang="en-US" altLang="en-GB"/>
              <a:t> based on some constraints</a:t>
            </a:r>
            <a:r>
              <a:rPr lang="en-GB"/>
              <a:t>”</a:t>
            </a:r>
            <a:endParaRPr lang="en-GB"/>
          </a:p>
        </p:txBody>
      </p:sp>
      <p:sp>
        <p:nvSpPr>
          <p:cNvPr id="75" name="Google Shape;75;p15"/>
          <p:cNvSpPr txBox="1"/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Problem formulation content</a:t>
            </a:r>
            <a:endParaRPr lang="en-US" altLang="en-GB"/>
          </a:p>
        </p:txBody>
      </p:sp>
      <p:sp>
        <p:nvSpPr>
          <p:cNvPr id="81" name="Google Shape;81;p16"/>
          <p:cNvSpPr txBox="1"/>
          <p:nvPr>
            <p:ph type="body" idx="1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altLang="en-GB"/>
              <a:t>Type of the optimization of the objective function</a:t>
            </a:r>
            <a:endParaRPr lang="en-US" altLang="en-GB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altLang="en-GB">
                <a:sym typeface="+mn-ea"/>
              </a:rPr>
              <a:t>Objective function</a:t>
            </a:r>
            <a:endParaRPr lang="en-GB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altLang="en-GB"/>
              <a:t>Decision variables</a:t>
            </a:r>
            <a:endParaRPr lang="en-GB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altLang="en-GB"/>
              <a:t>Constraints</a:t>
            </a:r>
            <a:endParaRPr lang="en-GB"/>
          </a:p>
        </p:txBody>
      </p:sp>
      <p:sp>
        <p:nvSpPr>
          <p:cNvPr id="82" name="Google Shape;82;p16"/>
          <p:cNvSpPr txBox="1"/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1941100" y="2512300"/>
            <a:ext cx="2362200" cy="137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latin typeface="Caveat"/>
                <a:ea typeface="Caveat"/>
                <a:cs typeface="Caveat"/>
                <a:sym typeface="Caveat"/>
              </a:rPr>
              <a:t>PAPER ONE</a:t>
            </a:r>
            <a:r>
              <a:rPr lang="en-GB" sz="2400">
                <a:latin typeface="Caveat"/>
                <a:ea typeface="Caveat"/>
                <a:cs typeface="Caveat"/>
                <a:sym typeface="Caveat"/>
              </a:rPr>
              <a:t>.</a:t>
            </a:r>
            <a:endParaRPr sz="24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5" name="Google Shape;125;p21"/>
          <p:cNvSpPr txBox="1"/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</a:t>
            </a:r>
            <a:r>
              <a:rPr lang="en-US" altLang="en-GB"/>
              <a:t>paper one</a:t>
            </a:r>
            <a:endParaRPr lang="en-US" altLang="en-GB"/>
          </a:p>
        </p:txBody>
      </p:sp>
      <p:sp>
        <p:nvSpPr>
          <p:cNvPr id="69" name="Google Shape;69;p14"/>
          <p:cNvSpPr txBox="1"/>
          <p:nvPr>
            <p:ph type="subTitle" idx="1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Multiobjective optimization based on self-organizing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Particle Swarm Optimization algorithm for massive MIMO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5G wireless network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PAPER ONE</a:t>
            </a:r>
            <a:endParaRPr lang="en-US" alt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Google Shape;53;p12"/>
              <p:cNvSpPr txBox="1"/>
              <p:nvPr>
                <p:ph type="body" idx="1"/>
              </p:nvPr>
            </p:nvSpPr>
            <p:spPr>
              <a:xfrm>
                <a:off x="1412875" y="1001395"/>
                <a:ext cx="6991350" cy="323596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US" altLang="en-GB" sz="1800"/>
                  <a:t>DECISION VARIABLE</a:t>
                </a:r>
                <a:endParaRPr sz="1800"/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US" altLang="en-GB" sz="1800"/>
                  <a:t>T</a:t>
                </a:r>
                <a:r>
                  <a:rPr lang="en-GB" sz="1800"/>
                  <a:t>he optimization parameters are 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𝐾</m:t>
                        </m:r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sSub>
                          <m:sSubPr>
                            <m:ctrlP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en-GB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]</m:t>
                        </m:r>
                      </m:e>
                      <m:sup>
                        <m:r>
                          <a:rPr lang="en-US" altLang="en-GB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1800"/>
                  <a:t>.</a:t>
                </a:r>
                <a:endParaRPr lang="en-GB" sz="1800"/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GB" sz="1800"/>
                  <a:t>where </a:t>
                </a:r>
                <a:r>
                  <a:rPr lang="en-GB" sz="1800" i="1"/>
                  <a:t>M</a:t>
                </a:r>
                <a:r>
                  <a:rPr lang="en-GB" sz="1800"/>
                  <a:t> </a:t>
                </a:r>
                <a:r>
                  <a:rPr lang="en-US" altLang="en-GB" sz="1800"/>
                  <a:t> </a:t>
                </a:r>
                <a:r>
                  <a:rPr lang="en-GB" sz="1800"/>
                  <a:t>BS antenna, </a:t>
                </a:r>
                <a:r>
                  <a:rPr lang="en-US" altLang="en-GB" sz="1800" i="1"/>
                  <a:t>K</a:t>
                </a:r>
                <a:r>
                  <a:rPr lang="en-US" altLang="en-GB" sz="1800"/>
                  <a:t> </a:t>
                </a:r>
                <a:r>
                  <a:rPr lang="en-GB" sz="1800"/>
                  <a:t>users and the transmitting power</a:t>
                </a:r>
                <a:endParaRPr lang="en-GB" sz="1800"/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GB" sz="1800" i="1"/>
                  <a:t>P</a:t>
                </a:r>
                <a:r>
                  <a:rPr lang="en-GB" sz="1800" i="1" baseline="-25000"/>
                  <a:t>t</a:t>
                </a:r>
                <a:r>
                  <a:rPr lang="en-GB" sz="1800"/>
                  <a:t> for each cell.</a:t>
                </a:r>
                <a:endParaRPr sz="1800"/>
              </a:p>
            </p:txBody>
          </p:sp>
        </mc:Choice>
        <mc:Fallback>
          <p:sp>
            <p:nvSpPr>
              <p:cNvPr id="53" name="Google Shape;53;p1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12875" y="1001395"/>
                <a:ext cx="6991350" cy="323596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Google Shape;55;p12"/>
          <p:cNvSpPr txBox="1"/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PAPER ONE</a:t>
            </a:r>
            <a:endParaRPr lang="en-US" altLang="en-GB"/>
          </a:p>
        </p:txBody>
      </p:sp>
      <p:sp>
        <p:nvSpPr>
          <p:cNvPr id="53" name="Google Shape;53;p12"/>
          <p:cNvSpPr txBox="1"/>
          <p:nvPr>
            <p:ph type="body" idx="1"/>
          </p:nvPr>
        </p:nvSpPr>
        <p:spPr>
          <a:xfrm>
            <a:off x="1412875" y="1001395"/>
            <a:ext cx="6991350" cy="32359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800"/>
              <a:t>-OPTIMIZATION TYPE :</a:t>
            </a:r>
            <a:endParaRPr lang="en-US" altLang="en-GB" sz="18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800"/>
              <a:t>MAXIMIZATION</a:t>
            </a:r>
            <a:endParaRPr lang="en-US" altLang="en-GB" sz="18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GB" sz="18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800">
                <a:sym typeface="+mn-ea"/>
              </a:rPr>
              <a:t>-OBJECTIVE FUNCTION:</a:t>
            </a:r>
            <a:endParaRPr sz="1800"/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/>
              <a:t>max </a:t>
            </a:r>
            <a:r>
              <a:rPr lang="en-US" altLang="en-GB" sz="1800"/>
              <a:t>{</a:t>
            </a:r>
            <a:r>
              <a:rPr lang="en-GB" sz="1800">
                <a:sym typeface="+mn-ea"/>
              </a:rPr>
              <a:t>F</a:t>
            </a:r>
            <a:r>
              <a:rPr lang="en-US" altLang="en-GB" sz="1800">
                <a:sym typeface="+mn-ea"/>
              </a:rPr>
              <a:t>(</a:t>
            </a:r>
            <a:r>
              <a:rPr lang="en-GB" sz="1800">
                <a:sym typeface="+mn-ea"/>
              </a:rPr>
              <a:t>x</a:t>
            </a:r>
            <a:r>
              <a:rPr lang="en-US" altLang="en-GB" sz="1800">
                <a:sym typeface="+mn-ea"/>
              </a:rPr>
              <a:t>)} where F(x) =</a:t>
            </a:r>
            <a:r>
              <a:rPr lang="en-US" altLang="en-GB" sz="1800"/>
              <a:t>[</a:t>
            </a:r>
            <a:r>
              <a:rPr lang="en-GB" sz="1800">
                <a:sym typeface="+mn-ea"/>
              </a:rPr>
              <a:t>F</a:t>
            </a:r>
            <a:r>
              <a:rPr lang="en-US" altLang="en-GB" sz="1800">
                <a:sym typeface="+mn-ea"/>
              </a:rPr>
              <a:t>1(</a:t>
            </a:r>
            <a:r>
              <a:rPr lang="en-GB" sz="1800">
                <a:sym typeface="+mn-ea"/>
              </a:rPr>
              <a:t>x</a:t>
            </a:r>
            <a:r>
              <a:rPr lang="en-US" altLang="en-GB" sz="1800">
                <a:sym typeface="+mn-ea"/>
              </a:rPr>
              <a:t>)</a:t>
            </a:r>
            <a:r>
              <a:rPr lang="en-GB" sz="1800"/>
              <a:t>,</a:t>
            </a:r>
            <a:r>
              <a:rPr lang="en-GB" sz="1800">
                <a:sym typeface="+mn-ea"/>
              </a:rPr>
              <a:t>F</a:t>
            </a:r>
            <a:r>
              <a:rPr lang="en-US" altLang="en-GB" sz="1800">
                <a:sym typeface="+mn-ea"/>
              </a:rPr>
              <a:t>2(</a:t>
            </a:r>
            <a:r>
              <a:rPr lang="en-GB" sz="1800">
                <a:sym typeface="+mn-ea"/>
              </a:rPr>
              <a:t>x</a:t>
            </a:r>
            <a:r>
              <a:rPr lang="en-US" altLang="en-GB" sz="1800">
                <a:sym typeface="+mn-ea"/>
              </a:rPr>
              <a:t>)</a:t>
            </a:r>
            <a:r>
              <a:rPr lang="en-GB" sz="1800"/>
              <a:t>,</a:t>
            </a:r>
            <a:r>
              <a:rPr lang="en-GB" sz="1800">
                <a:sym typeface="+mn-ea"/>
              </a:rPr>
              <a:t>F</a:t>
            </a:r>
            <a:r>
              <a:rPr lang="en-US" altLang="en-GB" sz="1800">
                <a:sym typeface="+mn-ea"/>
              </a:rPr>
              <a:t>3(</a:t>
            </a:r>
            <a:r>
              <a:rPr lang="en-GB" sz="1800">
                <a:sym typeface="+mn-ea"/>
              </a:rPr>
              <a:t>x</a:t>
            </a:r>
            <a:r>
              <a:rPr lang="en-US" altLang="en-GB" sz="1800">
                <a:sym typeface="+mn-ea"/>
              </a:rPr>
              <a:t>)</a:t>
            </a:r>
            <a:r>
              <a:rPr lang="en-GB" sz="1800"/>
              <a:t>,F4</a:t>
            </a:r>
            <a:r>
              <a:rPr lang="en-US" altLang="en-GB" sz="1800"/>
              <a:t>(</a:t>
            </a:r>
            <a:r>
              <a:rPr lang="en-GB" sz="1800"/>
              <a:t>x</a:t>
            </a:r>
            <a:r>
              <a:rPr lang="en-US" altLang="en-GB" sz="1800"/>
              <a:t>)]</a:t>
            </a:r>
            <a:endParaRPr lang="en-GB" sz="18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/>
              <a:t>, F1(x) represents an objective function for average user rate, F2(x)</a:t>
            </a:r>
            <a:endParaRPr lang="en-GB" sz="18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1800"/>
              <a:t>denotes the objective function for average area rate, F3(x) describes the objective function for energy efficiency, and</a:t>
            </a:r>
            <a:r>
              <a:rPr lang="en-US" sz="1800"/>
              <a:t> </a:t>
            </a:r>
            <a:r>
              <a:rPr sz="1800"/>
              <a:t>F4(x) is the objective function for spectral efficiency. Generally, the objective functions conflicting with one another in</a:t>
            </a:r>
            <a:endParaRPr sz="18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1800"/>
              <a:t>MOOP and single solution sets are produced by considering trade-off conflicts among the objectives.</a:t>
            </a:r>
            <a:endParaRPr sz="1800"/>
          </a:p>
        </p:txBody>
      </p:sp>
      <p:sp>
        <p:nvSpPr>
          <p:cNvPr id="54" name="Google Shape;54;p12"/>
          <p:cNvSpPr txBox="1"/>
          <p:nvPr>
            <p:ph type="body" idx="2"/>
          </p:nvPr>
        </p:nvSpPr>
        <p:spPr>
          <a:xfrm>
            <a:off x="1463040" y="4718050"/>
            <a:ext cx="7222490" cy="4203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CC0000"/>
                </a:solidFill>
              </a:rPr>
              <a:t>The optimization parameters are x = [</a:t>
            </a:r>
            <a:r>
              <a:rPr lang="en-US" altLang="en-GB" sz="1400" b="1">
                <a:solidFill>
                  <a:srgbClr val="CC0000"/>
                </a:solidFill>
              </a:rPr>
              <a:t>K</a:t>
            </a:r>
            <a:r>
              <a:rPr lang="en-GB" sz="1400" b="1">
                <a:solidFill>
                  <a:srgbClr val="CC0000"/>
                </a:solidFill>
              </a:rPr>
              <a:t> M Pt]</a:t>
            </a:r>
            <a:r>
              <a:rPr lang="en-GB" sz="1400" b="1" baseline="30000">
                <a:solidFill>
                  <a:srgbClr val="CC0000"/>
                </a:solidFill>
              </a:rPr>
              <a:t>T</a:t>
            </a:r>
            <a:r>
              <a:rPr lang="en-GB" sz="1400" b="1">
                <a:solidFill>
                  <a:srgbClr val="CC0000"/>
                </a:solidFill>
              </a:rPr>
              <a:t>. </a:t>
            </a:r>
            <a:r>
              <a:rPr lang="en-US" altLang="en-GB" sz="1400" b="1" u="sng">
                <a:solidFill>
                  <a:srgbClr val="CC0000"/>
                </a:solidFill>
                <a:hlinkClick r:id="rId1"/>
              </a:rPr>
              <a:t>where M </a:t>
            </a:r>
            <a:r>
              <a:rPr lang="en-GB" sz="1400" b="1" u="sng">
                <a:solidFill>
                  <a:srgbClr val="CC0000"/>
                </a:solidFill>
                <a:hlinkClick r:id="rId1"/>
              </a:rPr>
              <a:t>BS antenna</a:t>
            </a:r>
            <a:r>
              <a:rPr lang="en-US" altLang="en-GB" sz="1400" b="1" u="sng">
                <a:solidFill>
                  <a:srgbClr val="CC0000"/>
                </a:solidFill>
                <a:hlinkClick r:id="rId1"/>
              </a:rPr>
              <a:t>, K</a:t>
            </a:r>
            <a:r>
              <a:rPr lang="en-GB" sz="1400" b="1" u="sng">
                <a:solidFill>
                  <a:srgbClr val="CC0000"/>
                </a:solidFill>
                <a:hlinkClick r:id="rId1"/>
              </a:rPr>
              <a:t> users</a:t>
            </a:r>
            <a:r>
              <a:rPr lang="en-US" altLang="en-GB" sz="1400" b="1" u="sng">
                <a:solidFill>
                  <a:srgbClr val="CC0000"/>
                </a:solidFill>
                <a:hlinkClick r:id="rId1"/>
              </a:rPr>
              <a:t> and the transmitting power</a:t>
            </a:r>
            <a:endParaRPr lang="en-US" altLang="en-GB" sz="1400" b="1" u="sng">
              <a:solidFill>
                <a:srgbClr val="CC0000"/>
              </a:solidFill>
              <a:hlinkClick r:id="rId1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u="sng">
                <a:solidFill>
                  <a:srgbClr val="CC0000"/>
                </a:solidFill>
                <a:hlinkClick r:id="rId1"/>
              </a:rPr>
              <a:t>Pt for each cell.</a:t>
            </a:r>
            <a:endParaRPr sz="140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40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CC0000"/>
              </a:solidFill>
            </a:endParaRPr>
          </a:p>
        </p:txBody>
      </p:sp>
      <p:sp>
        <p:nvSpPr>
          <p:cNvPr id="55" name="Google Shape;55;p12"/>
          <p:cNvSpPr txBox="1"/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PAPER ONE</a:t>
            </a:r>
            <a:endParaRPr lang="en-US" alt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Google Shape;53;p12"/>
              <p:cNvSpPr txBox="1"/>
              <p:nvPr>
                <p:ph type="body" idx="1"/>
              </p:nvPr>
            </p:nvSpPr>
            <p:spPr>
              <a:xfrm>
                <a:off x="1412875" y="1001395"/>
                <a:ext cx="6991350" cy="323596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US" altLang="en-GB" sz="1800"/>
                  <a:t>OBJECTIVE FUNCTION cont.</a:t>
                </a:r>
                <a:endParaRPr sz="1800"/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US" sz="1800"/>
                  <a:t>such as</a:t>
                </a:r>
                <a:endParaRPr lang="en-GB" sz="1800"/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GB" sz="1800"/>
                  <a:t>, F1(x)</a:t>
                </a:r>
                <a:r>
                  <a:rPr lang="en-US" altLang="en-GB" sz="1800"/>
                  <a:t> =</a:t>
                </a:r>
                <a:r>
                  <a:rPr lang="en-GB" sz="1800"/>
                  <a:t> </a:t>
                </a:r>
                <a:r>
                  <a:rPr lang="en-US" sz="180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charset="0"/>
                        <a:cs typeface="Cambria Math" panose="02040503050406030204" charset="0"/>
                      </a:rPr>
                      <m:t>𝜔</m:t>
                    </m:r>
                  </m:oMath>
                </a14:m>
                <a:r>
                  <a:rPr lang="en-US" sz="1800"/>
                  <a:t>(1-</a:t>
                </a:r>
                <a:r>
                  <a:rPr sz="18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/>
                  <a:t>)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𝑁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r>
                                  <a:rPr lang="en-US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𝐾</m:t>
                                </m:r>
                              </m:e>
                            </m:d>
                          </m:num>
                          <m:den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𝐾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US" sz="1800"/>
                  <a:t>)</a:t>
                </a:r>
                <a:endParaRPr lang="en-US" sz="1800"/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GB" sz="1800">
                    <a:sym typeface="+mn-ea"/>
                  </a:rPr>
                  <a:t>, </a:t>
                </a:r>
                <a:r>
                  <a:rPr lang="en-US" sz="1800">
                    <a:sym typeface="+mn-ea"/>
                  </a:rPr>
                  <a:t>F2(x)= K/Acell F1(x) bps=km2</a:t>
                </a:r>
                <a:endParaRPr lang="en-US" sz="1800">
                  <a:sym typeface="+mn-ea"/>
                </a:endParaRPr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US" sz="1800">
                    <a:sym typeface="+mn-ea"/>
                  </a:rPr>
                  <a:t>,</a:t>
                </a:r>
                <a:r>
                  <a:rPr lang="en-US" sz="1800"/>
                  <a:t>F3(x)= KF1(x)/P</a:t>
                </a:r>
                <a:r>
                  <a:rPr lang="en-US" sz="1800" baseline="-25000"/>
                  <a:t>total</a:t>
                </a:r>
                <a:r>
                  <a:rPr lang="en-US" sz="1800"/>
                  <a:t>(x) b/j</a:t>
                </a:r>
                <a:endParaRPr lang="en-US" sz="1800"/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US" sz="1800"/>
                  <a:t>,F4(x)= F1(x)/ω bps/Hz.</a:t>
                </a:r>
                <a:endParaRPr lang="en-US" sz="1800"/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endParaRPr lang="en-US" sz="1800"/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endParaRPr lang="en-US" sz="1800"/>
              </a:p>
            </p:txBody>
          </p:sp>
        </mc:Choice>
        <mc:Fallback>
          <p:sp>
            <p:nvSpPr>
              <p:cNvPr id="53" name="Google Shape;53;p1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12875" y="1001395"/>
                <a:ext cx="6991350" cy="323596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Google Shape;55;p12"/>
          <p:cNvSpPr txBox="1"/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Kate template">
  <a:themeElements>
    <a:clrScheme name="Custom 347">
      <a:dk1>
        <a:srgbClr val="1C4587"/>
      </a:dk1>
      <a:lt1>
        <a:srgbClr val="FFFFFF"/>
      </a:lt1>
      <a:dk2>
        <a:srgbClr val="606A7C"/>
      </a:dk2>
      <a:lt2>
        <a:srgbClr val="D3DAE2"/>
      </a:lt2>
      <a:accent1>
        <a:srgbClr val="1C4587"/>
      </a:accent1>
      <a:accent2>
        <a:srgbClr val="6CC2DC"/>
      </a:accent2>
      <a:accent3>
        <a:srgbClr val="B4E04F"/>
      </a:accent3>
      <a:accent4>
        <a:srgbClr val="FFD453"/>
      </a:accent4>
      <a:accent5>
        <a:srgbClr val="EE973B"/>
      </a:accent5>
      <a:accent6>
        <a:srgbClr val="F74848"/>
      </a:accent6>
      <a:hlink>
        <a:srgbClr val="1C458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5863</Words>
  <Application>WPS Presentation</Application>
  <PresentationFormat/>
  <Paragraphs>214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SimSun</vt:lpstr>
      <vt:lpstr>Wingdings</vt:lpstr>
      <vt:lpstr>Arial</vt:lpstr>
      <vt:lpstr>Amatic SC</vt:lpstr>
      <vt:lpstr>Caveat</vt:lpstr>
      <vt:lpstr>Cambria Math</vt:lpstr>
      <vt:lpstr>Microsoft YaHei</vt:lpstr>
      <vt:lpstr>Arial Unicode MS</vt:lpstr>
      <vt:lpstr>BatangChe</vt:lpstr>
      <vt:lpstr>Segoe Print</vt:lpstr>
      <vt:lpstr>Kate template</vt:lpstr>
      <vt:lpstr>problem formulation of system model</vt:lpstr>
      <vt:lpstr>Hello!</vt:lpstr>
      <vt:lpstr>PowerPoint 演示文稿</vt:lpstr>
      <vt:lpstr>Problem formulation content</vt:lpstr>
      <vt:lpstr>PAPER ONE.</vt:lpstr>
      <vt:lpstr>1.paper one</vt:lpstr>
      <vt:lpstr>PAPER ONE</vt:lpstr>
      <vt:lpstr>PAPER ONE</vt:lpstr>
      <vt:lpstr>PAPER ONE</vt:lpstr>
      <vt:lpstr>PAPER ONE</vt:lpstr>
      <vt:lpstr>PAPER ONE</vt:lpstr>
      <vt:lpstr>PAPER TWO.</vt:lpstr>
      <vt:lpstr>2.paper Two</vt:lpstr>
      <vt:lpstr>PAPER TWO</vt:lpstr>
      <vt:lpstr>PAPER TWO</vt:lpstr>
      <vt:lpstr>PAPER TWO</vt:lpstr>
      <vt:lpstr>PAPER THREE.</vt:lpstr>
      <vt:lpstr>3.paper Three</vt:lpstr>
      <vt:lpstr>PAPER THREE</vt:lpstr>
      <vt:lpstr>PAPER THREE</vt:lpstr>
      <vt:lpstr>PAPER THREE</vt:lpstr>
      <vt:lpstr>PAPER THREE</vt:lpstr>
      <vt:lpstr>PAPER THREE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formulation of system model</dc:title>
  <dc:creator/>
  <cp:lastModifiedBy>abdog</cp:lastModifiedBy>
  <cp:revision>23</cp:revision>
  <dcterms:created xsi:type="dcterms:W3CDTF">2022-05-04T14:12:00Z</dcterms:created>
  <dcterms:modified xsi:type="dcterms:W3CDTF">2022-06-06T01:01:38Z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D12A335ED2F34E1A8FA402004B7BABE2</vt:lpwstr>
  </property>
  <property fmtid="{D5CDD505-2E9C-101B-9397-08002B2CF9AE}" pid="3" name="KSOProductBuildVer">
    <vt:lpwstr>1033-11.2.0.11130</vt:lpwstr>
  </property>
</Properties>
</file>