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8" r:id="rId5"/>
    <p:sldId id="261" r:id="rId6"/>
    <p:sldId id="259" r:id="rId7"/>
    <p:sldId id="260" r:id="rId8"/>
    <p:sldId id="265" r:id="rId9"/>
    <p:sldId id="296" r:id="rId10"/>
    <p:sldId id="300" r:id="rId11"/>
    <p:sldId id="297" r:id="rId12"/>
    <p:sldId id="264" r:id="rId13"/>
    <p:sldId id="301" r:id="rId14"/>
    <p:sldId id="302" r:id="rId15"/>
    <p:sldId id="303" r:id="rId16"/>
    <p:sldId id="348" r:id="rId17"/>
    <p:sldId id="347" r:id="rId18"/>
    <p:sldId id="304" r:id="rId19"/>
    <p:sldId id="268" r:id="rId20"/>
    <p:sldId id="305" r:id="rId21"/>
    <p:sldId id="306" r:id="rId22"/>
    <p:sldId id="345" r:id="rId23"/>
    <p:sldId id="344" r:id="rId24"/>
    <p:sldId id="346" r:id="rId25"/>
    <p:sldId id="307" r:id="rId26"/>
  </p:sldIdLst>
  <p:sldSz cx="9144000" cy="5143500" type="screen16x9"/>
  <p:notesSz cx="6858000" cy="9144000"/>
  <p:embeddedFontLst>
    <p:embeddedFont>
      <p:font typeface="Walter Turncoat" panose="02000000000000000000"/>
      <p:regular r:id="rId30"/>
    </p:embeddedFont>
    <p:embeddedFont>
      <p:font typeface="Sniglet" panose="04070505030100020000"/>
      <p:regular r:id="rId31"/>
    </p:embeddedFont>
    <p:embeddedFont>
      <p:font typeface="Caveat"/>
      <p:regular r:id="rId32"/>
    </p:embeddedFont>
    <p:embeddedFont>
      <p:font typeface="Aldhabi" panose="01000000000000000000"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D0B942B-5FDC-419F-A31C-88048C057AD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883" autoAdjust="0"/>
    <p:restoredTop sz="94660"/>
  </p:normalViewPr>
  <p:slideViewPr>
    <p:cSldViewPr snapToGrid="0">
      <p:cViewPr>
        <p:scale>
          <a:sx n="80" d="100"/>
          <a:sy n="80" d="100"/>
        </p:scale>
        <p:origin x="2126" y="5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3"/>
        <p:cNvGrpSpPr/>
        <p:nvPr/>
      </p:nvGrpSpPr>
      <p:grpSpPr>
        <a:xfrm>
          <a:off x="0" y="0"/>
          <a:ext cx="0" cy="0"/>
          <a:chOff x="0" y="0"/>
          <a:chExt cx="0" cy="0"/>
        </a:xfrm>
      </p:grpSpPr>
      <p:sp>
        <p:nvSpPr>
          <p:cNvPr id="324" name="Google Shape;32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3"/>
        <p:cNvGrpSpPr/>
        <p:nvPr/>
      </p:nvGrpSpPr>
      <p:grpSpPr>
        <a:xfrm>
          <a:off x="0" y="0"/>
          <a:ext cx="0" cy="0"/>
          <a:chOff x="0" y="0"/>
          <a:chExt cx="0" cy="0"/>
        </a:xfrm>
      </p:grpSpPr>
      <p:sp>
        <p:nvSpPr>
          <p:cNvPr id="324" name="Google Shape;32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0"/>
        <p:cNvGrpSpPr/>
        <p:nvPr/>
      </p:nvGrpSpPr>
      <p:grpSpPr>
        <a:xfrm>
          <a:off x="0" y="0"/>
          <a:ext cx="0" cy="0"/>
          <a:chOff x="0" y="0"/>
          <a:chExt cx="0" cy="0"/>
        </a:xfrm>
      </p:grpSpPr>
      <p:sp>
        <p:nvSpPr>
          <p:cNvPr id="171" name="Google Shape;17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3"/>
        <p:cNvGrpSpPr/>
        <p:nvPr/>
      </p:nvGrpSpPr>
      <p:grpSpPr>
        <a:xfrm>
          <a:off x="0" y="0"/>
          <a:ext cx="0" cy="0"/>
          <a:chOff x="0" y="0"/>
          <a:chExt cx="0" cy="0"/>
        </a:xfrm>
      </p:grpSpPr>
      <p:sp>
        <p:nvSpPr>
          <p:cNvPr id="324" name="Google Shape;32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4"/>
        <p:cNvGrpSpPr/>
        <p:nvPr/>
      </p:nvGrpSpPr>
      <p:grpSpPr>
        <a:xfrm>
          <a:off x="0" y="0"/>
          <a:ext cx="0" cy="0"/>
          <a:chOff x="0" y="0"/>
          <a:chExt cx="0" cy="0"/>
        </a:xfrm>
      </p:grpSpPr>
      <p:sp>
        <p:nvSpPr>
          <p:cNvPr id="255" name="Google Shape;255;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3"/>
        <p:cNvGrpSpPr/>
        <p:nvPr/>
      </p:nvGrpSpPr>
      <p:grpSpPr>
        <a:xfrm>
          <a:off x="0" y="0"/>
          <a:ext cx="0" cy="0"/>
          <a:chOff x="0" y="0"/>
          <a:chExt cx="0" cy="0"/>
        </a:xfrm>
      </p:grpSpPr>
      <p:sp>
        <p:nvSpPr>
          <p:cNvPr id="324" name="Google Shape;32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4"/>
        <p:cNvGrpSpPr/>
        <p:nvPr/>
      </p:nvGrpSpPr>
      <p:grpSpPr>
        <a:xfrm>
          <a:off x="0" y="0"/>
          <a:ext cx="0" cy="0"/>
          <a:chOff x="0" y="0"/>
          <a:chExt cx="0" cy="0"/>
        </a:xfrm>
      </p:grpSpPr>
      <p:sp>
        <p:nvSpPr>
          <p:cNvPr id="255" name="Google Shape;255;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
        <p:cNvGrpSpPr/>
        <p:nvPr/>
      </p:nvGrpSpPr>
      <p:grpSpPr>
        <a:xfrm>
          <a:off x="0" y="0"/>
          <a:ext cx="0" cy="0"/>
          <a:chOff x="0" y="0"/>
          <a:chExt cx="0" cy="0"/>
        </a:xfrm>
      </p:grpSpPr>
      <p:sp>
        <p:nvSpPr>
          <p:cNvPr id="69" name="Google Shape;6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4"/>
        <p:cNvGrpSpPr/>
        <p:nvPr/>
      </p:nvGrpSpPr>
      <p:grpSpPr>
        <a:xfrm>
          <a:off x="0" y="0"/>
          <a:ext cx="0" cy="0"/>
          <a:chOff x="0" y="0"/>
          <a:chExt cx="0" cy="0"/>
        </a:xfrm>
      </p:grpSpPr>
      <p:sp>
        <p:nvSpPr>
          <p:cNvPr id="315" name="Google Shape;31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
        <p:cNvGrpSpPr/>
        <p:nvPr/>
      </p:nvGrpSpPr>
      <p:grpSpPr>
        <a:xfrm>
          <a:off x="0" y="0"/>
          <a:ext cx="0" cy="0"/>
          <a:chOff x="0" y="0"/>
          <a:chExt cx="0" cy="0"/>
        </a:xfrm>
      </p:grpSpPr>
      <p:sp>
        <p:nvSpPr>
          <p:cNvPr id="86" name="Google Shape;8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
        <p:cNvGrpSpPr/>
        <p:nvPr/>
      </p:nvGrpSpPr>
      <p:grpSpPr>
        <a:xfrm>
          <a:off x="0" y="0"/>
          <a:ext cx="0" cy="0"/>
          <a:chOff x="0" y="0"/>
          <a:chExt cx="0" cy="0"/>
        </a:xfrm>
      </p:grpSpPr>
      <p:sp>
        <p:nvSpPr>
          <p:cNvPr id="139" name="Google Shape;13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3"/>
        <p:cNvGrpSpPr/>
        <p:nvPr/>
      </p:nvGrpSpPr>
      <p:grpSpPr>
        <a:xfrm>
          <a:off x="0" y="0"/>
          <a:ext cx="0" cy="0"/>
          <a:chOff x="0" y="0"/>
          <a:chExt cx="0" cy="0"/>
        </a:xfrm>
      </p:grpSpPr>
      <p:sp>
        <p:nvSpPr>
          <p:cNvPr id="324" name="Google Shape;32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1700925" y="1399800"/>
            <a:ext cx="5742300" cy="8199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Char char="✘"/>
              <a:defRPr sz="3000"/>
            </a:lvl1pPr>
            <a:lvl2pPr marL="914400" lvl="1" indent="-419100" algn="ctr" rtl="0">
              <a:spcBef>
                <a:spcPts val="0"/>
              </a:spcBef>
              <a:spcAft>
                <a:spcPts val="0"/>
              </a:spcAft>
              <a:buSzPts val="3000"/>
              <a:buChar char="○"/>
              <a:defRPr sz="3000"/>
            </a:lvl2pPr>
            <a:lvl3pPr marL="1371600" lvl="2" indent="-419100" algn="ctr" rtl="0">
              <a:spcBef>
                <a:spcPts val="0"/>
              </a:spcBef>
              <a:spcAft>
                <a:spcPts val="0"/>
              </a:spcAft>
              <a:buSzPts val="3000"/>
              <a:buChar char="■"/>
              <a:defRPr sz="3000"/>
            </a:lvl3pPr>
            <a:lvl4pPr marL="1828800" lvl="3" indent="-419100" algn="ctr" rtl="0">
              <a:spcBef>
                <a:spcPts val="0"/>
              </a:spcBef>
              <a:spcAft>
                <a:spcPts val="0"/>
              </a:spcAft>
              <a:buSzPts val="3000"/>
              <a:buChar char="●"/>
              <a:defRPr sz="3000"/>
            </a:lvl4pPr>
            <a:lvl5pPr marL="2286000" lvl="4" indent="-419100" algn="ctr" rtl="0">
              <a:spcBef>
                <a:spcPts val="0"/>
              </a:spcBef>
              <a:spcAft>
                <a:spcPts val="0"/>
              </a:spcAft>
              <a:buSzPts val="3000"/>
              <a:buChar char="○"/>
              <a:defRPr sz="3000"/>
            </a:lvl5pPr>
            <a:lvl6pPr marL="2743200" lvl="5" indent="-419100" algn="ctr" rtl="0">
              <a:spcBef>
                <a:spcPts val="0"/>
              </a:spcBef>
              <a:spcAft>
                <a:spcPts val="0"/>
              </a:spcAft>
              <a:buSzPts val="3000"/>
              <a:buChar char="■"/>
              <a:defRPr sz="3000"/>
            </a:lvl6pPr>
            <a:lvl7pPr marL="3200400" lvl="6" indent="-419100" algn="ctr" rtl="0">
              <a:spcBef>
                <a:spcPts val="0"/>
              </a:spcBef>
              <a:spcAft>
                <a:spcPts val="0"/>
              </a:spcAft>
              <a:buSzPts val="3000"/>
              <a:buChar char="●"/>
              <a:defRPr sz="3000"/>
            </a:lvl7pPr>
            <a:lvl8pPr marL="3657600" lvl="7" indent="-419100" algn="ctr" rtl="0">
              <a:spcBef>
                <a:spcPts val="0"/>
              </a:spcBef>
              <a:spcAft>
                <a:spcPts val="0"/>
              </a:spcAft>
              <a:buSzPts val="3000"/>
              <a:buChar char="○"/>
              <a:defRPr sz="3000"/>
            </a:lvl8pPr>
            <a:lvl9pPr marL="4114800" lvl="8" indent="-419100" algn="ctr">
              <a:spcBef>
                <a:spcPts val="0"/>
              </a:spcBef>
              <a:spcAft>
                <a:spcPts val="0"/>
              </a:spcAft>
              <a:buSzPts val="3000"/>
              <a:buChar char="■"/>
              <a:defRPr sz="3000"/>
            </a:lvl9pPr>
          </a:lstStyle>
          <a:p/>
        </p:txBody>
      </p:sp>
      <p:sp>
        <p:nvSpPr>
          <p:cNvPr id="17" name="Google Shape;17;p4"/>
          <p:cNvSpPr txBox="1"/>
          <p:nvPr/>
        </p:nvSpPr>
        <p:spPr>
          <a:xfrm>
            <a:off x="3593400" y="857569"/>
            <a:ext cx="1957200" cy="65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600">
                <a:solidFill>
                  <a:srgbClr val="FFFFFF"/>
                </a:solidFill>
                <a:latin typeface="Walter Turncoat" panose="02000000000000000000"/>
                <a:ea typeface="Walter Turncoat" panose="02000000000000000000"/>
                <a:cs typeface="Walter Turncoat" panose="02000000000000000000"/>
                <a:sym typeface="Walter Turncoat" panose="02000000000000000000"/>
              </a:rPr>
              <a:t>“</a:t>
            </a:r>
            <a:endParaRPr sz="9600">
              <a:solidFill>
                <a:srgbClr val="FFFFFF"/>
              </a:solidFill>
              <a:latin typeface="Walter Turncoat" panose="02000000000000000000"/>
              <a:ea typeface="Walter Turncoat" panose="02000000000000000000"/>
              <a:cs typeface="Walter Turncoat" panose="02000000000000000000"/>
              <a:sym typeface="Walter Turncoat" panose="02000000000000000000"/>
            </a:endParaRPr>
          </a:p>
        </p:txBody>
      </p:sp>
      <p:sp>
        <p:nvSpPr>
          <p:cNvPr id="18" name="Google Shape;18;p4"/>
          <p:cNvSpPr/>
          <p:nvPr/>
        </p:nvSpPr>
        <p:spPr>
          <a:xfrm>
            <a:off x="4128150" y="550650"/>
            <a:ext cx="887711" cy="84916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26" name="Google Shape;26;p6"/>
          <p:cNvSpPr txBox="1">
            <a:spLocks noGrp="1"/>
          </p:cNvSpPr>
          <p:nvPr>
            <p:ph type="body" idx="1"/>
          </p:nvPr>
        </p:nvSpPr>
        <p:spPr>
          <a:xfrm>
            <a:off x="457200" y="1507925"/>
            <a:ext cx="3994500" cy="341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p:txBody>
      </p:sp>
      <p:sp>
        <p:nvSpPr>
          <p:cNvPr id="27" name="Google Shape;27;p6"/>
          <p:cNvSpPr txBox="1">
            <a:spLocks noGrp="1"/>
          </p:cNvSpPr>
          <p:nvPr>
            <p:ph type="body" idx="2"/>
          </p:nvPr>
        </p:nvSpPr>
        <p:spPr>
          <a:xfrm>
            <a:off x="4692275" y="1507925"/>
            <a:ext cx="3994500" cy="341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p:txBody>
      </p:sp>
      <p:sp>
        <p:nvSpPr>
          <p:cNvPr id="28" name="Google Shape;28;p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1" name="Google Shape;31;p7"/>
          <p:cNvSpPr txBox="1">
            <a:spLocks noGrp="1"/>
          </p:cNvSpPr>
          <p:nvPr>
            <p:ph type="body" idx="1"/>
          </p:nvPr>
        </p:nvSpPr>
        <p:spPr>
          <a:xfrm>
            <a:off x="457200" y="1507925"/>
            <a:ext cx="2631900" cy="3417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p:txBody>
      </p:sp>
      <p:sp>
        <p:nvSpPr>
          <p:cNvPr id="32" name="Google Shape;32;p7"/>
          <p:cNvSpPr txBox="1">
            <a:spLocks noGrp="1"/>
          </p:cNvSpPr>
          <p:nvPr>
            <p:ph type="body" idx="2"/>
          </p:nvPr>
        </p:nvSpPr>
        <p:spPr>
          <a:xfrm>
            <a:off x="3223964" y="1507925"/>
            <a:ext cx="2631900" cy="3417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p:txBody>
      </p:sp>
      <p:sp>
        <p:nvSpPr>
          <p:cNvPr id="33" name="Google Shape;33;p7"/>
          <p:cNvSpPr txBox="1">
            <a:spLocks noGrp="1"/>
          </p:cNvSpPr>
          <p:nvPr>
            <p:ph type="body" idx="3"/>
          </p:nvPr>
        </p:nvSpPr>
        <p:spPr>
          <a:xfrm>
            <a:off x="5990727" y="1507925"/>
            <a:ext cx="2631900" cy="3417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p:txBody>
      </p:sp>
      <p:sp>
        <p:nvSpPr>
          <p:cNvPr id="34" name="Google Shape;34;p7"/>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37" name="Google Shape;37;p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p:txBody>
      </p:sp>
      <p:sp>
        <p:nvSpPr>
          <p:cNvPr id="40" name="Google Shape;40;p9"/>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600"/>
              <a:buFont typeface="Walter Turncoat" panose="02000000000000000000"/>
              <a:buNone/>
              <a:defRPr sz="2600">
                <a:solidFill>
                  <a:schemeClr val="lt1"/>
                </a:solidFill>
                <a:latin typeface="Walter Turncoat" panose="02000000000000000000"/>
                <a:ea typeface="Walter Turncoat" panose="02000000000000000000"/>
                <a:cs typeface="Walter Turncoat" panose="02000000000000000000"/>
                <a:sym typeface="Walter Turncoat" panose="02000000000000000000"/>
              </a:defRPr>
            </a:lvl1pPr>
            <a:lvl2pPr lvl="1" algn="ctr">
              <a:spcBef>
                <a:spcPts val="0"/>
              </a:spcBef>
              <a:spcAft>
                <a:spcPts val="0"/>
              </a:spcAft>
              <a:buClr>
                <a:schemeClr val="lt1"/>
              </a:buClr>
              <a:buSzPts val="2600"/>
              <a:buFont typeface="Walter Turncoat" panose="02000000000000000000"/>
              <a:buNone/>
              <a:defRPr sz="2600">
                <a:solidFill>
                  <a:schemeClr val="lt1"/>
                </a:solidFill>
                <a:latin typeface="Walter Turncoat" panose="02000000000000000000"/>
                <a:ea typeface="Walter Turncoat" panose="02000000000000000000"/>
                <a:cs typeface="Walter Turncoat" panose="02000000000000000000"/>
                <a:sym typeface="Walter Turncoat" panose="02000000000000000000"/>
              </a:defRPr>
            </a:lvl2pPr>
            <a:lvl3pPr lvl="2" algn="ctr">
              <a:spcBef>
                <a:spcPts val="0"/>
              </a:spcBef>
              <a:spcAft>
                <a:spcPts val="0"/>
              </a:spcAft>
              <a:buClr>
                <a:schemeClr val="lt1"/>
              </a:buClr>
              <a:buSzPts val="2600"/>
              <a:buFont typeface="Walter Turncoat" panose="02000000000000000000"/>
              <a:buNone/>
              <a:defRPr sz="2600">
                <a:solidFill>
                  <a:schemeClr val="lt1"/>
                </a:solidFill>
                <a:latin typeface="Walter Turncoat" panose="02000000000000000000"/>
                <a:ea typeface="Walter Turncoat" panose="02000000000000000000"/>
                <a:cs typeface="Walter Turncoat" panose="02000000000000000000"/>
                <a:sym typeface="Walter Turncoat" panose="02000000000000000000"/>
              </a:defRPr>
            </a:lvl3pPr>
            <a:lvl4pPr lvl="3" algn="ctr">
              <a:spcBef>
                <a:spcPts val="0"/>
              </a:spcBef>
              <a:spcAft>
                <a:spcPts val="0"/>
              </a:spcAft>
              <a:buClr>
                <a:schemeClr val="lt1"/>
              </a:buClr>
              <a:buSzPts val="2600"/>
              <a:buFont typeface="Walter Turncoat" panose="02000000000000000000"/>
              <a:buNone/>
              <a:defRPr sz="2600">
                <a:solidFill>
                  <a:schemeClr val="lt1"/>
                </a:solidFill>
                <a:latin typeface="Walter Turncoat" panose="02000000000000000000"/>
                <a:ea typeface="Walter Turncoat" panose="02000000000000000000"/>
                <a:cs typeface="Walter Turncoat" panose="02000000000000000000"/>
                <a:sym typeface="Walter Turncoat" panose="02000000000000000000"/>
              </a:defRPr>
            </a:lvl4pPr>
            <a:lvl5pPr lvl="4" algn="ctr">
              <a:spcBef>
                <a:spcPts val="0"/>
              </a:spcBef>
              <a:spcAft>
                <a:spcPts val="0"/>
              </a:spcAft>
              <a:buClr>
                <a:schemeClr val="lt1"/>
              </a:buClr>
              <a:buSzPts val="2600"/>
              <a:buFont typeface="Walter Turncoat" panose="02000000000000000000"/>
              <a:buNone/>
              <a:defRPr sz="2600">
                <a:solidFill>
                  <a:schemeClr val="lt1"/>
                </a:solidFill>
                <a:latin typeface="Walter Turncoat" panose="02000000000000000000"/>
                <a:ea typeface="Walter Turncoat" panose="02000000000000000000"/>
                <a:cs typeface="Walter Turncoat" panose="02000000000000000000"/>
                <a:sym typeface="Walter Turncoat" panose="02000000000000000000"/>
              </a:defRPr>
            </a:lvl5pPr>
            <a:lvl6pPr lvl="5" algn="ctr">
              <a:spcBef>
                <a:spcPts val="0"/>
              </a:spcBef>
              <a:spcAft>
                <a:spcPts val="0"/>
              </a:spcAft>
              <a:buClr>
                <a:schemeClr val="lt1"/>
              </a:buClr>
              <a:buSzPts val="2600"/>
              <a:buFont typeface="Walter Turncoat" panose="02000000000000000000"/>
              <a:buNone/>
              <a:defRPr sz="2600">
                <a:solidFill>
                  <a:schemeClr val="lt1"/>
                </a:solidFill>
                <a:latin typeface="Walter Turncoat" panose="02000000000000000000"/>
                <a:ea typeface="Walter Turncoat" panose="02000000000000000000"/>
                <a:cs typeface="Walter Turncoat" panose="02000000000000000000"/>
                <a:sym typeface="Walter Turncoat" panose="02000000000000000000"/>
              </a:defRPr>
            </a:lvl6pPr>
            <a:lvl7pPr lvl="6" algn="ctr">
              <a:spcBef>
                <a:spcPts val="0"/>
              </a:spcBef>
              <a:spcAft>
                <a:spcPts val="0"/>
              </a:spcAft>
              <a:buClr>
                <a:schemeClr val="lt1"/>
              </a:buClr>
              <a:buSzPts val="2600"/>
              <a:buFont typeface="Walter Turncoat" panose="02000000000000000000"/>
              <a:buNone/>
              <a:defRPr sz="2600">
                <a:solidFill>
                  <a:schemeClr val="lt1"/>
                </a:solidFill>
                <a:latin typeface="Walter Turncoat" panose="02000000000000000000"/>
                <a:ea typeface="Walter Turncoat" panose="02000000000000000000"/>
                <a:cs typeface="Walter Turncoat" panose="02000000000000000000"/>
                <a:sym typeface="Walter Turncoat" panose="02000000000000000000"/>
              </a:defRPr>
            </a:lvl7pPr>
            <a:lvl8pPr lvl="7" algn="ctr">
              <a:spcBef>
                <a:spcPts val="0"/>
              </a:spcBef>
              <a:spcAft>
                <a:spcPts val="0"/>
              </a:spcAft>
              <a:buClr>
                <a:schemeClr val="lt1"/>
              </a:buClr>
              <a:buSzPts val="2600"/>
              <a:buFont typeface="Walter Turncoat" panose="02000000000000000000"/>
              <a:buNone/>
              <a:defRPr sz="2600">
                <a:solidFill>
                  <a:schemeClr val="lt1"/>
                </a:solidFill>
                <a:latin typeface="Walter Turncoat" panose="02000000000000000000"/>
                <a:ea typeface="Walter Turncoat" panose="02000000000000000000"/>
                <a:cs typeface="Walter Turncoat" panose="02000000000000000000"/>
                <a:sym typeface="Walter Turncoat" panose="02000000000000000000"/>
              </a:defRPr>
            </a:lvl8pPr>
            <a:lvl9pPr lvl="8" algn="ctr">
              <a:spcBef>
                <a:spcPts val="0"/>
              </a:spcBef>
              <a:spcAft>
                <a:spcPts val="0"/>
              </a:spcAft>
              <a:buClr>
                <a:schemeClr val="lt1"/>
              </a:buClr>
              <a:buSzPts val="2600"/>
              <a:buFont typeface="Walter Turncoat" panose="02000000000000000000"/>
              <a:buNone/>
              <a:defRPr sz="2600">
                <a:solidFill>
                  <a:schemeClr val="lt1"/>
                </a:solidFill>
                <a:latin typeface="Walter Turncoat" panose="02000000000000000000"/>
                <a:ea typeface="Walter Turncoat" panose="02000000000000000000"/>
                <a:cs typeface="Walter Turncoat" panose="02000000000000000000"/>
                <a:sym typeface="Walter Turncoat" panose="02000000000000000000"/>
              </a:defRPr>
            </a:lvl9pPr>
          </a:lstStyle>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lt1"/>
              </a:buClr>
              <a:buSzPts val="2000"/>
              <a:buFont typeface="Sniglet" panose="04070505030100020000"/>
              <a:buChar char="✘"/>
              <a:defRPr sz="2000">
                <a:solidFill>
                  <a:schemeClr val="lt1"/>
                </a:solidFill>
                <a:latin typeface="Sniglet" panose="04070505030100020000"/>
                <a:ea typeface="Sniglet" panose="04070505030100020000"/>
                <a:cs typeface="Sniglet" panose="04070505030100020000"/>
                <a:sym typeface="Sniglet" panose="04070505030100020000"/>
              </a:defRPr>
            </a:lvl1pPr>
            <a:lvl2pPr marL="914400" lvl="1" indent="-355600">
              <a:spcBef>
                <a:spcPts val="0"/>
              </a:spcBef>
              <a:spcAft>
                <a:spcPts val="0"/>
              </a:spcAft>
              <a:buClr>
                <a:schemeClr val="lt1"/>
              </a:buClr>
              <a:buSzPts val="2000"/>
              <a:buFont typeface="Sniglet" panose="04070505030100020000"/>
              <a:buChar char="○"/>
              <a:defRPr sz="2000">
                <a:solidFill>
                  <a:schemeClr val="lt1"/>
                </a:solidFill>
                <a:latin typeface="Sniglet" panose="04070505030100020000"/>
                <a:ea typeface="Sniglet" panose="04070505030100020000"/>
                <a:cs typeface="Sniglet" panose="04070505030100020000"/>
                <a:sym typeface="Sniglet" panose="04070505030100020000"/>
              </a:defRPr>
            </a:lvl2pPr>
            <a:lvl3pPr marL="1371600" lvl="2" indent="-355600">
              <a:spcBef>
                <a:spcPts val="0"/>
              </a:spcBef>
              <a:spcAft>
                <a:spcPts val="0"/>
              </a:spcAft>
              <a:buClr>
                <a:schemeClr val="lt1"/>
              </a:buClr>
              <a:buSzPts val="2000"/>
              <a:buFont typeface="Sniglet" panose="04070505030100020000"/>
              <a:buChar char="■"/>
              <a:defRPr sz="2000">
                <a:solidFill>
                  <a:schemeClr val="lt1"/>
                </a:solidFill>
                <a:latin typeface="Sniglet" panose="04070505030100020000"/>
                <a:ea typeface="Sniglet" panose="04070505030100020000"/>
                <a:cs typeface="Sniglet" panose="04070505030100020000"/>
                <a:sym typeface="Sniglet" panose="04070505030100020000"/>
              </a:defRPr>
            </a:lvl3pPr>
            <a:lvl4pPr marL="1828800" lvl="3" indent="-355600">
              <a:spcBef>
                <a:spcPts val="0"/>
              </a:spcBef>
              <a:spcAft>
                <a:spcPts val="0"/>
              </a:spcAft>
              <a:buClr>
                <a:schemeClr val="lt1"/>
              </a:buClr>
              <a:buSzPts val="2000"/>
              <a:buFont typeface="Sniglet" panose="04070505030100020000"/>
              <a:buChar char="●"/>
              <a:defRPr sz="2000">
                <a:solidFill>
                  <a:schemeClr val="lt1"/>
                </a:solidFill>
                <a:latin typeface="Sniglet" panose="04070505030100020000"/>
                <a:ea typeface="Sniglet" panose="04070505030100020000"/>
                <a:cs typeface="Sniglet" panose="04070505030100020000"/>
                <a:sym typeface="Sniglet" panose="04070505030100020000"/>
              </a:defRPr>
            </a:lvl4pPr>
            <a:lvl5pPr marL="2286000" lvl="4" indent="-355600">
              <a:spcBef>
                <a:spcPts val="0"/>
              </a:spcBef>
              <a:spcAft>
                <a:spcPts val="0"/>
              </a:spcAft>
              <a:buClr>
                <a:schemeClr val="lt1"/>
              </a:buClr>
              <a:buSzPts val="2000"/>
              <a:buFont typeface="Sniglet" panose="04070505030100020000"/>
              <a:buChar char="○"/>
              <a:defRPr sz="2000">
                <a:solidFill>
                  <a:schemeClr val="lt1"/>
                </a:solidFill>
                <a:latin typeface="Sniglet" panose="04070505030100020000"/>
                <a:ea typeface="Sniglet" panose="04070505030100020000"/>
                <a:cs typeface="Sniglet" panose="04070505030100020000"/>
                <a:sym typeface="Sniglet" panose="04070505030100020000"/>
              </a:defRPr>
            </a:lvl5pPr>
            <a:lvl6pPr marL="2743200" lvl="5" indent="-355600">
              <a:spcBef>
                <a:spcPts val="0"/>
              </a:spcBef>
              <a:spcAft>
                <a:spcPts val="0"/>
              </a:spcAft>
              <a:buClr>
                <a:schemeClr val="lt1"/>
              </a:buClr>
              <a:buSzPts val="2000"/>
              <a:buFont typeface="Sniglet" panose="04070505030100020000"/>
              <a:buChar char="■"/>
              <a:defRPr sz="2000">
                <a:solidFill>
                  <a:schemeClr val="lt1"/>
                </a:solidFill>
                <a:latin typeface="Sniglet" panose="04070505030100020000"/>
                <a:ea typeface="Sniglet" panose="04070505030100020000"/>
                <a:cs typeface="Sniglet" panose="04070505030100020000"/>
                <a:sym typeface="Sniglet" panose="04070505030100020000"/>
              </a:defRPr>
            </a:lvl6pPr>
            <a:lvl7pPr marL="3200400" lvl="6" indent="-355600">
              <a:spcBef>
                <a:spcPts val="0"/>
              </a:spcBef>
              <a:spcAft>
                <a:spcPts val="0"/>
              </a:spcAft>
              <a:buClr>
                <a:schemeClr val="lt1"/>
              </a:buClr>
              <a:buSzPts val="2000"/>
              <a:buFont typeface="Sniglet" panose="04070505030100020000"/>
              <a:buChar char="●"/>
              <a:defRPr sz="2000">
                <a:solidFill>
                  <a:schemeClr val="lt1"/>
                </a:solidFill>
                <a:latin typeface="Sniglet" panose="04070505030100020000"/>
                <a:ea typeface="Sniglet" panose="04070505030100020000"/>
                <a:cs typeface="Sniglet" panose="04070505030100020000"/>
                <a:sym typeface="Sniglet" panose="04070505030100020000"/>
              </a:defRPr>
            </a:lvl7pPr>
            <a:lvl8pPr marL="3657600" lvl="7" indent="-355600">
              <a:spcBef>
                <a:spcPts val="0"/>
              </a:spcBef>
              <a:spcAft>
                <a:spcPts val="0"/>
              </a:spcAft>
              <a:buClr>
                <a:schemeClr val="lt1"/>
              </a:buClr>
              <a:buSzPts val="2000"/>
              <a:buFont typeface="Sniglet" panose="04070505030100020000"/>
              <a:buChar char="○"/>
              <a:defRPr sz="2000">
                <a:solidFill>
                  <a:schemeClr val="lt1"/>
                </a:solidFill>
                <a:latin typeface="Sniglet" panose="04070505030100020000"/>
                <a:ea typeface="Sniglet" panose="04070505030100020000"/>
                <a:cs typeface="Sniglet" panose="04070505030100020000"/>
                <a:sym typeface="Sniglet" panose="04070505030100020000"/>
              </a:defRPr>
            </a:lvl8pPr>
            <a:lvl9pPr marL="4114800" lvl="8" indent="-355600">
              <a:spcBef>
                <a:spcPts val="0"/>
              </a:spcBef>
              <a:spcAft>
                <a:spcPts val="0"/>
              </a:spcAft>
              <a:buClr>
                <a:schemeClr val="lt1"/>
              </a:buClr>
              <a:buSzPts val="2000"/>
              <a:buFont typeface="Sniglet" panose="04070505030100020000"/>
              <a:buChar char="■"/>
              <a:defRPr sz="2000">
                <a:solidFill>
                  <a:schemeClr val="lt1"/>
                </a:solidFill>
                <a:latin typeface="Sniglet" panose="04070505030100020000"/>
                <a:ea typeface="Sniglet" panose="04070505030100020000"/>
                <a:cs typeface="Sniglet" panose="04070505030100020000"/>
                <a:sym typeface="Sniglet" panose="04070505030100020000"/>
              </a:defRPr>
            </a:lvl9pPr>
          </a:lstStyle>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chemeClr val="lt1"/>
                </a:solidFill>
                <a:latin typeface="Sniglet" panose="04070505030100020000"/>
                <a:ea typeface="Sniglet" panose="04070505030100020000"/>
                <a:cs typeface="Sniglet" panose="04070505030100020000"/>
                <a:sym typeface="Sniglet" panose="04070505030100020000"/>
              </a:defRPr>
            </a:lvl1pPr>
            <a:lvl2pPr lvl="1" algn="ctr">
              <a:buNone/>
              <a:defRPr sz="1000">
                <a:solidFill>
                  <a:schemeClr val="lt1"/>
                </a:solidFill>
                <a:latin typeface="Sniglet" panose="04070505030100020000"/>
                <a:ea typeface="Sniglet" panose="04070505030100020000"/>
                <a:cs typeface="Sniglet" panose="04070505030100020000"/>
                <a:sym typeface="Sniglet" panose="04070505030100020000"/>
              </a:defRPr>
            </a:lvl2pPr>
            <a:lvl3pPr lvl="2" algn="ctr">
              <a:buNone/>
              <a:defRPr sz="1000">
                <a:solidFill>
                  <a:schemeClr val="lt1"/>
                </a:solidFill>
                <a:latin typeface="Sniglet" panose="04070505030100020000"/>
                <a:ea typeface="Sniglet" panose="04070505030100020000"/>
                <a:cs typeface="Sniglet" panose="04070505030100020000"/>
                <a:sym typeface="Sniglet" panose="04070505030100020000"/>
              </a:defRPr>
            </a:lvl3pPr>
            <a:lvl4pPr lvl="3" algn="ctr">
              <a:buNone/>
              <a:defRPr sz="1000">
                <a:solidFill>
                  <a:schemeClr val="lt1"/>
                </a:solidFill>
                <a:latin typeface="Sniglet" panose="04070505030100020000"/>
                <a:ea typeface="Sniglet" panose="04070505030100020000"/>
                <a:cs typeface="Sniglet" panose="04070505030100020000"/>
                <a:sym typeface="Sniglet" panose="04070505030100020000"/>
              </a:defRPr>
            </a:lvl4pPr>
            <a:lvl5pPr lvl="4" algn="ctr">
              <a:buNone/>
              <a:defRPr sz="1000">
                <a:solidFill>
                  <a:schemeClr val="lt1"/>
                </a:solidFill>
                <a:latin typeface="Sniglet" panose="04070505030100020000"/>
                <a:ea typeface="Sniglet" panose="04070505030100020000"/>
                <a:cs typeface="Sniglet" panose="04070505030100020000"/>
                <a:sym typeface="Sniglet" panose="04070505030100020000"/>
              </a:defRPr>
            </a:lvl5pPr>
            <a:lvl6pPr lvl="5" algn="ctr">
              <a:buNone/>
              <a:defRPr sz="1000">
                <a:solidFill>
                  <a:schemeClr val="lt1"/>
                </a:solidFill>
                <a:latin typeface="Sniglet" panose="04070505030100020000"/>
                <a:ea typeface="Sniglet" panose="04070505030100020000"/>
                <a:cs typeface="Sniglet" panose="04070505030100020000"/>
                <a:sym typeface="Sniglet" panose="04070505030100020000"/>
              </a:defRPr>
            </a:lvl6pPr>
            <a:lvl7pPr lvl="6" algn="ctr">
              <a:buNone/>
              <a:defRPr sz="1000">
                <a:solidFill>
                  <a:schemeClr val="lt1"/>
                </a:solidFill>
                <a:latin typeface="Sniglet" panose="04070505030100020000"/>
                <a:ea typeface="Sniglet" panose="04070505030100020000"/>
                <a:cs typeface="Sniglet" panose="04070505030100020000"/>
                <a:sym typeface="Sniglet" panose="04070505030100020000"/>
              </a:defRPr>
            </a:lvl7pPr>
            <a:lvl8pPr lvl="7" algn="ctr">
              <a:buNone/>
              <a:defRPr sz="1000">
                <a:solidFill>
                  <a:schemeClr val="lt1"/>
                </a:solidFill>
                <a:latin typeface="Sniglet" panose="04070505030100020000"/>
                <a:ea typeface="Sniglet" panose="04070505030100020000"/>
                <a:cs typeface="Sniglet" panose="04070505030100020000"/>
                <a:sym typeface="Sniglet" panose="04070505030100020000"/>
              </a:defRPr>
            </a:lvl8pPr>
            <a:lvl9pPr lvl="8" algn="ctr">
              <a:buNone/>
              <a:defRPr sz="1000">
                <a:solidFill>
                  <a:schemeClr val="lt1"/>
                </a:solidFill>
                <a:latin typeface="Sniglet" panose="04070505030100020000"/>
                <a:ea typeface="Sniglet" panose="04070505030100020000"/>
                <a:cs typeface="Sniglet" panose="04070505030100020000"/>
                <a:sym typeface="Sniglet" panose="04070505030100020000"/>
              </a:defRPr>
            </a:lvl9pPr>
          </a:lstStyle>
          <a:p>
            <a:pPr marL="0" lvl="0" indent="0" algn="ct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hyperlink" Target="http://www.slidescarnival.com/help-use-presentation-template" TargetMode="Externa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8.xml"/><Relationship Id="rId2" Type="http://schemas.openxmlformats.org/officeDocument/2006/relationships/image" Target="../media/image9.jpeg"/><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8.xml"/><Relationship Id="rId2" Type="http://schemas.openxmlformats.org/officeDocument/2006/relationships/image" Target="../media/image11.jpeg"/><Relationship Id="rId1" Type="http://schemas.openxmlformats.org/officeDocument/2006/relationships/image" Target="../media/image10.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dirty="0"/>
              <a:t>Implementation of a heuristic technique</a:t>
            </a:r>
            <a:endParaRPr lang="en-GB" dirty="0"/>
          </a:p>
        </p:txBody>
      </p:sp>
      <p:grpSp>
        <p:nvGrpSpPr>
          <p:cNvPr id="48" name="Google Shape;48;p11"/>
          <p:cNvGrpSpPr/>
          <p:nvPr/>
        </p:nvGrpSpPr>
        <p:grpSpPr>
          <a:xfrm rot="2194107">
            <a:off x="803001" y="3184731"/>
            <a:ext cx="1014485" cy="642684"/>
            <a:chOff x="238125" y="1918825"/>
            <a:chExt cx="1042450" cy="660400"/>
          </a:xfrm>
        </p:grpSpPr>
        <p:sp>
          <p:nvSpPr>
            <p:cNvPr id="49"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 name="Google Shape;51;p11"/>
          <p:cNvGrpSpPr/>
          <p:nvPr/>
        </p:nvGrpSpPr>
        <p:grpSpPr>
          <a:xfrm rot="-9269861">
            <a:off x="6165721" y="1346512"/>
            <a:ext cx="750220" cy="664172"/>
            <a:chOff x="1113100" y="2199475"/>
            <a:chExt cx="801900" cy="709925"/>
          </a:xfrm>
        </p:grpSpPr>
        <p:sp>
          <p:nvSpPr>
            <p:cNvPr id="52" name="Google Shape;52;p1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4" name="Google Shape;54;p11"/>
          <p:cNvSpPr/>
          <p:nvPr/>
        </p:nvSpPr>
        <p:spPr>
          <a:xfrm>
            <a:off x="2497627" y="24970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11"/>
          <p:cNvSpPr/>
          <p:nvPr/>
        </p:nvSpPr>
        <p:spPr>
          <a:xfrm>
            <a:off x="4447540" y="2600325"/>
            <a:ext cx="3669665" cy="101600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11"/>
          <p:cNvSpPr/>
          <p:nvPr/>
        </p:nvSpPr>
        <p:spPr>
          <a:xfrm>
            <a:off x="4045614" y="719848"/>
            <a:ext cx="1052762" cy="922444"/>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Decision variables</a:t>
            </a:r>
            <a:endParaRPr lang="en-US" altLang="en-GB"/>
          </a:p>
        </p:txBody>
      </p:sp>
      <mc:AlternateContent xmlns:mc="http://schemas.openxmlformats.org/markup-compatibility/2006">
        <mc:Choice xmlns:a14="http://schemas.microsoft.com/office/drawing/2010/main" Requires="a14">
          <p:sp>
            <p:nvSpPr>
              <p:cNvPr id="132" name="Google Shape;132;p19"/>
              <p:cNvSpPr txBox="1">
                <a:spLocks noGrp="1"/>
              </p:cNvSpPr>
              <p:nvPr>
                <p:ph type="body" idx="1"/>
              </p:nvPr>
            </p:nvSpPr>
            <p:spPr>
              <a:xfrm>
                <a:off x="457200" y="2192775"/>
                <a:ext cx="2631900" cy="273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altLang="en-GB" dirty="0"/>
                  <a:t>One</a:t>
                </a:r>
                <a:endParaRPr lang="en-GB" dirty="0"/>
              </a:p>
              <a:p>
                <a:pPr marL="0" lvl="0" indent="0" algn="l" rtl="0">
                  <a:lnSpc>
                    <a:spcPct val="120000"/>
                  </a:lnSpc>
                  <a:spcBef>
                    <a:spcPts val="0"/>
                  </a:spcBef>
                  <a:spcAft>
                    <a:spcPts val="0"/>
                  </a:spcAft>
                  <a:buClr>
                    <a:schemeClr val="dk1"/>
                  </a:buClr>
                  <a:buSzPts val="1100"/>
                  <a:buFont typeface="Arial" panose="020B0604020202020204"/>
                  <a:buNone/>
                </a:pPr>
                <a:r>
                  <a:rPr lang="en-US" altLang="en-GB" dirty="0">
                    <a:sym typeface="+mn-ea"/>
                  </a:rPr>
                  <a:t>DECISION VARIABLE</a:t>
                </a:r>
                <a:endParaRPr lang="en-US" altLang="en-GB" dirty="0">
                  <a:sym typeface="+mn-ea"/>
                </a:endParaRPr>
              </a:p>
              <a:p>
                <a:pPr marL="0" lvl="0" indent="0" algn="l" rtl="0">
                  <a:lnSpc>
                    <a:spcPct val="120000"/>
                  </a:lnSpc>
                  <a:spcBef>
                    <a:spcPts val="0"/>
                  </a:spcBef>
                  <a:spcAft>
                    <a:spcPts val="0"/>
                  </a:spcAft>
                  <a:buClr>
                    <a:schemeClr val="dk1"/>
                  </a:buClr>
                  <a:buSzPts val="1100"/>
                  <a:buFont typeface="Arial" panose="020B0604020202020204"/>
                  <a:buNone/>
                </a:pPr>
                <a14:m>
                  <m:oMathPara xmlns:m="http://schemas.openxmlformats.org/officeDocument/2006/math">
                    <m:oMathParaPr>
                      <m:jc m:val="centerGroup"/>
                    </m:oMathParaPr>
                    <m:oMath xmlns:m="http://schemas.openxmlformats.org/officeDocument/2006/math">
                      <m:sSub>
                        <m:sSubPr>
                          <m:ctrlPr>
                            <a:rPr lang="en-US" altLang="en-GB" i="1">
                              <a:latin typeface="Cambria Math" panose="02040503050406030204" charset="0"/>
                              <a:cs typeface="Cambria Math" panose="02040503050406030204" charset="0"/>
                            </a:rPr>
                          </m:ctrlPr>
                        </m:sSubPr>
                        <m:e>
                          <m:r>
                            <a:rPr lang="en-US" altLang="en-GB" i="1">
                              <a:latin typeface="Cambria Math" panose="02040503050406030204" charset="0"/>
                              <a:cs typeface="Cambria Math" panose="02040503050406030204" charset="0"/>
                            </a:rPr>
                            <m:t>𝛼</m:t>
                          </m:r>
                        </m:e>
                        <m:sub>
                          <m:r>
                            <a:rPr lang="en-US" altLang="en-GB" i="1">
                              <a:latin typeface="Cambria Math" panose="02040503050406030204" charset="0"/>
                              <a:cs typeface="Cambria Math" panose="02040503050406030204" charset="0"/>
                            </a:rPr>
                            <m:t>𝑞</m:t>
                          </m:r>
                        </m:sub>
                      </m:sSub>
                      <m:r>
                        <a:rPr lang="en-US" altLang="en-GB" i="1">
                          <a:latin typeface="Cambria Math" panose="02040503050406030204" charset="0"/>
                          <a:cs typeface="Cambria Math" panose="02040503050406030204" charset="0"/>
                        </a:rPr>
                        <m:t>∈</m:t>
                      </m:r>
                      <m:d>
                        <m:dPr>
                          <m:begChr m:val="{"/>
                          <m:endChr m:val="}"/>
                          <m:ctrlPr>
                            <a:rPr lang="en-US" altLang="en-GB" i="1">
                              <a:latin typeface="Cambria Math" panose="02040503050406030204" charset="0"/>
                              <a:cs typeface="Cambria Math" panose="02040503050406030204" charset="0"/>
                            </a:rPr>
                          </m:ctrlPr>
                        </m:dPr>
                        <m:e>
                          <m:r>
                            <a:rPr lang="en-US" altLang="en-GB" i="1">
                              <a:latin typeface="Cambria Math" panose="02040503050406030204" charset="0"/>
                              <a:cs typeface="Cambria Math" panose="02040503050406030204" charset="0"/>
                            </a:rPr>
                            <m:t>0</m:t>
                          </m:r>
                        </m:e>
                        <m:e>
                          <m:r>
                            <a:rPr lang="en-US" altLang="en-GB" i="1">
                              <a:latin typeface="Cambria Math" panose="02040503050406030204" charset="0"/>
                              <a:cs typeface="Cambria Math" panose="02040503050406030204" charset="0"/>
                            </a:rPr>
                            <m:t>1</m:t>
                          </m:r>
                        </m:e>
                      </m:d>
                    </m:oMath>
                  </m:oMathPara>
                </a14:m>
                <a:endParaRPr lang="en-US" altLang="en-GB" i="1">
                  <a:latin typeface="Cambria Math" panose="02040503050406030204" charset="0"/>
                  <a:cs typeface="Cambria Math" panose="02040503050406030204" charset="0"/>
                </a:endParaRPr>
              </a:p>
              <a:p>
                <a:pPr marL="0" lvl="0" indent="0" algn="l" rtl="0">
                  <a:lnSpc>
                    <a:spcPct val="120000"/>
                  </a:lnSpc>
                  <a:spcBef>
                    <a:spcPts val="0"/>
                  </a:spcBef>
                  <a:spcAft>
                    <a:spcPts val="0"/>
                  </a:spcAft>
                  <a:buClr>
                    <a:schemeClr val="dk1"/>
                  </a:buClr>
                  <a:buSzPts val="1100"/>
                  <a:buFont typeface="Arial" panose="020B0604020202020204"/>
                  <a:buNone/>
                </a:pPr>
                <a:r>
                  <a:rPr lang="ar-EG" altLang="en-US" dirty="0">
                    <a:latin typeface="Arial" panose="020B0604020202020204" pitchFamily="34" charset="0"/>
                    <a:cs typeface="Arial" panose="020B0604020202020204" pitchFamily="34" charset="0"/>
                    <a:sym typeface="+mn-ea"/>
                  </a:rPr>
                  <a:t>-</a:t>
                </a:r>
                <a:r>
                  <a:rPr lang="en-US" altLang="en-GB" dirty="0">
                    <a:latin typeface="Arial" panose="020B0604020202020204" pitchFamily="34" charset="0"/>
                    <a:cs typeface="Arial" panose="020B0604020202020204" pitchFamily="34" charset="0"/>
                    <a:sym typeface="+mn-ea"/>
                  </a:rPr>
                  <a:t>if the small cell q is in the sleeping mode ,so </a:t>
                </a:r>
                <a14:m>
                  <m:oMath xmlns:m="http://schemas.openxmlformats.org/officeDocument/2006/math">
                    <m:r>
                      <a:rPr lang="en-US" altLang="en-GB" i="1">
                        <a:latin typeface="Cambria Math" panose="02040503050406030204" charset="0"/>
                        <a:cs typeface="Cambria Math" panose="02040503050406030204" charset="0"/>
                      </a:rPr>
                      <m:t>𝛼</m:t>
                    </m:r>
                  </m:oMath>
                </a14:m>
                <a:r>
                  <a:rPr lang="en-US" altLang="en-GB" dirty="0">
                    <a:latin typeface="Arial" panose="020B0604020202020204" pitchFamily="34" charset="0"/>
                    <a:cs typeface="Arial" panose="020B0604020202020204" pitchFamily="34" charset="0"/>
                    <a:sym typeface="+mn-ea"/>
                  </a:rPr>
                  <a:t> = 0</a:t>
                </a:r>
                <a:endParaRPr lang="en-US" altLang="en-GB" dirty="0">
                  <a:latin typeface="Arial" panose="020B0604020202020204" pitchFamily="34" charset="0"/>
                  <a:cs typeface="Arial" panose="020B0604020202020204" pitchFamily="34" charset="0"/>
                </a:endParaRPr>
              </a:p>
              <a:p>
                <a:pPr marL="0" lvl="0" indent="0" algn="l" rtl="0">
                  <a:lnSpc>
                    <a:spcPct val="120000"/>
                  </a:lnSpc>
                  <a:spcBef>
                    <a:spcPts val="0"/>
                  </a:spcBef>
                  <a:spcAft>
                    <a:spcPts val="0"/>
                  </a:spcAft>
                  <a:buClr>
                    <a:schemeClr val="dk1"/>
                  </a:buClr>
                  <a:buSzPts val="1100"/>
                  <a:buFont typeface="Arial" panose="020B0604020202020204"/>
                  <a:buNone/>
                </a:pPr>
                <a:r>
                  <a:rPr lang="ar-EG" altLang="en-US" dirty="0">
                    <a:latin typeface="Arial" panose="020B0604020202020204" pitchFamily="34" charset="0"/>
                    <a:cs typeface="Arial" panose="020B0604020202020204" pitchFamily="34" charset="0"/>
                    <a:sym typeface="+mn-ea"/>
                  </a:rPr>
                  <a:t>-</a:t>
                </a:r>
                <a:r>
                  <a:rPr lang="en-US" altLang="en-GB" dirty="0">
                    <a:latin typeface="Arial" panose="020B0604020202020204" pitchFamily="34" charset="0"/>
                    <a:cs typeface="Arial" panose="020B0604020202020204" pitchFamily="34" charset="0"/>
                    <a:sym typeface="+mn-ea"/>
                  </a:rPr>
                  <a:t>if the small cell q is in the active mode ,so </a:t>
                </a:r>
                <a14:m>
                  <m:oMath xmlns:m="http://schemas.openxmlformats.org/officeDocument/2006/math">
                    <m:r>
                      <a:rPr lang="en-US" altLang="en-GB" i="1">
                        <a:latin typeface="Cambria Math" panose="02040503050406030204" charset="0"/>
                        <a:cs typeface="Cambria Math" panose="02040503050406030204" charset="0"/>
                      </a:rPr>
                      <m:t>𝛼</m:t>
                    </m:r>
                  </m:oMath>
                </a14:m>
                <a:r>
                  <a:rPr lang="en-US" altLang="en-GB" dirty="0">
                    <a:latin typeface="Arial" panose="020B0604020202020204" pitchFamily="34" charset="0"/>
                    <a:cs typeface="Arial" panose="020B0604020202020204" pitchFamily="34" charset="0"/>
                    <a:sym typeface="+mn-ea"/>
                  </a:rPr>
                  <a:t> = 1</a:t>
                </a:r>
                <a:endParaRPr lang="en-US" altLang="en-GB" dirty="0">
                  <a:latin typeface="Arial" panose="020B0604020202020204" pitchFamily="34" charset="0"/>
                  <a:cs typeface="Arial" panose="020B0604020202020204" pitchFamily="34" charset="0"/>
                </a:endParaRPr>
              </a:p>
              <a:p>
                <a:pPr marL="0" lvl="0" indent="0" algn="l" rtl="0">
                  <a:lnSpc>
                    <a:spcPct val="120000"/>
                  </a:lnSpc>
                  <a:spcBef>
                    <a:spcPts val="0"/>
                  </a:spcBef>
                  <a:spcAft>
                    <a:spcPts val="0"/>
                  </a:spcAft>
                  <a:buClr>
                    <a:schemeClr val="dk1"/>
                  </a:buClr>
                  <a:buSzPts val="1100"/>
                  <a:buFont typeface="Arial" panose="020B0604020202020204"/>
                  <a:buNone/>
                </a:pPr>
                <a:endParaRPr lang="en-US" altLang="en-GB" dirty="0">
                  <a:latin typeface="Arial" panose="020B0604020202020204" pitchFamily="34" charset="0"/>
                  <a:cs typeface="Arial" panose="020B0604020202020204" pitchFamily="34" charset="0"/>
                </a:endParaRPr>
              </a:p>
              <a:p>
                <a:pPr marL="0" lvl="0" indent="0" algn="l" rtl="0">
                  <a:spcBef>
                    <a:spcPts val="600"/>
                  </a:spcBef>
                  <a:spcAft>
                    <a:spcPts val="0"/>
                  </a:spcAft>
                  <a:buNone/>
                </a:pPr>
                <a:endParaRPr lang="en-GB" dirty="0"/>
              </a:p>
            </p:txBody>
          </p:sp>
        </mc:Choice>
        <mc:Fallback>
          <p:sp>
            <p:nvSpPr>
              <p:cNvPr id="132" name="Google Shape;132;p19"/>
              <p:cNvSpPr txBox="1">
                <a:spLocks noRot="1" noChangeAspect="1" noMove="1" noResize="1" noEditPoints="1" noAdjustHandles="1" noChangeArrowheads="1" noChangeShapeType="1" noTextEdit="1"/>
              </p:cNvSpPr>
              <p:nvPr>
                <p:ph type="body" idx="1"/>
              </p:nvPr>
            </p:nvSpPr>
            <p:spPr>
              <a:xfrm>
                <a:off x="457200" y="2192775"/>
                <a:ext cx="2631900" cy="2733000"/>
              </a:xfrm>
              <a:prstGeom prst="rect">
                <a:avLst/>
              </a:prstGeom>
              <a:blipFill rotWithShape="1">
                <a:blip r:embed="rId1"/>
                <a:stretch>
                  <a:fillRect t="-4" r="17" b="3"/>
                </a:stretch>
              </a:blipFill>
            </p:spPr>
            <p:txBody>
              <a:bodyPr/>
              <a:lstStyle/>
              <a:p>
                <a:r>
                  <a:rPr lang="en-US" altLang="en-US">
                    <a:noFill/>
                  </a:rPr>
                  <a:t> </a:t>
                </a:r>
              </a:p>
            </p:txBody>
          </p:sp>
        </mc:Fallback>
      </mc:AlternateContent>
      <p:sp>
        <p:nvSpPr>
          <p:cNvPr id="133" name="Google Shape;133;p19"/>
          <p:cNvSpPr txBox="1">
            <a:spLocks noGrp="1"/>
          </p:cNvSpPr>
          <p:nvPr>
            <p:ph type="body" idx="2"/>
          </p:nvPr>
        </p:nvSpPr>
        <p:spPr>
          <a:xfrm>
            <a:off x="3223963" y="2192775"/>
            <a:ext cx="2631900" cy="273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altLang="en-GB" dirty="0"/>
              <a:t>Two</a:t>
            </a:r>
            <a:endParaRPr lang="en-GB" dirty="0"/>
          </a:p>
          <a:p>
            <a:pPr marL="0" lvl="0" indent="0" algn="l" rtl="0">
              <a:lnSpc>
                <a:spcPct val="120000"/>
              </a:lnSpc>
              <a:spcBef>
                <a:spcPts val="0"/>
              </a:spcBef>
              <a:spcAft>
                <a:spcPts val="0"/>
              </a:spcAft>
              <a:buClr>
                <a:schemeClr val="dk1"/>
              </a:buClr>
              <a:buSzPts val="1100"/>
              <a:buFont typeface="Arial" panose="020B0604020202020204"/>
              <a:buNone/>
            </a:pPr>
            <a:r>
              <a:rPr lang="en-US" altLang="en-GB" dirty="0" smtClean="0">
                <a:sym typeface="+mn-ea"/>
              </a:rPr>
              <a:t>- OPTIMIZATION </a:t>
            </a:r>
            <a:r>
              <a:rPr lang="en-US" altLang="en-GB" dirty="0">
                <a:sym typeface="+mn-ea"/>
              </a:rPr>
              <a:t>TYPE :</a:t>
            </a:r>
            <a:endParaRPr lang="en-US" altLang="en-GB" dirty="0"/>
          </a:p>
          <a:p>
            <a:pPr marL="0" lvl="0" indent="0" algn="l" rtl="0">
              <a:lnSpc>
                <a:spcPct val="120000"/>
              </a:lnSpc>
              <a:spcBef>
                <a:spcPts val="0"/>
              </a:spcBef>
              <a:spcAft>
                <a:spcPts val="0"/>
              </a:spcAft>
              <a:buClr>
                <a:schemeClr val="dk1"/>
              </a:buClr>
              <a:buSzPts val="1100"/>
              <a:buFont typeface="Arial" panose="020B0604020202020204"/>
              <a:buNone/>
            </a:pPr>
            <a:r>
              <a:rPr lang="en-US" altLang="en-GB" dirty="0">
                <a:sym typeface="+mn-ea"/>
              </a:rPr>
              <a:t>MAXIMIZATION</a:t>
            </a:r>
            <a:endParaRPr lang="en-GB" dirty="0"/>
          </a:p>
        </p:txBody>
      </p:sp>
      <mc:AlternateContent xmlns:mc="http://schemas.openxmlformats.org/markup-compatibility/2006">
        <mc:Choice xmlns:a14="http://schemas.microsoft.com/office/drawing/2010/main" Requires="a14">
          <p:sp>
            <p:nvSpPr>
              <p:cNvPr id="134" name="Google Shape;134;p19"/>
              <p:cNvSpPr txBox="1">
                <a:spLocks noGrp="1"/>
              </p:cNvSpPr>
              <p:nvPr>
                <p:ph type="body" idx="3"/>
              </p:nvPr>
            </p:nvSpPr>
            <p:spPr>
              <a:xfrm>
                <a:off x="5990726" y="2192775"/>
                <a:ext cx="2631900" cy="273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altLang="en-GB"/>
                  <a:t>Three</a:t>
                </a:r>
                <a:endParaRPr lang="en-GB"/>
              </a:p>
              <a:p>
                <a:pPr marL="0" lvl="0" indent="0" algn="l" rtl="0">
                  <a:lnSpc>
                    <a:spcPct val="120000"/>
                  </a:lnSpc>
                  <a:spcBef>
                    <a:spcPts val="0"/>
                  </a:spcBef>
                  <a:spcAft>
                    <a:spcPts val="0"/>
                  </a:spcAft>
                  <a:buClr>
                    <a:schemeClr val="dk1"/>
                  </a:buClr>
                  <a:buSzPts val="1100"/>
                  <a:buFont typeface="Arial" panose="020B0604020202020204"/>
                  <a:buNone/>
                </a:pPr>
                <a:r>
                  <a:rPr lang="en-US" altLang="en-GB">
                    <a:sym typeface="+mn-ea"/>
                  </a:rPr>
                  <a:t>DECISION VARIABLE</a:t>
                </a:r>
                <a14:m>
                  <m:oMath xmlns:m="http://schemas.openxmlformats.org/officeDocument/2006/math">
                    <m:r>
                      <a:rPr lang="en-US" altLang="en-GB" i="1">
                        <a:latin typeface="Cambria Math" panose="02040503050406030204" charset="0"/>
                        <a:cs typeface="Cambria Math" panose="02040503050406030204" charset="0"/>
                      </a:rPr>
                      <m:t> </m:t>
                    </m:r>
                    <m:sSub>
                      <m:sSubPr>
                        <m:ctrlPr>
                          <a:rPr lang="en-US" altLang="en-GB" i="1">
                            <a:latin typeface="Cambria Math" panose="02040503050406030204" charset="0"/>
                            <a:cs typeface="Cambria Math" panose="02040503050406030204" charset="0"/>
                          </a:rPr>
                        </m:ctrlPr>
                      </m:sSubPr>
                      <m:e>
                        <m:r>
                          <a:rPr lang="en-US" altLang="en-GB" i="1">
                            <a:latin typeface="Cambria Math" panose="02040503050406030204" charset="0"/>
                            <a:cs typeface="Cambria Math" panose="02040503050406030204" charset="0"/>
                          </a:rPr>
                          <m:t>𝛼</m:t>
                        </m:r>
                      </m:e>
                      <m:sub>
                        <m:r>
                          <a:rPr lang="en-US" altLang="en-GB" i="1">
                            <a:latin typeface="Cambria Math" panose="02040503050406030204" charset="0"/>
                            <a:cs typeface="Cambria Math" panose="02040503050406030204" charset="0"/>
                          </a:rPr>
                          <m:t>𝑞</m:t>
                        </m:r>
                      </m:sub>
                    </m:sSub>
                  </m:oMath>
                </a14:m>
                <a:endParaRPr lang="en-US" altLang="en-GB" i="1">
                  <a:latin typeface="Cambria Math" panose="02040503050406030204" charset="0"/>
                  <a:cs typeface="Cambria Math" panose="02040503050406030204" charset="0"/>
                </a:endParaRPr>
              </a:p>
              <a:p>
                <a:pPr marL="0" lvl="0" indent="0" algn="l" rtl="0">
                  <a:lnSpc>
                    <a:spcPct val="120000"/>
                  </a:lnSpc>
                  <a:spcBef>
                    <a:spcPts val="0"/>
                  </a:spcBef>
                  <a:spcAft>
                    <a:spcPts val="0"/>
                  </a:spcAft>
                  <a:buClr>
                    <a:schemeClr val="dk1"/>
                  </a:buClr>
                  <a:buSzPts val="1100"/>
                  <a:buFont typeface="Arial" panose="020B0604020202020204"/>
                  <a:buNone/>
                </a:pPr>
                <a:r>
                  <a:rPr lang="en-US" altLang="en-GB">
                    <a:latin typeface="Arial" panose="020B0604020202020204" pitchFamily="34" charset="0"/>
                    <a:cs typeface="Arial" panose="020B0604020202020204" pitchFamily="34" charset="0"/>
                    <a:sym typeface="+mn-ea"/>
                  </a:rPr>
                  <a:t>-is the on;y variable parameter included in </a:t>
                </a:r>
                <a:r>
                  <a:rPr lang="en-US">
                    <a:sym typeface="+mn-ea"/>
                  </a:rPr>
                  <a:t>The downlink signal to interference plus noise power ratio from the small cell 𝑞to the user k (SINR_q,k)</a:t>
                </a:r>
                <a:endParaRPr lang="en-GB"/>
              </a:p>
              <a:p>
                <a:pPr marL="0" lvl="0" indent="0" algn="l" rtl="0">
                  <a:spcBef>
                    <a:spcPts val="600"/>
                  </a:spcBef>
                  <a:spcAft>
                    <a:spcPts val="0"/>
                  </a:spcAft>
                  <a:buNone/>
                </a:pPr>
                <a:endParaRPr lang="en-GB"/>
              </a:p>
            </p:txBody>
          </p:sp>
        </mc:Choice>
        <mc:Fallback>
          <p:sp>
            <p:nvSpPr>
              <p:cNvPr id="134" name="Google Shape;134;p19"/>
              <p:cNvSpPr txBox="1">
                <a:spLocks noRot="1" noChangeAspect="1" noMove="1" noResize="1" noEditPoints="1" noAdjustHandles="1" noChangeArrowheads="1" noChangeShapeType="1" noTextEdit="1"/>
              </p:cNvSpPr>
              <p:nvPr>
                <p:ph type="body" idx="3"/>
              </p:nvPr>
            </p:nvSpPr>
            <p:spPr>
              <a:xfrm>
                <a:off x="5990726" y="2192775"/>
                <a:ext cx="2631900" cy="2733000"/>
              </a:xfrm>
              <a:prstGeom prst="rect">
                <a:avLst/>
              </a:prstGeom>
              <a:blipFill rotWithShape="1">
                <a:blip r:embed="rId2"/>
                <a:stretch>
                  <a:fillRect l="-5" t="-4" r="23" b="3"/>
                </a:stretch>
              </a:blipFill>
            </p:spPr>
            <p:txBody>
              <a:bodyPr/>
              <a:lstStyle/>
              <a:p>
                <a:r>
                  <a:rPr lang="en-US" altLang="en-US">
                    <a:noFill/>
                  </a:rPr>
                  <a:t> </a:t>
                </a:r>
              </a:p>
            </p:txBody>
          </p:sp>
        </mc:Fallback>
      </mc:AlternateContent>
      <p:sp>
        <p:nvSpPr>
          <p:cNvPr id="135" name="Google Shape;135;p19"/>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9"/>
          <p:cNvSpPr/>
          <p:nvPr/>
        </p:nvSpPr>
        <p:spPr>
          <a:xfrm>
            <a:off x="4344921" y="482552"/>
            <a:ext cx="382375" cy="402591"/>
          </a:xfrm>
          <a:custGeom>
            <a:avLst/>
            <a:gdLst/>
            <a:ahLst/>
            <a:cxnLst/>
            <a:rect l="l" t="t" r="r" b="b"/>
            <a:pathLst>
              <a:path w="17496" h="18421" extrusionOk="0">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19"/>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4"/>
          <p:cNvSpPr txBox="1">
            <a:spLocks noGrp="1"/>
          </p:cNvSpPr>
          <p:nvPr>
            <p:ph type="title"/>
          </p:nvPr>
        </p:nvSpPr>
        <p:spPr>
          <a:xfrm>
            <a:off x="-5715" y="369570"/>
            <a:ext cx="9156065" cy="8407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dirty="0"/>
              <a:t>Objective function</a:t>
            </a:r>
            <a:endParaRPr lang="en-US" altLang="en-GB" dirty="0"/>
          </a:p>
        </p:txBody>
      </p:sp>
      <mc:AlternateContent xmlns:mc="http://schemas.openxmlformats.org/markup-compatibility/2006">
        <mc:Choice xmlns:a14="http://schemas.microsoft.com/office/drawing/2010/main" Requires="a14">
          <p:sp>
            <p:nvSpPr>
              <p:cNvPr id="328" name="Google Shape;328;p34"/>
              <p:cNvSpPr txBox="1">
                <a:spLocks noGrp="1"/>
              </p:cNvSpPr>
              <p:nvPr>
                <p:ph type="body" idx="1"/>
              </p:nvPr>
            </p:nvSpPr>
            <p:spPr>
              <a:xfrm>
                <a:off x="457200" y="1210310"/>
                <a:ext cx="8229600" cy="285623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panose="020B0604020202020204"/>
                  <a:buNone/>
                </a:pPr>
                <a:r>
                  <a:rPr lang="en-GB" sz="2400" b="1" dirty="0">
                    <a:sym typeface="+mn-ea"/>
                  </a:rPr>
                  <a:t>max</a:t>
                </a:r>
                <a:r>
                  <a:rPr lang="en-GB" sz="2400" dirty="0">
                    <a:sym typeface="+mn-ea"/>
                  </a:rPr>
                  <a:t> </a:t>
                </a:r>
                <a:r>
                  <a:rPr lang="en-US" altLang="en-GB" sz="2400" dirty="0">
                    <a:sym typeface="+mn-ea"/>
                  </a:rPr>
                  <a:t>  the sum of utility of the data rate (throughput </a:t>
                </a:r>
                <a:r>
                  <a:rPr lang="en-US" altLang="en-GB" sz="2400" i="1" dirty="0">
                    <a:sym typeface="+mn-ea"/>
                  </a:rPr>
                  <a:t>R</a:t>
                </a:r>
                <a:r>
                  <a:rPr lang="en-US" altLang="en-GB" sz="2400" dirty="0">
                    <a:sym typeface="+mn-ea"/>
                  </a:rPr>
                  <a:t>)</a:t>
                </a:r>
                <a:endParaRPr lang="en-US" altLang="en-GB" sz="2400" dirty="0"/>
              </a:p>
              <a:p>
                <a:pPr marL="0" lvl="0" indent="0" algn="ctr" rtl="0">
                  <a:lnSpc>
                    <a:spcPct val="120000"/>
                  </a:lnSpc>
                  <a:spcBef>
                    <a:spcPts val="0"/>
                  </a:spcBef>
                  <a:spcAft>
                    <a:spcPts val="0"/>
                  </a:spcAft>
                  <a:buClr>
                    <a:schemeClr val="dk1"/>
                  </a:buClr>
                  <a:buSzPts val="1100"/>
                  <a:buFont typeface="Arial" panose="020B0604020202020204"/>
                  <a:buNone/>
                </a:pPr>
                <a:r>
                  <a:rPr lang="en-US" altLang="en-GB" sz="2400" dirty="0">
                    <a:sym typeface="+mn-ea"/>
                  </a:rPr>
                  <a:t>&gt;&gt; </a:t>
                </a:r>
                <a14:m>
                  <m:oMath xmlns:m="http://schemas.openxmlformats.org/officeDocument/2006/math">
                    <m:r>
                      <a:rPr lang="en-US" altLang="en-GB" sz="2400" i="1">
                        <a:latin typeface="Cambria Math" panose="02040503050406030204" charset="0"/>
                        <a:cs typeface="Cambria Math" panose="02040503050406030204" charset="0"/>
                      </a:rPr>
                      <m:t>𝑅</m:t>
                    </m:r>
                    <m:r>
                      <a:rPr lang="en-US" altLang="en-GB" sz="2400" i="1">
                        <a:latin typeface="Cambria Math" panose="02040503050406030204" charset="0"/>
                        <a:cs typeface="Cambria Math" panose="02040503050406030204" charset="0"/>
                      </a:rPr>
                      <m:t>=</m:t>
                    </m:r>
                    <m:nary>
                      <m:naryPr>
                        <m:chr m:val="∑"/>
                        <m:limLoc m:val="undOvr"/>
                        <m:ctrlPr>
                          <a:rPr lang="en-US" altLang="en-GB" sz="2400" i="1">
                            <a:latin typeface="Cambria Math" panose="02040503050406030204" charset="0"/>
                            <a:cs typeface="Cambria Math" panose="02040503050406030204" charset="0"/>
                          </a:rPr>
                        </m:ctrlPr>
                      </m:naryPr>
                      <m:sub>
                        <m:r>
                          <a:rPr lang="en-US" altLang="en-GB" sz="2400" i="1">
                            <a:latin typeface="Cambria Math" panose="02040503050406030204" charset="0"/>
                            <a:cs typeface="Cambria Math" panose="02040503050406030204" charset="0"/>
                          </a:rPr>
                          <m:t>𝑞</m:t>
                        </m:r>
                        <m:r>
                          <a:rPr lang="en-US" altLang="en-GB" sz="2400" i="1">
                            <a:latin typeface="Cambria Math" panose="02040503050406030204" charset="0"/>
                            <a:cs typeface="Cambria Math" panose="02040503050406030204" charset="0"/>
                          </a:rPr>
                          <m:t>=</m:t>
                        </m:r>
                        <m:r>
                          <a:rPr lang="en-US" altLang="en-GB" sz="2400" i="1">
                            <a:latin typeface="Cambria Math" panose="02040503050406030204" charset="0"/>
                            <a:cs typeface="Cambria Math" panose="02040503050406030204" charset="0"/>
                          </a:rPr>
                          <m:t>0</m:t>
                        </m:r>
                      </m:sub>
                      <m:sup>
                        <m:r>
                          <a:rPr lang="en-US" altLang="en-GB" sz="2400" i="1">
                            <a:latin typeface="Cambria Math" panose="02040503050406030204" charset="0"/>
                            <a:cs typeface="Cambria Math" panose="02040503050406030204" charset="0"/>
                          </a:rPr>
                          <m:t>𝑄</m:t>
                        </m:r>
                      </m:sup>
                      <m:e>
                        <m:nary>
                          <m:naryPr>
                            <m:chr m:val="∑"/>
                            <m:limLoc m:val="undOvr"/>
                            <m:ctrlPr>
                              <a:rPr lang="en-US" altLang="en-GB" sz="2400" i="1">
                                <a:latin typeface="Cambria Math" panose="02040503050406030204" charset="0"/>
                                <a:cs typeface="Cambria Math" panose="02040503050406030204" charset="0"/>
                              </a:rPr>
                            </m:ctrlPr>
                          </m:naryPr>
                          <m:sub>
                            <m:r>
                              <a:rPr lang="en-US" altLang="en-GB" sz="2400" i="1">
                                <a:latin typeface="Cambria Math" panose="02040503050406030204" charset="0"/>
                                <a:cs typeface="Cambria Math" panose="02040503050406030204" charset="0"/>
                              </a:rPr>
                              <m:t>𝑘</m:t>
                            </m:r>
                          </m:sub>
                          <m:sup>
                            <m:r>
                              <a:rPr lang="en-US" altLang="en-GB" sz="2400" i="1">
                                <a:latin typeface="Cambria Math" panose="02040503050406030204" charset="0"/>
                                <a:cs typeface="Cambria Math" panose="02040503050406030204" charset="0"/>
                              </a:rPr>
                              <m:t>𝐾</m:t>
                            </m:r>
                          </m:sup>
                          <m:e>
                            <m:sSub>
                              <m:sSubPr>
                                <m:ctrlPr>
                                  <a:rPr lang="en-US" altLang="en-GB" sz="2400" i="1">
                                    <a:latin typeface="Cambria Math" panose="02040503050406030204" charset="0"/>
                                    <a:cs typeface="Cambria Math" panose="02040503050406030204" charset="0"/>
                                  </a:rPr>
                                </m:ctrlPr>
                              </m:sSubPr>
                              <m:e>
                                <m:r>
                                  <a:rPr lang="en-US" altLang="en-GB" sz="2400" i="1">
                                    <a:latin typeface="Cambria Math" panose="02040503050406030204" charset="0"/>
                                    <a:cs typeface="Cambria Math" panose="02040503050406030204" charset="0"/>
                                  </a:rPr>
                                  <m:t>𝑟</m:t>
                                </m:r>
                              </m:e>
                              <m:sub>
                                <m:r>
                                  <a:rPr lang="en-US" altLang="en-GB" sz="2400" i="1">
                                    <a:latin typeface="Cambria Math" panose="02040503050406030204" charset="0"/>
                                    <a:cs typeface="Cambria Math" panose="02040503050406030204" charset="0"/>
                                  </a:rPr>
                                  <m:t>𝑞</m:t>
                                </m:r>
                                <m:r>
                                  <a:rPr lang="en-US" altLang="en-GB" sz="2400" i="1">
                                    <a:latin typeface="Cambria Math" panose="02040503050406030204" charset="0"/>
                                    <a:cs typeface="Cambria Math" panose="02040503050406030204" charset="0"/>
                                  </a:rPr>
                                  <m:t>,</m:t>
                                </m:r>
                                <m:r>
                                  <a:rPr lang="en-US" altLang="en-GB" sz="2400" i="1">
                                    <a:latin typeface="Cambria Math" panose="02040503050406030204" charset="0"/>
                                    <a:cs typeface="Cambria Math" panose="02040503050406030204" charset="0"/>
                                  </a:rPr>
                                  <m:t>𝑘</m:t>
                                </m:r>
                              </m:sub>
                            </m:sSub>
                          </m:e>
                        </m:nary>
                      </m:e>
                    </m:nary>
                    <m:r>
                      <a:rPr lang="en-US" altLang="en-GB" sz="2400" i="1">
                        <a:latin typeface="Cambria Math" panose="02040503050406030204" charset="0"/>
                        <a:cs typeface="Cambria Math" panose="02040503050406030204" charset="0"/>
                      </a:rPr>
                      <m:t>=</m:t>
                    </m:r>
                    <m:nary>
                      <m:naryPr>
                        <m:chr m:val="∑"/>
                        <m:limLoc m:val="undOvr"/>
                        <m:ctrlPr>
                          <a:rPr lang="en-US" altLang="en-GB" sz="2400" i="1">
                            <a:latin typeface="Cambria Math" panose="02040503050406030204" charset="0"/>
                            <a:cs typeface="Cambria Math" panose="02040503050406030204" charset="0"/>
                          </a:rPr>
                        </m:ctrlPr>
                      </m:naryPr>
                      <m:sub>
                        <m:r>
                          <a:rPr lang="en-US" altLang="en-GB" sz="2400" i="1">
                            <a:latin typeface="Cambria Math" panose="02040503050406030204" charset="0"/>
                            <a:cs typeface="Cambria Math" panose="02040503050406030204" charset="0"/>
                          </a:rPr>
                          <m:t>𝑞</m:t>
                        </m:r>
                        <m:r>
                          <a:rPr lang="en-US" altLang="en-GB" sz="2400" i="1">
                            <a:latin typeface="Cambria Math" panose="02040503050406030204" charset="0"/>
                            <a:cs typeface="Cambria Math" panose="02040503050406030204" charset="0"/>
                          </a:rPr>
                          <m:t>=</m:t>
                        </m:r>
                        <m:r>
                          <a:rPr lang="en-US" altLang="en-GB" sz="2400" i="1">
                            <a:latin typeface="Cambria Math" panose="02040503050406030204" charset="0"/>
                            <a:cs typeface="Cambria Math" panose="02040503050406030204" charset="0"/>
                          </a:rPr>
                          <m:t>0</m:t>
                        </m:r>
                      </m:sub>
                      <m:sup>
                        <m:r>
                          <a:rPr lang="en-US" altLang="en-GB" sz="2400" i="1">
                            <a:latin typeface="Cambria Math" panose="02040503050406030204" charset="0"/>
                            <a:cs typeface="Cambria Math" panose="02040503050406030204" charset="0"/>
                          </a:rPr>
                          <m:t>𝑄</m:t>
                        </m:r>
                      </m:sup>
                      <m:e>
                        <m:nary>
                          <m:naryPr>
                            <m:chr m:val="∑"/>
                            <m:limLoc m:val="undOvr"/>
                            <m:ctrlPr>
                              <a:rPr lang="en-US" altLang="en-GB" sz="2400" i="1">
                                <a:latin typeface="Cambria Math" panose="02040503050406030204" charset="0"/>
                                <a:cs typeface="Cambria Math" panose="02040503050406030204" charset="0"/>
                              </a:rPr>
                            </m:ctrlPr>
                          </m:naryPr>
                          <m:sub>
                            <m:r>
                              <a:rPr lang="en-US" altLang="en-GB" sz="2400" i="1">
                                <a:latin typeface="Cambria Math" panose="02040503050406030204" charset="0"/>
                                <a:cs typeface="Cambria Math" panose="02040503050406030204" charset="0"/>
                              </a:rPr>
                              <m:t>𝑘</m:t>
                            </m:r>
                          </m:sub>
                          <m:sup>
                            <m:r>
                              <a:rPr lang="en-US" altLang="en-GB" sz="2400" i="1">
                                <a:latin typeface="Cambria Math" panose="02040503050406030204" charset="0"/>
                                <a:cs typeface="Cambria Math" panose="02040503050406030204" charset="0"/>
                              </a:rPr>
                              <m:t>𝐾</m:t>
                            </m:r>
                          </m:sup>
                          <m:e>
                            <m:f>
                              <m:fPr>
                                <m:ctrlPr>
                                  <a:rPr lang="en-US" altLang="en-GB" sz="2400" i="1">
                                    <a:latin typeface="Cambria Math" panose="02040503050406030204" charset="0"/>
                                    <a:cs typeface="Cambria Math" panose="02040503050406030204" charset="0"/>
                                  </a:rPr>
                                </m:ctrlPr>
                              </m:fPr>
                              <m:num>
                                <m:r>
                                  <a:rPr lang="en-US" altLang="en-GB" sz="2400" i="1">
                                    <a:latin typeface="Cambria Math" panose="02040503050406030204" charset="0"/>
                                    <a:cs typeface="Cambria Math" panose="02040503050406030204" charset="0"/>
                                  </a:rPr>
                                  <m:t>𝐵</m:t>
                                </m:r>
                              </m:num>
                              <m:den>
                                <m:sSub>
                                  <m:sSubPr>
                                    <m:ctrlPr>
                                      <a:rPr lang="en-US" altLang="en-GB" sz="2400" i="1">
                                        <a:latin typeface="Cambria Math" panose="02040503050406030204" charset="0"/>
                                        <a:cs typeface="Cambria Math" panose="02040503050406030204" charset="0"/>
                                      </a:rPr>
                                    </m:ctrlPr>
                                  </m:sSubPr>
                                  <m:e>
                                    <m:r>
                                      <a:rPr lang="en-US" altLang="en-GB" sz="2400" i="1">
                                        <a:latin typeface="Cambria Math" panose="02040503050406030204" charset="0"/>
                                        <a:cs typeface="Cambria Math" panose="02040503050406030204" charset="0"/>
                                      </a:rPr>
                                      <m:t>𝑀</m:t>
                                    </m:r>
                                  </m:e>
                                  <m:sub>
                                    <m:r>
                                      <a:rPr lang="en-US" altLang="en-GB" sz="2400" i="1">
                                        <a:latin typeface="Cambria Math" panose="02040503050406030204" charset="0"/>
                                        <a:cs typeface="Cambria Math" panose="02040503050406030204" charset="0"/>
                                      </a:rPr>
                                      <m:t>𝑞</m:t>
                                    </m:r>
                                  </m:sub>
                                </m:sSub>
                              </m:den>
                            </m:f>
                            <m:func>
                              <m:funcPr>
                                <m:ctrlPr>
                                  <a:rPr lang="en-US" altLang="en-GB" sz="2400" i="1">
                                    <a:latin typeface="Cambria Math" panose="02040503050406030204" charset="0"/>
                                    <a:cs typeface="Cambria Math" panose="02040503050406030204" charset="0"/>
                                  </a:rPr>
                                </m:ctrlPr>
                              </m:funcPr>
                              <m:fName>
                                <m:sSub>
                                  <m:sSubPr>
                                    <m:ctrlPr>
                                      <a:rPr lang="en-US" altLang="en-GB" sz="2400" i="1">
                                        <a:latin typeface="Cambria Math" panose="02040503050406030204" charset="0"/>
                                        <a:cs typeface="Cambria Math" panose="02040503050406030204" charset="0"/>
                                      </a:rPr>
                                    </m:ctrlPr>
                                  </m:sSubPr>
                                  <m:e>
                                    <m:r>
                                      <m:rPr>
                                        <m:sty m:val="p"/>
                                      </m:rPr>
                                      <a:rPr lang="en-US" altLang="en-GB" sz="2400">
                                        <a:latin typeface="Cambria Math" panose="02040503050406030204" charset="0"/>
                                        <a:cs typeface="Cambria Math" panose="02040503050406030204" charset="0"/>
                                      </a:rPr>
                                      <m:t>log</m:t>
                                    </m:r>
                                  </m:e>
                                  <m:sub>
                                    <m:r>
                                      <a:rPr lang="en-US" altLang="en-GB" sz="2400" i="1">
                                        <a:latin typeface="Cambria Math" panose="02040503050406030204" charset="0"/>
                                        <a:cs typeface="Cambria Math" panose="02040503050406030204" charset="0"/>
                                      </a:rPr>
                                      <m:t>2</m:t>
                                    </m:r>
                                  </m:sub>
                                </m:sSub>
                              </m:fName>
                              <m:e>
                                <m:r>
                                  <a:rPr lang="en-US" altLang="en-GB" sz="2400" i="1">
                                    <a:latin typeface="Cambria Math" panose="02040503050406030204" charset="0"/>
                                    <a:cs typeface="Cambria Math" panose="02040503050406030204" charset="0"/>
                                  </a:rPr>
                                  <m:t>(</m:t>
                                </m:r>
                                <m:r>
                                  <a:rPr lang="en-US" altLang="en-GB" sz="2400" i="1">
                                    <a:latin typeface="Cambria Math" panose="02040503050406030204" charset="0"/>
                                    <a:cs typeface="Cambria Math" panose="02040503050406030204" charset="0"/>
                                  </a:rPr>
                                  <m:t>1</m:t>
                                </m:r>
                                <m:r>
                                  <a:rPr lang="en-US" altLang="en-GB" sz="2400" i="1">
                                    <a:latin typeface="Cambria Math" panose="02040503050406030204" charset="0"/>
                                    <a:cs typeface="Cambria Math" panose="02040503050406030204" charset="0"/>
                                  </a:rPr>
                                  <m:t>+</m:t>
                                </m:r>
                                <m:sSub>
                                  <m:sSubPr>
                                    <m:ctrlPr>
                                      <a:rPr lang="en-US" altLang="en-GB" sz="2400" i="1">
                                        <a:latin typeface="Cambria Math" panose="02040503050406030204" charset="0"/>
                                        <a:cs typeface="Cambria Math" panose="02040503050406030204" charset="0"/>
                                      </a:rPr>
                                    </m:ctrlPr>
                                  </m:sSubPr>
                                  <m:e>
                                    <m:r>
                                      <a:rPr lang="en-US" altLang="en-GB" sz="2400" i="1">
                                        <a:latin typeface="Cambria Math" panose="02040503050406030204" charset="0"/>
                                        <a:cs typeface="Cambria Math" panose="02040503050406030204" charset="0"/>
                                      </a:rPr>
                                      <m:t>𝑆𝐼𝑁𝑅</m:t>
                                    </m:r>
                                  </m:e>
                                  <m:sub>
                                    <m:r>
                                      <a:rPr lang="en-US" altLang="en-GB" sz="2400" i="1">
                                        <a:latin typeface="Cambria Math" panose="02040503050406030204" charset="0"/>
                                        <a:cs typeface="Cambria Math" panose="02040503050406030204" charset="0"/>
                                      </a:rPr>
                                      <m:t>𝑞</m:t>
                                    </m:r>
                                    <m:r>
                                      <a:rPr lang="en-US" altLang="en-GB" sz="2400" i="1">
                                        <a:latin typeface="Cambria Math" panose="02040503050406030204" charset="0"/>
                                        <a:cs typeface="Cambria Math" panose="02040503050406030204" charset="0"/>
                                      </a:rPr>
                                      <m:t>,</m:t>
                                    </m:r>
                                    <m:r>
                                      <a:rPr lang="en-US" altLang="en-GB" sz="2400" i="1">
                                        <a:latin typeface="Cambria Math" panose="02040503050406030204" charset="0"/>
                                        <a:cs typeface="Cambria Math" panose="02040503050406030204" charset="0"/>
                                      </a:rPr>
                                      <m:t>𝑘</m:t>
                                    </m:r>
                                  </m:sub>
                                </m:sSub>
                                <m:r>
                                  <a:rPr lang="en-US" altLang="en-GB" sz="2400" i="1">
                                    <a:latin typeface="Cambria Math" panose="02040503050406030204" charset="0"/>
                                    <a:cs typeface="Cambria Math" panose="02040503050406030204" charset="0"/>
                                  </a:rPr>
                                  <m:t>)</m:t>
                                </m:r>
                              </m:e>
                            </m:func>
                          </m:e>
                        </m:nary>
                      </m:e>
                    </m:nary>
                  </m:oMath>
                </a14:m>
                <a:endParaRPr lang="en-GB" sz="2400" dirty="0"/>
              </a:p>
              <a:p>
                <a:pPr marL="0" lvl="0" indent="0" algn="l" rtl="0">
                  <a:lnSpc>
                    <a:spcPct val="120000"/>
                  </a:lnSpc>
                  <a:spcBef>
                    <a:spcPts val="0"/>
                  </a:spcBef>
                  <a:spcAft>
                    <a:spcPts val="0"/>
                  </a:spcAft>
                  <a:buClr>
                    <a:schemeClr val="dk1"/>
                  </a:buClr>
                  <a:buSzPts val="1100"/>
                  <a:buFont typeface="Arial" panose="020B0604020202020204"/>
                  <a:buNone/>
                </a:pPr>
                <a:r>
                  <a:rPr lang="en-US" altLang="en-GB" sz="2400" dirty="0">
                    <a:sym typeface="+mn-ea"/>
                  </a:rPr>
                  <a:t>; </a:t>
                </a:r>
                <a:r>
                  <a:rPr lang="en-US" altLang="en-GB" sz="2400" b="1" dirty="0">
                    <a:sym typeface="+mn-ea"/>
                  </a:rPr>
                  <a:t>where</a:t>
                </a:r>
                <a:endParaRPr lang="en-US" altLang="en-GB" sz="2400" dirty="0"/>
              </a:p>
              <a:p>
                <a:pPr marL="0" lvl="0" indent="0" algn="l" rtl="0">
                  <a:lnSpc>
                    <a:spcPct val="120000"/>
                  </a:lnSpc>
                  <a:spcBef>
                    <a:spcPts val="0"/>
                  </a:spcBef>
                  <a:spcAft>
                    <a:spcPts val="0"/>
                  </a:spcAft>
                  <a:buClr>
                    <a:schemeClr val="dk1"/>
                  </a:buClr>
                  <a:buSzPts val="1100"/>
                  <a:buFont typeface="Arial" panose="020B0604020202020204"/>
                  <a:buNone/>
                </a:pPr>
                <a:r>
                  <a:rPr lang="en-US" sz="2400" dirty="0">
                    <a:sym typeface="+mn-ea"/>
                  </a:rPr>
                  <a:t>&gt; </a:t>
                </a:r>
                <a14:m>
                  <m:oMath xmlns:m="http://schemas.openxmlformats.org/officeDocument/2006/math">
                    <m:sSub>
                      <m:sSubPr>
                        <m:ctrlPr>
                          <a:rPr lang="en-US" altLang="en-GB" sz="2400" i="1">
                            <a:latin typeface="Cambria Math" panose="02040503050406030204" charset="0"/>
                            <a:cs typeface="Cambria Math" panose="02040503050406030204" charset="0"/>
                          </a:rPr>
                        </m:ctrlPr>
                      </m:sSubPr>
                      <m:e>
                        <m:r>
                          <a:rPr lang="en-US" altLang="en-GB" sz="2400" i="1">
                            <a:latin typeface="Cambria Math" panose="02040503050406030204" charset="0"/>
                            <a:cs typeface="Cambria Math" panose="02040503050406030204" charset="0"/>
                          </a:rPr>
                          <m:t>𝑆𝐼𝑁𝑅</m:t>
                        </m:r>
                      </m:e>
                      <m:sub>
                        <m:r>
                          <a:rPr lang="en-US" altLang="en-GB" sz="2400" i="1">
                            <a:latin typeface="Cambria Math" panose="02040503050406030204" charset="0"/>
                            <a:cs typeface="Cambria Math" panose="02040503050406030204" charset="0"/>
                          </a:rPr>
                          <m:t>𝑞</m:t>
                        </m:r>
                        <m:r>
                          <a:rPr lang="en-US" altLang="en-GB" sz="2400" i="1">
                            <a:latin typeface="Cambria Math" panose="02040503050406030204" charset="0"/>
                            <a:cs typeface="Cambria Math" panose="02040503050406030204" charset="0"/>
                          </a:rPr>
                          <m:t>,</m:t>
                        </m:r>
                        <m:r>
                          <a:rPr lang="en-US" altLang="en-GB" sz="2400" i="1">
                            <a:latin typeface="Cambria Math" panose="02040503050406030204" charset="0"/>
                            <a:cs typeface="Cambria Math" panose="02040503050406030204" charset="0"/>
                          </a:rPr>
                          <m:t>𝑘</m:t>
                        </m:r>
                      </m:sub>
                    </m:sSub>
                  </m:oMath>
                </a14:m>
                <a:r>
                  <a:rPr lang="en-US" sz="2400" dirty="0">
                    <a:sym typeface="+mn-ea"/>
                  </a:rPr>
                  <a:t> </a:t>
                </a:r>
                <a14:m>
                  <m:oMath xmlns:m="http://schemas.openxmlformats.org/officeDocument/2006/math">
                    <m:r>
                      <a:rPr lang="en-US" altLang="en-GB" sz="2400" i="1">
                        <a:latin typeface="Cambria Math" panose="02040503050406030204" charset="0"/>
                        <a:cs typeface="Cambria Math" panose="02040503050406030204" charset="0"/>
                      </a:rPr>
                      <m:t>=</m:t>
                    </m:r>
                    <m:f>
                      <m:fPr>
                        <m:ctrlPr>
                          <a:rPr lang="en-US" altLang="en-GB" sz="2400" i="1">
                            <a:latin typeface="Cambria Math" panose="02040503050406030204" charset="0"/>
                            <a:cs typeface="Cambria Math" panose="02040503050406030204" charset="0"/>
                          </a:rPr>
                        </m:ctrlPr>
                      </m:fPr>
                      <m:num>
                        <m:sSub>
                          <m:sSubPr>
                            <m:ctrlPr>
                              <a:rPr lang="en-US" altLang="en-GB" sz="2400" i="1">
                                <a:latin typeface="Cambria Math" panose="02040503050406030204" charset="0"/>
                                <a:cs typeface="Cambria Math" panose="02040503050406030204" charset="0"/>
                              </a:rPr>
                            </m:ctrlPr>
                          </m:sSubPr>
                          <m:e>
                            <m:r>
                              <a:rPr lang="en-US" altLang="en-GB" sz="2400" i="1">
                                <a:latin typeface="Cambria Math" panose="02040503050406030204" charset="0"/>
                                <a:cs typeface="Cambria Math" panose="02040503050406030204" charset="0"/>
                              </a:rPr>
                              <m:t>𝑃</m:t>
                            </m:r>
                          </m:e>
                          <m:sub>
                            <m:r>
                              <a:rPr lang="en-US" altLang="en-GB" sz="2400" i="1">
                                <a:latin typeface="Cambria Math" panose="02040503050406030204" charset="0"/>
                                <a:cs typeface="Cambria Math" panose="02040503050406030204" charset="0"/>
                              </a:rPr>
                              <m:t>𝑅</m:t>
                            </m:r>
                            <m:r>
                              <a:rPr lang="en-US" altLang="en-GB" sz="2400" i="1">
                                <a:latin typeface="Cambria Math" panose="02040503050406030204" charset="0"/>
                                <a:cs typeface="Cambria Math" panose="02040503050406030204" charset="0"/>
                              </a:rPr>
                              <m:t>,</m:t>
                            </m:r>
                            <m:r>
                              <a:rPr lang="en-US" altLang="en-GB" sz="2400" i="1">
                                <a:latin typeface="Cambria Math" panose="02040503050406030204" charset="0"/>
                                <a:cs typeface="Cambria Math" panose="02040503050406030204" charset="0"/>
                              </a:rPr>
                              <m:t>𝑞</m:t>
                            </m:r>
                            <m:r>
                              <a:rPr lang="en-US" altLang="en-GB" sz="2400" i="1">
                                <a:latin typeface="Cambria Math" panose="02040503050406030204" charset="0"/>
                                <a:cs typeface="Cambria Math" panose="02040503050406030204" charset="0"/>
                              </a:rPr>
                              <m:t>,</m:t>
                            </m:r>
                            <m:r>
                              <a:rPr lang="en-US" altLang="en-GB" sz="2400" i="1">
                                <a:latin typeface="Cambria Math" panose="02040503050406030204" charset="0"/>
                                <a:cs typeface="Cambria Math" panose="02040503050406030204" charset="0"/>
                              </a:rPr>
                              <m:t>𝑘</m:t>
                            </m:r>
                          </m:sub>
                        </m:sSub>
                      </m:num>
                      <m:den>
                        <m:sSup>
                          <m:sSupPr>
                            <m:ctrlPr>
                              <a:rPr lang="en-US" altLang="en-GB" sz="2400" i="1">
                                <a:latin typeface="Cambria Math" panose="02040503050406030204" charset="0"/>
                                <a:cs typeface="Cambria Math" panose="02040503050406030204" charset="0"/>
                              </a:rPr>
                            </m:ctrlPr>
                          </m:sSupPr>
                          <m:e>
                            <m:r>
                              <a:rPr lang="en-US" altLang="en-GB" sz="2400" i="1">
                                <a:latin typeface="Cambria Math" panose="02040503050406030204" charset="0"/>
                                <a:cs typeface="Cambria Math" panose="02040503050406030204" charset="0"/>
                              </a:rPr>
                              <m:t>𝜎</m:t>
                            </m:r>
                          </m:e>
                          <m:sup>
                            <m:r>
                              <a:rPr lang="en-US" altLang="en-GB" sz="2400" i="1">
                                <a:latin typeface="Cambria Math" panose="02040503050406030204" charset="0"/>
                                <a:cs typeface="Cambria Math" panose="02040503050406030204" charset="0"/>
                              </a:rPr>
                              <m:t>2</m:t>
                            </m:r>
                          </m:sup>
                        </m:sSup>
                        <m:r>
                          <a:rPr lang="en-US" altLang="en-GB" sz="2400" i="1">
                            <a:latin typeface="Cambria Math" panose="02040503050406030204" charset="0"/>
                            <a:cs typeface="Cambria Math" panose="02040503050406030204" charset="0"/>
                          </a:rPr>
                          <m:t>+</m:t>
                        </m:r>
                        <m:nary>
                          <m:naryPr>
                            <m:chr m:val="∑"/>
                            <m:limLoc m:val="undOvr"/>
                            <m:ctrlPr>
                              <a:rPr lang="en-US" altLang="en-GB" sz="2400" i="1">
                                <a:latin typeface="Cambria Math" panose="02040503050406030204" charset="0"/>
                                <a:cs typeface="Cambria Math" panose="02040503050406030204" charset="0"/>
                              </a:rPr>
                            </m:ctrlPr>
                          </m:naryPr>
                          <m:sub>
                            <m:r>
                              <a:rPr lang="en-US" altLang="en-GB" sz="2400" i="1">
                                <a:latin typeface="Cambria Math" panose="02040503050406030204" charset="0"/>
                                <a:cs typeface="Cambria Math" panose="02040503050406030204" charset="0"/>
                              </a:rPr>
                              <m:t>𝑙</m:t>
                            </m:r>
                            <m:r>
                              <a:rPr lang="en-US" altLang="en-GB" sz="2400" i="1">
                                <a:latin typeface="Cambria Math" panose="02040503050406030204" charset="0"/>
                                <a:cs typeface="Cambria Math" panose="02040503050406030204" charset="0"/>
                              </a:rPr>
                              <m:t>≠</m:t>
                            </m:r>
                            <m:r>
                              <a:rPr lang="en-US" altLang="en-GB" sz="2400" i="1">
                                <a:latin typeface="Cambria Math" panose="02040503050406030204" charset="0"/>
                                <a:cs typeface="Cambria Math" panose="02040503050406030204" charset="0"/>
                              </a:rPr>
                              <m:t>𝑞</m:t>
                            </m:r>
                          </m:sub>
                          <m:sup>
                            <m:r>
                              <a:rPr lang="en-US" altLang="en-GB" sz="2400" i="1">
                                <a:latin typeface="Cambria Math" panose="02040503050406030204" charset="0"/>
                                <a:cs typeface="Cambria Math" panose="02040503050406030204" charset="0"/>
                              </a:rPr>
                              <m:t>𝑄</m:t>
                            </m:r>
                          </m:sup>
                          <m:e>
                            <m:sSub>
                              <m:sSubPr>
                                <m:ctrlPr>
                                  <a:rPr lang="en-US" altLang="en-GB" sz="2400" i="1">
                                    <a:latin typeface="Cambria Math" panose="02040503050406030204" charset="0"/>
                                    <a:cs typeface="Cambria Math" panose="02040503050406030204" charset="0"/>
                                  </a:rPr>
                                </m:ctrlPr>
                              </m:sSubPr>
                              <m:e>
                                <m:r>
                                  <a:rPr lang="en-US" altLang="en-GB" sz="2400" i="1">
                                    <a:latin typeface="Cambria Math" panose="02040503050406030204" charset="0"/>
                                    <a:cs typeface="Cambria Math" panose="02040503050406030204" charset="0"/>
                                  </a:rPr>
                                  <m:t>𝑃</m:t>
                                </m:r>
                              </m:e>
                              <m:sub>
                                <m:r>
                                  <a:rPr lang="en-US" altLang="en-GB" sz="2400" i="1">
                                    <a:latin typeface="Cambria Math" panose="02040503050406030204" charset="0"/>
                                    <a:cs typeface="Cambria Math" panose="02040503050406030204" charset="0"/>
                                  </a:rPr>
                                  <m:t>𝑅</m:t>
                                </m:r>
                                <m:r>
                                  <a:rPr lang="en-US" altLang="en-GB" sz="2400" i="1">
                                    <a:latin typeface="Cambria Math" panose="02040503050406030204" charset="0"/>
                                    <a:cs typeface="Cambria Math" panose="02040503050406030204" charset="0"/>
                                  </a:rPr>
                                  <m:t>,</m:t>
                                </m:r>
                                <m:r>
                                  <a:rPr lang="en-US" altLang="en-GB" sz="2400" i="1">
                                    <a:latin typeface="Cambria Math" panose="02040503050406030204" charset="0"/>
                                    <a:cs typeface="Cambria Math" panose="02040503050406030204" charset="0"/>
                                  </a:rPr>
                                  <m:t>𝑙</m:t>
                                </m:r>
                                <m:r>
                                  <a:rPr lang="en-US" altLang="en-GB" sz="2400" i="1">
                                    <a:latin typeface="Cambria Math" panose="02040503050406030204" charset="0"/>
                                    <a:cs typeface="Cambria Math" panose="02040503050406030204" charset="0"/>
                                  </a:rPr>
                                  <m:t>,</m:t>
                                </m:r>
                                <m:r>
                                  <a:rPr lang="en-US" altLang="en-GB" sz="2400" i="1">
                                    <a:latin typeface="Cambria Math" panose="02040503050406030204" charset="0"/>
                                    <a:cs typeface="Cambria Math" panose="02040503050406030204" charset="0"/>
                                  </a:rPr>
                                  <m:t>𝑘</m:t>
                                </m:r>
                              </m:sub>
                            </m:sSub>
                          </m:e>
                        </m:nary>
                      </m:den>
                    </m:f>
                    <m:r>
                      <a:rPr lang="en-US" altLang="en-GB" sz="2400" i="1">
                        <a:latin typeface="Cambria Math" panose="02040503050406030204" charset="0"/>
                        <a:cs typeface="Cambria Math" panose="02040503050406030204" charset="0"/>
                      </a:rPr>
                      <m:t>.</m:t>
                    </m:r>
                    <m:sSub>
                      <m:sSubPr>
                        <m:ctrlPr>
                          <a:rPr lang="en-US" altLang="en-GB" sz="2400" i="1">
                            <a:latin typeface="Cambria Math" panose="02040503050406030204" charset="0"/>
                            <a:cs typeface="Cambria Math" panose="02040503050406030204" charset="0"/>
                          </a:rPr>
                        </m:ctrlPr>
                      </m:sSubPr>
                      <m:e>
                        <m:r>
                          <a:rPr lang="en-US" altLang="en-GB" sz="2400" i="1">
                            <a:latin typeface="Cambria Math" panose="02040503050406030204" charset="0"/>
                            <a:cs typeface="Cambria Math" panose="02040503050406030204" charset="0"/>
                          </a:rPr>
                          <m:t>𝛼</m:t>
                        </m:r>
                      </m:e>
                      <m:sub>
                        <m:r>
                          <a:rPr lang="en-US" altLang="en-GB" sz="2400" i="1">
                            <a:latin typeface="Cambria Math" panose="02040503050406030204" charset="0"/>
                            <a:cs typeface="Cambria Math" panose="02040503050406030204" charset="0"/>
                          </a:rPr>
                          <m:t>𝑞</m:t>
                        </m:r>
                      </m:sub>
                    </m:sSub>
                  </m:oMath>
                </a14:m>
                <a:r>
                  <a:rPr lang="en-US" sz="2400" dirty="0">
                    <a:sym typeface="+mn-ea"/>
                  </a:rPr>
                  <a:t>                             &gt; </a:t>
                </a:r>
                <a14:m>
                  <m:oMath xmlns:m="http://schemas.openxmlformats.org/officeDocument/2006/math">
                    <m:sSub>
                      <m:sSubPr>
                        <m:ctrlPr>
                          <a:rPr lang="en-US" altLang="en-GB" sz="2400" i="1">
                            <a:latin typeface="Cambria Math" panose="02040503050406030204" charset="0"/>
                            <a:cs typeface="Cambria Math" panose="02040503050406030204" charset="0"/>
                          </a:rPr>
                        </m:ctrlPr>
                      </m:sSubPr>
                      <m:e>
                        <m:r>
                          <a:rPr lang="en-US" altLang="en-GB" sz="2400" i="1">
                            <a:latin typeface="Cambria Math" panose="02040503050406030204" charset="0"/>
                            <a:cs typeface="Cambria Math" panose="02040503050406030204" charset="0"/>
                          </a:rPr>
                          <m:t>𝑃</m:t>
                        </m:r>
                      </m:e>
                      <m:sub>
                        <m:r>
                          <a:rPr lang="en-US" altLang="en-GB" sz="2400" i="1">
                            <a:latin typeface="Cambria Math" panose="02040503050406030204" charset="0"/>
                            <a:cs typeface="Cambria Math" panose="02040503050406030204" charset="0"/>
                          </a:rPr>
                          <m:t>𝑅</m:t>
                        </m:r>
                        <m:r>
                          <a:rPr lang="en-US" altLang="en-GB" sz="2400" i="1">
                            <a:latin typeface="Cambria Math" panose="02040503050406030204" charset="0"/>
                            <a:cs typeface="Cambria Math" panose="02040503050406030204" charset="0"/>
                          </a:rPr>
                          <m:t>,</m:t>
                        </m:r>
                        <m:r>
                          <a:rPr lang="en-US" altLang="en-GB" sz="2400" i="1">
                            <a:latin typeface="Cambria Math" panose="02040503050406030204" charset="0"/>
                            <a:cs typeface="Cambria Math" panose="02040503050406030204" charset="0"/>
                          </a:rPr>
                          <m:t>𝑞</m:t>
                        </m:r>
                        <m:r>
                          <a:rPr lang="en-US" altLang="en-GB" sz="2400" i="1">
                            <a:latin typeface="Cambria Math" panose="02040503050406030204" charset="0"/>
                            <a:cs typeface="Cambria Math" panose="02040503050406030204" charset="0"/>
                          </a:rPr>
                          <m:t>,</m:t>
                        </m:r>
                        <m:r>
                          <a:rPr lang="en-US" altLang="en-GB" sz="2400" i="1">
                            <a:latin typeface="Cambria Math" panose="02040503050406030204" charset="0"/>
                            <a:cs typeface="Cambria Math" panose="02040503050406030204" charset="0"/>
                          </a:rPr>
                          <m:t>𝑘</m:t>
                        </m:r>
                      </m:sub>
                    </m:sSub>
                  </m:oMath>
                </a14:m>
                <a:r>
                  <a:rPr lang="en-US" sz="2400" dirty="0">
                    <a:sym typeface="+mn-ea"/>
                  </a:rPr>
                  <a:t> </a:t>
                </a:r>
                <a14:m>
                  <m:oMath xmlns:m="http://schemas.openxmlformats.org/officeDocument/2006/math">
                    <m:r>
                      <a:rPr lang="en-US" altLang="en-GB" sz="2400" i="1">
                        <a:latin typeface="Cambria Math" panose="02040503050406030204" charset="0"/>
                        <a:cs typeface="Cambria Math" panose="02040503050406030204" charset="0"/>
                      </a:rPr>
                      <m:t>=</m:t>
                    </m:r>
                  </m:oMath>
                </a14:m>
                <a:r>
                  <a:rPr lang="en-US" sz="2400" dirty="0">
                    <a:sym typeface="+mn-ea"/>
                  </a:rPr>
                  <a:t> </a:t>
                </a:r>
                <a14:m>
                  <m:oMath xmlns:m="http://schemas.openxmlformats.org/officeDocument/2006/math">
                    <m:sSub>
                      <m:sSubPr>
                        <m:ctrlPr>
                          <a:rPr lang="en-US" altLang="en-GB" sz="2400" i="1">
                            <a:latin typeface="Cambria Math" panose="02040503050406030204" charset="0"/>
                            <a:cs typeface="Cambria Math" panose="02040503050406030204" charset="0"/>
                          </a:rPr>
                        </m:ctrlPr>
                      </m:sSubPr>
                      <m:e>
                        <m:r>
                          <a:rPr lang="en-US" altLang="en-GB" sz="2400" i="1">
                            <a:latin typeface="Cambria Math" panose="02040503050406030204" charset="0"/>
                            <a:cs typeface="Cambria Math" panose="02040503050406030204" charset="0"/>
                          </a:rPr>
                          <m:t>𝑃</m:t>
                        </m:r>
                      </m:e>
                      <m:sub>
                        <m:r>
                          <a:rPr lang="en-US" altLang="en-GB" sz="2400" i="1">
                            <a:latin typeface="Cambria Math" panose="02040503050406030204" charset="0"/>
                            <a:cs typeface="Cambria Math" panose="02040503050406030204" charset="0"/>
                          </a:rPr>
                          <m:t>𝑇</m:t>
                        </m:r>
                        <m:r>
                          <a:rPr lang="en-US" altLang="en-GB" sz="2400" i="1">
                            <a:latin typeface="Cambria Math" panose="02040503050406030204" charset="0"/>
                            <a:cs typeface="Cambria Math" panose="02040503050406030204" charset="0"/>
                          </a:rPr>
                          <m:t>,</m:t>
                        </m:r>
                        <m:r>
                          <a:rPr lang="en-US" altLang="en-GB" sz="2400" i="1">
                            <a:latin typeface="Cambria Math" panose="02040503050406030204" charset="0"/>
                            <a:cs typeface="Cambria Math" panose="02040503050406030204" charset="0"/>
                          </a:rPr>
                          <m:t>𝑞</m:t>
                        </m:r>
                      </m:sub>
                    </m:sSub>
                    <m:r>
                      <a:rPr lang="en-US" altLang="en-GB" sz="2400" i="1">
                        <a:latin typeface="Cambria Math" panose="02040503050406030204" charset="0"/>
                        <a:cs typeface="Cambria Math" panose="02040503050406030204" charset="0"/>
                      </a:rPr>
                      <m:t> </m:t>
                    </m:r>
                    <m:r>
                      <a:rPr lang="en-US" altLang="en-GB" sz="2400" i="1">
                        <a:latin typeface="Cambria Math" panose="02040503050406030204" charset="0"/>
                        <a:cs typeface="Cambria Math" panose="02040503050406030204" charset="0"/>
                      </a:rPr>
                      <m:t>𝜀</m:t>
                    </m:r>
                    <m:r>
                      <a:rPr lang="en-US" altLang="en-GB" sz="2400" i="1">
                        <a:latin typeface="Cambria Math" panose="02040503050406030204" charset="0"/>
                        <a:cs typeface="Cambria Math" panose="02040503050406030204" charset="0"/>
                      </a:rPr>
                      <m:t> </m:t>
                    </m:r>
                    <m:sSubSup>
                      <m:sSubSupPr>
                        <m:ctrlPr>
                          <a:rPr lang="en-US" altLang="en-GB" sz="2400" i="1">
                            <a:latin typeface="Cambria Math" panose="02040503050406030204" charset="0"/>
                            <a:cs typeface="Cambria Math" panose="02040503050406030204" charset="0"/>
                          </a:rPr>
                        </m:ctrlPr>
                      </m:sSubSupPr>
                      <m:e>
                        <m:r>
                          <a:rPr lang="en-US" altLang="en-GB" sz="2400" i="1">
                            <a:latin typeface="Cambria Math" panose="02040503050406030204" charset="0"/>
                            <a:cs typeface="Cambria Math" panose="02040503050406030204" charset="0"/>
                          </a:rPr>
                          <m:t>𝑑</m:t>
                        </m:r>
                      </m:e>
                      <m:sub>
                        <m:r>
                          <a:rPr lang="en-US" altLang="en-GB" sz="2400" i="1">
                            <a:latin typeface="Cambria Math" panose="02040503050406030204" charset="0"/>
                            <a:cs typeface="Cambria Math" panose="02040503050406030204" charset="0"/>
                          </a:rPr>
                          <m:t>𝑞</m:t>
                        </m:r>
                        <m:r>
                          <a:rPr lang="en-US" altLang="en-GB" sz="2400" i="1">
                            <a:latin typeface="Cambria Math" panose="02040503050406030204" charset="0"/>
                            <a:cs typeface="Cambria Math" panose="02040503050406030204" charset="0"/>
                          </a:rPr>
                          <m:t>,</m:t>
                        </m:r>
                        <m:r>
                          <a:rPr lang="en-US" altLang="en-GB" sz="2400" i="1">
                            <a:latin typeface="Cambria Math" panose="02040503050406030204" charset="0"/>
                            <a:cs typeface="Cambria Math" panose="02040503050406030204" charset="0"/>
                          </a:rPr>
                          <m:t>𝑘</m:t>
                        </m:r>
                      </m:sub>
                      <m:sup>
                        <m:r>
                          <a:rPr lang="en-US" altLang="en-GB" sz="2400" i="1">
                            <a:latin typeface="Cambria Math" panose="02040503050406030204" charset="0"/>
                            <a:cs typeface="Cambria Math" panose="02040503050406030204" charset="0"/>
                          </a:rPr>
                          <m:t>−</m:t>
                        </m:r>
                        <m:r>
                          <a:rPr lang="en-US" altLang="en-GB" sz="2400" i="1">
                            <a:latin typeface="Cambria Math" panose="02040503050406030204" charset="0"/>
                            <a:cs typeface="Cambria Math" panose="02040503050406030204" charset="0"/>
                          </a:rPr>
                          <m:t>𝛼</m:t>
                        </m:r>
                      </m:sup>
                    </m:sSubSup>
                  </m:oMath>
                </a14:m>
                <a:endParaRPr lang="en-US" sz="2400" dirty="0">
                  <a:solidFill>
                    <a:srgbClr val="FFFFFF"/>
                  </a:solidFill>
                </a:endParaRPr>
              </a:p>
            </p:txBody>
          </p:sp>
        </mc:Choice>
        <mc:Fallback>
          <p:sp>
            <p:nvSpPr>
              <p:cNvPr id="328" name="Google Shape;328;p34"/>
              <p:cNvSpPr txBox="1">
                <a:spLocks noRot="1" noChangeAspect="1" noMove="1" noResize="1" noEditPoints="1" noAdjustHandles="1" noChangeArrowheads="1" noChangeShapeType="1" noTextEdit="1"/>
              </p:cNvSpPr>
              <p:nvPr>
                <p:ph type="body" idx="1"/>
              </p:nvPr>
            </p:nvSpPr>
            <p:spPr>
              <a:xfrm>
                <a:off x="457200" y="1210310"/>
                <a:ext cx="8229600" cy="2856230"/>
              </a:xfrm>
              <a:prstGeom prst="rect">
                <a:avLst/>
              </a:prstGeom>
              <a:blipFill rotWithShape="1">
                <a:blip r:embed="rId1"/>
                <a:stretch>
                  <a:fillRect/>
                </a:stretch>
              </a:blipFill>
            </p:spPr>
            <p:txBody>
              <a:bodyPr/>
              <a:lstStyle/>
              <a:p>
                <a:r>
                  <a:rPr lang="en-US" altLang="en-US">
                    <a:noFill/>
                  </a:rPr>
                  <a:t> </a:t>
                </a:r>
              </a:p>
            </p:txBody>
          </p:sp>
        </mc:Fallback>
      </mc:AlternateContent>
      <p:sp>
        <p:nvSpPr>
          <p:cNvPr id="329" name="Google Shape;329;p3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mc:AlternateContent xmlns:mc="http://schemas.openxmlformats.org/markup-compatibility/2006">
        <mc:Choice xmlns:a14="http://schemas.microsoft.com/office/drawing/2010/main" Requires="a14">
          <p:sp>
            <p:nvSpPr>
              <p:cNvPr id="54" name="Google Shape;54;p12"/>
              <p:cNvSpPr txBox="1"/>
              <p:nvPr/>
            </p:nvSpPr>
            <p:spPr>
              <a:xfrm>
                <a:off x="960755" y="4204970"/>
                <a:ext cx="7222490" cy="938530"/>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0"/>
                  </a:spcBef>
                  <a:spcAft>
                    <a:spcPts val="0"/>
                  </a:spcAft>
                  <a:buClr>
                    <a:schemeClr val="dk1"/>
                  </a:buClr>
                  <a:buSzPts val="2200"/>
                  <a:buFont typeface="Caveat"/>
                  <a:buChar char="•"/>
                  <a:defRPr sz="2200" b="0" i="0" u="none" strike="noStrike" cap="none">
                    <a:solidFill>
                      <a:schemeClr val="dk1"/>
                    </a:solidFill>
                    <a:latin typeface="Caveat"/>
                    <a:ea typeface="Caveat"/>
                    <a:cs typeface="Caveat"/>
                    <a:sym typeface="Caveat"/>
                  </a:defRPr>
                </a:lvl1pPr>
                <a:lvl2pPr marL="914400" marR="0" lvl="1" indent="-368300" algn="l" rtl="0">
                  <a:lnSpc>
                    <a:spcPct val="100000"/>
                  </a:lnSpc>
                  <a:spcBef>
                    <a:spcPts val="0"/>
                  </a:spcBef>
                  <a:spcAft>
                    <a:spcPts val="0"/>
                  </a:spcAft>
                  <a:buClr>
                    <a:schemeClr val="dk1"/>
                  </a:buClr>
                  <a:buSzPts val="2200"/>
                  <a:buFont typeface="Caveat"/>
                  <a:buChar char="•"/>
                  <a:defRPr sz="2200" b="0" i="0" u="none" strike="noStrike" cap="none">
                    <a:solidFill>
                      <a:schemeClr val="dk1"/>
                    </a:solidFill>
                    <a:latin typeface="Caveat"/>
                    <a:ea typeface="Caveat"/>
                    <a:cs typeface="Caveat"/>
                    <a:sym typeface="Caveat"/>
                  </a:defRPr>
                </a:lvl2pPr>
                <a:lvl3pPr marL="1371600" marR="0" lvl="2" indent="-368300" algn="l" rtl="0">
                  <a:lnSpc>
                    <a:spcPct val="100000"/>
                  </a:lnSpc>
                  <a:spcBef>
                    <a:spcPts val="0"/>
                  </a:spcBef>
                  <a:spcAft>
                    <a:spcPts val="0"/>
                  </a:spcAft>
                  <a:buClr>
                    <a:schemeClr val="dk1"/>
                  </a:buClr>
                  <a:buSzPts val="2200"/>
                  <a:buFont typeface="Caveat"/>
                  <a:buChar char="•"/>
                  <a:defRPr sz="2200" b="0" i="0" u="none" strike="noStrike" cap="none">
                    <a:solidFill>
                      <a:schemeClr val="dk1"/>
                    </a:solidFill>
                    <a:latin typeface="Caveat"/>
                    <a:ea typeface="Caveat"/>
                    <a:cs typeface="Caveat"/>
                    <a:sym typeface="Caveat"/>
                  </a:defRPr>
                </a:lvl3pPr>
                <a:lvl4pPr marL="1828800" marR="0" lvl="3" indent="-368300" algn="l" rtl="0">
                  <a:lnSpc>
                    <a:spcPct val="100000"/>
                  </a:lnSpc>
                  <a:spcBef>
                    <a:spcPts val="0"/>
                  </a:spcBef>
                  <a:spcAft>
                    <a:spcPts val="0"/>
                  </a:spcAft>
                  <a:buClr>
                    <a:schemeClr val="dk1"/>
                  </a:buClr>
                  <a:buSzPts val="2200"/>
                  <a:buFont typeface="Caveat"/>
                  <a:buChar char="•"/>
                  <a:defRPr sz="2200" b="0" i="0" u="none" strike="noStrike" cap="none">
                    <a:solidFill>
                      <a:schemeClr val="dk1"/>
                    </a:solidFill>
                    <a:latin typeface="Caveat"/>
                    <a:ea typeface="Caveat"/>
                    <a:cs typeface="Caveat"/>
                    <a:sym typeface="Caveat"/>
                  </a:defRPr>
                </a:lvl4pPr>
                <a:lvl5pPr marL="2286000" marR="0" lvl="4" indent="-368300" algn="l" rtl="0">
                  <a:lnSpc>
                    <a:spcPct val="100000"/>
                  </a:lnSpc>
                  <a:spcBef>
                    <a:spcPts val="0"/>
                  </a:spcBef>
                  <a:spcAft>
                    <a:spcPts val="0"/>
                  </a:spcAft>
                  <a:buClr>
                    <a:schemeClr val="dk1"/>
                  </a:buClr>
                  <a:buSzPts val="2200"/>
                  <a:buFont typeface="Caveat"/>
                  <a:buChar char="•"/>
                  <a:defRPr sz="2200" b="0" i="0" u="none" strike="noStrike" cap="none">
                    <a:solidFill>
                      <a:schemeClr val="dk1"/>
                    </a:solidFill>
                    <a:latin typeface="Caveat"/>
                    <a:ea typeface="Caveat"/>
                    <a:cs typeface="Caveat"/>
                    <a:sym typeface="Caveat"/>
                  </a:defRPr>
                </a:lvl5pPr>
                <a:lvl6pPr marL="2743200" marR="0" lvl="5" indent="-368300" algn="l" rtl="0">
                  <a:lnSpc>
                    <a:spcPct val="100000"/>
                  </a:lnSpc>
                  <a:spcBef>
                    <a:spcPts val="0"/>
                  </a:spcBef>
                  <a:spcAft>
                    <a:spcPts val="0"/>
                  </a:spcAft>
                  <a:buClr>
                    <a:schemeClr val="dk1"/>
                  </a:buClr>
                  <a:buSzPts val="2200"/>
                  <a:buFont typeface="Caveat"/>
                  <a:buChar char="•"/>
                  <a:defRPr sz="2200" b="0" i="0" u="none" strike="noStrike" cap="none">
                    <a:solidFill>
                      <a:schemeClr val="dk1"/>
                    </a:solidFill>
                    <a:latin typeface="Caveat"/>
                    <a:ea typeface="Caveat"/>
                    <a:cs typeface="Caveat"/>
                    <a:sym typeface="Caveat"/>
                  </a:defRPr>
                </a:lvl6pPr>
                <a:lvl7pPr marL="3200400" marR="0" lvl="6" indent="-368300" algn="l" rtl="0">
                  <a:lnSpc>
                    <a:spcPct val="100000"/>
                  </a:lnSpc>
                  <a:spcBef>
                    <a:spcPts val="0"/>
                  </a:spcBef>
                  <a:spcAft>
                    <a:spcPts val="0"/>
                  </a:spcAft>
                  <a:buClr>
                    <a:schemeClr val="dk1"/>
                  </a:buClr>
                  <a:buSzPts val="2200"/>
                  <a:buFont typeface="Caveat"/>
                  <a:buChar char="•"/>
                  <a:defRPr sz="2200" b="0" i="0" u="none" strike="noStrike" cap="none">
                    <a:solidFill>
                      <a:schemeClr val="dk1"/>
                    </a:solidFill>
                    <a:latin typeface="Caveat"/>
                    <a:ea typeface="Caveat"/>
                    <a:cs typeface="Caveat"/>
                    <a:sym typeface="Caveat"/>
                  </a:defRPr>
                </a:lvl7pPr>
                <a:lvl8pPr marL="3657600" marR="0" lvl="7" indent="-368300" algn="l" rtl="0">
                  <a:lnSpc>
                    <a:spcPct val="100000"/>
                  </a:lnSpc>
                  <a:spcBef>
                    <a:spcPts val="0"/>
                  </a:spcBef>
                  <a:spcAft>
                    <a:spcPts val="0"/>
                  </a:spcAft>
                  <a:buClr>
                    <a:schemeClr val="dk1"/>
                  </a:buClr>
                  <a:buSzPts val="2200"/>
                  <a:buFont typeface="Caveat"/>
                  <a:buChar char="•"/>
                  <a:defRPr sz="2200" b="0" i="0" u="none" strike="noStrike" cap="none">
                    <a:solidFill>
                      <a:schemeClr val="dk1"/>
                    </a:solidFill>
                    <a:latin typeface="Caveat"/>
                    <a:ea typeface="Caveat"/>
                    <a:cs typeface="Caveat"/>
                    <a:sym typeface="Caveat"/>
                  </a:defRPr>
                </a:lvl8pPr>
                <a:lvl9pPr marL="4114800" marR="0" lvl="8" indent="-368300" algn="l" rtl="0">
                  <a:lnSpc>
                    <a:spcPct val="100000"/>
                  </a:lnSpc>
                  <a:spcBef>
                    <a:spcPts val="0"/>
                  </a:spcBef>
                  <a:spcAft>
                    <a:spcPts val="0"/>
                  </a:spcAft>
                  <a:buClr>
                    <a:schemeClr val="dk1"/>
                  </a:buClr>
                  <a:buSzPts val="2200"/>
                  <a:buFont typeface="Caveat"/>
                  <a:buChar char="•"/>
                  <a:defRPr sz="2200" b="0" i="0" u="none" strike="noStrike" cap="none">
                    <a:solidFill>
                      <a:schemeClr val="dk1"/>
                    </a:solidFill>
                    <a:latin typeface="Caveat"/>
                    <a:ea typeface="Caveat"/>
                    <a:cs typeface="Caveat"/>
                    <a:sym typeface="Caveat"/>
                  </a:defRPr>
                </a:lvl9pPr>
              </a:lstStyle>
              <a:p>
                <a:pPr marL="0" lvl="0" indent="0" algn="l" rtl="0">
                  <a:spcBef>
                    <a:spcPts val="0"/>
                  </a:spcBef>
                  <a:spcAft>
                    <a:spcPts val="0"/>
                  </a:spcAft>
                  <a:buNone/>
                </a:pPr>
                <a:r>
                  <a:rPr lang="en-US" altLang="en-GB" sz="1400" b="1">
                    <a:solidFill>
                      <a:srgbClr val="CC0000"/>
                    </a:solidFill>
                  </a:rPr>
                  <a:t>Such that th</a:t>
                </a:r>
                <a:r>
                  <a:rPr lang="en-GB" sz="1400" b="1">
                    <a:solidFill>
                      <a:srgbClr val="CC0000"/>
                    </a:solidFill>
                  </a:rPr>
                  <a:t>e parameters are </a:t>
                </a:r>
                <a:r>
                  <a:rPr lang="en-US" altLang="en-GB" sz="1400" b="1">
                    <a:solidFill>
                      <a:srgbClr val="CC0000"/>
                    </a:solidFill>
                  </a:rPr>
                  <a:t>Q,N,Mq,B;</a:t>
                </a:r>
                <a:r>
                  <a:rPr lang="en-GB" sz="1400" b="1">
                    <a:solidFill>
                      <a:srgbClr val="CC0000"/>
                    </a:solidFill>
                  </a:rPr>
                  <a:t> </a:t>
                </a:r>
                <a:r>
                  <a:rPr lang="en-US" altLang="en-GB" sz="1400" b="1" u="sng">
                    <a:solidFill>
                      <a:srgbClr val="CC0000"/>
                    </a:solidFill>
                    <a:hlinkClick r:id="rId2"/>
                  </a:rPr>
                  <a:t>where Q</a:t>
                </a:r>
                <a:r>
                  <a:rPr lang="en-GB" sz="1400" b="1" u="sng">
                    <a:solidFill>
                      <a:srgbClr val="CC0000"/>
                    </a:solidFill>
                    <a:hlinkClick r:id="rId2"/>
                  </a:rPr>
                  <a:t> </a:t>
                </a:r>
                <a:r>
                  <a:rPr lang="en-US" altLang="en-GB" sz="1400" b="1" u="sng">
                    <a:solidFill>
                      <a:srgbClr val="CC0000"/>
                    </a:solidFill>
                    <a:hlinkClick r:id="rId2"/>
                  </a:rPr>
                  <a:t>small cell and K</a:t>
                </a:r>
                <a:r>
                  <a:rPr lang="en-GB" sz="1400" b="1" u="sng">
                    <a:solidFill>
                      <a:srgbClr val="CC0000"/>
                    </a:solidFill>
                    <a:hlinkClick r:id="rId2"/>
                  </a:rPr>
                  <a:t> users</a:t>
                </a:r>
                <a:r>
                  <a:rPr lang="en-US" altLang="en-GB" sz="1400" b="1" u="sng">
                    <a:solidFill>
                      <a:srgbClr val="CC0000"/>
                    </a:solidFill>
                    <a:hlinkClick r:id="rId2"/>
                  </a:rPr>
                  <a:t> besides Mq represent the number of served users in the samll cell q. B is the bandwidth of each small cell . The spectral efficiency of the user k which is served by the small cell q can be expressed</a:t>
                </a:r>
                <a:r>
                  <a:rPr lang="en-US" altLang="en-GB" sz="1400" dirty="0">
                    <a:sym typeface="+mn-ea"/>
                  </a:rPr>
                  <a:t> </a:t>
                </a:r>
                <a14:m>
                  <m:oMath xmlns:m="http://schemas.openxmlformats.org/officeDocument/2006/math">
                    <m:func>
                      <m:funcPr>
                        <m:ctrlPr>
                          <a:rPr lang="en-US" altLang="en-GB" sz="1400" i="1">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ctrlPr>
                      </m:funcPr>
                      <m:fName>
                        <m:sSub>
                          <m:sSubPr>
                            <m:ctrlPr>
                              <a:rPr lang="en-US" altLang="en-GB" sz="1400" i="1">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ctrlPr>
                          </m:sSubPr>
                          <m:e>
                            <m:r>
                              <m:rPr>
                                <m:sty m:val="p"/>
                              </m:rPr>
                              <a:rPr lang="en-US" altLang="en-GB" sz="140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t>log</m:t>
                            </m:r>
                          </m:e>
                          <m:sub>
                            <m:r>
                              <a:rPr lang="en-US" altLang="en-GB" sz="1400" i="1">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t>2</m:t>
                            </m:r>
                          </m:sub>
                        </m:sSub>
                      </m:fName>
                      <m:e>
                        <m:r>
                          <a:rPr lang="en-US" altLang="en-GB" sz="1400" i="1">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t>(</m:t>
                        </m:r>
                        <m:r>
                          <a:rPr lang="en-US" altLang="en-GB" sz="1400" i="1">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t>1</m:t>
                        </m:r>
                        <m:r>
                          <a:rPr lang="en-US" altLang="en-GB" sz="1400" i="1">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t>+</m:t>
                        </m:r>
                        <m:sSub>
                          <m:sSubPr>
                            <m:ctrlPr>
                              <a:rPr lang="en-US" altLang="en-GB" sz="1400" i="1">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ctrlPr>
                          </m:sSubPr>
                          <m:e>
                            <m:r>
                              <a:rPr lang="en-US" altLang="en-GB" sz="1400" i="1">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t>𝑆𝐼𝑁𝑅</m:t>
                            </m:r>
                          </m:e>
                          <m:sub>
                            <m:r>
                              <a:rPr lang="en-US" altLang="en-GB" sz="1400" i="1">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t>𝑞</m:t>
                            </m:r>
                            <m:r>
                              <a:rPr lang="en-US" altLang="en-GB" sz="1400" i="1">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t>,</m:t>
                            </m:r>
                            <m:r>
                              <a:rPr lang="en-US" altLang="en-GB" sz="1400" i="1">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t>𝑘</m:t>
                            </m:r>
                          </m:sub>
                        </m:sSub>
                        <m:r>
                          <a:rPr lang="en-US" altLang="en-GB" sz="1400" i="1">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t>)</m:t>
                        </m:r>
                      </m:e>
                    </m:func>
                  </m:oMath>
                </a14:m>
                <a:endParaRPr lang="en-US" altLang="en-GB" sz="1400" i="1">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endParaRPr>
              </a:p>
            </p:txBody>
          </p:sp>
        </mc:Choice>
        <mc:Fallback>
          <p:sp>
            <p:nvSpPr>
              <p:cNvPr id="54" name="Google Shape;54;p12"/>
              <p:cNvSpPr txBox="1">
                <a:spLocks noRot="1" noChangeAspect="1" noMove="1" noResize="1" noEditPoints="1" noAdjustHandles="1" noChangeArrowheads="1" noChangeShapeType="1" noTextEdit="1"/>
              </p:cNvSpPr>
              <p:nvPr/>
            </p:nvSpPr>
            <p:spPr>
              <a:xfrm>
                <a:off x="960755" y="4204970"/>
                <a:ext cx="7222490" cy="938530"/>
              </a:xfrm>
              <a:prstGeom prst="rect">
                <a:avLst/>
              </a:prstGeom>
              <a:blipFill rotWithShape="1">
                <a:blip r:embed="rId3"/>
                <a:stretch>
                  <a:fillRect l="-62" t="-609"/>
                </a:stretch>
              </a:blipFill>
              <a:ln>
                <a:noFill/>
              </a:ln>
            </p:spPr>
            <p:txBody>
              <a:bodyPr/>
              <a:lstStyle/>
              <a:p>
                <a:r>
                  <a:rPr lang="en-US" altLang="en-US">
                    <a:noFill/>
                  </a:rPr>
                  <a:t> </a:t>
                </a:r>
              </a:p>
            </p:txBody>
          </p:sp>
        </mc:Fallback>
      </mc:AlternateContent>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4"/>
          <p:cNvSpPr txBox="1">
            <a:spLocks noGrp="1"/>
          </p:cNvSpPr>
          <p:nvPr>
            <p:ph type="title"/>
          </p:nvPr>
        </p:nvSpPr>
        <p:spPr>
          <a:xfrm>
            <a:off x="-5715" y="356870"/>
            <a:ext cx="9156065" cy="14681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Constraints</a:t>
            </a:r>
            <a:endParaRPr lang="en-US" altLang="en-GB"/>
          </a:p>
        </p:txBody>
      </p:sp>
      <mc:AlternateContent xmlns:mc="http://schemas.openxmlformats.org/markup-compatibility/2006">
        <mc:Choice xmlns:a14="http://schemas.microsoft.com/office/drawing/2010/main" Requires="a14">
          <p:sp>
            <p:nvSpPr>
              <p:cNvPr id="328" name="Google Shape;328;p34"/>
              <p:cNvSpPr txBox="1">
                <a:spLocks noGrp="1"/>
              </p:cNvSpPr>
              <p:nvPr>
                <p:ph type="body" idx="1"/>
              </p:nvPr>
            </p:nvSpPr>
            <p:spPr>
              <a:xfrm>
                <a:off x="457200" y="977265"/>
                <a:ext cx="8229600" cy="3089275"/>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ts val="1100"/>
                  <a:buFont typeface="Arial" panose="020B0604020202020204"/>
                  <a:buNone/>
                </a:pPr>
                <a:r>
                  <a:rPr lang="en-US" altLang="en-GB" sz="2400">
                    <a:sym typeface="+mn-ea"/>
                  </a:rPr>
                  <a:t>The total energy consumption of the system </a:t>
                </a:r>
                <a:r>
                  <a:rPr lang="en-US" altLang="en-GB" sz="2400">
                    <a:solidFill>
                      <a:srgbClr val="FF0000"/>
                    </a:solidFill>
                    <a:sym typeface="+mn-ea"/>
                  </a:rPr>
                  <a:t>= P</a:t>
                </a:r>
                <a:r>
                  <a:rPr lang="en-US" altLang="en-GB" sz="2400" baseline="-25000">
                    <a:solidFill>
                      <a:srgbClr val="FF0000"/>
                    </a:solidFill>
                    <a:sym typeface="+mn-ea"/>
                  </a:rPr>
                  <a:t>total</a:t>
                </a:r>
                <a:endParaRPr lang="en-US" altLang="en-GB" sz="2400">
                  <a:sym typeface="+mn-ea"/>
                </a:endParaRPr>
              </a:p>
              <a:p>
                <a:pPr marL="0" lvl="0" indent="0" algn="l" rtl="0">
                  <a:lnSpc>
                    <a:spcPct val="120000"/>
                  </a:lnSpc>
                  <a:spcBef>
                    <a:spcPts val="0"/>
                  </a:spcBef>
                  <a:spcAft>
                    <a:spcPts val="0"/>
                  </a:spcAft>
                  <a:buClr>
                    <a:schemeClr val="dk1"/>
                  </a:buClr>
                  <a:buSzPts val="1100"/>
                  <a:buFont typeface="Arial" panose="020B0604020202020204"/>
                  <a:buNone/>
                </a:pPr>
                <a:r>
                  <a:rPr lang="en-US" altLang="en-GB" sz="2400">
                    <a:sym typeface="+mn-ea"/>
                  </a:rPr>
                  <a:t> </a:t>
                </a:r>
                <a:r>
                  <a:rPr lang="en-US" altLang="en-GB" sz="2400">
                    <a:solidFill>
                      <a:srgbClr val="FF0000"/>
                    </a:solidFill>
                    <a:sym typeface="+mn-ea"/>
                  </a:rPr>
                  <a:t>s.t.</a:t>
                </a:r>
                <a:r>
                  <a:rPr lang="en-US" altLang="en-GB" sz="2400">
                    <a:sym typeface="+mn-ea"/>
                  </a:rPr>
                  <a:t> </a:t>
                </a:r>
                <a14:m>
                  <m:oMath xmlns:m="http://schemas.openxmlformats.org/officeDocument/2006/math">
                    <m:sSub>
                      <m:sSubPr>
                        <m:ctrlPr>
                          <a:rPr lang="en-US" altLang="en-GB" sz="2400" i="1">
                            <a:latin typeface="Cambria Math" panose="02040503050406030204" charset="0"/>
                            <a:cs typeface="Cambria Math" panose="02040503050406030204" charset="0"/>
                          </a:rPr>
                        </m:ctrlPr>
                      </m:sSubPr>
                      <m:e>
                        <m:r>
                          <a:rPr lang="en-US" altLang="en-GB" sz="2400" i="1">
                            <a:latin typeface="Cambria Math" panose="02040503050406030204" charset="0"/>
                            <a:cs typeface="Cambria Math" panose="02040503050406030204" charset="0"/>
                          </a:rPr>
                          <m:t>𝑃</m:t>
                        </m:r>
                      </m:e>
                      <m:sub>
                        <m:r>
                          <a:rPr lang="en-US" altLang="en-GB" sz="2400" i="1">
                            <a:latin typeface="Cambria Math" panose="02040503050406030204" charset="0"/>
                            <a:cs typeface="Cambria Math" panose="02040503050406030204" charset="0"/>
                          </a:rPr>
                          <m:t>𝑡𝑜𝑡𝑎𝑙</m:t>
                        </m:r>
                      </m:sub>
                    </m:sSub>
                    <m:r>
                      <a:rPr lang="en-US" altLang="en-GB" sz="2400" i="1">
                        <a:latin typeface="Cambria Math" panose="02040503050406030204" charset="0"/>
                        <a:cs typeface="Cambria Math" panose="02040503050406030204" charset="0"/>
                      </a:rPr>
                      <m:t>=</m:t>
                    </m:r>
                    <m:nary>
                      <m:naryPr>
                        <m:chr m:val="∑"/>
                        <m:limLoc m:val="undOvr"/>
                        <m:ctrlPr>
                          <a:rPr lang="en-US" altLang="en-GB" sz="2400" i="1">
                            <a:latin typeface="Cambria Math" panose="02040503050406030204" charset="0"/>
                            <a:cs typeface="Cambria Math" panose="02040503050406030204" charset="0"/>
                          </a:rPr>
                        </m:ctrlPr>
                      </m:naryPr>
                      <m:sub>
                        <m:r>
                          <a:rPr lang="en-US" altLang="en-GB" sz="2400" i="1">
                            <a:latin typeface="Cambria Math" panose="02040503050406030204" charset="0"/>
                            <a:cs typeface="Cambria Math" panose="02040503050406030204" charset="0"/>
                          </a:rPr>
                          <m:t>𝑞</m:t>
                        </m:r>
                        <m:r>
                          <a:rPr lang="en-US" altLang="en-GB" sz="2400" i="1">
                            <a:latin typeface="Cambria Math" panose="02040503050406030204" charset="0"/>
                            <a:cs typeface="Cambria Math" panose="02040503050406030204" charset="0"/>
                          </a:rPr>
                          <m:t>=</m:t>
                        </m:r>
                        <m:r>
                          <a:rPr lang="en-US" altLang="en-GB" sz="2400" i="1">
                            <a:latin typeface="Cambria Math" panose="02040503050406030204" charset="0"/>
                            <a:cs typeface="Cambria Math" panose="02040503050406030204" charset="0"/>
                          </a:rPr>
                          <m:t>0</m:t>
                        </m:r>
                      </m:sub>
                      <m:sup>
                        <m:r>
                          <a:rPr lang="en-US" altLang="en-GB" sz="2400" i="1">
                            <a:latin typeface="Cambria Math" panose="02040503050406030204" charset="0"/>
                            <a:cs typeface="Cambria Math" panose="02040503050406030204" charset="0"/>
                          </a:rPr>
                          <m:t>𝑄</m:t>
                        </m:r>
                      </m:sup>
                      <m:e>
                        <m:sSub>
                          <m:sSubPr>
                            <m:ctrlPr>
                              <a:rPr lang="en-US" altLang="en-GB" sz="2400" i="1">
                                <a:latin typeface="Cambria Math" panose="02040503050406030204" charset="0"/>
                                <a:cs typeface="Cambria Math" panose="02040503050406030204" charset="0"/>
                              </a:rPr>
                            </m:ctrlPr>
                          </m:sSubPr>
                          <m:e>
                            <m:r>
                              <a:rPr lang="en-US" altLang="en-GB" sz="2400" i="1">
                                <a:latin typeface="Cambria Math" panose="02040503050406030204" charset="0"/>
                                <a:cs typeface="Cambria Math" panose="02040503050406030204" charset="0"/>
                              </a:rPr>
                              <m:t>𝑃</m:t>
                            </m:r>
                          </m:e>
                          <m:sub>
                            <m:r>
                              <a:rPr lang="en-US" altLang="en-GB" sz="2400" i="1">
                                <a:latin typeface="Cambria Math" panose="02040503050406030204" charset="0"/>
                                <a:cs typeface="Cambria Math" panose="02040503050406030204" charset="0"/>
                              </a:rPr>
                              <m:t>𝑞</m:t>
                            </m:r>
                          </m:sub>
                        </m:sSub>
                        <m:r>
                          <a:rPr lang="en-US" altLang="en-GB" sz="2400" i="1">
                            <a:latin typeface="Cambria Math" panose="02040503050406030204" charset="0"/>
                            <a:cs typeface="Cambria Math" panose="02040503050406030204" charset="0"/>
                          </a:rPr>
                          <m:t>=</m:t>
                        </m:r>
                        <m:nary>
                          <m:naryPr>
                            <m:chr m:val="∑"/>
                            <m:limLoc m:val="undOvr"/>
                            <m:ctrlPr>
                              <a:rPr lang="en-US" altLang="en-GB" sz="2400" i="1">
                                <a:latin typeface="Cambria Math" panose="02040503050406030204" charset="0"/>
                                <a:cs typeface="Cambria Math" panose="02040503050406030204" charset="0"/>
                              </a:rPr>
                            </m:ctrlPr>
                          </m:naryPr>
                          <m:sub>
                            <m:r>
                              <a:rPr lang="en-US" altLang="en-GB" sz="2400" i="1">
                                <a:latin typeface="Cambria Math" panose="02040503050406030204" charset="0"/>
                                <a:cs typeface="Cambria Math" panose="02040503050406030204" charset="0"/>
                              </a:rPr>
                              <m:t>𝑞</m:t>
                            </m:r>
                            <m:r>
                              <a:rPr lang="en-US" altLang="en-GB" sz="2400" i="1">
                                <a:latin typeface="Cambria Math" panose="02040503050406030204" charset="0"/>
                                <a:cs typeface="Cambria Math" panose="02040503050406030204" charset="0"/>
                              </a:rPr>
                              <m:t>=</m:t>
                            </m:r>
                            <m:r>
                              <a:rPr lang="en-US" altLang="en-GB" sz="2400" i="1">
                                <a:latin typeface="Cambria Math" panose="02040503050406030204" charset="0"/>
                                <a:cs typeface="Cambria Math" panose="02040503050406030204" charset="0"/>
                              </a:rPr>
                              <m:t>0</m:t>
                            </m:r>
                          </m:sub>
                          <m:sup>
                            <m:r>
                              <a:rPr lang="en-US" altLang="en-GB" sz="2400" i="1">
                                <a:latin typeface="Cambria Math" panose="02040503050406030204" charset="0"/>
                                <a:cs typeface="Cambria Math" panose="02040503050406030204" charset="0"/>
                              </a:rPr>
                              <m:t>𝑄</m:t>
                            </m:r>
                          </m:sup>
                          <m:e>
                            <m:r>
                              <a:rPr lang="en-US" altLang="en-GB" sz="2400" i="1">
                                <a:latin typeface="Cambria Math" panose="02040503050406030204" charset="0"/>
                                <a:cs typeface="Cambria Math" panose="02040503050406030204" charset="0"/>
                              </a:rPr>
                              <m:t>[</m:t>
                            </m:r>
                            <m:sSub>
                              <m:sSubPr>
                                <m:ctrlPr>
                                  <a:rPr lang="en-US" altLang="en-GB" sz="2400" i="1">
                                    <a:latin typeface="Cambria Math" panose="02040503050406030204" charset="0"/>
                                    <a:cs typeface="Cambria Math" panose="02040503050406030204" charset="0"/>
                                  </a:rPr>
                                </m:ctrlPr>
                              </m:sSubPr>
                              <m:e>
                                <m:r>
                                  <a:rPr lang="en-US" altLang="en-GB" sz="2400" i="1">
                                    <a:latin typeface="Cambria Math" panose="02040503050406030204" charset="0"/>
                                    <a:cs typeface="Cambria Math" panose="02040503050406030204" charset="0"/>
                                  </a:rPr>
                                  <m:t>𝛼</m:t>
                                </m:r>
                              </m:e>
                              <m:sub>
                                <m:r>
                                  <a:rPr lang="en-US" altLang="en-GB" sz="2400" i="1">
                                    <a:latin typeface="Cambria Math" panose="02040503050406030204" charset="0"/>
                                    <a:cs typeface="Cambria Math" panose="02040503050406030204" charset="0"/>
                                  </a:rPr>
                                  <m:t>𝑞</m:t>
                                </m:r>
                              </m:sub>
                            </m:sSub>
                            <m:sSub>
                              <m:sSubPr>
                                <m:ctrlPr>
                                  <a:rPr lang="en-US" altLang="en-GB" sz="2400" i="1">
                                    <a:latin typeface="Cambria Math" panose="02040503050406030204" charset="0"/>
                                    <a:cs typeface="Cambria Math" panose="02040503050406030204" charset="0"/>
                                  </a:rPr>
                                </m:ctrlPr>
                              </m:sSubPr>
                              <m:e>
                                <m:r>
                                  <a:rPr lang="en-US" altLang="en-GB" sz="2400" i="1">
                                    <a:latin typeface="Cambria Math" panose="02040503050406030204" charset="0"/>
                                    <a:cs typeface="Cambria Math" panose="02040503050406030204" charset="0"/>
                                  </a:rPr>
                                  <m:t>𝑃</m:t>
                                </m:r>
                              </m:e>
                              <m:sub>
                                <m:r>
                                  <a:rPr lang="en-US" altLang="en-GB" sz="2400" i="1">
                                    <a:latin typeface="Cambria Math" panose="02040503050406030204" charset="0"/>
                                    <a:cs typeface="Cambria Math" panose="02040503050406030204" charset="0"/>
                                  </a:rPr>
                                  <m:t>𝑎𝑐𝑡𝑖𝑣𝑒</m:t>
                                </m:r>
                                <m:r>
                                  <a:rPr lang="en-US" altLang="en-GB" sz="2400" i="1">
                                    <a:latin typeface="Cambria Math" panose="02040503050406030204" charset="0"/>
                                    <a:cs typeface="Cambria Math" panose="02040503050406030204" charset="0"/>
                                  </a:rPr>
                                  <m:t>,</m:t>
                                </m:r>
                                <m:r>
                                  <a:rPr lang="en-US" altLang="en-GB" sz="2400" i="1">
                                    <a:latin typeface="Cambria Math" panose="02040503050406030204" charset="0"/>
                                    <a:cs typeface="Cambria Math" panose="02040503050406030204" charset="0"/>
                                  </a:rPr>
                                  <m:t>𝑞</m:t>
                                </m:r>
                              </m:sub>
                            </m:sSub>
                            <m:r>
                              <a:rPr lang="en-US" altLang="en-GB" sz="2400" i="1">
                                <a:latin typeface="Cambria Math" panose="02040503050406030204" charset="0"/>
                                <a:cs typeface="Cambria Math" panose="02040503050406030204" charset="0"/>
                              </a:rPr>
                              <m:t>+ (</m:t>
                            </m:r>
                            <m:r>
                              <a:rPr lang="en-US" altLang="en-GB" sz="2400" i="1">
                                <a:latin typeface="Cambria Math" panose="02040503050406030204" charset="0"/>
                                <a:cs typeface="Cambria Math" panose="02040503050406030204" charset="0"/>
                              </a:rPr>
                              <m:t>1</m:t>
                            </m:r>
                            <m:r>
                              <a:rPr lang="en-US" altLang="en-GB" sz="2400" i="1">
                                <a:latin typeface="Cambria Math" panose="02040503050406030204" charset="0"/>
                                <a:cs typeface="Cambria Math" panose="02040503050406030204" charset="0"/>
                              </a:rPr>
                              <m:t>−</m:t>
                            </m:r>
                            <m:sSub>
                              <m:sSubPr>
                                <m:ctrlPr>
                                  <a:rPr lang="en-US" altLang="en-GB" sz="2400" i="1">
                                    <a:latin typeface="Cambria Math" panose="02040503050406030204" charset="0"/>
                                    <a:cs typeface="Cambria Math" panose="02040503050406030204" charset="0"/>
                                  </a:rPr>
                                </m:ctrlPr>
                              </m:sSubPr>
                              <m:e>
                                <m:r>
                                  <a:rPr lang="en-US" altLang="en-GB" sz="2400" i="1">
                                    <a:latin typeface="Cambria Math" panose="02040503050406030204" charset="0"/>
                                    <a:cs typeface="Cambria Math" panose="02040503050406030204" charset="0"/>
                                  </a:rPr>
                                  <m:t>𝛼</m:t>
                                </m:r>
                              </m:e>
                              <m:sub>
                                <m:r>
                                  <a:rPr lang="en-US" altLang="en-GB" sz="2400" i="1">
                                    <a:latin typeface="Cambria Math" panose="02040503050406030204" charset="0"/>
                                    <a:cs typeface="Cambria Math" panose="02040503050406030204" charset="0"/>
                                  </a:rPr>
                                  <m:t>𝑞</m:t>
                                </m:r>
                              </m:sub>
                            </m:sSub>
                            <m:r>
                              <a:rPr lang="en-US" altLang="en-GB" sz="2400" i="1">
                                <a:latin typeface="Cambria Math" panose="02040503050406030204" charset="0"/>
                                <a:cs typeface="Cambria Math" panose="02040503050406030204" charset="0"/>
                              </a:rPr>
                              <m:t>)</m:t>
                            </m:r>
                            <m:sSub>
                              <m:sSubPr>
                                <m:ctrlPr>
                                  <a:rPr lang="en-US" altLang="en-GB" sz="2400" i="1">
                                    <a:latin typeface="Cambria Math" panose="02040503050406030204" charset="0"/>
                                    <a:cs typeface="Cambria Math" panose="02040503050406030204" charset="0"/>
                                  </a:rPr>
                                </m:ctrlPr>
                              </m:sSubPr>
                              <m:e>
                                <m:r>
                                  <a:rPr lang="en-US" altLang="en-GB" sz="2400" i="1">
                                    <a:latin typeface="Cambria Math" panose="02040503050406030204" charset="0"/>
                                    <a:cs typeface="Cambria Math" panose="02040503050406030204" charset="0"/>
                                  </a:rPr>
                                  <m:t>𝑃</m:t>
                                </m:r>
                              </m:e>
                              <m:sub>
                                <m:r>
                                  <a:rPr lang="en-US" altLang="en-GB" sz="2400" i="1">
                                    <a:latin typeface="Cambria Math" panose="02040503050406030204" charset="0"/>
                                    <a:cs typeface="Cambria Math" panose="02040503050406030204" charset="0"/>
                                  </a:rPr>
                                  <m:t>𝑠𝑙𝑒𝑒𝑝</m:t>
                                </m:r>
                                <m:r>
                                  <a:rPr lang="en-US" altLang="en-GB" sz="2400" i="1">
                                    <a:latin typeface="Cambria Math" panose="02040503050406030204" charset="0"/>
                                    <a:cs typeface="Cambria Math" panose="02040503050406030204" charset="0"/>
                                  </a:rPr>
                                  <m:t>,</m:t>
                                </m:r>
                                <m:r>
                                  <a:rPr lang="en-US" altLang="en-GB" sz="2400" i="1">
                                    <a:latin typeface="Cambria Math" panose="02040503050406030204" charset="0"/>
                                    <a:cs typeface="Cambria Math" panose="02040503050406030204" charset="0"/>
                                  </a:rPr>
                                  <m:t>𝑞</m:t>
                                </m:r>
                              </m:sub>
                            </m:sSub>
                            <m:r>
                              <a:rPr lang="en-US" altLang="en-GB" sz="2400" i="1">
                                <a:latin typeface="Cambria Math" panose="02040503050406030204" charset="0"/>
                                <a:cs typeface="Cambria Math" panose="02040503050406030204" charset="0"/>
                              </a:rPr>
                              <m:t>]</m:t>
                            </m:r>
                          </m:e>
                        </m:nary>
                      </m:e>
                    </m:nary>
                    <m:r>
                      <a:rPr lang="en-US" altLang="en-GB" sz="2400" i="1">
                        <a:latin typeface="Cambria Math" panose="02040503050406030204" charset="0"/>
                        <a:cs typeface="Cambria Math" panose="02040503050406030204" charset="0"/>
                      </a:rPr>
                      <m:t>=</m:t>
                    </m:r>
                    <m:nary>
                      <m:naryPr>
                        <m:chr m:val="∑"/>
                        <m:limLoc m:val="undOvr"/>
                        <m:ctrlPr>
                          <a:rPr lang="en-US" altLang="en-GB" sz="2400" i="1">
                            <a:latin typeface="Cambria Math" panose="02040503050406030204" charset="0"/>
                            <a:cs typeface="Cambria Math" panose="02040503050406030204" charset="0"/>
                          </a:rPr>
                        </m:ctrlPr>
                      </m:naryPr>
                      <m:sub>
                        <m:r>
                          <a:rPr lang="en-US" altLang="en-GB" sz="2400" i="1">
                            <a:latin typeface="Cambria Math" panose="02040503050406030204" charset="0"/>
                            <a:cs typeface="Cambria Math" panose="02040503050406030204" charset="0"/>
                          </a:rPr>
                          <m:t>𝑞</m:t>
                        </m:r>
                      </m:sub>
                      <m:sup>
                        <m:r>
                          <a:rPr lang="en-US" altLang="en-GB" sz="2400" i="1">
                            <a:latin typeface="Cambria Math" panose="02040503050406030204" charset="0"/>
                            <a:cs typeface="Cambria Math" panose="02040503050406030204" charset="0"/>
                          </a:rPr>
                          <m:t>𝑄</m:t>
                        </m:r>
                      </m:sup>
                      <m:e>
                        <m:r>
                          <a:rPr lang="en-US" altLang="en-GB" sz="2400" i="1">
                            <a:latin typeface="Cambria Math" panose="02040503050406030204" charset="0"/>
                            <a:cs typeface="Cambria Math" panose="02040503050406030204" charset="0"/>
                          </a:rPr>
                          <m:t>[</m:t>
                        </m:r>
                        <m:sSub>
                          <m:sSubPr>
                            <m:ctrlPr>
                              <a:rPr lang="en-US" altLang="en-GB" sz="2400" i="1">
                                <a:latin typeface="Cambria Math" panose="02040503050406030204" charset="0"/>
                                <a:cs typeface="Cambria Math" panose="02040503050406030204" charset="0"/>
                              </a:rPr>
                            </m:ctrlPr>
                          </m:sSubPr>
                          <m:e>
                            <m:r>
                              <a:rPr lang="en-US" altLang="en-GB" sz="2400" i="1">
                                <a:latin typeface="Cambria Math" panose="02040503050406030204" charset="0"/>
                                <a:cs typeface="Cambria Math" panose="02040503050406030204" charset="0"/>
                              </a:rPr>
                              <m:t>𝛼</m:t>
                            </m:r>
                          </m:e>
                          <m:sub>
                            <m:r>
                              <a:rPr lang="en-US" altLang="en-GB" sz="2400" i="1">
                                <a:latin typeface="Cambria Math" panose="02040503050406030204" charset="0"/>
                                <a:cs typeface="Cambria Math" panose="02040503050406030204" charset="0"/>
                              </a:rPr>
                              <m:t>𝑞</m:t>
                            </m:r>
                          </m:sub>
                        </m:sSub>
                        <m:r>
                          <a:rPr lang="en-US" altLang="en-GB" sz="2400" i="1">
                            <a:latin typeface="Cambria Math" panose="02040503050406030204" charset="0"/>
                            <a:cs typeface="Cambria Math" panose="02040503050406030204" charset="0"/>
                          </a:rPr>
                          <m:t>(</m:t>
                        </m:r>
                        <m:sSub>
                          <m:sSubPr>
                            <m:ctrlPr>
                              <a:rPr lang="en-US" altLang="en-GB" sz="2400" i="1">
                                <a:latin typeface="Cambria Math" panose="02040503050406030204" charset="0"/>
                                <a:cs typeface="Cambria Math" panose="02040503050406030204" charset="0"/>
                              </a:rPr>
                            </m:ctrlPr>
                          </m:sSubPr>
                          <m:e>
                            <m:sSub>
                              <m:sSubPr>
                                <m:ctrlPr>
                                  <a:rPr lang="en-US" altLang="en-GB" sz="2400" i="1">
                                    <a:latin typeface="Cambria Math" panose="02040503050406030204" charset="0"/>
                                    <a:cs typeface="Cambria Math" panose="02040503050406030204" charset="0"/>
                                  </a:rPr>
                                </m:ctrlPr>
                              </m:sSubPr>
                              <m:e>
                                <m:r>
                                  <a:rPr lang="en-US" altLang="en-GB" sz="2400" i="1">
                                    <a:latin typeface="Cambria Math" panose="02040503050406030204" charset="0"/>
                                    <a:cs typeface="Cambria Math" panose="02040503050406030204" charset="0"/>
                                  </a:rPr>
                                  <m:t>𝑃</m:t>
                                </m:r>
                              </m:e>
                              <m:sub>
                                <m:r>
                                  <a:rPr lang="en-US" altLang="en-GB" sz="2400" i="1">
                                    <a:latin typeface="Cambria Math" panose="02040503050406030204" charset="0"/>
                                    <a:cs typeface="Cambria Math" panose="02040503050406030204" charset="0"/>
                                  </a:rPr>
                                  <m:t>0</m:t>
                                </m:r>
                              </m:sub>
                            </m:sSub>
                            <m:r>
                              <a:rPr lang="en-US" altLang="en-GB" sz="2400" i="1">
                                <a:latin typeface="Cambria Math" panose="02040503050406030204" charset="0"/>
                                <a:cs typeface="Cambria Math" panose="02040503050406030204" charset="0"/>
                              </a:rPr>
                              <m:t>+</m:t>
                            </m:r>
                            <m:f>
                              <m:fPr>
                                <m:ctrlPr>
                                  <a:rPr lang="en-US" altLang="en-GB" sz="2400" i="1">
                                    <a:latin typeface="Cambria Math" panose="02040503050406030204" charset="0"/>
                                    <a:cs typeface="Cambria Math" panose="02040503050406030204" charset="0"/>
                                  </a:rPr>
                                </m:ctrlPr>
                              </m:fPr>
                              <m:num>
                                <m:r>
                                  <a:rPr lang="en-US" altLang="en-GB" sz="2400" i="1">
                                    <a:latin typeface="Cambria Math" panose="02040503050406030204" charset="0"/>
                                    <a:cs typeface="Cambria Math" panose="02040503050406030204" charset="0"/>
                                  </a:rPr>
                                  <m:t>1</m:t>
                                </m:r>
                              </m:num>
                              <m:den>
                                <m:r>
                                  <a:rPr lang="en-US" altLang="en-GB" sz="2400" i="1">
                                    <a:latin typeface="Cambria Math" panose="02040503050406030204" charset="0"/>
                                    <a:cs typeface="Cambria Math" panose="02040503050406030204" charset="0"/>
                                  </a:rPr>
                                  <m:t>𝜇</m:t>
                                </m:r>
                              </m:den>
                            </m:f>
                            <m:r>
                              <a:rPr lang="en-US" altLang="en-GB" sz="2400" i="1">
                                <a:latin typeface="Cambria Math" panose="02040503050406030204" charset="0"/>
                                <a:cs typeface="Cambria Math" panose="02040503050406030204" charset="0"/>
                              </a:rPr>
                              <m:t>𝑃</m:t>
                            </m:r>
                          </m:e>
                          <m:sub>
                            <m:r>
                              <a:rPr lang="en-US" altLang="en-GB" sz="2400" i="1">
                                <a:latin typeface="Cambria Math" panose="02040503050406030204" charset="0"/>
                                <a:cs typeface="Cambria Math" panose="02040503050406030204" charset="0"/>
                              </a:rPr>
                              <m:t>𝑇</m:t>
                            </m:r>
                            <m:r>
                              <a:rPr lang="en-US" altLang="en-GB" sz="2400" i="1">
                                <a:latin typeface="Cambria Math" panose="02040503050406030204" charset="0"/>
                                <a:cs typeface="Cambria Math" panose="02040503050406030204" charset="0"/>
                              </a:rPr>
                              <m:t>,</m:t>
                            </m:r>
                            <m:r>
                              <a:rPr lang="en-US" altLang="en-GB" sz="2400" i="1">
                                <a:latin typeface="Cambria Math" panose="02040503050406030204" charset="0"/>
                                <a:cs typeface="Cambria Math" panose="02040503050406030204" charset="0"/>
                              </a:rPr>
                              <m:t>𝑞</m:t>
                            </m:r>
                          </m:sub>
                        </m:sSub>
                        <m:r>
                          <a:rPr lang="en-US" altLang="en-GB" sz="2400" i="1">
                            <a:latin typeface="Cambria Math" panose="02040503050406030204" charset="0"/>
                            <a:cs typeface="Cambria Math" panose="02040503050406030204" charset="0"/>
                          </a:rPr>
                          <m:t>+ (</m:t>
                        </m:r>
                        <m:r>
                          <a:rPr lang="en-US" altLang="en-GB" sz="2400" i="1">
                            <a:latin typeface="Cambria Math" panose="02040503050406030204" charset="0"/>
                            <a:cs typeface="Cambria Math" panose="02040503050406030204" charset="0"/>
                          </a:rPr>
                          <m:t>1</m:t>
                        </m:r>
                        <m:r>
                          <a:rPr lang="en-US" altLang="en-GB" sz="2400" i="1">
                            <a:latin typeface="Cambria Math" panose="02040503050406030204" charset="0"/>
                            <a:cs typeface="Cambria Math" panose="02040503050406030204" charset="0"/>
                          </a:rPr>
                          <m:t>−</m:t>
                        </m:r>
                        <m:sSub>
                          <m:sSubPr>
                            <m:ctrlPr>
                              <a:rPr lang="en-US" altLang="en-GB" sz="2400" i="1">
                                <a:latin typeface="Cambria Math" panose="02040503050406030204" charset="0"/>
                                <a:cs typeface="Cambria Math" panose="02040503050406030204" charset="0"/>
                              </a:rPr>
                            </m:ctrlPr>
                          </m:sSubPr>
                          <m:e>
                            <m:r>
                              <a:rPr lang="en-US" altLang="en-GB" sz="2400" i="1">
                                <a:latin typeface="Cambria Math" panose="02040503050406030204" charset="0"/>
                                <a:cs typeface="Cambria Math" panose="02040503050406030204" charset="0"/>
                              </a:rPr>
                              <m:t>𝛼</m:t>
                            </m:r>
                          </m:e>
                          <m:sub>
                            <m:r>
                              <a:rPr lang="en-US" altLang="en-GB" sz="2400" i="1">
                                <a:latin typeface="Cambria Math" panose="02040503050406030204" charset="0"/>
                                <a:cs typeface="Cambria Math" panose="02040503050406030204" charset="0"/>
                              </a:rPr>
                              <m:t>𝑞</m:t>
                            </m:r>
                          </m:sub>
                        </m:sSub>
                        <m:r>
                          <a:rPr lang="en-US" altLang="en-GB" sz="2400" i="1">
                            <a:latin typeface="Cambria Math" panose="02040503050406030204" charset="0"/>
                            <a:cs typeface="Cambria Math" panose="02040503050406030204" charset="0"/>
                          </a:rPr>
                          <m:t>)</m:t>
                        </m:r>
                        <m:sSub>
                          <m:sSubPr>
                            <m:ctrlPr>
                              <a:rPr lang="en-US" altLang="en-GB" sz="2400" i="1">
                                <a:latin typeface="Cambria Math" panose="02040503050406030204" charset="0"/>
                                <a:cs typeface="Cambria Math" panose="02040503050406030204" charset="0"/>
                              </a:rPr>
                            </m:ctrlPr>
                          </m:sSubPr>
                          <m:e>
                            <m:r>
                              <a:rPr lang="en-US" altLang="en-GB" sz="2400" i="1">
                                <a:latin typeface="Cambria Math" panose="02040503050406030204" charset="0"/>
                                <a:cs typeface="Cambria Math" panose="02040503050406030204" charset="0"/>
                              </a:rPr>
                              <m:t>𝑃</m:t>
                            </m:r>
                          </m:e>
                          <m:sub>
                            <m:r>
                              <a:rPr lang="en-US" altLang="en-GB" sz="2400" i="1">
                                <a:latin typeface="Cambria Math" panose="02040503050406030204" charset="0"/>
                                <a:cs typeface="Cambria Math" panose="02040503050406030204" charset="0"/>
                              </a:rPr>
                              <m:t>𝑠𝑙𝑒𝑒𝑝</m:t>
                            </m:r>
                            <m:r>
                              <a:rPr lang="en-US" altLang="en-GB" sz="2400" i="1">
                                <a:latin typeface="Cambria Math" panose="02040503050406030204" charset="0"/>
                                <a:cs typeface="Cambria Math" panose="02040503050406030204" charset="0"/>
                              </a:rPr>
                              <m:t>,</m:t>
                            </m:r>
                            <m:r>
                              <a:rPr lang="en-US" altLang="en-GB" sz="2400" i="1">
                                <a:latin typeface="Cambria Math" panose="02040503050406030204" charset="0"/>
                                <a:cs typeface="Cambria Math" panose="02040503050406030204" charset="0"/>
                              </a:rPr>
                              <m:t>𝑞</m:t>
                            </m:r>
                          </m:sub>
                        </m:sSub>
                        <m:r>
                          <a:rPr lang="en-US" altLang="en-GB" sz="2400" i="1">
                            <a:latin typeface="Cambria Math" panose="02040503050406030204" charset="0"/>
                            <a:cs typeface="Cambria Math" panose="02040503050406030204" charset="0"/>
                          </a:rPr>
                          <m:t>]</m:t>
                        </m:r>
                      </m:e>
                    </m:nary>
                  </m:oMath>
                </a14:m>
                <a:endParaRPr lang="en-US" altLang="en-GB" sz="2400" i="1">
                  <a:latin typeface="Cambria Math" panose="02040503050406030204" charset="0"/>
                  <a:cs typeface="Cambria Math" panose="02040503050406030204" charset="0"/>
                </a:endParaRPr>
              </a:p>
              <a:p>
                <a:pPr marL="0" lvl="0" indent="0" algn="l" rtl="0">
                  <a:lnSpc>
                    <a:spcPct val="120000"/>
                  </a:lnSpc>
                  <a:spcBef>
                    <a:spcPts val="0"/>
                  </a:spcBef>
                  <a:spcAft>
                    <a:spcPts val="0"/>
                  </a:spcAft>
                  <a:buClr>
                    <a:schemeClr val="dk1"/>
                  </a:buClr>
                  <a:buSzPts val="1100"/>
                  <a:buFont typeface="Arial" panose="020B0604020202020204"/>
                  <a:buNone/>
                </a:pPr>
                <a:endParaRPr sz="2400"/>
              </a:p>
              <a:p>
                <a:pPr marL="0" lvl="0" indent="0" algn="l" rtl="0">
                  <a:lnSpc>
                    <a:spcPct val="120000"/>
                  </a:lnSpc>
                  <a:spcBef>
                    <a:spcPts val="0"/>
                  </a:spcBef>
                  <a:spcAft>
                    <a:spcPts val="0"/>
                  </a:spcAft>
                  <a:buClr>
                    <a:schemeClr val="dk1"/>
                  </a:buClr>
                  <a:buSzPts val="1100"/>
                  <a:buFont typeface="Arial" panose="020B0604020202020204"/>
                  <a:buNone/>
                </a:pPr>
                <a:r>
                  <a:rPr lang="en-US">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P</a:t>
                </a:r>
                <a:r>
                  <a:rPr lang="en-US" baseline="-25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0</a:t>
                </a:r>
                <a:r>
                  <a:rPr lang="en-US">
                    <a:sym typeface="+mn-ea"/>
                  </a:rPr>
                  <a:t> </a:t>
                </a:r>
                <a:r>
                  <a:rPr>
                    <a:sym typeface="+mn-ea"/>
                  </a:rPr>
                  <a:t>is the basic consumption of circuit depending on the small</a:t>
                </a:r>
                <a:r>
                  <a:rPr lang="en-US">
                    <a:sym typeface="+mn-ea"/>
                  </a:rPr>
                  <a:t> </a:t>
                </a:r>
                <a:r>
                  <a:rPr>
                    <a:sym typeface="+mn-ea"/>
                  </a:rPr>
                  <a:t>cell type, and 𝜂 is the power amplifier (</a:t>
                </a:r>
                <a:r>
                  <a:rPr>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PA</a:t>
                </a:r>
                <a:r>
                  <a:rPr>
                    <a:sym typeface="+mn-ea"/>
                  </a:rPr>
                  <a:t>) efficiency. The</a:t>
                </a:r>
                <a:r>
                  <a:rPr lang="en-US">
                    <a:sym typeface="+mn-ea"/>
                  </a:rPr>
                  <a:t> </a:t>
                </a:r>
                <a:r>
                  <a:rPr>
                    <a:sym typeface="+mn-ea"/>
                  </a:rPr>
                  <a:t>transmission power of the active and the sleeping mode is </a:t>
                </a:r>
                <a:r>
                  <a:rPr lang="en-US">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P</a:t>
                </a:r>
                <a:r>
                  <a:rPr lang="en-US" baseline="-250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t</a:t>
                </a:r>
                <a:r>
                  <a:rPr lang="en-US" baseline="-25000">
                    <a:sym typeface="+mn-ea"/>
                  </a:rPr>
                  <a:t> </a:t>
                </a:r>
                <a:r>
                  <a:rPr>
                    <a:sym typeface="+mn-ea"/>
                  </a:rPr>
                  <a:t>watt and </a:t>
                </a:r>
                <a:r>
                  <a:rPr>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0</a:t>
                </a:r>
                <a:r>
                  <a:rPr>
                    <a:sym typeface="+mn-ea"/>
                  </a:rPr>
                  <a:t> watt, respectively.</a:t>
                </a:r>
                <a:endParaRPr lang="en-US">
                  <a:solidFill>
                    <a:srgbClr val="FFFFFF"/>
                  </a:solidFill>
                </a:endParaRPr>
              </a:p>
            </p:txBody>
          </p:sp>
        </mc:Choice>
        <mc:Fallback>
          <p:sp>
            <p:nvSpPr>
              <p:cNvPr id="328" name="Google Shape;328;p34"/>
              <p:cNvSpPr txBox="1">
                <a:spLocks noRot="1" noChangeAspect="1" noMove="1" noResize="1" noEditPoints="1" noAdjustHandles="1" noChangeArrowheads="1" noChangeShapeType="1" noTextEdit="1"/>
              </p:cNvSpPr>
              <p:nvPr>
                <p:ph type="body" idx="1"/>
              </p:nvPr>
            </p:nvSpPr>
            <p:spPr>
              <a:xfrm>
                <a:off x="457200" y="977265"/>
                <a:ext cx="8229600" cy="3089275"/>
              </a:xfrm>
              <a:prstGeom prst="rect">
                <a:avLst/>
              </a:prstGeom>
              <a:blipFill rotWithShape="1">
                <a:blip r:embed="rId1"/>
                <a:stretch>
                  <a:fillRect b="-23762"/>
                </a:stretch>
              </a:blipFill>
            </p:spPr>
            <p:txBody>
              <a:bodyPr/>
              <a:lstStyle/>
              <a:p>
                <a:r>
                  <a:rPr lang="en-US" altLang="en-US">
                    <a:noFill/>
                  </a:rPr>
                  <a:t> </a:t>
                </a:r>
              </a:p>
            </p:txBody>
          </p:sp>
        </mc:Fallback>
      </mc:AlternateContent>
      <p:sp>
        <p:nvSpPr>
          <p:cNvPr id="329" name="Google Shape;329;p3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6000"/>
              <a:t>4</a:t>
            </a:r>
            <a:r>
              <a:rPr lang="en-GB" sz="6000"/>
              <a:t>.</a:t>
            </a:r>
            <a:endParaRPr sz="6000"/>
          </a:p>
          <a:p>
            <a:pPr marL="0" lvl="0" indent="0" algn="ctr" rtl="0">
              <a:spcBef>
                <a:spcPts val="0"/>
              </a:spcBef>
              <a:spcAft>
                <a:spcPts val="0"/>
              </a:spcAft>
              <a:buNone/>
            </a:pPr>
            <a:endParaRPr sz="6000"/>
          </a:p>
          <a:p>
            <a:pPr marL="0" lvl="0" indent="0" algn="ctr" rtl="0">
              <a:spcBef>
                <a:spcPts val="0"/>
              </a:spcBef>
              <a:spcAft>
                <a:spcPts val="0"/>
              </a:spcAft>
              <a:buNone/>
            </a:pPr>
            <a:r>
              <a:rPr lang="en-US" altLang="en-GB"/>
              <a:t>Algorithm used</a:t>
            </a:r>
            <a:endParaRPr lang="en-US" altLang="en-GB"/>
          </a:p>
        </p:txBody>
      </p:sp>
      <p:sp>
        <p:nvSpPr>
          <p:cNvPr id="82" name="Google Shape;82;p14"/>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dirty="0"/>
              <a:t>Evolutionary Algorithms called </a:t>
            </a:r>
            <a:r>
              <a:rPr lang="en-US" altLang="en-GB" dirty="0" smtClean="0"/>
              <a:t>Genetics </a:t>
            </a:r>
            <a:r>
              <a:rPr lang="en-US" altLang="en-GB" dirty="0"/>
              <a:t>Algorithm (GA).</a:t>
            </a:r>
            <a:endParaRPr lang="en-US" altLang="en-GB" dirty="0"/>
          </a:p>
        </p:txBody>
      </p:sp>
      <p:sp>
        <p:nvSpPr>
          <p:cNvPr id="83" name="Google Shape;83;p14"/>
          <p:cNvSpPr/>
          <p:nvPr/>
        </p:nvSpPr>
        <p:spPr>
          <a:xfrm>
            <a:off x="3617075" y="256025"/>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0382" y="-134622"/>
            <a:ext cx="7772400" cy="1159800"/>
          </a:xfrm>
        </p:spPr>
        <p:txBody>
          <a:bodyPr/>
          <a:lstStyle/>
          <a:p>
            <a:r>
              <a:rPr lang="en-US" sz="3800" dirty="0">
                <a:solidFill>
                  <a:srgbClr val="FF0000"/>
                </a:solidFill>
              </a:rPr>
              <a:t>What Are </a:t>
            </a:r>
            <a:r>
              <a:rPr lang="en-US" sz="3800" dirty="0" smtClean="0">
                <a:solidFill>
                  <a:srgbClr val="FF0000"/>
                </a:solidFill>
              </a:rPr>
              <a:t>Genetics </a:t>
            </a:r>
            <a:r>
              <a:rPr lang="en-US" sz="3800" dirty="0" smtClean="0">
                <a:solidFill>
                  <a:srgbClr val="FF0000"/>
                </a:solidFill>
              </a:rPr>
              <a:t>Algorithms?</a:t>
            </a:r>
            <a:endParaRPr lang="en-US" sz="3800" dirty="0">
              <a:solidFill>
                <a:srgbClr val="FF0000"/>
              </a:solidFill>
            </a:endParaRPr>
          </a:p>
        </p:txBody>
      </p:sp>
      <p:sp>
        <p:nvSpPr>
          <p:cNvPr id="3" name="Subtitle 2"/>
          <p:cNvSpPr>
            <a:spLocks noGrp="1"/>
          </p:cNvSpPr>
          <p:nvPr>
            <p:ph type="subTitle" idx="1"/>
          </p:nvPr>
        </p:nvSpPr>
        <p:spPr>
          <a:xfrm>
            <a:off x="623455" y="1277358"/>
            <a:ext cx="7772400" cy="784800"/>
          </a:xfrm>
        </p:spPr>
        <p:txBody>
          <a:bodyPr/>
          <a:lstStyle/>
          <a:p>
            <a:r>
              <a:rPr lang="en-US" dirty="0"/>
              <a:t>The </a:t>
            </a:r>
            <a:r>
              <a:rPr lang="en-US" dirty="0" smtClean="0"/>
              <a:t>Genetic </a:t>
            </a:r>
            <a:r>
              <a:rPr lang="en-US" dirty="0"/>
              <a:t>Algorithms promote the evolution process in the same way as natural systems do. According to Charles Darwin's theory of evolution, biological entities evolve according to the principle of "survival of the fittest" through natural evolution. The GA search is intended to promote the "survival of the fittest" principle</a:t>
            </a:r>
            <a:r>
              <a:rPr lang="en-US" dirty="0" smtClean="0"/>
              <a:t>. To </a:t>
            </a:r>
            <a:r>
              <a:rPr lang="en-US" dirty="0"/>
              <a:t>tackle optimization difficulties, the GAs use a random search method. The GA use tactics that focus their search toward optimization in the new search arena by </a:t>
            </a:r>
            <a:r>
              <a:rPr lang="en-US" dirty="0" smtClean="0"/>
              <a:t>utilizing </a:t>
            </a:r>
            <a:r>
              <a:rPr lang="en-US" dirty="0"/>
              <a:t>past historical data.</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1218" y="287704"/>
            <a:ext cx="7772400" cy="1159800"/>
          </a:xfrm>
        </p:spPr>
        <p:txBody>
          <a:bodyPr/>
          <a:lstStyle/>
          <a:p>
            <a:r>
              <a:rPr lang="en-US" sz="4000" dirty="0" smtClean="0">
                <a:solidFill>
                  <a:srgbClr val="FF0000"/>
                </a:solidFill>
              </a:rPr>
              <a:t>But why Genetic algorithm?</a:t>
            </a:r>
            <a:endParaRPr lang="en-US" sz="4000" dirty="0">
              <a:solidFill>
                <a:srgbClr val="FF0000"/>
              </a:solidFill>
            </a:endParaRPr>
          </a:p>
        </p:txBody>
      </p:sp>
      <p:sp>
        <p:nvSpPr>
          <p:cNvPr id="3" name="TextBox 2"/>
          <p:cNvSpPr txBox="1"/>
          <p:nvPr/>
        </p:nvSpPr>
        <p:spPr>
          <a:xfrm>
            <a:off x="695499" y="1503218"/>
            <a:ext cx="7686501" cy="2677656"/>
          </a:xfrm>
          <a:prstGeom prst="rect">
            <a:avLst/>
          </a:prstGeom>
          <a:noFill/>
        </p:spPr>
        <p:txBody>
          <a:bodyPr wrap="square" rtlCol="0">
            <a:spAutoFit/>
          </a:bodyPr>
          <a:lstStyle/>
          <a:p>
            <a:r>
              <a:rPr lang="en-US" sz="2800" dirty="0" smtClean="0">
                <a:solidFill>
                  <a:schemeClr val="bg1"/>
                </a:solidFill>
              </a:rPr>
              <a:t>1) It </a:t>
            </a:r>
            <a:r>
              <a:rPr lang="en-US" sz="2800" dirty="0">
                <a:solidFill>
                  <a:schemeClr val="bg1"/>
                </a:solidFill>
              </a:rPr>
              <a:t>has a wider solution space.</a:t>
            </a:r>
            <a:endParaRPr lang="en-US" sz="2800" dirty="0">
              <a:solidFill>
                <a:schemeClr val="bg1"/>
              </a:solidFill>
            </a:endParaRPr>
          </a:p>
          <a:p>
            <a:r>
              <a:rPr lang="en-US" sz="2800" dirty="0" smtClean="0">
                <a:solidFill>
                  <a:schemeClr val="bg1"/>
                </a:solidFill>
              </a:rPr>
              <a:t>2) It </a:t>
            </a:r>
            <a:r>
              <a:rPr lang="en-US" sz="2800" dirty="0">
                <a:solidFill>
                  <a:schemeClr val="bg1"/>
                </a:solidFill>
              </a:rPr>
              <a:t>is easier to discover the global optimum.</a:t>
            </a:r>
            <a:endParaRPr lang="en-US" sz="2800" dirty="0">
              <a:solidFill>
                <a:schemeClr val="bg1"/>
              </a:solidFill>
            </a:endParaRPr>
          </a:p>
          <a:p>
            <a:r>
              <a:rPr lang="en-US" sz="2800" dirty="0" smtClean="0">
                <a:solidFill>
                  <a:schemeClr val="bg1"/>
                </a:solidFill>
              </a:rPr>
              <a:t>3) Parallelism</a:t>
            </a:r>
            <a:r>
              <a:rPr lang="en-US" sz="2800" dirty="0">
                <a:solidFill>
                  <a:schemeClr val="bg1"/>
                </a:solidFill>
              </a:rPr>
              <a:t>: Multiple GAs can run together using the same CPU without interfering with each other. They run </a:t>
            </a:r>
            <a:r>
              <a:rPr lang="en-US" sz="2800" dirty="0" err="1">
                <a:solidFill>
                  <a:schemeClr val="bg1"/>
                </a:solidFill>
              </a:rPr>
              <a:t>parallelly</a:t>
            </a:r>
            <a:r>
              <a:rPr lang="en-US" sz="2800" dirty="0">
                <a:solidFill>
                  <a:schemeClr val="bg1"/>
                </a:solidFill>
              </a:rPr>
              <a:t> in isolation.</a:t>
            </a:r>
            <a:endParaRPr lang="en-US" sz="2800" dirty="0">
              <a:solidFill>
                <a:schemeClr val="bg1"/>
              </a:solidFill>
            </a:endParaRPr>
          </a:p>
          <a:p>
            <a:endParaRPr lang="en-US" sz="2800" dirty="0">
              <a:solidFill>
                <a:schemeClr val="bg1"/>
              </a:solidFill>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6000"/>
              <a:t>5</a:t>
            </a:r>
            <a:r>
              <a:rPr lang="en-GB" sz="6000"/>
              <a:t>.</a:t>
            </a:r>
            <a:endParaRPr sz="6000"/>
          </a:p>
          <a:p>
            <a:pPr marL="0" lvl="0" indent="0" algn="ctr" rtl="0">
              <a:spcBef>
                <a:spcPts val="0"/>
              </a:spcBef>
              <a:spcAft>
                <a:spcPts val="0"/>
              </a:spcAft>
              <a:buNone/>
            </a:pPr>
            <a:endParaRPr sz="6000"/>
          </a:p>
          <a:p>
            <a:pPr marL="0" lvl="0" indent="0" algn="ctr" rtl="0">
              <a:spcBef>
                <a:spcPts val="0"/>
              </a:spcBef>
              <a:spcAft>
                <a:spcPts val="0"/>
              </a:spcAft>
              <a:buNone/>
            </a:pPr>
            <a:r>
              <a:rPr lang="en-US" altLang="en-GB"/>
              <a:t>results</a:t>
            </a:r>
            <a:endParaRPr lang="en-US" altLang="en-GB"/>
          </a:p>
        </p:txBody>
      </p:sp>
      <p:sp>
        <p:nvSpPr>
          <p:cNvPr id="82" name="Google Shape;82;p14"/>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What is paper’s outputs besides comparison to our model?</a:t>
            </a:r>
            <a:endParaRPr lang="en-US" altLang="en-GB"/>
          </a:p>
        </p:txBody>
      </p:sp>
      <p:sp>
        <p:nvSpPr>
          <p:cNvPr id="83" name="Google Shape;83;p14"/>
          <p:cNvSpPr/>
          <p:nvPr/>
        </p:nvSpPr>
        <p:spPr>
          <a:xfrm>
            <a:off x="3617075" y="256025"/>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a:spLocks noGrp="1"/>
          </p:cNvSpPr>
          <p:nvPr>
            <p:ph type="title"/>
          </p:nvPr>
        </p:nvSpPr>
        <p:spPr>
          <a:xfrm>
            <a:off x="-6025" y="863200"/>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And </a:t>
            </a:r>
            <a:r>
              <a:rPr lang="en-US" altLang="en-GB"/>
              <a:t>input </a:t>
            </a:r>
            <a:r>
              <a:rPr lang="en-GB"/>
              <a:t>tables to compare data</a:t>
            </a:r>
            <a:endParaRPr lang="en-GB"/>
          </a:p>
        </p:txBody>
      </p:sp>
      <p:graphicFrame>
        <p:nvGraphicFramePr>
          <p:cNvPr id="175" name="Google Shape;175;p23"/>
          <p:cNvGraphicFramePr/>
          <p:nvPr/>
        </p:nvGraphicFramePr>
        <p:xfrm>
          <a:off x="566420" y="1618615"/>
          <a:ext cx="8121650" cy="3039745"/>
        </p:xfrm>
        <a:graphic>
          <a:graphicData uri="http://schemas.openxmlformats.org/drawingml/2006/table">
            <a:tbl>
              <a:tblPr>
                <a:noFill/>
                <a:tableStyleId>{3D0B942B-5FDC-419F-A31C-88048C057ADA}</a:tableStyleId>
              </a:tblPr>
              <a:tblGrid>
                <a:gridCol w="812165"/>
                <a:gridCol w="812165"/>
                <a:gridCol w="812165"/>
                <a:gridCol w="812165"/>
                <a:gridCol w="812165"/>
                <a:gridCol w="812165"/>
                <a:gridCol w="812165"/>
                <a:gridCol w="812165"/>
                <a:gridCol w="812165"/>
                <a:gridCol w="812165"/>
              </a:tblGrid>
              <a:tr h="970915">
                <a:tc>
                  <a:txBody>
                    <a:bodyPr/>
                    <a:lstStyle/>
                    <a:p>
                      <a:pPr marL="0" lvl="0" indent="0" algn="l" rtl="0">
                        <a:spcBef>
                          <a:spcPts val="0"/>
                        </a:spcBef>
                        <a:spcAft>
                          <a:spcPts val="0"/>
                        </a:spcAft>
                        <a:buNone/>
                      </a:pPr>
                      <a:r>
                        <a:rPr sz="1400">
                          <a:solidFill>
                            <a:srgbClr val="FFFFFF"/>
                          </a:solidFill>
                          <a:latin typeface="Sniglet" panose="04070505030100020000"/>
                          <a:ea typeface="Sniglet" panose="04070505030100020000"/>
                          <a:cs typeface="Sniglet" panose="04070505030100020000"/>
                          <a:sym typeface="Sniglet" panose="04070505030100020000"/>
                        </a:rPr>
                        <a:t>Time</a:t>
                      </a:r>
                      <a:endParaRPr sz="1400">
                        <a:solidFill>
                          <a:srgbClr val="FFFFFF"/>
                        </a:solidFill>
                        <a:latin typeface="Sniglet" panose="04070505030100020000"/>
                        <a:ea typeface="Sniglet" panose="04070505030100020000"/>
                        <a:cs typeface="Sniglet" panose="04070505030100020000"/>
                        <a:sym typeface="Sniglet" panose="04070505030100020000"/>
                      </a:endParaRPr>
                    </a:p>
                    <a:p>
                      <a:pPr marL="0" lvl="0" indent="0" algn="l" rtl="0">
                        <a:spcBef>
                          <a:spcPts val="0"/>
                        </a:spcBef>
                        <a:spcAft>
                          <a:spcPts val="0"/>
                        </a:spcAft>
                        <a:buNone/>
                      </a:pPr>
                      <a:r>
                        <a:rPr sz="900">
                          <a:solidFill>
                            <a:srgbClr val="FFFFFF"/>
                          </a:solidFill>
                          <a:latin typeface="Sniglet" panose="04070505030100020000"/>
                          <a:ea typeface="Sniglet" panose="04070505030100020000"/>
                          <a:cs typeface="Sniglet" panose="04070505030100020000"/>
                          <a:sym typeface="Sniglet" panose="04070505030100020000"/>
                        </a:rPr>
                        <a:t>(Hour)</a:t>
                      </a:r>
                      <a:endParaRPr sz="900">
                        <a:solidFill>
                          <a:srgbClr val="FFFFFF"/>
                        </a:solidFill>
                        <a:latin typeface="Sniglet" panose="04070505030100020000"/>
                        <a:ea typeface="Sniglet" panose="04070505030100020000"/>
                        <a:cs typeface="Sniglet" panose="04070505030100020000"/>
                        <a:sym typeface="Sniglet" panose="04070505030100020000"/>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FFFFFF"/>
                          </a:solidFill>
                          <a:latin typeface="Sniglet" panose="04070505030100020000"/>
                          <a:ea typeface="Sniglet" panose="04070505030100020000"/>
                          <a:cs typeface="Sniglet" panose="04070505030100020000"/>
                          <a:sym typeface="Sniglet" panose="04070505030100020000"/>
                        </a:rPr>
                        <a:t>0</a:t>
                      </a:r>
                      <a:endParaRPr lang="en-US" sz="1800">
                        <a:solidFill>
                          <a:srgbClr val="FFFFFF"/>
                        </a:solidFill>
                        <a:latin typeface="Sniglet" panose="04070505030100020000"/>
                        <a:ea typeface="Sniglet" panose="04070505030100020000"/>
                        <a:cs typeface="Sniglet" panose="04070505030100020000"/>
                        <a:sym typeface="Sniglet" panose="0407050503010002000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FFFFFF"/>
                          </a:solidFill>
                          <a:latin typeface="Sniglet" panose="04070505030100020000"/>
                          <a:ea typeface="Sniglet" panose="04070505030100020000"/>
                          <a:cs typeface="Sniglet" panose="04070505030100020000"/>
                          <a:sym typeface="Sniglet" panose="04070505030100020000"/>
                        </a:rPr>
                        <a:t>3</a:t>
                      </a:r>
                      <a:endParaRPr lang="en-US" sz="1800">
                        <a:solidFill>
                          <a:srgbClr val="FFFFFF"/>
                        </a:solidFill>
                        <a:latin typeface="Sniglet" panose="04070505030100020000"/>
                        <a:ea typeface="Sniglet" panose="04070505030100020000"/>
                        <a:cs typeface="Sniglet" panose="04070505030100020000"/>
                        <a:sym typeface="Sniglet" panose="0407050503010002000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FFFFFF"/>
                          </a:solidFill>
                          <a:latin typeface="Sniglet" panose="04070505030100020000"/>
                          <a:ea typeface="Sniglet" panose="04070505030100020000"/>
                          <a:cs typeface="Sniglet" panose="04070505030100020000"/>
                          <a:sym typeface="Sniglet" panose="04070505030100020000"/>
                        </a:rPr>
                        <a:t>6</a:t>
                      </a:r>
                      <a:endParaRPr lang="en-US" sz="1800">
                        <a:solidFill>
                          <a:srgbClr val="FFFFFF"/>
                        </a:solidFill>
                        <a:latin typeface="Sniglet" panose="04070505030100020000"/>
                        <a:ea typeface="Sniglet" panose="04070505030100020000"/>
                        <a:cs typeface="Sniglet" panose="04070505030100020000"/>
                        <a:sym typeface="Sniglet" panose="04070505030100020000"/>
                      </a:endParaRPr>
                    </a:p>
                  </a:txBody>
                  <a:tcPr marL="91425" marR="91425" marT="68575" marB="68575" anchor="ctr">
                    <a:lnL w="1905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FFFFFF"/>
                          </a:solidFill>
                          <a:latin typeface="Sniglet" panose="04070505030100020000"/>
                          <a:ea typeface="Sniglet" panose="04070505030100020000"/>
                          <a:cs typeface="Sniglet" panose="04070505030100020000"/>
                          <a:sym typeface="Sniglet" panose="04070505030100020000"/>
                        </a:rPr>
                        <a:t>9</a:t>
                      </a:r>
                      <a:endParaRPr lang="en-US" sz="1800">
                        <a:solidFill>
                          <a:srgbClr val="FFFFFF"/>
                        </a:solidFill>
                        <a:latin typeface="Sniglet" panose="04070505030100020000"/>
                        <a:ea typeface="Sniglet" panose="04070505030100020000"/>
                        <a:cs typeface="Sniglet" panose="04070505030100020000"/>
                        <a:sym typeface="Sniglet" panose="04070505030100020000"/>
                      </a:endParaRPr>
                    </a:p>
                  </a:txBody>
                  <a:tcPr marL="91425" marR="91425" marT="68575" marB="68575" anchor="ctr">
                    <a:lnL w="76200" cap="flat" cmpd="sng" algn="ctr">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FFFFFF"/>
                          </a:solidFill>
                          <a:latin typeface="Sniglet" panose="04070505030100020000"/>
                          <a:ea typeface="Sniglet" panose="04070505030100020000"/>
                          <a:cs typeface="Sniglet" panose="04070505030100020000"/>
                          <a:sym typeface="Sniglet" panose="04070505030100020000"/>
                        </a:rPr>
                        <a:t>12</a:t>
                      </a:r>
                      <a:endParaRPr lang="en-US" sz="1800">
                        <a:solidFill>
                          <a:srgbClr val="FFFFFF"/>
                        </a:solidFill>
                        <a:latin typeface="Sniglet" panose="04070505030100020000"/>
                        <a:ea typeface="Sniglet" panose="04070505030100020000"/>
                        <a:cs typeface="Sniglet" panose="04070505030100020000"/>
                        <a:sym typeface="Sniglet" panose="04070505030100020000"/>
                      </a:endParaRPr>
                    </a:p>
                  </a:txBody>
                  <a:tcPr marL="91425" marR="91425" marT="68575" marB="68575" anchor="ctr">
                    <a:lnL w="76200" cap="flat" cmpd="sng" algn="ctr">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FFFFFF"/>
                          </a:solidFill>
                          <a:latin typeface="Sniglet" panose="04070505030100020000"/>
                          <a:ea typeface="Sniglet" panose="04070505030100020000"/>
                          <a:cs typeface="Sniglet" panose="04070505030100020000"/>
                          <a:sym typeface="Sniglet" panose="04070505030100020000"/>
                        </a:rPr>
                        <a:t>15</a:t>
                      </a:r>
                      <a:endParaRPr lang="en-US" sz="1800">
                        <a:solidFill>
                          <a:srgbClr val="FFFFFF"/>
                        </a:solidFill>
                        <a:latin typeface="Sniglet" panose="04070505030100020000"/>
                        <a:ea typeface="Sniglet" panose="04070505030100020000"/>
                        <a:cs typeface="Sniglet" panose="04070505030100020000"/>
                        <a:sym typeface="Sniglet" panose="04070505030100020000"/>
                      </a:endParaRPr>
                    </a:p>
                  </a:txBody>
                  <a:tcPr marL="91425" marR="91425" marT="68575" marB="68575" anchor="ctr">
                    <a:lnL w="76200" cap="flat" cmpd="sng" algn="ctr">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FFFFFF"/>
                          </a:solidFill>
                          <a:latin typeface="Sniglet" panose="04070505030100020000"/>
                          <a:ea typeface="Sniglet" panose="04070505030100020000"/>
                          <a:cs typeface="Sniglet" panose="04070505030100020000"/>
                          <a:sym typeface="Sniglet" panose="04070505030100020000"/>
                        </a:rPr>
                        <a:t>18</a:t>
                      </a:r>
                      <a:endParaRPr lang="en-US" sz="1800">
                        <a:solidFill>
                          <a:srgbClr val="FFFFFF"/>
                        </a:solidFill>
                        <a:latin typeface="Sniglet" panose="04070505030100020000"/>
                        <a:ea typeface="Sniglet" panose="04070505030100020000"/>
                        <a:cs typeface="Sniglet" panose="04070505030100020000"/>
                        <a:sym typeface="Sniglet" panose="04070505030100020000"/>
                      </a:endParaRPr>
                    </a:p>
                  </a:txBody>
                  <a:tcPr marL="91425" marR="91425" marT="68575" marB="68575" anchor="ctr">
                    <a:lnL w="76200" cap="flat" cmpd="sng" algn="ctr">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FFFFFF"/>
                          </a:solidFill>
                          <a:latin typeface="Sniglet" panose="04070505030100020000"/>
                          <a:ea typeface="Sniglet" panose="04070505030100020000"/>
                          <a:cs typeface="Sniglet" panose="04070505030100020000"/>
                          <a:sym typeface="Sniglet" panose="04070505030100020000"/>
                        </a:rPr>
                        <a:t>21</a:t>
                      </a:r>
                      <a:endParaRPr lang="en-US" sz="1800">
                        <a:solidFill>
                          <a:srgbClr val="FFFFFF"/>
                        </a:solidFill>
                        <a:latin typeface="Sniglet" panose="04070505030100020000"/>
                        <a:ea typeface="Sniglet" panose="04070505030100020000"/>
                        <a:cs typeface="Sniglet" panose="04070505030100020000"/>
                        <a:sym typeface="Sniglet" panose="04070505030100020000"/>
                      </a:endParaRPr>
                    </a:p>
                  </a:txBody>
                  <a:tcPr marL="91425" marR="91425" marT="68575" marB="68575" anchor="ctr">
                    <a:lnL w="76200" cap="flat" cmpd="sng" algn="ctr">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rgbClr val="FFFFFF"/>
                          </a:solidFill>
                          <a:latin typeface="Sniglet" panose="04070505030100020000"/>
                          <a:ea typeface="Sniglet" panose="04070505030100020000"/>
                          <a:cs typeface="Sniglet" panose="04070505030100020000"/>
                          <a:sym typeface="Sniglet" panose="04070505030100020000"/>
                        </a:rPr>
                        <a:t>24</a:t>
                      </a:r>
                      <a:endParaRPr lang="en-US" sz="1800">
                        <a:solidFill>
                          <a:srgbClr val="FFFFFF"/>
                        </a:solidFill>
                        <a:latin typeface="Sniglet" panose="04070505030100020000"/>
                        <a:ea typeface="Sniglet" panose="04070505030100020000"/>
                        <a:cs typeface="Sniglet" panose="04070505030100020000"/>
                        <a:sym typeface="Sniglet" panose="04070505030100020000"/>
                      </a:endParaRPr>
                    </a:p>
                  </a:txBody>
                  <a:tcPr marL="91425" marR="91425" marT="68575" marB="68575" anchor="ctr">
                    <a:lnL w="76200" cap="flat" cmpd="sng" algn="ctr">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2068830">
                <a:tc>
                  <a:txBody>
                    <a:bodyPr/>
                    <a:lstStyle/>
                    <a:p>
                      <a:pPr marL="0" lvl="0" indent="0" algn="l" rtl="0">
                        <a:spcBef>
                          <a:spcPts val="0"/>
                        </a:spcBef>
                        <a:spcAft>
                          <a:spcPts val="0"/>
                        </a:spcAft>
                        <a:buNone/>
                      </a:pPr>
                      <a:r>
                        <a:rPr lang="en-GB" sz="1400">
                          <a:solidFill>
                            <a:srgbClr val="FFFFFF"/>
                          </a:solidFill>
                          <a:latin typeface="Sniglet" panose="04070505030100020000"/>
                          <a:ea typeface="Sniglet" panose="04070505030100020000"/>
                          <a:cs typeface="Sniglet" panose="04070505030100020000"/>
                          <a:sym typeface="Sniglet" panose="04070505030100020000"/>
                        </a:rPr>
                        <a:t>User Density</a:t>
                      </a:r>
                      <a:endParaRPr lang="en-GB" sz="1400">
                        <a:solidFill>
                          <a:srgbClr val="FFFFFF"/>
                        </a:solidFill>
                        <a:latin typeface="Sniglet" panose="04070505030100020000"/>
                        <a:ea typeface="Sniglet" panose="04070505030100020000"/>
                        <a:cs typeface="Sniglet" panose="04070505030100020000"/>
                        <a:sym typeface="Sniglet" panose="04070505030100020000"/>
                      </a:endParaRPr>
                    </a:p>
                    <a:p>
                      <a:pPr marL="0" lvl="0" indent="0" algn="l" rtl="0">
                        <a:spcBef>
                          <a:spcPts val="0"/>
                        </a:spcBef>
                        <a:spcAft>
                          <a:spcPts val="0"/>
                        </a:spcAft>
                        <a:buNone/>
                      </a:pPr>
                      <a:r>
                        <a:rPr lang="en-GB" sz="900">
                          <a:solidFill>
                            <a:srgbClr val="FFFFFF"/>
                          </a:solidFill>
                          <a:latin typeface="Sniglet" panose="04070505030100020000"/>
                          <a:ea typeface="Sniglet" panose="04070505030100020000"/>
                          <a:cs typeface="Sniglet" panose="04070505030100020000"/>
                          <a:sym typeface="Sniglet" panose="04070505030100020000"/>
                        </a:rPr>
                        <a:t>( </a:t>
                      </a:r>
                      <a:r>
                        <a:rPr lang="en-US" altLang="en-GB" sz="900">
                          <a:solidFill>
                            <a:srgbClr val="FFFFFF"/>
                          </a:solidFill>
                          <a:latin typeface="Sniglet" panose="04070505030100020000"/>
                          <a:ea typeface="Sniglet" panose="04070505030100020000"/>
                          <a:cs typeface="Sniglet" panose="04070505030100020000"/>
                          <a:sym typeface="Sniglet" panose="04070505030100020000"/>
                        </a:rPr>
                        <a:t>user/km</a:t>
                      </a:r>
                      <a:r>
                        <a:rPr lang="en-US" altLang="en-GB" sz="900" baseline="30000">
                          <a:solidFill>
                            <a:srgbClr val="FFFFFF"/>
                          </a:solidFill>
                          <a:latin typeface="Sniglet" panose="04070505030100020000"/>
                          <a:ea typeface="Sniglet" panose="04070505030100020000"/>
                          <a:cs typeface="Sniglet" panose="04070505030100020000"/>
                          <a:sym typeface="Sniglet" panose="04070505030100020000"/>
                        </a:rPr>
                        <a:t>2</a:t>
                      </a:r>
                      <a:r>
                        <a:rPr lang="en-GB" sz="900">
                          <a:solidFill>
                            <a:srgbClr val="FFFFFF"/>
                          </a:solidFill>
                          <a:latin typeface="Sniglet" panose="04070505030100020000"/>
                          <a:ea typeface="Sniglet" panose="04070505030100020000"/>
                          <a:cs typeface="Sniglet" panose="04070505030100020000"/>
                          <a:sym typeface="Sniglet" panose="04070505030100020000"/>
                        </a:rPr>
                        <a:t> )</a:t>
                      </a:r>
                      <a:endParaRPr lang="en-GB" sz="900">
                        <a:solidFill>
                          <a:srgbClr val="FFFFFF"/>
                        </a:solidFill>
                        <a:latin typeface="Sniglet" panose="04070505030100020000"/>
                        <a:ea typeface="Sniglet" panose="04070505030100020000"/>
                        <a:cs typeface="Sniglet" panose="04070505030100020000"/>
                        <a:sym typeface="Sniglet" panose="04070505030100020000"/>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GB" sz="1800">
                          <a:solidFill>
                            <a:srgbClr val="FFFFFF"/>
                          </a:solidFill>
                          <a:latin typeface="Sniglet" panose="04070505030100020000"/>
                          <a:ea typeface="Sniglet" panose="04070505030100020000"/>
                          <a:cs typeface="Sniglet" panose="04070505030100020000"/>
                          <a:sym typeface="Sniglet" panose="04070505030100020000"/>
                        </a:rPr>
                        <a:t>1</a:t>
                      </a:r>
                      <a:r>
                        <a:rPr lang="en-US" altLang="en-GB" sz="1800">
                          <a:solidFill>
                            <a:srgbClr val="FFFFFF"/>
                          </a:solidFill>
                          <a:latin typeface="Sniglet" panose="04070505030100020000"/>
                          <a:ea typeface="Sniglet" panose="04070505030100020000"/>
                          <a:cs typeface="Sniglet" panose="04070505030100020000"/>
                          <a:sym typeface="Sniglet" panose="04070505030100020000"/>
                        </a:rPr>
                        <a:t>500</a:t>
                      </a:r>
                      <a:endParaRPr lang="en-US" altLang="en-GB" sz="1800">
                        <a:solidFill>
                          <a:srgbClr val="FFFFFF"/>
                        </a:solidFill>
                        <a:latin typeface="Sniglet" panose="04070505030100020000"/>
                        <a:ea typeface="Sniglet" panose="04070505030100020000"/>
                        <a:cs typeface="Sniglet" panose="04070505030100020000"/>
                        <a:sym typeface="Sniglet" panose="0407050503010002000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US" sz="1800">
                          <a:solidFill>
                            <a:srgbClr val="FFFFFF"/>
                          </a:solidFill>
                          <a:latin typeface="Sniglet" panose="04070505030100020000"/>
                          <a:ea typeface="Sniglet" panose="04070505030100020000"/>
                          <a:cs typeface="Sniglet" panose="04070505030100020000"/>
                          <a:sym typeface="Sniglet" panose="04070505030100020000"/>
                        </a:rPr>
                        <a:t>700</a:t>
                      </a:r>
                      <a:endParaRPr lang="en-US" sz="1800">
                        <a:solidFill>
                          <a:srgbClr val="FFFFFF"/>
                        </a:solidFill>
                        <a:latin typeface="Sniglet" panose="04070505030100020000"/>
                        <a:ea typeface="Sniglet" panose="04070505030100020000"/>
                        <a:cs typeface="Sniglet" panose="04070505030100020000"/>
                        <a:sym typeface="Sniglet" panose="0407050503010002000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US" sz="1800">
                          <a:solidFill>
                            <a:srgbClr val="FFFFFF"/>
                          </a:solidFill>
                          <a:latin typeface="Sniglet" panose="04070505030100020000"/>
                          <a:ea typeface="Sniglet" panose="04070505030100020000"/>
                          <a:cs typeface="Sniglet" panose="04070505030100020000"/>
                          <a:sym typeface="Sniglet" panose="04070505030100020000"/>
                        </a:rPr>
                        <a:t>500</a:t>
                      </a:r>
                      <a:endParaRPr lang="en-US" sz="1800">
                        <a:solidFill>
                          <a:srgbClr val="FFFFFF"/>
                        </a:solidFill>
                        <a:latin typeface="Sniglet" panose="04070505030100020000"/>
                        <a:ea typeface="Sniglet" panose="04070505030100020000"/>
                        <a:cs typeface="Sniglet" panose="04070505030100020000"/>
                        <a:sym typeface="Sniglet" panose="04070505030100020000"/>
                      </a:endParaRPr>
                    </a:p>
                  </a:txBody>
                  <a:tcPr marL="91425" marR="91425" marT="68575" marB="68575" anchor="ctr">
                    <a:lnL w="19050" cap="flat" cmpd="sng">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US" sz="1800">
                          <a:solidFill>
                            <a:srgbClr val="FFFFFF"/>
                          </a:solidFill>
                          <a:latin typeface="Sniglet" panose="04070505030100020000"/>
                          <a:ea typeface="Sniglet" panose="04070505030100020000"/>
                          <a:cs typeface="Sniglet" panose="04070505030100020000"/>
                          <a:sym typeface="Sniglet" panose="04070505030100020000"/>
                        </a:rPr>
                        <a:t>900</a:t>
                      </a:r>
                      <a:endParaRPr lang="en-US" sz="1800">
                        <a:solidFill>
                          <a:srgbClr val="FFFFFF"/>
                        </a:solidFill>
                        <a:latin typeface="Sniglet" panose="04070505030100020000"/>
                        <a:ea typeface="Sniglet" panose="04070505030100020000"/>
                        <a:cs typeface="Sniglet" panose="04070505030100020000"/>
                        <a:sym typeface="Sniglet" panose="04070505030100020000"/>
                      </a:endParaRPr>
                    </a:p>
                  </a:txBody>
                  <a:tcPr marL="91425" marR="91425" marT="68575" marB="68575" anchor="ctr">
                    <a:lnL w="76200" cap="flat" cmpd="sng" algn="ctr">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US" sz="1800">
                          <a:solidFill>
                            <a:srgbClr val="FFFFFF"/>
                          </a:solidFill>
                          <a:latin typeface="Sniglet" panose="04070505030100020000"/>
                          <a:ea typeface="Sniglet" panose="04070505030100020000"/>
                          <a:cs typeface="Sniglet" panose="04070505030100020000"/>
                          <a:sym typeface="Sniglet" panose="04070505030100020000"/>
                        </a:rPr>
                        <a:t>1100</a:t>
                      </a:r>
                      <a:endParaRPr lang="en-US" sz="1800">
                        <a:solidFill>
                          <a:srgbClr val="FFFFFF"/>
                        </a:solidFill>
                        <a:latin typeface="Sniglet" panose="04070505030100020000"/>
                        <a:ea typeface="Sniglet" panose="04070505030100020000"/>
                        <a:cs typeface="Sniglet" panose="04070505030100020000"/>
                        <a:sym typeface="Sniglet" panose="04070505030100020000"/>
                      </a:endParaRPr>
                    </a:p>
                  </a:txBody>
                  <a:tcPr marL="91425" marR="91425" marT="68575" marB="68575" anchor="ctr">
                    <a:lnL w="76200" cap="flat" cmpd="sng" algn="ctr">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US" sz="1800">
                          <a:solidFill>
                            <a:srgbClr val="FFFFFF"/>
                          </a:solidFill>
                          <a:latin typeface="Sniglet" panose="04070505030100020000"/>
                          <a:ea typeface="Sniglet" panose="04070505030100020000"/>
                          <a:cs typeface="Sniglet" panose="04070505030100020000"/>
                          <a:sym typeface="Sniglet" panose="04070505030100020000"/>
                        </a:rPr>
                        <a:t>1300</a:t>
                      </a:r>
                      <a:endParaRPr lang="en-US" sz="1800">
                        <a:solidFill>
                          <a:srgbClr val="FFFFFF"/>
                        </a:solidFill>
                        <a:latin typeface="Sniglet" panose="04070505030100020000"/>
                        <a:ea typeface="Sniglet" panose="04070505030100020000"/>
                        <a:cs typeface="Sniglet" panose="04070505030100020000"/>
                        <a:sym typeface="Sniglet" panose="04070505030100020000"/>
                      </a:endParaRPr>
                    </a:p>
                  </a:txBody>
                  <a:tcPr marL="91425" marR="91425" marT="68575" marB="68575" anchor="ctr">
                    <a:lnL w="76200" cap="flat" cmpd="sng" algn="ctr">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US" sz="1800">
                          <a:solidFill>
                            <a:srgbClr val="FFFFFF"/>
                          </a:solidFill>
                          <a:latin typeface="Sniglet" panose="04070505030100020000"/>
                          <a:ea typeface="Sniglet" panose="04070505030100020000"/>
                          <a:cs typeface="Sniglet" panose="04070505030100020000"/>
                          <a:sym typeface="Sniglet" panose="04070505030100020000"/>
                        </a:rPr>
                        <a:t>1700</a:t>
                      </a:r>
                      <a:endParaRPr lang="en-US" sz="1800">
                        <a:solidFill>
                          <a:srgbClr val="FFFFFF"/>
                        </a:solidFill>
                        <a:latin typeface="Sniglet" panose="04070505030100020000"/>
                        <a:ea typeface="Sniglet" panose="04070505030100020000"/>
                        <a:cs typeface="Sniglet" panose="04070505030100020000"/>
                        <a:sym typeface="Sniglet" panose="04070505030100020000"/>
                      </a:endParaRPr>
                    </a:p>
                  </a:txBody>
                  <a:tcPr marL="91425" marR="91425" marT="68575" marB="68575" anchor="ctr">
                    <a:lnL w="76200" cap="flat" cmpd="sng" algn="ctr">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US" sz="1800">
                          <a:solidFill>
                            <a:srgbClr val="FFFFFF"/>
                          </a:solidFill>
                          <a:latin typeface="Sniglet" panose="04070505030100020000"/>
                          <a:ea typeface="Sniglet" panose="04070505030100020000"/>
                          <a:cs typeface="Sniglet" panose="04070505030100020000"/>
                          <a:sym typeface="Sniglet" panose="04070505030100020000"/>
                        </a:rPr>
                        <a:t>1900</a:t>
                      </a:r>
                      <a:endParaRPr lang="en-US" sz="1800">
                        <a:solidFill>
                          <a:srgbClr val="FFFFFF"/>
                        </a:solidFill>
                        <a:latin typeface="Sniglet" panose="04070505030100020000"/>
                        <a:ea typeface="Sniglet" panose="04070505030100020000"/>
                        <a:cs typeface="Sniglet" panose="04070505030100020000"/>
                        <a:sym typeface="Sniglet" panose="04070505030100020000"/>
                      </a:endParaRPr>
                    </a:p>
                  </a:txBody>
                  <a:tcPr marL="91425" marR="91425" marT="68575" marB="68575" anchor="ctr">
                    <a:lnL w="76200" cap="flat" cmpd="sng" algn="ctr">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ctr" rtl="0">
                        <a:spcBef>
                          <a:spcPts val="0"/>
                        </a:spcBef>
                        <a:spcAft>
                          <a:spcPts val="0"/>
                        </a:spcAft>
                        <a:buNone/>
                      </a:pPr>
                      <a:r>
                        <a:rPr lang="en-US" sz="1800">
                          <a:solidFill>
                            <a:srgbClr val="FFFFFF"/>
                          </a:solidFill>
                          <a:latin typeface="Sniglet" panose="04070505030100020000"/>
                          <a:ea typeface="Sniglet" panose="04070505030100020000"/>
                          <a:cs typeface="Sniglet" panose="04070505030100020000"/>
                          <a:sym typeface="Sniglet" panose="04070505030100020000"/>
                        </a:rPr>
                        <a:t>1500</a:t>
                      </a:r>
                      <a:endParaRPr lang="en-US" sz="1800">
                        <a:solidFill>
                          <a:srgbClr val="FFFFFF"/>
                        </a:solidFill>
                        <a:latin typeface="Sniglet" panose="04070505030100020000"/>
                        <a:ea typeface="Sniglet" panose="04070505030100020000"/>
                        <a:cs typeface="Sniglet" panose="04070505030100020000"/>
                        <a:sym typeface="Sniglet" panose="04070505030100020000"/>
                      </a:endParaRPr>
                    </a:p>
                  </a:txBody>
                  <a:tcPr marL="91425" marR="91425" marT="68575" marB="68575" anchor="ctr">
                    <a:lnL w="76200" cap="flat" cmpd="sng" algn="ctr">
                      <a:solidFill>
                        <a:srgbClr val="FFFFFF"/>
                      </a:solidFill>
                      <a:prstDash val="solid"/>
                      <a:round/>
                      <a:headEnd type="none" w="sm" len="sm"/>
                      <a:tailEnd type="none" w="sm" len="sm"/>
                    </a:lnL>
                    <a:lnR w="7620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r>
            </a:tbl>
          </a:graphicData>
        </a:graphic>
      </p:graphicFrame>
      <p:sp>
        <p:nvSpPr>
          <p:cNvPr id="176" name="Google Shape;176;p23"/>
          <p:cNvSpPr/>
          <p:nvPr/>
        </p:nvSpPr>
        <p:spPr>
          <a:xfrm>
            <a:off x="4141750" y="176474"/>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23"/>
          <p:cNvSpPr/>
          <p:nvPr/>
        </p:nvSpPr>
        <p:spPr>
          <a:xfrm>
            <a:off x="4337475" y="432818"/>
            <a:ext cx="397258" cy="292507"/>
          </a:xfrm>
          <a:custGeom>
            <a:avLst/>
            <a:gdLst/>
            <a:ahLst/>
            <a:cxnLst/>
            <a:rect l="l" t="t" r="r" b="b"/>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2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4"/>
          <p:cNvSpPr txBox="1">
            <a:spLocks noGrp="1"/>
          </p:cNvSpPr>
          <p:nvPr>
            <p:ph type="title"/>
          </p:nvPr>
        </p:nvSpPr>
        <p:spPr>
          <a:xfrm>
            <a:off x="-5715" y="123825"/>
            <a:ext cx="9156065" cy="162750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dirty="0"/>
              <a:t>Paper </a:t>
            </a:r>
            <a:r>
              <a:rPr lang="en-US" altLang="en-GB" dirty="0" smtClean="0"/>
              <a:t>Results I</a:t>
            </a:r>
            <a:endParaRPr lang="en-US" altLang="en-GB" dirty="0"/>
          </a:p>
        </p:txBody>
      </p:sp>
      <p:sp>
        <p:nvSpPr>
          <p:cNvPr id="328" name="Google Shape;328;p34"/>
          <p:cNvSpPr txBox="1">
            <a:spLocks noGrp="1"/>
          </p:cNvSpPr>
          <p:nvPr>
            <p:ph type="body" idx="1"/>
          </p:nvPr>
        </p:nvSpPr>
        <p:spPr>
          <a:xfrm>
            <a:off x="457200" y="888365"/>
            <a:ext cx="8229600" cy="317817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sz="2400" dirty="0">
                <a:solidFill>
                  <a:srgbClr val="FF0000"/>
                </a:solidFill>
                <a:sym typeface="+mn-ea"/>
              </a:rPr>
              <a:t>The total cell throughput is plotted versus time in Figure 4. The following observations can be drawn from the diagram:</a:t>
            </a:r>
            <a:endParaRPr sz="2400" dirty="0">
              <a:solidFill>
                <a:srgbClr val="FF0000"/>
              </a:solidFill>
              <a:sym typeface="+mn-ea"/>
            </a:endParaRPr>
          </a:p>
          <a:p>
            <a:pPr marL="0" lvl="0" indent="0" algn="l" rtl="0">
              <a:spcBef>
                <a:spcPts val="600"/>
              </a:spcBef>
              <a:spcAft>
                <a:spcPts val="0"/>
              </a:spcAft>
              <a:buNone/>
            </a:pPr>
            <a:r>
              <a:rPr sz="2400" b="1" i="1" dirty="0">
                <a:sym typeface="+mn-ea"/>
              </a:rPr>
              <a:t>1</a:t>
            </a:r>
            <a:r>
              <a:rPr sz="2200" b="1" i="1" dirty="0">
                <a:sym typeface="+mn-ea"/>
              </a:rPr>
              <a:t>)</a:t>
            </a:r>
            <a:r>
              <a:rPr sz="2200" dirty="0">
                <a:sym typeface="+mn-ea"/>
              </a:rPr>
              <a:t> The static analysis model has the same total cell throughput as the D3A model with a high active user density for the IA method. In a low user density, however, the static analysis model has poorer total cell throughput than the D3A model because it cannot dynamically change the decision function to </a:t>
            </a:r>
            <a:r>
              <a:rPr sz="2200" dirty="0" err="1">
                <a:sym typeface="+mn-ea"/>
              </a:rPr>
              <a:t>optimise</a:t>
            </a:r>
            <a:r>
              <a:rPr sz="2200" dirty="0">
                <a:sym typeface="+mn-ea"/>
              </a:rPr>
              <a:t> the system.</a:t>
            </a:r>
            <a:endParaRPr sz="2200" dirty="0">
              <a:sym typeface="+mn-ea"/>
            </a:endParaRPr>
          </a:p>
          <a:p>
            <a:pPr marL="0" lvl="0" indent="0" algn="l" rtl="0">
              <a:spcBef>
                <a:spcPts val="600"/>
              </a:spcBef>
              <a:spcAft>
                <a:spcPts val="0"/>
              </a:spcAft>
              <a:buNone/>
            </a:pPr>
            <a:r>
              <a:rPr sz="2200" b="1" i="1" dirty="0">
                <a:sym typeface="+mn-ea"/>
              </a:rPr>
              <a:t>2)</a:t>
            </a:r>
            <a:r>
              <a:rPr sz="2200" dirty="0">
                <a:sym typeface="+mn-ea"/>
              </a:rPr>
              <a:t> In this scenario, the IA method combined with the D3A model can boost total cell throughput by 50% compared to the no-energy-saving approach.</a:t>
            </a:r>
            <a:endParaRPr sz="2200" dirty="0">
              <a:sym typeface="+mn-ea"/>
            </a:endParaRPr>
          </a:p>
        </p:txBody>
      </p:sp>
      <p:sp>
        <p:nvSpPr>
          <p:cNvPr id="329" name="Google Shape;329;p3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9"/>
          <p:cNvSpPr txBox="1">
            <a:spLocks noGrp="1"/>
          </p:cNvSpPr>
          <p:nvPr>
            <p:ph type="body" idx="1"/>
          </p:nvPr>
        </p:nvSpPr>
        <p:spPr>
          <a:xfrm>
            <a:off x="457200" y="3673166"/>
            <a:ext cx="82296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US" altLang="en-GB" dirty="0">
                <a:solidFill>
                  <a:srgbClr val="FFFFFF"/>
                </a:solidFill>
              </a:rPr>
              <a:t>Paper Figure 4                                                Our Model Figure 4</a:t>
            </a:r>
            <a:endParaRPr lang="en-US" altLang="en-GB" dirty="0">
              <a:solidFill>
                <a:srgbClr val="FFFFFF"/>
              </a:solidFill>
            </a:endParaRPr>
          </a:p>
        </p:txBody>
      </p:sp>
      <p:sp>
        <p:nvSpPr>
          <p:cNvPr id="259" name="Google Shape;259;p29"/>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cxnSp>
        <p:nvCxnSpPr>
          <p:cNvPr id="260" name="Google Shape;260;p29"/>
          <p:cNvCxnSpPr/>
          <p:nvPr/>
        </p:nvCxnSpPr>
        <p:spPr>
          <a:xfrm>
            <a:off x="952500" y="1074701"/>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61" name="Google Shape;261;p29"/>
          <p:cNvCxnSpPr/>
          <p:nvPr/>
        </p:nvCxnSpPr>
        <p:spPr>
          <a:xfrm>
            <a:off x="952500" y="1784183"/>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62" name="Google Shape;262;p29"/>
          <p:cNvCxnSpPr/>
          <p:nvPr/>
        </p:nvCxnSpPr>
        <p:spPr>
          <a:xfrm>
            <a:off x="952500" y="2493664"/>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63" name="Google Shape;263;p29"/>
          <p:cNvCxnSpPr/>
          <p:nvPr/>
        </p:nvCxnSpPr>
        <p:spPr>
          <a:xfrm>
            <a:off x="952500" y="3203146"/>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64" name="Google Shape;264;p29"/>
          <p:cNvCxnSpPr/>
          <p:nvPr/>
        </p:nvCxnSpPr>
        <p:spPr>
          <a:xfrm>
            <a:off x="952500" y="3673166"/>
            <a:ext cx="7239000" cy="0"/>
          </a:xfrm>
          <a:prstGeom prst="straightConnector1">
            <a:avLst/>
          </a:prstGeom>
          <a:noFill/>
          <a:ln w="9525" cap="flat" cmpd="sng">
            <a:solidFill>
              <a:schemeClr val="lt2"/>
            </a:solidFill>
            <a:prstDash val="solid"/>
            <a:round/>
            <a:headEnd type="none" w="med" len="med"/>
            <a:tailEnd type="none" w="med" len="med"/>
          </a:ln>
        </p:spPr>
      </p:cxnSp>
      <p:pic>
        <p:nvPicPr>
          <p:cNvPr id="6" name="Picture 5" descr="Our Model Graph"/>
          <p:cNvPicPr>
            <a:picLocks noChangeAspect="1"/>
          </p:cNvPicPr>
          <p:nvPr/>
        </p:nvPicPr>
        <p:blipFill>
          <a:blip r:embed="rId1"/>
          <a:stretch>
            <a:fillRect/>
          </a:stretch>
        </p:blipFill>
        <p:spPr>
          <a:xfrm>
            <a:off x="4784373" y="781848"/>
            <a:ext cx="3550920" cy="2860040"/>
          </a:xfrm>
          <a:prstGeom prst="rect">
            <a:avLst/>
          </a:prstGeom>
        </p:spPr>
      </p:pic>
      <p:pic>
        <p:nvPicPr>
          <p:cNvPr id="8" name="Picture 7" descr="Paper Model Graph"/>
          <p:cNvPicPr>
            <a:picLocks noChangeAspect="1"/>
          </p:cNvPicPr>
          <p:nvPr/>
        </p:nvPicPr>
        <p:blipFill>
          <a:blip r:embed="rId2"/>
          <a:stretch>
            <a:fillRect/>
          </a:stretch>
        </p:blipFill>
        <p:spPr>
          <a:xfrm>
            <a:off x="808707" y="760825"/>
            <a:ext cx="3553460" cy="2849245"/>
          </a:xfrm>
          <a:prstGeom prst="rect">
            <a:avLst/>
          </a:prstGeom>
        </p:spPr>
      </p:pic>
      <p:sp>
        <p:nvSpPr>
          <p:cNvPr id="164" name="Google Shape;164;p22"/>
          <p:cNvSpPr/>
          <p:nvPr/>
        </p:nvSpPr>
        <p:spPr>
          <a:xfrm>
            <a:off x="4140835" y="5080"/>
            <a:ext cx="788670" cy="745490"/>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47"/>
          <p:cNvSpPr/>
          <p:nvPr/>
        </p:nvSpPr>
        <p:spPr>
          <a:xfrm>
            <a:off x="4362167" y="178158"/>
            <a:ext cx="387161" cy="402569"/>
          </a:xfrm>
          <a:custGeom>
            <a:avLst/>
            <a:gdLst/>
            <a:ahLst/>
            <a:cxnLst/>
            <a:rect l="l" t="t" r="r" b="b"/>
            <a:pathLst>
              <a:path w="17715" h="18420" extrusionOk="0">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3" name="Straight Connector 12"/>
          <p:cNvCxnSpPr/>
          <p:nvPr/>
        </p:nvCxnSpPr>
        <p:spPr>
          <a:xfrm>
            <a:off x="808990" y="4226434"/>
            <a:ext cx="7766974" cy="0"/>
          </a:xfrm>
          <a:prstGeom prst="line">
            <a:avLst/>
          </a:prstGeom>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906780" y="4530436"/>
            <a:ext cx="7565275" cy="307777"/>
          </a:xfrm>
          <a:prstGeom prst="rect">
            <a:avLst/>
          </a:prstGeom>
          <a:noFill/>
        </p:spPr>
        <p:txBody>
          <a:bodyPr wrap="square" rtlCol="0">
            <a:spAutoFit/>
          </a:bodyPr>
          <a:lstStyle/>
          <a:p>
            <a:r>
              <a:rPr lang="en-US" dirty="0">
                <a:solidFill>
                  <a:schemeClr val="bg1"/>
                </a:solidFill>
              </a:rPr>
              <a:t>T</a:t>
            </a:r>
            <a:r>
              <a:rPr lang="en-US" dirty="0" smtClean="0">
                <a:solidFill>
                  <a:schemeClr val="bg1"/>
                </a:solidFill>
              </a:rPr>
              <a:t>otally </a:t>
            </a:r>
            <a:r>
              <a:rPr lang="en-US" dirty="0">
                <a:solidFill>
                  <a:schemeClr val="bg1"/>
                </a:solidFill>
              </a:rPr>
              <a:t>consistent with the paper's </a:t>
            </a:r>
            <a:r>
              <a:rPr lang="en-US" dirty="0" smtClean="0">
                <a:solidFill>
                  <a:schemeClr val="bg1"/>
                </a:solidFill>
              </a:rPr>
              <a:t>findings, but there exists some slightly differences.</a:t>
            </a:r>
            <a:endParaRPr lang="en-US" dirty="0">
              <a:solidFill>
                <a:schemeClr val="bg1"/>
              </a:solidFill>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idx="4294967295"/>
          </p:nvPr>
        </p:nvSpPr>
        <p:spPr>
          <a:xfrm>
            <a:off x="1822500" y="1202350"/>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800"/>
              <a:t>hello!</a:t>
            </a:r>
            <a:endParaRPr sz="4800"/>
          </a:p>
        </p:txBody>
      </p:sp>
      <p:sp>
        <p:nvSpPr>
          <p:cNvPr id="73" name="Google Shape;73;p13"/>
          <p:cNvSpPr txBox="1">
            <a:spLocks noGrp="1"/>
          </p:cNvSpPr>
          <p:nvPr>
            <p:ph type="subTitle" idx="4294967295"/>
          </p:nvPr>
        </p:nvSpPr>
        <p:spPr>
          <a:xfrm>
            <a:off x="1275150" y="2376673"/>
            <a:ext cx="65937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altLang="en-GB" sz="3600"/>
              <a:t>We are G8</a:t>
            </a:r>
            <a:endParaRPr sz="3600"/>
          </a:p>
          <a:p>
            <a:pPr marL="0" lvl="0" indent="0" algn="ctr" rtl="0">
              <a:spcBef>
                <a:spcPts val="600"/>
              </a:spcBef>
              <a:spcAft>
                <a:spcPts val="0"/>
              </a:spcAft>
              <a:buClr>
                <a:schemeClr val="dk1"/>
              </a:buClr>
              <a:buSzPts val="1100"/>
              <a:buFont typeface="Arial" panose="020B0604020202020204"/>
              <a:buNone/>
            </a:pPr>
            <a:r>
              <a:rPr lang="en-GB">
                <a:solidFill>
                  <a:schemeClr val="lt1"/>
                </a:solidFill>
              </a:rPr>
              <a:t>IYou can find us at </a:t>
            </a:r>
            <a:endParaRPr lang="en-GB">
              <a:solidFill>
                <a:schemeClr val="lt1"/>
              </a:solidFill>
            </a:endParaRPr>
          </a:p>
          <a:p>
            <a:pPr marL="0" lvl="0" indent="0" algn="ctr" rtl="0">
              <a:spcBef>
                <a:spcPts val="600"/>
              </a:spcBef>
              <a:spcAft>
                <a:spcPts val="0"/>
              </a:spcAft>
              <a:buClr>
                <a:schemeClr val="dk1"/>
              </a:buClr>
              <a:buSzPts val="1100"/>
              <a:buFont typeface="Arial" panose="020B0604020202020204"/>
              <a:buNone/>
            </a:pPr>
            <a:r>
              <a:rPr lang="en-GB">
                <a:solidFill>
                  <a:schemeClr val="lt1"/>
                </a:solidFill>
              </a:rPr>
              <a:t>abdelrahman.gelany@student.guc.edu.eg</a:t>
            </a:r>
            <a:endParaRPr lang="en-GB">
              <a:solidFill>
                <a:schemeClr val="lt1"/>
              </a:solidFill>
            </a:endParaRPr>
          </a:p>
          <a:p>
            <a:pPr marL="0" lvl="0" indent="0" algn="ctr" rtl="0">
              <a:spcBef>
                <a:spcPts val="600"/>
              </a:spcBef>
              <a:spcAft>
                <a:spcPts val="0"/>
              </a:spcAft>
              <a:buClr>
                <a:schemeClr val="dk1"/>
              </a:buClr>
              <a:buSzPts val="1100"/>
              <a:buFont typeface="Arial" panose="020B0604020202020204"/>
              <a:buNone/>
            </a:pPr>
            <a:r>
              <a:rPr lang="en-GB">
                <a:solidFill>
                  <a:schemeClr val="lt1"/>
                </a:solidFill>
              </a:rPr>
              <a:t>&amp; mohamed.abdelmaksod@student.guc.edu.eg</a:t>
            </a:r>
            <a:endParaRPr lang="en-GB">
              <a:solidFill>
                <a:schemeClr val="lt1"/>
              </a:solidFill>
            </a:endParaRPr>
          </a:p>
          <a:p>
            <a:pPr marL="0" lvl="0" indent="0" algn="ctr" rtl="0">
              <a:spcBef>
                <a:spcPts val="600"/>
              </a:spcBef>
              <a:spcAft>
                <a:spcPts val="0"/>
              </a:spcAft>
              <a:buClr>
                <a:schemeClr val="dk1"/>
              </a:buClr>
              <a:buSzPts val="1100"/>
              <a:buFont typeface="Arial" panose="020B0604020202020204"/>
              <a:buNone/>
            </a:pPr>
            <a:r>
              <a:rPr lang="en-GB">
                <a:solidFill>
                  <a:schemeClr val="lt1"/>
                </a:solidFill>
              </a:rPr>
              <a:t>&amp; mohamed.diyah@student.guc.edu.eg</a:t>
            </a:r>
            <a:endParaRPr lang="en-GB">
              <a:solidFill>
                <a:schemeClr val="lt1"/>
              </a:solidFill>
            </a:endParaRPr>
          </a:p>
        </p:txBody>
      </p:sp>
      <p:sp>
        <p:nvSpPr>
          <p:cNvPr id="74" name="Google Shape;74;p13"/>
          <p:cNvSpPr/>
          <p:nvPr/>
        </p:nvSpPr>
        <p:spPr>
          <a:xfrm>
            <a:off x="3799402" y="20515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3"/>
          <p:cNvSpPr/>
          <p:nvPr/>
        </p:nvSpPr>
        <p:spPr>
          <a:xfrm>
            <a:off x="4249880" y="630379"/>
            <a:ext cx="602256" cy="637792"/>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4"/>
          <p:cNvSpPr txBox="1">
            <a:spLocks noGrp="1"/>
          </p:cNvSpPr>
          <p:nvPr>
            <p:ph type="title"/>
          </p:nvPr>
        </p:nvSpPr>
        <p:spPr>
          <a:xfrm>
            <a:off x="-5715" y="123825"/>
            <a:ext cx="9156065" cy="162750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dirty="0"/>
              <a:t>Paper </a:t>
            </a:r>
            <a:r>
              <a:rPr lang="en-US" altLang="en-GB" dirty="0" smtClean="0"/>
              <a:t>Results II</a:t>
            </a:r>
            <a:endParaRPr lang="en-US" altLang="en-GB" dirty="0"/>
          </a:p>
        </p:txBody>
      </p:sp>
      <p:sp>
        <p:nvSpPr>
          <p:cNvPr id="328" name="Google Shape;328;p34"/>
          <p:cNvSpPr txBox="1">
            <a:spLocks noGrp="1"/>
          </p:cNvSpPr>
          <p:nvPr>
            <p:ph type="body" idx="1"/>
          </p:nvPr>
        </p:nvSpPr>
        <p:spPr>
          <a:xfrm>
            <a:off x="457200" y="888365"/>
            <a:ext cx="8229600" cy="317817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sz="2400">
                <a:solidFill>
                  <a:srgbClr val="FF0000"/>
                </a:solidFill>
                <a:sym typeface="+mn-ea"/>
              </a:rPr>
              <a:t>Figure 5 shows that the energy efficiency against the time.</a:t>
            </a:r>
            <a:endParaRPr sz="2400">
              <a:solidFill>
                <a:srgbClr val="FF0000"/>
              </a:solidFill>
              <a:sym typeface="+mn-ea"/>
            </a:endParaRPr>
          </a:p>
          <a:p>
            <a:pPr marL="0" lvl="0" indent="0" algn="l" rtl="0">
              <a:spcBef>
                <a:spcPts val="600"/>
              </a:spcBef>
              <a:spcAft>
                <a:spcPts val="0"/>
              </a:spcAft>
              <a:buNone/>
            </a:pPr>
            <a:r>
              <a:rPr sz="2400">
                <a:solidFill>
                  <a:srgbClr val="FF0000"/>
                </a:solidFill>
                <a:sym typeface="+mn-ea"/>
              </a:rPr>
              <a:t>From the figures, we have the following observations:</a:t>
            </a:r>
            <a:endParaRPr sz="2400">
              <a:solidFill>
                <a:srgbClr val="FF0000"/>
              </a:solidFill>
              <a:sym typeface="+mn-ea"/>
            </a:endParaRPr>
          </a:p>
          <a:p>
            <a:pPr marL="0" lvl="0" indent="0" algn="l" rtl="0">
              <a:spcBef>
                <a:spcPts val="600"/>
              </a:spcBef>
              <a:spcAft>
                <a:spcPts val="0"/>
              </a:spcAft>
              <a:buNone/>
            </a:pPr>
            <a:r>
              <a:rPr sz="2400" b="1" i="1">
                <a:sym typeface="+mn-ea"/>
              </a:rPr>
              <a:t>1</a:t>
            </a:r>
            <a:r>
              <a:rPr sz="2200" b="1" i="1">
                <a:sym typeface="+mn-ea"/>
              </a:rPr>
              <a:t>)</a:t>
            </a:r>
            <a:r>
              <a:rPr sz="2200">
                <a:sym typeface="+mn-ea"/>
              </a:rPr>
              <a:t> The IA algorithm has better energy efficiency than the</a:t>
            </a:r>
            <a:endParaRPr sz="2200">
              <a:sym typeface="+mn-ea"/>
            </a:endParaRPr>
          </a:p>
          <a:p>
            <a:pPr marL="0" lvl="0" indent="0" algn="l" rtl="0">
              <a:spcBef>
                <a:spcPts val="600"/>
              </a:spcBef>
              <a:spcAft>
                <a:spcPts val="0"/>
              </a:spcAft>
              <a:buNone/>
            </a:pPr>
            <a:r>
              <a:rPr sz="2200">
                <a:sym typeface="+mn-ea"/>
              </a:rPr>
              <a:t>intuitive approach. This is because the IA algorithm can</a:t>
            </a:r>
            <a:endParaRPr sz="2200">
              <a:sym typeface="+mn-ea"/>
            </a:endParaRPr>
          </a:p>
          <a:p>
            <a:pPr marL="0" lvl="0" indent="0" algn="l" rtl="0">
              <a:spcBef>
                <a:spcPts val="600"/>
              </a:spcBef>
              <a:spcAft>
                <a:spcPts val="0"/>
              </a:spcAft>
              <a:buNone/>
            </a:pPr>
            <a:r>
              <a:rPr sz="2200">
                <a:sym typeface="+mn-ea"/>
              </a:rPr>
              <a:t>significantly reduce co-channel interference and power</a:t>
            </a:r>
            <a:endParaRPr sz="2200">
              <a:sym typeface="+mn-ea"/>
            </a:endParaRPr>
          </a:p>
          <a:p>
            <a:pPr marL="0" lvl="0" indent="0" algn="l" rtl="0">
              <a:spcBef>
                <a:spcPts val="600"/>
              </a:spcBef>
              <a:spcAft>
                <a:spcPts val="0"/>
              </a:spcAft>
              <a:buNone/>
            </a:pPr>
            <a:r>
              <a:rPr sz="2200">
                <a:sym typeface="+mn-ea"/>
              </a:rPr>
              <a:t>consumption in the high density region of active small</a:t>
            </a:r>
            <a:endParaRPr sz="2200">
              <a:sym typeface="+mn-ea"/>
            </a:endParaRPr>
          </a:p>
          <a:p>
            <a:pPr marL="0" lvl="0" indent="0" algn="l" rtl="0">
              <a:spcBef>
                <a:spcPts val="600"/>
              </a:spcBef>
              <a:spcAft>
                <a:spcPts val="0"/>
              </a:spcAft>
              <a:buNone/>
            </a:pPr>
            <a:r>
              <a:rPr sz="2200">
                <a:sym typeface="+mn-ea"/>
              </a:rPr>
              <a:t>cells to improve the energy efficiency.</a:t>
            </a:r>
            <a:endParaRPr sz="2200">
              <a:sym typeface="+mn-ea"/>
            </a:endParaRPr>
          </a:p>
          <a:p>
            <a:pPr marL="0" lvl="0" indent="0" algn="l" rtl="0">
              <a:spcBef>
                <a:spcPts val="600"/>
              </a:spcBef>
              <a:spcAft>
                <a:spcPts val="0"/>
              </a:spcAft>
              <a:buNone/>
            </a:pPr>
            <a:r>
              <a:rPr sz="2200" b="1" i="1">
                <a:sym typeface="+mn-ea"/>
              </a:rPr>
              <a:t>2)</a:t>
            </a:r>
            <a:r>
              <a:rPr sz="2200">
                <a:sym typeface="+mn-ea"/>
              </a:rPr>
              <a:t> Compared with no energy saving approach, the IA</a:t>
            </a:r>
            <a:endParaRPr sz="2200">
              <a:sym typeface="+mn-ea"/>
            </a:endParaRPr>
          </a:p>
          <a:p>
            <a:pPr marL="0" lvl="0" indent="0" algn="l" rtl="0">
              <a:spcBef>
                <a:spcPts val="600"/>
              </a:spcBef>
              <a:spcAft>
                <a:spcPts val="0"/>
              </a:spcAft>
              <a:buNone/>
            </a:pPr>
            <a:r>
              <a:rPr sz="2200">
                <a:sym typeface="+mn-ea"/>
              </a:rPr>
              <a:t>method with D3A model can provide the 135% energy</a:t>
            </a:r>
            <a:endParaRPr sz="2200">
              <a:sym typeface="+mn-ea"/>
            </a:endParaRPr>
          </a:p>
          <a:p>
            <a:pPr marL="0" lvl="0" indent="0" algn="l" rtl="0">
              <a:spcBef>
                <a:spcPts val="600"/>
              </a:spcBef>
              <a:spcAft>
                <a:spcPts val="0"/>
              </a:spcAft>
              <a:buNone/>
            </a:pPr>
            <a:r>
              <a:rPr sz="2200">
                <a:sym typeface="+mn-ea"/>
              </a:rPr>
              <a:t>efficiency.</a:t>
            </a:r>
            <a:endParaRPr sz="2200">
              <a:sym typeface="+mn-ea"/>
            </a:endParaRPr>
          </a:p>
        </p:txBody>
      </p:sp>
      <p:sp>
        <p:nvSpPr>
          <p:cNvPr id="329" name="Google Shape;329;p3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9"/>
          <p:cNvSpPr txBox="1">
            <a:spLocks noGrp="1"/>
          </p:cNvSpPr>
          <p:nvPr>
            <p:ph type="body" idx="1"/>
          </p:nvPr>
        </p:nvSpPr>
        <p:spPr>
          <a:xfrm>
            <a:off x="420370" y="3665901"/>
            <a:ext cx="82296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US" altLang="en-GB" dirty="0">
                <a:solidFill>
                  <a:srgbClr val="FFFFFF"/>
                </a:solidFill>
              </a:rPr>
              <a:t>Paper Figure 5                                                Our Model Figure 5</a:t>
            </a:r>
            <a:endParaRPr lang="en-US" altLang="en-GB" dirty="0">
              <a:solidFill>
                <a:srgbClr val="FFFFFF"/>
              </a:solidFill>
            </a:endParaRPr>
          </a:p>
        </p:txBody>
      </p:sp>
      <p:sp>
        <p:nvSpPr>
          <p:cNvPr id="259" name="Google Shape;259;p29"/>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cxnSp>
        <p:nvCxnSpPr>
          <p:cNvPr id="260" name="Google Shape;260;p29"/>
          <p:cNvCxnSpPr/>
          <p:nvPr/>
        </p:nvCxnSpPr>
        <p:spPr>
          <a:xfrm>
            <a:off x="952500" y="1074701"/>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61" name="Google Shape;261;p29"/>
          <p:cNvCxnSpPr/>
          <p:nvPr/>
        </p:nvCxnSpPr>
        <p:spPr>
          <a:xfrm>
            <a:off x="952500" y="1784183"/>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62" name="Google Shape;262;p29"/>
          <p:cNvCxnSpPr/>
          <p:nvPr/>
        </p:nvCxnSpPr>
        <p:spPr>
          <a:xfrm>
            <a:off x="952500" y="2493664"/>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63" name="Google Shape;263;p29"/>
          <p:cNvCxnSpPr/>
          <p:nvPr/>
        </p:nvCxnSpPr>
        <p:spPr>
          <a:xfrm>
            <a:off x="952500" y="3203146"/>
            <a:ext cx="7239000" cy="0"/>
          </a:xfrm>
          <a:prstGeom prst="straightConnector1">
            <a:avLst/>
          </a:prstGeom>
          <a:noFill/>
          <a:ln w="9525" cap="flat" cmpd="sng">
            <a:solidFill>
              <a:schemeClr val="lt2"/>
            </a:solidFill>
            <a:prstDash val="solid"/>
            <a:round/>
            <a:headEnd type="none" w="med" len="med"/>
            <a:tailEnd type="none" w="med" len="med"/>
          </a:ln>
        </p:spPr>
      </p:cxnSp>
      <p:cxnSp>
        <p:nvCxnSpPr>
          <p:cNvPr id="264" name="Google Shape;264;p29"/>
          <p:cNvCxnSpPr/>
          <p:nvPr/>
        </p:nvCxnSpPr>
        <p:spPr>
          <a:xfrm>
            <a:off x="952500" y="3664299"/>
            <a:ext cx="7239000" cy="0"/>
          </a:xfrm>
          <a:prstGeom prst="straightConnector1">
            <a:avLst/>
          </a:prstGeom>
          <a:noFill/>
          <a:ln w="9525" cap="flat" cmpd="sng">
            <a:solidFill>
              <a:schemeClr val="lt2"/>
            </a:solidFill>
            <a:prstDash val="solid"/>
            <a:round/>
            <a:headEnd type="none" w="med" len="med"/>
            <a:tailEnd type="none" w="med" len="med"/>
          </a:ln>
        </p:spPr>
      </p:cxnSp>
      <p:pic>
        <p:nvPicPr>
          <p:cNvPr id="8" name="Picture 7" descr="D:\AmG\ENG\ENG 5th Year\10th\NETW1003 Network Planning\Mid &amp; Final\Project\Implementation\Final Work\Paper Graph for Energy Efficiency.jpgPaper Graph for Energy Efficiency"/>
          <p:cNvPicPr>
            <a:picLocks noChangeAspect="1"/>
          </p:cNvPicPr>
          <p:nvPr/>
        </p:nvPicPr>
        <p:blipFill>
          <a:blip r:embed="rId1"/>
          <a:srcRect/>
          <a:stretch>
            <a:fillRect/>
          </a:stretch>
        </p:blipFill>
        <p:spPr>
          <a:xfrm>
            <a:off x="808990" y="763961"/>
            <a:ext cx="3553460" cy="2859405"/>
          </a:xfrm>
          <a:prstGeom prst="rect">
            <a:avLst/>
          </a:prstGeom>
        </p:spPr>
      </p:pic>
      <p:sp>
        <p:nvSpPr>
          <p:cNvPr id="164" name="Google Shape;164;p22"/>
          <p:cNvSpPr/>
          <p:nvPr/>
        </p:nvSpPr>
        <p:spPr>
          <a:xfrm>
            <a:off x="4140835" y="5080"/>
            <a:ext cx="788670" cy="745490"/>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47"/>
          <p:cNvSpPr/>
          <p:nvPr/>
        </p:nvSpPr>
        <p:spPr>
          <a:xfrm>
            <a:off x="4356008" y="191771"/>
            <a:ext cx="385041" cy="389281"/>
          </a:xfrm>
          <a:custGeom>
            <a:avLst/>
            <a:gdLst/>
            <a:ahLst/>
            <a:cxnLst/>
            <a:rect l="l" t="t" r="r" b="b"/>
            <a:pathLst>
              <a:path w="17618" h="17812" extrusionOk="0">
                <a:moveTo>
                  <a:pt x="8785" y="3553"/>
                </a:moveTo>
                <a:lnTo>
                  <a:pt x="8931" y="3845"/>
                </a:lnTo>
                <a:lnTo>
                  <a:pt x="9052" y="4137"/>
                </a:lnTo>
                <a:lnTo>
                  <a:pt x="9223" y="4453"/>
                </a:lnTo>
                <a:lnTo>
                  <a:pt x="9198" y="4502"/>
                </a:lnTo>
                <a:lnTo>
                  <a:pt x="9198" y="4551"/>
                </a:lnTo>
                <a:lnTo>
                  <a:pt x="9223" y="4599"/>
                </a:lnTo>
                <a:lnTo>
                  <a:pt x="9247" y="4624"/>
                </a:lnTo>
                <a:lnTo>
                  <a:pt x="9393" y="4721"/>
                </a:lnTo>
                <a:lnTo>
                  <a:pt x="9539" y="4794"/>
                </a:lnTo>
                <a:lnTo>
                  <a:pt x="9685" y="4842"/>
                </a:lnTo>
                <a:lnTo>
                  <a:pt x="9855" y="4891"/>
                </a:lnTo>
                <a:lnTo>
                  <a:pt x="10220" y="4940"/>
                </a:lnTo>
                <a:lnTo>
                  <a:pt x="10561" y="4988"/>
                </a:lnTo>
                <a:lnTo>
                  <a:pt x="10366" y="5110"/>
                </a:lnTo>
                <a:lnTo>
                  <a:pt x="10172" y="5256"/>
                </a:lnTo>
                <a:lnTo>
                  <a:pt x="10001" y="5378"/>
                </a:lnTo>
                <a:lnTo>
                  <a:pt x="9831" y="5524"/>
                </a:lnTo>
                <a:lnTo>
                  <a:pt x="9734" y="5548"/>
                </a:lnTo>
                <a:lnTo>
                  <a:pt x="9661" y="5572"/>
                </a:lnTo>
                <a:lnTo>
                  <a:pt x="9612" y="5645"/>
                </a:lnTo>
                <a:lnTo>
                  <a:pt x="9588" y="5743"/>
                </a:lnTo>
                <a:lnTo>
                  <a:pt x="9588" y="5962"/>
                </a:lnTo>
                <a:lnTo>
                  <a:pt x="9636" y="6156"/>
                </a:lnTo>
                <a:lnTo>
                  <a:pt x="9758" y="6570"/>
                </a:lnTo>
                <a:lnTo>
                  <a:pt x="9831" y="6911"/>
                </a:lnTo>
                <a:lnTo>
                  <a:pt x="9831" y="6911"/>
                </a:lnTo>
                <a:lnTo>
                  <a:pt x="9466" y="6740"/>
                </a:lnTo>
                <a:lnTo>
                  <a:pt x="9125" y="6546"/>
                </a:lnTo>
                <a:lnTo>
                  <a:pt x="8979" y="6473"/>
                </a:lnTo>
                <a:lnTo>
                  <a:pt x="8785" y="6400"/>
                </a:lnTo>
                <a:lnTo>
                  <a:pt x="8687" y="6400"/>
                </a:lnTo>
                <a:lnTo>
                  <a:pt x="8614" y="6473"/>
                </a:lnTo>
                <a:lnTo>
                  <a:pt x="8444" y="6497"/>
                </a:lnTo>
                <a:lnTo>
                  <a:pt x="8274" y="6570"/>
                </a:lnTo>
                <a:lnTo>
                  <a:pt x="7957" y="6765"/>
                </a:lnTo>
                <a:lnTo>
                  <a:pt x="7592" y="6984"/>
                </a:lnTo>
                <a:lnTo>
                  <a:pt x="7714" y="6351"/>
                </a:lnTo>
                <a:lnTo>
                  <a:pt x="7787" y="6083"/>
                </a:lnTo>
                <a:lnTo>
                  <a:pt x="7836" y="6083"/>
                </a:lnTo>
                <a:lnTo>
                  <a:pt x="7909" y="6059"/>
                </a:lnTo>
                <a:lnTo>
                  <a:pt x="7957" y="6035"/>
                </a:lnTo>
                <a:lnTo>
                  <a:pt x="8006" y="5986"/>
                </a:lnTo>
                <a:lnTo>
                  <a:pt x="8030" y="5937"/>
                </a:lnTo>
                <a:lnTo>
                  <a:pt x="8030" y="5889"/>
                </a:lnTo>
                <a:lnTo>
                  <a:pt x="8030" y="5816"/>
                </a:lnTo>
                <a:lnTo>
                  <a:pt x="8006" y="5767"/>
                </a:lnTo>
                <a:lnTo>
                  <a:pt x="7860" y="5572"/>
                </a:lnTo>
                <a:lnTo>
                  <a:pt x="7690" y="5426"/>
                </a:lnTo>
                <a:lnTo>
                  <a:pt x="7300" y="5159"/>
                </a:lnTo>
                <a:lnTo>
                  <a:pt x="6960" y="4915"/>
                </a:lnTo>
                <a:lnTo>
                  <a:pt x="7057" y="4915"/>
                </a:lnTo>
                <a:lnTo>
                  <a:pt x="7325" y="4867"/>
                </a:lnTo>
                <a:lnTo>
                  <a:pt x="7592" y="4818"/>
                </a:lnTo>
                <a:lnTo>
                  <a:pt x="7884" y="4745"/>
                </a:lnTo>
                <a:lnTo>
                  <a:pt x="8006" y="4721"/>
                </a:lnTo>
                <a:lnTo>
                  <a:pt x="8128" y="4648"/>
                </a:lnTo>
                <a:lnTo>
                  <a:pt x="8201" y="4599"/>
                </a:lnTo>
                <a:lnTo>
                  <a:pt x="8225" y="4526"/>
                </a:lnTo>
                <a:lnTo>
                  <a:pt x="8298" y="4453"/>
                </a:lnTo>
                <a:lnTo>
                  <a:pt x="8371" y="4380"/>
                </a:lnTo>
                <a:lnTo>
                  <a:pt x="8493" y="4186"/>
                </a:lnTo>
                <a:lnTo>
                  <a:pt x="8663" y="3821"/>
                </a:lnTo>
                <a:lnTo>
                  <a:pt x="8785" y="3553"/>
                </a:lnTo>
                <a:close/>
                <a:moveTo>
                  <a:pt x="8712" y="3042"/>
                </a:moveTo>
                <a:lnTo>
                  <a:pt x="8614" y="3091"/>
                </a:lnTo>
                <a:lnTo>
                  <a:pt x="8541" y="3139"/>
                </a:lnTo>
                <a:lnTo>
                  <a:pt x="8468" y="3237"/>
                </a:lnTo>
                <a:lnTo>
                  <a:pt x="8347" y="3431"/>
                </a:lnTo>
                <a:lnTo>
                  <a:pt x="8274" y="3602"/>
                </a:lnTo>
                <a:lnTo>
                  <a:pt x="8152" y="3821"/>
                </a:lnTo>
                <a:lnTo>
                  <a:pt x="8006" y="4040"/>
                </a:lnTo>
                <a:lnTo>
                  <a:pt x="7909" y="4161"/>
                </a:lnTo>
                <a:lnTo>
                  <a:pt x="7860" y="4234"/>
                </a:lnTo>
                <a:lnTo>
                  <a:pt x="7811" y="4307"/>
                </a:lnTo>
                <a:lnTo>
                  <a:pt x="7617" y="4356"/>
                </a:lnTo>
                <a:lnTo>
                  <a:pt x="7398" y="4405"/>
                </a:lnTo>
                <a:lnTo>
                  <a:pt x="7008" y="4526"/>
                </a:lnTo>
                <a:lnTo>
                  <a:pt x="6643" y="4575"/>
                </a:lnTo>
                <a:lnTo>
                  <a:pt x="6546" y="4599"/>
                </a:lnTo>
                <a:lnTo>
                  <a:pt x="6449" y="4648"/>
                </a:lnTo>
                <a:lnTo>
                  <a:pt x="6400" y="4697"/>
                </a:lnTo>
                <a:lnTo>
                  <a:pt x="6376" y="4745"/>
                </a:lnTo>
                <a:lnTo>
                  <a:pt x="6400" y="4818"/>
                </a:lnTo>
                <a:lnTo>
                  <a:pt x="6449" y="4867"/>
                </a:lnTo>
                <a:lnTo>
                  <a:pt x="6449" y="4940"/>
                </a:lnTo>
                <a:lnTo>
                  <a:pt x="6497" y="5013"/>
                </a:lnTo>
                <a:lnTo>
                  <a:pt x="6619" y="5159"/>
                </a:lnTo>
                <a:lnTo>
                  <a:pt x="6741" y="5280"/>
                </a:lnTo>
                <a:lnTo>
                  <a:pt x="6887" y="5378"/>
                </a:lnTo>
                <a:lnTo>
                  <a:pt x="7495" y="5889"/>
                </a:lnTo>
                <a:lnTo>
                  <a:pt x="7446" y="5962"/>
                </a:lnTo>
                <a:lnTo>
                  <a:pt x="7398" y="6059"/>
                </a:lnTo>
                <a:lnTo>
                  <a:pt x="7325" y="6229"/>
                </a:lnTo>
                <a:lnTo>
                  <a:pt x="7179" y="6765"/>
                </a:lnTo>
                <a:lnTo>
                  <a:pt x="7057" y="7300"/>
                </a:lnTo>
                <a:lnTo>
                  <a:pt x="7057" y="7397"/>
                </a:lnTo>
                <a:lnTo>
                  <a:pt x="7106" y="7470"/>
                </a:lnTo>
                <a:lnTo>
                  <a:pt x="7154" y="7519"/>
                </a:lnTo>
                <a:lnTo>
                  <a:pt x="7203" y="7543"/>
                </a:lnTo>
                <a:lnTo>
                  <a:pt x="7276" y="7568"/>
                </a:lnTo>
                <a:lnTo>
                  <a:pt x="7349" y="7543"/>
                </a:lnTo>
                <a:lnTo>
                  <a:pt x="7422" y="7519"/>
                </a:lnTo>
                <a:lnTo>
                  <a:pt x="7471" y="7446"/>
                </a:lnTo>
                <a:lnTo>
                  <a:pt x="7617" y="7397"/>
                </a:lnTo>
                <a:lnTo>
                  <a:pt x="7763" y="7324"/>
                </a:lnTo>
                <a:lnTo>
                  <a:pt x="8030" y="7178"/>
                </a:lnTo>
                <a:lnTo>
                  <a:pt x="8371" y="7032"/>
                </a:lnTo>
                <a:lnTo>
                  <a:pt x="8541" y="6935"/>
                </a:lnTo>
                <a:lnTo>
                  <a:pt x="8712" y="6838"/>
                </a:lnTo>
                <a:lnTo>
                  <a:pt x="8736" y="6838"/>
                </a:lnTo>
                <a:lnTo>
                  <a:pt x="8833" y="6935"/>
                </a:lnTo>
                <a:lnTo>
                  <a:pt x="8955" y="7008"/>
                </a:lnTo>
                <a:lnTo>
                  <a:pt x="9174" y="7130"/>
                </a:lnTo>
                <a:lnTo>
                  <a:pt x="9369" y="7251"/>
                </a:lnTo>
                <a:lnTo>
                  <a:pt x="9612" y="7373"/>
                </a:lnTo>
                <a:lnTo>
                  <a:pt x="9855" y="7446"/>
                </a:lnTo>
                <a:lnTo>
                  <a:pt x="10074" y="7519"/>
                </a:lnTo>
                <a:lnTo>
                  <a:pt x="10147" y="7495"/>
                </a:lnTo>
                <a:lnTo>
                  <a:pt x="10220" y="7470"/>
                </a:lnTo>
                <a:lnTo>
                  <a:pt x="10269" y="7446"/>
                </a:lnTo>
                <a:lnTo>
                  <a:pt x="10293" y="7373"/>
                </a:lnTo>
                <a:lnTo>
                  <a:pt x="10293" y="7324"/>
                </a:lnTo>
                <a:lnTo>
                  <a:pt x="10293" y="7251"/>
                </a:lnTo>
                <a:lnTo>
                  <a:pt x="10293" y="7178"/>
                </a:lnTo>
                <a:lnTo>
                  <a:pt x="10245" y="7130"/>
                </a:lnTo>
                <a:lnTo>
                  <a:pt x="10269" y="7032"/>
                </a:lnTo>
                <a:lnTo>
                  <a:pt x="10269" y="6935"/>
                </a:lnTo>
                <a:lnTo>
                  <a:pt x="10245" y="6716"/>
                </a:lnTo>
                <a:lnTo>
                  <a:pt x="10196" y="6497"/>
                </a:lnTo>
                <a:lnTo>
                  <a:pt x="10123" y="6278"/>
                </a:lnTo>
                <a:lnTo>
                  <a:pt x="10074" y="6059"/>
                </a:lnTo>
                <a:lnTo>
                  <a:pt x="10050" y="5840"/>
                </a:lnTo>
                <a:lnTo>
                  <a:pt x="10293" y="5694"/>
                </a:lnTo>
                <a:lnTo>
                  <a:pt x="10537" y="5524"/>
                </a:lnTo>
                <a:lnTo>
                  <a:pt x="10683" y="5426"/>
                </a:lnTo>
                <a:lnTo>
                  <a:pt x="10829" y="5305"/>
                </a:lnTo>
                <a:lnTo>
                  <a:pt x="10975" y="5183"/>
                </a:lnTo>
                <a:lnTo>
                  <a:pt x="11096" y="5037"/>
                </a:lnTo>
                <a:lnTo>
                  <a:pt x="11121" y="4940"/>
                </a:lnTo>
                <a:lnTo>
                  <a:pt x="11096" y="4842"/>
                </a:lnTo>
                <a:lnTo>
                  <a:pt x="11121" y="4745"/>
                </a:lnTo>
                <a:lnTo>
                  <a:pt x="11072" y="4648"/>
                </a:lnTo>
                <a:lnTo>
                  <a:pt x="10999" y="4551"/>
                </a:lnTo>
                <a:lnTo>
                  <a:pt x="10950" y="4526"/>
                </a:lnTo>
                <a:lnTo>
                  <a:pt x="10877" y="4526"/>
                </a:lnTo>
                <a:lnTo>
                  <a:pt x="10610" y="4502"/>
                </a:lnTo>
                <a:lnTo>
                  <a:pt x="10318" y="4453"/>
                </a:lnTo>
                <a:lnTo>
                  <a:pt x="10026" y="4429"/>
                </a:lnTo>
                <a:lnTo>
                  <a:pt x="9734" y="4380"/>
                </a:lnTo>
                <a:lnTo>
                  <a:pt x="9709" y="4283"/>
                </a:lnTo>
                <a:lnTo>
                  <a:pt x="9490" y="3942"/>
                </a:lnTo>
                <a:lnTo>
                  <a:pt x="9296" y="3602"/>
                </a:lnTo>
                <a:lnTo>
                  <a:pt x="9150" y="3334"/>
                </a:lnTo>
                <a:lnTo>
                  <a:pt x="9052" y="3212"/>
                </a:lnTo>
                <a:lnTo>
                  <a:pt x="8979" y="3164"/>
                </a:lnTo>
                <a:lnTo>
                  <a:pt x="8906" y="3139"/>
                </a:lnTo>
                <a:lnTo>
                  <a:pt x="8882" y="3139"/>
                </a:lnTo>
                <a:lnTo>
                  <a:pt x="8858" y="3091"/>
                </a:lnTo>
                <a:lnTo>
                  <a:pt x="8785" y="3066"/>
                </a:lnTo>
                <a:lnTo>
                  <a:pt x="8712" y="3042"/>
                </a:lnTo>
                <a:close/>
                <a:moveTo>
                  <a:pt x="14430" y="2507"/>
                </a:moveTo>
                <a:lnTo>
                  <a:pt x="14576" y="2531"/>
                </a:lnTo>
                <a:lnTo>
                  <a:pt x="14868" y="2531"/>
                </a:lnTo>
                <a:lnTo>
                  <a:pt x="15403" y="2580"/>
                </a:lnTo>
                <a:lnTo>
                  <a:pt x="15695" y="2604"/>
                </a:lnTo>
                <a:lnTo>
                  <a:pt x="15987" y="2604"/>
                </a:lnTo>
                <a:lnTo>
                  <a:pt x="15890" y="2945"/>
                </a:lnTo>
                <a:lnTo>
                  <a:pt x="15865" y="3310"/>
                </a:lnTo>
                <a:lnTo>
                  <a:pt x="15817" y="3675"/>
                </a:lnTo>
                <a:lnTo>
                  <a:pt x="15768" y="4015"/>
                </a:lnTo>
                <a:lnTo>
                  <a:pt x="15671" y="4599"/>
                </a:lnTo>
                <a:lnTo>
                  <a:pt x="15500" y="5159"/>
                </a:lnTo>
                <a:lnTo>
                  <a:pt x="15306" y="5718"/>
                </a:lnTo>
                <a:lnTo>
                  <a:pt x="15184" y="5986"/>
                </a:lnTo>
                <a:lnTo>
                  <a:pt x="15062" y="6254"/>
                </a:lnTo>
                <a:lnTo>
                  <a:pt x="14843" y="6594"/>
                </a:lnTo>
                <a:lnTo>
                  <a:pt x="14576" y="6935"/>
                </a:lnTo>
                <a:lnTo>
                  <a:pt x="14308" y="7227"/>
                </a:lnTo>
                <a:lnTo>
                  <a:pt x="14040" y="7543"/>
                </a:lnTo>
                <a:lnTo>
                  <a:pt x="13700" y="7860"/>
                </a:lnTo>
                <a:lnTo>
                  <a:pt x="13335" y="8127"/>
                </a:lnTo>
                <a:lnTo>
                  <a:pt x="13286" y="8152"/>
                </a:lnTo>
                <a:lnTo>
                  <a:pt x="13408" y="7641"/>
                </a:lnTo>
                <a:lnTo>
                  <a:pt x="13529" y="7251"/>
                </a:lnTo>
                <a:lnTo>
                  <a:pt x="13602" y="6862"/>
                </a:lnTo>
                <a:lnTo>
                  <a:pt x="13724" y="6059"/>
                </a:lnTo>
                <a:lnTo>
                  <a:pt x="13748" y="5937"/>
                </a:lnTo>
                <a:lnTo>
                  <a:pt x="13992" y="4624"/>
                </a:lnTo>
                <a:lnTo>
                  <a:pt x="14089" y="4088"/>
                </a:lnTo>
                <a:lnTo>
                  <a:pt x="14186" y="3553"/>
                </a:lnTo>
                <a:lnTo>
                  <a:pt x="14259" y="3018"/>
                </a:lnTo>
                <a:lnTo>
                  <a:pt x="14284" y="2507"/>
                </a:lnTo>
                <a:close/>
                <a:moveTo>
                  <a:pt x="2118" y="2482"/>
                </a:moveTo>
                <a:lnTo>
                  <a:pt x="2677" y="2507"/>
                </a:lnTo>
                <a:lnTo>
                  <a:pt x="3261" y="2555"/>
                </a:lnTo>
                <a:lnTo>
                  <a:pt x="3213" y="2750"/>
                </a:lnTo>
                <a:lnTo>
                  <a:pt x="3213" y="2945"/>
                </a:lnTo>
                <a:lnTo>
                  <a:pt x="3237" y="3310"/>
                </a:lnTo>
                <a:lnTo>
                  <a:pt x="3286" y="3699"/>
                </a:lnTo>
                <a:lnTo>
                  <a:pt x="3334" y="4064"/>
                </a:lnTo>
                <a:lnTo>
                  <a:pt x="3456" y="4842"/>
                </a:lnTo>
                <a:lnTo>
                  <a:pt x="3529" y="5305"/>
                </a:lnTo>
                <a:lnTo>
                  <a:pt x="3602" y="5791"/>
                </a:lnTo>
                <a:lnTo>
                  <a:pt x="3699" y="6254"/>
                </a:lnTo>
                <a:lnTo>
                  <a:pt x="3845" y="6716"/>
                </a:lnTo>
                <a:lnTo>
                  <a:pt x="3991" y="7154"/>
                </a:lnTo>
                <a:lnTo>
                  <a:pt x="4162" y="7592"/>
                </a:lnTo>
                <a:lnTo>
                  <a:pt x="4381" y="8030"/>
                </a:lnTo>
                <a:lnTo>
                  <a:pt x="4600" y="8444"/>
                </a:lnTo>
                <a:lnTo>
                  <a:pt x="4381" y="8346"/>
                </a:lnTo>
                <a:lnTo>
                  <a:pt x="4162" y="8225"/>
                </a:lnTo>
                <a:lnTo>
                  <a:pt x="3967" y="8103"/>
                </a:lnTo>
                <a:lnTo>
                  <a:pt x="3772" y="7933"/>
                </a:lnTo>
                <a:lnTo>
                  <a:pt x="3602" y="7762"/>
                </a:lnTo>
                <a:lnTo>
                  <a:pt x="3407" y="7568"/>
                </a:lnTo>
                <a:lnTo>
                  <a:pt x="3091" y="7130"/>
                </a:lnTo>
                <a:lnTo>
                  <a:pt x="2823" y="6692"/>
                </a:lnTo>
                <a:lnTo>
                  <a:pt x="2580" y="6229"/>
                </a:lnTo>
                <a:lnTo>
                  <a:pt x="2385" y="5767"/>
                </a:lnTo>
                <a:lnTo>
                  <a:pt x="2191" y="5305"/>
                </a:lnTo>
                <a:lnTo>
                  <a:pt x="1947" y="4624"/>
                </a:lnTo>
                <a:lnTo>
                  <a:pt x="1728" y="3918"/>
                </a:lnTo>
                <a:lnTo>
                  <a:pt x="1607" y="3480"/>
                </a:lnTo>
                <a:lnTo>
                  <a:pt x="1534" y="3042"/>
                </a:lnTo>
                <a:lnTo>
                  <a:pt x="1534" y="2920"/>
                </a:lnTo>
                <a:lnTo>
                  <a:pt x="1534" y="2799"/>
                </a:lnTo>
                <a:lnTo>
                  <a:pt x="1558" y="2677"/>
                </a:lnTo>
                <a:lnTo>
                  <a:pt x="1534" y="2555"/>
                </a:lnTo>
                <a:lnTo>
                  <a:pt x="1850" y="2507"/>
                </a:lnTo>
                <a:lnTo>
                  <a:pt x="2118" y="2482"/>
                </a:lnTo>
                <a:close/>
                <a:moveTo>
                  <a:pt x="1850" y="1996"/>
                </a:moveTo>
                <a:lnTo>
                  <a:pt x="1558" y="2044"/>
                </a:lnTo>
                <a:lnTo>
                  <a:pt x="1412" y="2069"/>
                </a:lnTo>
                <a:lnTo>
                  <a:pt x="1290" y="2142"/>
                </a:lnTo>
                <a:lnTo>
                  <a:pt x="1193" y="2215"/>
                </a:lnTo>
                <a:lnTo>
                  <a:pt x="1120" y="2336"/>
                </a:lnTo>
                <a:lnTo>
                  <a:pt x="1120" y="2409"/>
                </a:lnTo>
                <a:lnTo>
                  <a:pt x="1169" y="2482"/>
                </a:lnTo>
                <a:lnTo>
                  <a:pt x="1096" y="2604"/>
                </a:lnTo>
                <a:lnTo>
                  <a:pt x="1047" y="2750"/>
                </a:lnTo>
                <a:lnTo>
                  <a:pt x="1023" y="2945"/>
                </a:lnTo>
                <a:lnTo>
                  <a:pt x="1023" y="3139"/>
                </a:lnTo>
                <a:lnTo>
                  <a:pt x="1047" y="3358"/>
                </a:lnTo>
                <a:lnTo>
                  <a:pt x="1071" y="3577"/>
                </a:lnTo>
                <a:lnTo>
                  <a:pt x="1193" y="4064"/>
                </a:lnTo>
                <a:lnTo>
                  <a:pt x="1363" y="4551"/>
                </a:lnTo>
                <a:lnTo>
                  <a:pt x="1509" y="4988"/>
                </a:lnTo>
                <a:lnTo>
                  <a:pt x="1753" y="5597"/>
                </a:lnTo>
                <a:lnTo>
                  <a:pt x="1972" y="6132"/>
                </a:lnTo>
                <a:lnTo>
                  <a:pt x="2215" y="6692"/>
                </a:lnTo>
                <a:lnTo>
                  <a:pt x="2531" y="7227"/>
                </a:lnTo>
                <a:lnTo>
                  <a:pt x="2726" y="7495"/>
                </a:lnTo>
                <a:lnTo>
                  <a:pt x="2896" y="7762"/>
                </a:lnTo>
                <a:lnTo>
                  <a:pt x="3115" y="7981"/>
                </a:lnTo>
                <a:lnTo>
                  <a:pt x="3334" y="8200"/>
                </a:lnTo>
                <a:lnTo>
                  <a:pt x="3553" y="8395"/>
                </a:lnTo>
                <a:lnTo>
                  <a:pt x="3797" y="8565"/>
                </a:lnTo>
                <a:lnTo>
                  <a:pt x="4064" y="8711"/>
                </a:lnTo>
                <a:lnTo>
                  <a:pt x="4332" y="8833"/>
                </a:lnTo>
                <a:lnTo>
                  <a:pt x="4624" y="8882"/>
                </a:lnTo>
                <a:lnTo>
                  <a:pt x="4916" y="8930"/>
                </a:lnTo>
                <a:lnTo>
                  <a:pt x="4964" y="8906"/>
                </a:lnTo>
                <a:lnTo>
                  <a:pt x="5013" y="8906"/>
                </a:lnTo>
                <a:lnTo>
                  <a:pt x="5062" y="8833"/>
                </a:lnTo>
                <a:lnTo>
                  <a:pt x="5110" y="8736"/>
                </a:lnTo>
                <a:lnTo>
                  <a:pt x="5086" y="8663"/>
                </a:lnTo>
                <a:lnTo>
                  <a:pt x="5110" y="8590"/>
                </a:lnTo>
                <a:lnTo>
                  <a:pt x="5135" y="8492"/>
                </a:lnTo>
                <a:lnTo>
                  <a:pt x="5110" y="8322"/>
                </a:lnTo>
                <a:lnTo>
                  <a:pt x="5037" y="8152"/>
                </a:lnTo>
                <a:lnTo>
                  <a:pt x="4940" y="7957"/>
                </a:lnTo>
                <a:lnTo>
                  <a:pt x="4721" y="7568"/>
                </a:lnTo>
                <a:lnTo>
                  <a:pt x="4527" y="7276"/>
                </a:lnTo>
                <a:lnTo>
                  <a:pt x="4405" y="7032"/>
                </a:lnTo>
                <a:lnTo>
                  <a:pt x="4283" y="6740"/>
                </a:lnTo>
                <a:lnTo>
                  <a:pt x="4186" y="6448"/>
                </a:lnTo>
                <a:lnTo>
                  <a:pt x="4113" y="6156"/>
                </a:lnTo>
                <a:lnTo>
                  <a:pt x="4040" y="5864"/>
                </a:lnTo>
                <a:lnTo>
                  <a:pt x="3991" y="5572"/>
                </a:lnTo>
                <a:lnTo>
                  <a:pt x="3918" y="4964"/>
                </a:lnTo>
                <a:lnTo>
                  <a:pt x="3894" y="4672"/>
                </a:lnTo>
                <a:lnTo>
                  <a:pt x="3845" y="4380"/>
                </a:lnTo>
                <a:lnTo>
                  <a:pt x="3724" y="3796"/>
                </a:lnTo>
                <a:lnTo>
                  <a:pt x="3651" y="3480"/>
                </a:lnTo>
                <a:lnTo>
                  <a:pt x="3626" y="3188"/>
                </a:lnTo>
                <a:lnTo>
                  <a:pt x="3602" y="2896"/>
                </a:lnTo>
                <a:lnTo>
                  <a:pt x="3602" y="2580"/>
                </a:lnTo>
                <a:lnTo>
                  <a:pt x="3699" y="2555"/>
                </a:lnTo>
                <a:lnTo>
                  <a:pt x="3748" y="2507"/>
                </a:lnTo>
                <a:lnTo>
                  <a:pt x="3797" y="2409"/>
                </a:lnTo>
                <a:lnTo>
                  <a:pt x="3821" y="2336"/>
                </a:lnTo>
                <a:lnTo>
                  <a:pt x="3821" y="2263"/>
                </a:lnTo>
                <a:lnTo>
                  <a:pt x="3797" y="2190"/>
                </a:lnTo>
                <a:lnTo>
                  <a:pt x="3724" y="2117"/>
                </a:lnTo>
                <a:lnTo>
                  <a:pt x="3651" y="2093"/>
                </a:lnTo>
                <a:lnTo>
                  <a:pt x="2872" y="2020"/>
                </a:lnTo>
                <a:lnTo>
                  <a:pt x="2507" y="1996"/>
                </a:lnTo>
                <a:close/>
                <a:moveTo>
                  <a:pt x="16425" y="1558"/>
                </a:moveTo>
                <a:lnTo>
                  <a:pt x="16522" y="1582"/>
                </a:lnTo>
                <a:lnTo>
                  <a:pt x="16717" y="1679"/>
                </a:lnTo>
                <a:lnTo>
                  <a:pt x="16839" y="1801"/>
                </a:lnTo>
                <a:lnTo>
                  <a:pt x="16960" y="1971"/>
                </a:lnTo>
                <a:lnTo>
                  <a:pt x="17033" y="2166"/>
                </a:lnTo>
                <a:lnTo>
                  <a:pt x="17106" y="2385"/>
                </a:lnTo>
                <a:lnTo>
                  <a:pt x="17131" y="2628"/>
                </a:lnTo>
                <a:lnTo>
                  <a:pt x="17155" y="2872"/>
                </a:lnTo>
                <a:lnTo>
                  <a:pt x="17131" y="3407"/>
                </a:lnTo>
                <a:lnTo>
                  <a:pt x="17058" y="3918"/>
                </a:lnTo>
                <a:lnTo>
                  <a:pt x="16985" y="4356"/>
                </a:lnTo>
                <a:lnTo>
                  <a:pt x="16936" y="4672"/>
                </a:lnTo>
                <a:lnTo>
                  <a:pt x="16814" y="5134"/>
                </a:lnTo>
                <a:lnTo>
                  <a:pt x="16668" y="5572"/>
                </a:lnTo>
                <a:lnTo>
                  <a:pt x="16498" y="6010"/>
                </a:lnTo>
                <a:lnTo>
                  <a:pt x="16279" y="6424"/>
                </a:lnTo>
                <a:lnTo>
                  <a:pt x="16060" y="6838"/>
                </a:lnTo>
                <a:lnTo>
                  <a:pt x="15792" y="7227"/>
                </a:lnTo>
                <a:lnTo>
                  <a:pt x="15525" y="7592"/>
                </a:lnTo>
                <a:lnTo>
                  <a:pt x="15233" y="7957"/>
                </a:lnTo>
                <a:lnTo>
                  <a:pt x="15062" y="8127"/>
                </a:lnTo>
                <a:lnTo>
                  <a:pt x="14892" y="8298"/>
                </a:lnTo>
                <a:lnTo>
                  <a:pt x="14503" y="8614"/>
                </a:lnTo>
                <a:lnTo>
                  <a:pt x="14089" y="8906"/>
                </a:lnTo>
                <a:lnTo>
                  <a:pt x="13675" y="9149"/>
                </a:lnTo>
                <a:lnTo>
                  <a:pt x="13456" y="9247"/>
                </a:lnTo>
                <a:lnTo>
                  <a:pt x="13262" y="9320"/>
                </a:lnTo>
                <a:lnTo>
                  <a:pt x="12824" y="9441"/>
                </a:lnTo>
                <a:lnTo>
                  <a:pt x="12970" y="9076"/>
                </a:lnTo>
                <a:lnTo>
                  <a:pt x="13091" y="8760"/>
                </a:lnTo>
                <a:lnTo>
                  <a:pt x="13237" y="8711"/>
                </a:lnTo>
                <a:lnTo>
                  <a:pt x="13359" y="8663"/>
                </a:lnTo>
                <a:lnTo>
                  <a:pt x="13627" y="8492"/>
                </a:lnTo>
                <a:lnTo>
                  <a:pt x="13870" y="8298"/>
                </a:lnTo>
                <a:lnTo>
                  <a:pt x="14089" y="8127"/>
                </a:lnTo>
                <a:lnTo>
                  <a:pt x="14430" y="7787"/>
                </a:lnTo>
                <a:lnTo>
                  <a:pt x="14746" y="7446"/>
                </a:lnTo>
                <a:lnTo>
                  <a:pt x="15062" y="7057"/>
                </a:lnTo>
                <a:lnTo>
                  <a:pt x="15330" y="6667"/>
                </a:lnTo>
                <a:lnTo>
                  <a:pt x="15500" y="6424"/>
                </a:lnTo>
                <a:lnTo>
                  <a:pt x="15622" y="6156"/>
                </a:lnTo>
                <a:lnTo>
                  <a:pt x="15744" y="5889"/>
                </a:lnTo>
                <a:lnTo>
                  <a:pt x="15841" y="5597"/>
                </a:lnTo>
                <a:lnTo>
                  <a:pt x="16011" y="5013"/>
                </a:lnTo>
                <a:lnTo>
                  <a:pt x="16133" y="4429"/>
                </a:lnTo>
                <a:lnTo>
                  <a:pt x="16255" y="3894"/>
                </a:lnTo>
                <a:lnTo>
                  <a:pt x="16328" y="3334"/>
                </a:lnTo>
                <a:lnTo>
                  <a:pt x="16401" y="2896"/>
                </a:lnTo>
                <a:lnTo>
                  <a:pt x="16425" y="2677"/>
                </a:lnTo>
                <a:lnTo>
                  <a:pt x="16425" y="2580"/>
                </a:lnTo>
                <a:lnTo>
                  <a:pt x="16425" y="2482"/>
                </a:lnTo>
                <a:lnTo>
                  <a:pt x="16449" y="2409"/>
                </a:lnTo>
                <a:lnTo>
                  <a:pt x="16449" y="2336"/>
                </a:lnTo>
                <a:lnTo>
                  <a:pt x="16425" y="2288"/>
                </a:lnTo>
                <a:lnTo>
                  <a:pt x="16376" y="2215"/>
                </a:lnTo>
                <a:lnTo>
                  <a:pt x="16230" y="2166"/>
                </a:lnTo>
                <a:lnTo>
                  <a:pt x="16060" y="2117"/>
                </a:lnTo>
                <a:lnTo>
                  <a:pt x="15890" y="2093"/>
                </a:lnTo>
                <a:lnTo>
                  <a:pt x="15719" y="2069"/>
                </a:lnTo>
                <a:lnTo>
                  <a:pt x="14624" y="2069"/>
                </a:lnTo>
                <a:lnTo>
                  <a:pt x="14430" y="2093"/>
                </a:lnTo>
                <a:lnTo>
                  <a:pt x="14259" y="2142"/>
                </a:lnTo>
                <a:lnTo>
                  <a:pt x="14235" y="1606"/>
                </a:lnTo>
                <a:lnTo>
                  <a:pt x="14478" y="1679"/>
                </a:lnTo>
                <a:lnTo>
                  <a:pt x="14746" y="1704"/>
                </a:lnTo>
                <a:lnTo>
                  <a:pt x="15014" y="1679"/>
                </a:lnTo>
                <a:lnTo>
                  <a:pt x="15281" y="1655"/>
                </a:lnTo>
                <a:lnTo>
                  <a:pt x="15817" y="1582"/>
                </a:lnTo>
                <a:lnTo>
                  <a:pt x="16060" y="1558"/>
                </a:lnTo>
                <a:close/>
                <a:moveTo>
                  <a:pt x="12556" y="463"/>
                </a:moveTo>
                <a:lnTo>
                  <a:pt x="12337" y="536"/>
                </a:lnTo>
                <a:lnTo>
                  <a:pt x="12118" y="633"/>
                </a:lnTo>
                <a:lnTo>
                  <a:pt x="11948" y="755"/>
                </a:lnTo>
                <a:lnTo>
                  <a:pt x="11875" y="828"/>
                </a:lnTo>
                <a:lnTo>
                  <a:pt x="11826" y="925"/>
                </a:lnTo>
                <a:lnTo>
                  <a:pt x="11826" y="949"/>
                </a:lnTo>
                <a:lnTo>
                  <a:pt x="11851" y="974"/>
                </a:lnTo>
                <a:lnTo>
                  <a:pt x="12921" y="682"/>
                </a:lnTo>
                <a:lnTo>
                  <a:pt x="13505" y="560"/>
                </a:lnTo>
                <a:lnTo>
                  <a:pt x="13700" y="536"/>
                </a:lnTo>
                <a:lnTo>
                  <a:pt x="13797" y="536"/>
                </a:lnTo>
                <a:lnTo>
                  <a:pt x="13894" y="511"/>
                </a:lnTo>
                <a:lnTo>
                  <a:pt x="13894" y="511"/>
                </a:lnTo>
                <a:lnTo>
                  <a:pt x="13870" y="682"/>
                </a:lnTo>
                <a:lnTo>
                  <a:pt x="13748" y="730"/>
                </a:lnTo>
                <a:lnTo>
                  <a:pt x="13627" y="779"/>
                </a:lnTo>
                <a:lnTo>
                  <a:pt x="13383" y="876"/>
                </a:lnTo>
                <a:lnTo>
                  <a:pt x="13018" y="1022"/>
                </a:lnTo>
                <a:lnTo>
                  <a:pt x="12654" y="1144"/>
                </a:lnTo>
                <a:lnTo>
                  <a:pt x="12289" y="1266"/>
                </a:lnTo>
                <a:lnTo>
                  <a:pt x="11948" y="1412"/>
                </a:lnTo>
                <a:lnTo>
                  <a:pt x="11924" y="1436"/>
                </a:lnTo>
                <a:lnTo>
                  <a:pt x="11924" y="1460"/>
                </a:lnTo>
                <a:lnTo>
                  <a:pt x="11924" y="1485"/>
                </a:lnTo>
                <a:lnTo>
                  <a:pt x="12337" y="1485"/>
                </a:lnTo>
                <a:lnTo>
                  <a:pt x="12751" y="1412"/>
                </a:lnTo>
                <a:lnTo>
                  <a:pt x="13140" y="1314"/>
                </a:lnTo>
                <a:lnTo>
                  <a:pt x="13505" y="1193"/>
                </a:lnTo>
                <a:lnTo>
                  <a:pt x="13651" y="1120"/>
                </a:lnTo>
                <a:lnTo>
                  <a:pt x="13870" y="1047"/>
                </a:lnTo>
                <a:lnTo>
                  <a:pt x="13870" y="1047"/>
                </a:lnTo>
                <a:lnTo>
                  <a:pt x="13821" y="1290"/>
                </a:lnTo>
                <a:lnTo>
                  <a:pt x="13821" y="1339"/>
                </a:lnTo>
                <a:lnTo>
                  <a:pt x="13529" y="1387"/>
                </a:lnTo>
                <a:lnTo>
                  <a:pt x="13262" y="1460"/>
                </a:lnTo>
                <a:lnTo>
                  <a:pt x="12970" y="1558"/>
                </a:lnTo>
                <a:lnTo>
                  <a:pt x="12702" y="1631"/>
                </a:lnTo>
                <a:lnTo>
                  <a:pt x="12508" y="1679"/>
                </a:lnTo>
                <a:lnTo>
                  <a:pt x="12264" y="1728"/>
                </a:lnTo>
                <a:lnTo>
                  <a:pt x="12143" y="1777"/>
                </a:lnTo>
                <a:lnTo>
                  <a:pt x="12045" y="1825"/>
                </a:lnTo>
                <a:lnTo>
                  <a:pt x="11972" y="1898"/>
                </a:lnTo>
                <a:lnTo>
                  <a:pt x="11924" y="1971"/>
                </a:lnTo>
                <a:lnTo>
                  <a:pt x="11948" y="1996"/>
                </a:lnTo>
                <a:lnTo>
                  <a:pt x="12021" y="2069"/>
                </a:lnTo>
                <a:lnTo>
                  <a:pt x="12118" y="2093"/>
                </a:lnTo>
                <a:lnTo>
                  <a:pt x="12240" y="2093"/>
                </a:lnTo>
                <a:lnTo>
                  <a:pt x="12362" y="2069"/>
                </a:lnTo>
                <a:lnTo>
                  <a:pt x="12605" y="2020"/>
                </a:lnTo>
                <a:lnTo>
                  <a:pt x="12800" y="1971"/>
                </a:lnTo>
                <a:lnTo>
                  <a:pt x="13335" y="1874"/>
                </a:lnTo>
                <a:lnTo>
                  <a:pt x="13602" y="1801"/>
                </a:lnTo>
                <a:lnTo>
                  <a:pt x="13870" y="1704"/>
                </a:lnTo>
                <a:lnTo>
                  <a:pt x="13821" y="2020"/>
                </a:lnTo>
                <a:lnTo>
                  <a:pt x="13773" y="1996"/>
                </a:lnTo>
                <a:lnTo>
                  <a:pt x="13748" y="1971"/>
                </a:lnTo>
                <a:lnTo>
                  <a:pt x="13529" y="1971"/>
                </a:lnTo>
                <a:lnTo>
                  <a:pt x="13310" y="2069"/>
                </a:lnTo>
                <a:lnTo>
                  <a:pt x="12921" y="2263"/>
                </a:lnTo>
                <a:lnTo>
                  <a:pt x="12508" y="2458"/>
                </a:lnTo>
                <a:lnTo>
                  <a:pt x="12313" y="2604"/>
                </a:lnTo>
                <a:lnTo>
                  <a:pt x="12216" y="2677"/>
                </a:lnTo>
                <a:lnTo>
                  <a:pt x="12143" y="2750"/>
                </a:lnTo>
                <a:lnTo>
                  <a:pt x="12143" y="2774"/>
                </a:lnTo>
                <a:lnTo>
                  <a:pt x="12362" y="2774"/>
                </a:lnTo>
                <a:lnTo>
                  <a:pt x="12581" y="2701"/>
                </a:lnTo>
                <a:lnTo>
                  <a:pt x="12970" y="2555"/>
                </a:lnTo>
                <a:lnTo>
                  <a:pt x="13408" y="2409"/>
                </a:lnTo>
                <a:lnTo>
                  <a:pt x="13627" y="2312"/>
                </a:lnTo>
                <a:lnTo>
                  <a:pt x="13797" y="2215"/>
                </a:lnTo>
                <a:lnTo>
                  <a:pt x="13797" y="2458"/>
                </a:lnTo>
                <a:lnTo>
                  <a:pt x="13602" y="2531"/>
                </a:lnTo>
                <a:lnTo>
                  <a:pt x="13432" y="2604"/>
                </a:lnTo>
                <a:lnTo>
                  <a:pt x="13091" y="2774"/>
                </a:lnTo>
                <a:lnTo>
                  <a:pt x="12581" y="3018"/>
                </a:lnTo>
                <a:lnTo>
                  <a:pt x="12313" y="3164"/>
                </a:lnTo>
                <a:lnTo>
                  <a:pt x="12094" y="3358"/>
                </a:lnTo>
                <a:lnTo>
                  <a:pt x="12118" y="3383"/>
                </a:lnTo>
                <a:lnTo>
                  <a:pt x="12240" y="3383"/>
                </a:lnTo>
                <a:lnTo>
                  <a:pt x="12386" y="3358"/>
                </a:lnTo>
                <a:lnTo>
                  <a:pt x="12678" y="3261"/>
                </a:lnTo>
                <a:lnTo>
                  <a:pt x="13213" y="3042"/>
                </a:lnTo>
                <a:lnTo>
                  <a:pt x="13481" y="2945"/>
                </a:lnTo>
                <a:lnTo>
                  <a:pt x="13627" y="2896"/>
                </a:lnTo>
                <a:lnTo>
                  <a:pt x="13773" y="2823"/>
                </a:lnTo>
                <a:lnTo>
                  <a:pt x="13773" y="3164"/>
                </a:lnTo>
                <a:lnTo>
                  <a:pt x="13748" y="3285"/>
                </a:lnTo>
                <a:lnTo>
                  <a:pt x="13602" y="3285"/>
                </a:lnTo>
                <a:lnTo>
                  <a:pt x="13432" y="3358"/>
                </a:lnTo>
                <a:lnTo>
                  <a:pt x="13140" y="3529"/>
                </a:lnTo>
                <a:lnTo>
                  <a:pt x="12727" y="3748"/>
                </a:lnTo>
                <a:lnTo>
                  <a:pt x="12508" y="3894"/>
                </a:lnTo>
                <a:lnTo>
                  <a:pt x="12337" y="4040"/>
                </a:lnTo>
                <a:lnTo>
                  <a:pt x="12313" y="4064"/>
                </a:lnTo>
                <a:lnTo>
                  <a:pt x="12362" y="4064"/>
                </a:lnTo>
                <a:lnTo>
                  <a:pt x="12556" y="4015"/>
                </a:lnTo>
                <a:lnTo>
                  <a:pt x="12775" y="3942"/>
                </a:lnTo>
                <a:lnTo>
                  <a:pt x="13164" y="3748"/>
                </a:lnTo>
                <a:lnTo>
                  <a:pt x="13456" y="3650"/>
                </a:lnTo>
                <a:lnTo>
                  <a:pt x="13602" y="3577"/>
                </a:lnTo>
                <a:lnTo>
                  <a:pt x="13748" y="3480"/>
                </a:lnTo>
                <a:lnTo>
                  <a:pt x="13700" y="3796"/>
                </a:lnTo>
                <a:lnTo>
                  <a:pt x="13627" y="3772"/>
                </a:lnTo>
                <a:lnTo>
                  <a:pt x="13554" y="3796"/>
                </a:lnTo>
                <a:lnTo>
                  <a:pt x="13189" y="3967"/>
                </a:lnTo>
                <a:lnTo>
                  <a:pt x="12824" y="4137"/>
                </a:lnTo>
                <a:lnTo>
                  <a:pt x="12459" y="4332"/>
                </a:lnTo>
                <a:lnTo>
                  <a:pt x="12289" y="4453"/>
                </a:lnTo>
                <a:lnTo>
                  <a:pt x="12143" y="4575"/>
                </a:lnTo>
                <a:lnTo>
                  <a:pt x="12118" y="4624"/>
                </a:lnTo>
                <a:lnTo>
                  <a:pt x="12143" y="4648"/>
                </a:lnTo>
                <a:lnTo>
                  <a:pt x="12337" y="4672"/>
                </a:lnTo>
                <a:lnTo>
                  <a:pt x="12532" y="4648"/>
                </a:lnTo>
                <a:lnTo>
                  <a:pt x="12727" y="4599"/>
                </a:lnTo>
                <a:lnTo>
                  <a:pt x="12921" y="4502"/>
                </a:lnTo>
                <a:lnTo>
                  <a:pt x="13310" y="4307"/>
                </a:lnTo>
                <a:lnTo>
                  <a:pt x="13481" y="4210"/>
                </a:lnTo>
                <a:lnTo>
                  <a:pt x="13651" y="4137"/>
                </a:lnTo>
                <a:lnTo>
                  <a:pt x="13578" y="4502"/>
                </a:lnTo>
                <a:lnTo>
                  <a:pt x="13456" y="4526"/>
                </a:lnTo>
                <a:lnTo>
                  <a:pt x="13310" y="4551"/>
                </a:lnTo>
                <a:lnTo>
                  <a:pt x="13067" y="4672"/>
                </a:lnTo>
                <a:lnTo>
                  <a:pt x="12605" y="4915"/>
                </a:lnTo>
                <a:lnTo>
                  <a:pt x="12337" y="5013"/>
                </a:lnTo>
                <a:lnTo>
                  <a:pt x="12216" y="5086"/>
                </a:lnTo>
                <a:lnTo>
                  <a:pt x="12118" y="5159"/>
                </a:lnTo>
                <a:lnTo>
                  <a:pt x="12094" y="5207"/>
                </a:lnTo>
                <a:lnTo>
                  <a:pt x="12118" y="5256"/>
                </a:lnTo>
                <a:lnTo>
                  <a:pt x="12216" y="5305"/>
                </a:lnTo>
                <a:lnTo>
                  <a:pt x="12313" y="5353"/>
                </a:lnTo>
                <a:lnTo>
                  <a:pt x="12508" y="5353"/>
                </a:lnTo>
                <a:lnTo>
                  <a:pt x="12727" y="5280"/>
                </a:lnTo>
                <a:lnTo>
                  <a:pt x="12921" y="5207"/>
                </a:lnTo>
                <a:lnTo>
                  <a:pt x="13383" y="5013"/>
                </a:lnTo>
                <a:lnTo>
                  <a:pt x="13481" y="4964"/>
                </a:lnTo>
                <a:lnTo>
                  <a:pt x="13432" y="5280"/>
                </a:lnTo>
                <a:lnTo>
                  <a:pt x="13286" y="5305"/>
                </a:lnTo>
                <a:lnTo>
                  <a:pt x="13140" y="5353"/>
                </a:lnTo>
                <a:lnTo>
                  <a:pt x="12872" y="5499"/>
                </a:lnTo>
                <a:lnTo>
                  <a:pt x="12435" y="5645"/>
                </a:lnTo>
                <a:lnTo>
                  <a:pt x="12240" y="5743"/>
                </a:lnTo>
                <a:lnTo>
                  <a:pt x="12021" y="5840"/>
                </a:lnTo>
                <a:lnTo>
                  <a:pt x="12021" y="5864"/>
                </a:lnTo>
                <a:lnTo>
                  <a:pt x="12045" y="5889"/>
                </a:lnTo>
                <a:lnTo>
                  <a:pt x="12216" y="5913"/>
                </a:lnTo>
                <a:lnTo>
                  <a:pt x="12410" y="5889"/>
                </a:lnTo>
                <a:lnTo>
                  <a:pt x="12605" y="5840"/>
                </a:lnTo>
                <a:lnTo>
                  <a:pt x="12775" y="5791"/>
                </a:lnTo>
                <a:lnTo>
                  <a:pt x="13067" y="5694"/>
                </a:lnTo>
                <a:lnTo>
                  <a:pt x="13359" y="5572"/>
                </a:lnTo>
                <a:lnTo>
                  <a:pt x="13335" y="5694"/>
                </a:lnTo>
                <a:lnTo>
                  <a:pt x="13310" y="5913"/>
                </a:lnTo>
                <a:lnTo>
                  <a:pt x="13116" y="5937"/>
                </a:lnTo>
                <a:lnTo>
                  <a:pt x="12945" y="5986"/>
                </a:lnTo>
                <a:lnTo>
                  <a:pt x="12605" y="6108"/>
                </a:lnTo>
                <a:lnTo>
                  <a:pt x="12191" y="6254"/>
                </a:lnTo>
                <a:lnTo>
                  <a:pt x="11997" y="6351"/>
                </a:lnTo>
                <a:lnTo>
                  <a:pt x="11826" y="6473"/>
                </a:lnTo>
                <a:lnTo>
                  <a:pt x="11826" y="6497"/>
                </a:lnTo>
                <a:lnTo>
                  <a:pt x="11826" y="6521"/>
                </a:lnTo>
                <a:lnTo>
                  <a:pt x="12021" y="6497"/>
                </a:lnTo>
                <a:lnTo>
                  <a:pt x="12216" y="6448"/>
                </a:lnTo>
                <a:lnTo>
                  <a:pt x="12581" y="6327"/>
                </a:lnTo>
                <a:lnTo>
                  <a:pt x="12921" y="6229"/>
                </a:lnTo>
                <a:lnTo>
                  <a:pt x="13262" y="6132"/>
                </a:lnTo>
                <a:lnTo>
                  <a:pt x="13262" y="6132"/>
                </a:lnTo>
                <a:lnTo>
                  <a:pt x="13213" y="6327"/>
                </a:lnTo>
                <a:lnTo>
                  <a:pt x="13140" y="6351"/>
                </a:lnTo>
                <a:lnTo>
                  <a:pt x="12800" y="6546"/>
                </a:lnTo>
                <a:lnTo>
                  <a:pt x="12459" y="6740"/>
                </a:lnTo>
                <a:lnTo>
                  <a:pt x="12118" y="6935"/>
                </a:lnTo>
                <a:lnTo>
                  <a:pt x="11948" y="7057"/>
                </a:lnTo>
                <a:lnTo>
                  <a:pt x="11802" y="7178"/>
                </a:lnTo>
                <a:lnTo>
                  <a:pt x="11802" y="7227"/>
                </a:lnTo>
                <a:lnTo>
                  <a:pt x="11802" y="7251"/>
                </a:lnTo>
                <a:lnTo>
                  <a:pt x="11826" y="7251"/>
                </a:lnTo>
                <a:lnTo>
                  <a:pt x="12167" y="7203"/>
                </a:lnTo>
                <a:lnTo>
                  <a:pt x="12508" y="7081"/>
                </a:lnTo>
                <a:lnTo>
                  <a:pt x="12824" y="6935"/>
                </a:lnTo>
                <a:lnTo>
                  <a:pt x="13140" y="6789"/>
                </a:lnTo>
                <a:lnTo>
                  <a:pt x="13140" y="6789"/>
                </a:lnTo>
                <a:lnTo>
                  <a:pt x="13091" y="6984"/>
                </a:lnTo>
                <a:lnTo>
                  <a:pt x="12945" y="7081"/>
                </a:lnTo>
                <a:lnTo>
                  <a:pt x="12848" y="7130"/>
                </a:lnTo>
                <a:lnTo>
                  <a:pt x="12362" y="7495"/>
                </a:lnTo>
                <a:lnTo>
                  <a:pt x="11851" y="7860"/>
                </a:lnTo>
                <a:lnTo>
                  <a:pt x="11875" y="7884"/>
                </a:lnTo>
                <a:lnTo>
                  <a:pt x="11997" y="7908"/>
                </a:lnTo>
                <a:lnTo>
                  <a:pt x="12216" y="7908"/>
                </a:lnTo>
                <a:lnTo>
                  <a:pt x="12337" y="7860"/>
                </a:lnTo>
                <a:lnTo>
                  <a:pt x="12556" y="7762"/>
                </a:lnTo>
                <a:lnTo>
                  <a:pt x="12775" y="7616"/>
                </a:lnTo>
                <a:lnTo>
                  <a:pt x="12994" y="7470"/>
                </a:lnTo>
                <a:lnTo>
                  <a:pt x="12994" y="7470"/>
                </a:lnTo>
                <a:lnTo>
                  <a:pt x="12921" y="7762"/>
                </a:lnTo>
                <a:lnTo>
                  <a:pt x="12872" y="7762"/>
                </a:lnTo>
                <a:lnTo>
                  <a:pt x="12556" y="7957"/>
                </a:lnTo>
                <a:lnTo>
                  <a:pt x="12216" y="8103"/>
                </a:lnTo>
                <a:lnTo>
                  <a:pt x="12070" y="8176"/>
                </a:lnTo>
                <a:lnTo>
                  <a:pt x="11924" y="8273"/>
                </a:lnTo>
                <a:lnTo>
                  <a:pt x="11802" y="8371"/>
                </a:lnTo>
                <a:lnTo>
                  <a:pt x="11680" y="8492"/>
                </a:lnTo>
                <a:lnTo>
                  <a:pt x="11680" y="8541"/>
                </a:lnTo>
                <a:lnTo>
                  <a:pt x="11729" y="8565"/>
                </a:lnTo>
                <a:lnTo>
                  <a:pt x="11972" y="8517"/>
                </a:lnTo>
                <a:lnTo>
                  <a:pt x="12240" y="8468"/>
                </a:lnTo>
                <a:lnTo>
                  <a:pt x="12508" y="8371"/>
                </a:lnTo>
                <a:lnTo>
                  <a:pt x="12775" y="8273"/>
                </a:lnTo>
                <a:lnTo>
                  <a:pt x="12702" y="8419"/>
                </a:lnTo>
                <a:lnTo>
                  <a:pt x="12629" y="8590"/>
                </a:lnTo>
                <a:lnTo>
                  <a:pt x="12483" y="8614"/>
                </a:lnTo>
                <a:lnTo>
                  <a:pt x="12337" y="8687"/>
                </a:lnTo>
                <a:lnTo>
                  <a:pt x="12070" y="8784"/>
                </a:lnTo>
                <a:lnTo>
                  <a:pt x="11899" y="8857"/>
                </a:lnTo>
                <a:lnTo>
                  <a:pt x="11729" y="8955"/>
                </a:lnTo>
                <a:lnTo>
                  <a:pt x="11583" y="9052"/>
                </a:lnTo>
                <a:lnTo>
                  <a:pt x="11461" y="9198"/>
                </a:lnTo>
                <a:lnTo>
                  <a:pt x="11461" y="9222"/>
                </a:lnTo>
                <a:lnTo>
                  <a:pt x="11486" y="9222"/>
                </a:lnTo>
                <a:lnTo>
                  <a:pt x="11851" y="9174"/>
                </a:lnTo>
                <a:lnTo>
                  <a:pt x="12240" y="9101"/>
                </a:lnTo>
                <a:lnTo>
                  <a:pt x="12459" y="9028"/>
                </a:lnTo>
                <a:lnTo>
                  <a:pt x="12386" y="9174"/>
                </a:lnTo>
                <a:lnTo>
                  <a:pt x="12143" y="9271"/>
                </a:lnTo>
                <a:lnTo>
                  <a:pt x="11899" y="9344"/>
                </a:lnTo>
                <a:lnTo>
                  <a:pt x="11534" y="9466"/>
                </a:lnTo>
                <a:lnTo>
                  <a:pt x="11340" y="9563"/>
                </a:lnTo>
                <a:lnTo>
                  <a:pt x="11194" y="9660"/>
                </a:lnTo>
                <a:lnTo>
                  <a:pt x="11169" y="9685"/>
                </a:lnTo>
                <a:lnTo>
                  <a:pt x="11169" y="9733"/>
                </a:lnTo>
                <a:lnTo>
                  <a:pt x="11194" y="9758"/>
                </a:lnTo>
                <a:lnTo>
                  <a:pt x="11218" y="9782"/>
                </a:lnTo>
                <a:lnTo>
                  <a:pt x="11413" y="9831"/>
                </a:lnTo>
                <a:lnTo>
                  <a:pt x="11583" y="9806"/>
                </a:lnTo>
                <a:lnTo>
                  <a:pt x="11778" y="9758"/>
                </a:lnTo>
                <a:lnTo>
                  <a:pt x="11948" y="9709"/>
                </a:lnTo>
                <a:lnTo>
                  <a:pt x="11875" y="9782"/>
                </a:lnTo>
                <a:lnTo>
                  <a:pt x="11875" y="9879"/>
                </a:lnTo>
                <a:lnTo>
                  <a:pt x="11851" y="9879"/>
                </a:lnTo>
                <a:lnTo>
                  <a:pt x="11656" y="9928"/>
                </a:lnTo>
                <a:lnTo>
                  <a:pt x="11437" y="10001"/>
                </a:lnTo>
                <a:lnTo>
                  <a:pt x="11072" y="10147"/>
                </a:lnTo>
                <a:lnTo>
                  <a:pt x="10683" y="10293"/>
                </a:lnTo>
                <a:lnTo>
                  <a:pt x="10683" y="10317"/>
                </a:lnTo>
                <a:lnTo>
                  <a:pt x="10707" y="10342"/>
                </a:lnTo>
                <a:lnTo>
                  <a:pt x="10877" y="10317"/>
                </a:lnTo>
                <a:lnTo>
                  <a:pt x="11048" y="10317"/>
                </a:lnTo>
                <a:lnTo>
                  <a:pt x="11413" y="10220"/>
                </a:lnTo>
                <a:lnTo>
                  <a:pt x="11583" y="10171"/>
                </a:lnTo>
                <a:lnTo>
                  <a:pt x="11583" y="10171"/>
                </a:lnTo>
                <a:lnTo>
                  <a:pt x="11291" y="10463"/>
                </a:lnTo>
                <a:lnTo>
                  <a:pt x="11023" y="10536"/>
                </a:lnTo>
                <a:lnTo>
                  <a:pt x="10658" y="10585"/>
                </a:lnTo>
                <a:lnTo>
                  <a:pt x="10464" y="10634"/>
                </a:lnTo>
                <a:lnTo>
                  <a:pt x="10391" y="10682"/>
                </a:lnTo>
                <a:lnTo>
                  <a:pt x="10318" y="10731"/>
                </a:lnTo>
                <a:lnTo>
                  <a:pt x="10293" y="10755"/>
                </a:lnTo>
                <a:lnTo>
                  <a:pt x="10318" y="10804"/>
                </a:lnTo>
                <a:lnTo>
                  <a:pt x="10439" y="10853"/>
                </a:lnTo>
                <a:lnTo>
                  <a:pt x="10585" y="10877"/>
                </a:lnTo>
                <a:lnTo>
                  <a:pt x="10731" y="10877"/>
                </a:lnTo>
                <a:lnTo>
                  <a:pt x="10877" y="10853"/>
                </a:lnTo>
                <a:lnTo>
                  <a:pt x="10756" y="10926"/>
                </a:lnTo>
                <a:lnTo>
                  <a:pt x="10512" y="10999"/>
                </a:lnTo>
                <a:lnTo>
                  <a:pt x="10172" y="11047"/>
                </a:lnTo>
                <a:lnTo>
                  <a:pt x="10001" y="11096"/>
                </a:lnTo>
                <a:lnTo>
                  <a:pt x="9831" y="11169"/>
                </a:lnTo>
                <a:lnTo>
                  <a:pt x="9807" y="11218"/>
                </a:lnTo>
                <a:lnTo>
                  <a:pt x="9831" y="11242"/>
                </a:lnTo>
                <a:lnTo>
                  <a:pt x="9953" y="11315"/>
                </a:lnTo>
                <a:lnTo>
                  <a:pt x="10074" y="11339"/>
                </a:lnTo>
                <a:lnTo>
                  <a:pt x="9782" y="11461"/>
                </a:lnTo>
                <a:lnTo>
                  <a:pt x="9490" y="11534"/>
                </a:lnTo>
                <a:lnTo>
                  <a:pt x="9198" y="11607"/>
                </a:lnTo>
                <a:lnTo>
                  <a:pt x="8906" y="11656"/>
                </a:lnTo>
                <a:lnTo>
                  <a:pt x="8639" y="11680"/>
                </a:lnTo>
                <a:lnTo>
                  <a:pt x="8347" y="11680"/>
                </a:lnTo>
                <a:lnTo>
                  <a:pt x="8079" y="11656"/>
                </a:lnTo>
                <a:lnTo>
                  <a:pt x="7836" y="11607"/>
                </a:lnTo>
                <a:lnTo>
                  <a:pt x="7568" y="11534"/>
                </a:lnTo>
                <a:lnTo>
                  <a:pt x="7325" y="11437"/>
                </a:lnTo>
                <a:lnTo>
                  <a:pt x="7081" y="11315"/>
                </a:lnTo>
                <a:lnTo>
                  <a:pt x="6838" y="11193"/>
                </a:lnTo>
                <a:lnTo>
                  <a:pt x="6595" y="11047"/>
                </a:lnTo>
                <a:lnTo>
                  <a:pt x="6376" y="10901"/>
                </a:lnTo>
                <a:lnTo>
                  <a:pt x="6157" y="10731"/>
                </a:lnTo>
                <a:lnTo>
                  <a:pt x="5962" y="10536"/>
                </a:lnTo>
                <a:lnTo>
                  <a:pt x="5840" y="10390"/>
                </a:lnTo>
                <a:lnTo>
                  <a:pt x="5719" y="10220"/>
                </a:lnTo>
                <a:lnTo>
                  <a:pt x="5524" y="9904"/>
                </a:lnTo>
                <a:lnTo>
                  <a:pt x="5548" y="9782"/>
                </a:lnTo>
                <a:lnTo>
                  <a:pt x="5500" y="9660"/>
                </a:lnTo>
                <a:lnTo>
                  <a:pt x="5475" y="9612"/>
                </a:lnTo>
                <a:lnTo>
                  <a:pt x="5427" y="9563"/>
                </a:lnTo>
                <a:lnTo>
                  <a:pt x="5378" y="9539"/>
                </a:lnTo>
                <a:lnTo>
                  <a:pt x="5305" y="9539"/>
                </a:lnTo>
                <a:lnTo>
                  <a:pt x="4867" y="9441"/>
                </a:lnTo>
                <a:lnTo>
                  <a:pt x="4429" y="9320"/>
                </a:lnTo>
                <a:lnTo>
                  <a:pt x="4040" y="9174"/>
                </a:lnTo>
                <a:lnTo>
                  <a:pt x="3651" y="8955"/>
                </a:lnTo>
                <a:lnTo>
                  <a:pt x="3310" y="8711"/>
                </a:lnTo>
                <a:lnTo>
                  <a:pt x="2994" y="8444"/>
                </a:lnTo>
                <a:lnTo>
                  <a:pt x="2677" y="8152"/>
                </a:lnTo>
                <a:lnTo>
                  <a:pt x="2410" y="7811"/>
                </a:lnTo>
                <a:lnTo>
                  <a:pt x="2142" y="7470"/>
                </a:lnTo>
                <a:lnTo>
                  <a:pt x="1923" y="7081"/>
                </a:lnTo>
                <a:lnTo>
                  <a:pt x="1704" y="6716"/>
                </a:lnTo>
                <a:lnTo>
                  <a:pt x="1509" y="6302"/>
                </a:lnTo>
                <a:lnTo>
                  <a:pt x="1339" y="5913"/>
                </a:lnTo>
                <a:lnTo>
                  <a:pt x="1169" y="5499"/>
                </a:lnTo>
                <a:lnTo>
                  <a:pt x="1047" y="5086"/>
                </a:lnTo>
                <a:lnTo>
                  <a:pt x="925" y="4672"/>
                </a:lnTo>
                <a:lnTo>
                  <a:pt x="731" y="4040"/>
                </a:lnTo>
                <a:lnTo>
                  <a:pt x="560" y="3358"/>
                </a:lnTo>
                <a:lnTo>
                  <a:pt x="487" y="3018"/>
                </a:lnTo>
                <a:lnTo>
                  <a:pt x="463" y="2701"/>
                </a:lnTo>
                <a:lnTo>
                  <a:pt x="463" y="2361"/>
                </a:lnTo>
                <a:lnTo>
                  <a:pt x="512" y="2020"/>
                </a:lnTo>
                <a:lnTo>
                  <a:pt x="560" y="1923"/>
                </a:lnTo>
                <a:lnTo>
                  <a:pt x="609" y="1850"/>
                </a:lnTo>
                <a:lnTo>
                  <a:pt x="731" y="1679"/>
                </a:lnTo>
                <a:lnTo>
                  <a:pt x="877" y="1582"/>
                </a:lnTo>
                <a:lnTo>
                  <a:pt x="1071" y="1485"/>
                </a:lnTo>
                <a:lnTo>
                  <a:pt x="1266" y="1436"/>
                </a:lnTo>
                <a:lnTo>
                  <a:pt x="1485" y="1387"/>
                </a:lnTo>
                <a:lnTo>
                  <a:pt x="1874" y="1339"/>
                </a:lnTo>
                <a:lnTo>
                  <a:pt x="2215" y="1314"/>
                </a:lnTo>
                <a:lnTo>
                  <a:pt x="2580" y="1339"/>
                </a:lnTo>
                <a:lnTo>
                  <a:pt x="3115" y="1339"/>
                </a:lnTo>
                <a:lnTo>
                  <a:pt x="3286" y="1314"/>
                </a:lnTo>
                <a:lnTo>
                  <a:pt x="3383" y="1339"/>
                </a:lnTo>
                <a:lnTo>
                  <a:pt x="3456" y="1339"/>
                </a:lnTo>
                <a:lnTo>
                  <a:pt x="3553" y="1290"/>
                </a:lnTo>
                <a:lnTo>
                  <a:pt x="3578" y="1241"/>
                </a:lnTo>
                <a:lnTo>
                  <a:pt x="3578" y="1193"/>
                </a:lnTo>
                <a:lnTo>
                  <a:pt x="3602" y="1047"/>
                </a:lnTo>
                <a:lnTo>
                  <a:pt x="3602" y="876"/>
                </a:lnTo>
                <a:lnTo>
                  <a:pt x="3578" y="584"/>
                </a:lnTo>
                <a:lnTo>
                  <a:pt x="3894" y="536"/>
                </a:lnTo>
                <a:lnTo>
                  <a:pt x="4210" y="511"/>
                </a:lnTo>
                <a:lnTo>
                  <a:pt x="4867" y="511"/>
                </a:lnTo>
                <a:lnTo>
                  <a:pt x="5500" y="536"/>
                </a:lnTo>
                <a:lnTo>
                  <a:pt x="6132" y="536"/>
                </a:lnTo>
                <a:lnTo>
                  <a:pt x="7422" y="511"/>
                </a:lnTo>
                <a:lnTo>
                  <a:pt x="11315" y="511"/>
                </a:lnTo>
                <a:lnTo>
                  <a:pt x="11948" y="487"/>
                </a:lnTo>
                <a:lnTo>
                  <a:pt x="12556" y="463"/>
                </a:lnTo>
                <a:close/>
                <a:moveTo>
                  <a:pt x="9636" y="12069"/>
                </a:moveTo>
                <a:lnTo>
                  <a:pt x="9612" y="12118"/>
                </a:lnTo>
                <a:lnTo>
                  <a:pt x="9466" y="12167"/>
                </a:lnTo>
                <a:lnTo>
                  <a:pt x="9320" y="12240"/>
                </a:lnTo>
                <a:lnTo>
                  <a:pt x="9052" y="12386"/>
                </a:lnTo>
                <a:lnTo>
                  <a:pt x="8906" y="12483"/>
                </a:lnTo>
                <a:lnTo>
                  <a:pt x="8809" y="12580"/>
                </a:lnTo>
                <a:lnTo>
                  <a:pt x="8785" y="12629"/>
                </a:lnTo>
                <a:lnTo>
                  <a:pt x="8809" y="12702"/>
                </a:lnTo>
                <a:lnTo>
                  <a:pt x="8858" y="12751"/>
                </a:lnTo>
                <a:lnTo>
                  <a:pt x="9052" y="12751"/>
                </a:lnTo>
                <a:lnTo>
                  <a:pt x="9198" y="12702"/>
                </a:lnTo>
                <a:lnTo>
                  <a:pt x="9466" y="12580"/>
                </a:lnTo>
                <a:lnTo>
                  <a:pt x="9563" y="12556"/>
                </a:lnTo>
                <a:lnTo>
                  <a:pt x="9563" y="12678"/>
                </a:lnTo>
                <a:lnTo>
                  <a:pt x="9198" y="12872"/>
                </a:lnTo>
                <a:lnTo>
                  <a:pt x="8955" y="13018"/>
                </a:lnTo>
                <a:lnTo>
                  <a:pt x="8833" y="13115"/>
                </a:lnTo>
                <a:lnTo>
                  <a:pt x="8760" y="13237"/>
                </a:lnTo>
                <a:lnTo>
                  <a:pt x="8736" y="13261"/>
                </a:lnTo>
                <a:lnTo>
                  <a:pt x="8760" y="13310"/>
                </a:lnTo>
                <a:lnTo>
                  <a:pt x="8785" y="13334"/>
                </a:lnTo>
                <a:lnTo>
                  <a:pt x="8955" y="13334"/>
                </a:lnTo>
                <a:lnTo>
                  <a:pt x="9077" y="13286"/>
                </a:lnTo>
                <a:lnTo>
                  <a:pt x="9320" y="13188"/>
                </a:lnTo>
                <a:lnTo>
                  <a:pt x="9588" y="13042"/>
                </a:lnTo>
                <a:lnTo>
                  <a:pt x="9588" y="13213"/>
                </a:lnTo>
                <a:lnTo>
                  <a:pt x="9223" y="13383"/>
                </a:lnTo>
                <a:lnTo>
                  <a:pt x="9077" y="13480"/>
                </a:lnTo>
                <a:lnTo>
                  <a:pt x="8931" y="13578"/>
                </a:lnTo>
                <a:lnTo>
                  <a:pt x="8906" y="13626"/>
                </a:lnTo>
                <a:lnTo>
                  <a:pt x="8882" y="13675"/>
                </a:lnTo>
                <a:lnTo>
                  <a:pt x="8882" y="13797"/>
                </a:lnTo>
                <a:lnTo>
                  <a:pt x="8882" y="13821"/>
                </a:lnTo>
                <a:lnTo>
                  <a:pt x="8906" y="13845"/>
                </a:lnTo>
                <a:lnTo>
                  <a:pt x="9004" y="13845"/>
                </a:lnTo>
                <a:lnTo>
                  <a:pt x="9077" y="13821"/>
                </a:lnTo>
                <a:lnTo>
                  <a:pt x="9247" y="13748"/>
                </a:lnTo>
                <a:lnTo>
                  <a:pt x="9393" y="13675"/>
                </a:lnTo>
                <a:lnTo>
                  <a:pt x="9612" y="13578"/>
                </a:lnTo>
                <a:lnTo>
                  <a:pt x="9588" y="13602"/>
                </a:lnTo>
                <a:lnTo>
                  <a:pt x="9417" y="13699"/>
                </a:lnTo>
                <a:lnTo>
                  <a:pt x="9223" y="13845"/>
                </a:lnTo>
                <a:lnTo>
                  <a:pt x="9077" y="13991"/>
                </a:lnTo>
                <a:lnTo>
                  <a:pt x="8931" y="14162"/>
                </a:lnTo>
                <a:lnTo>
                  <a:pt x="8931" y="14186"/>
                </a:lnTo>
                <a:lnTo>
                  <a:pt x="8931" y="14210"/>
                </a:lnTo>
                <a:lnTo>
                  <a:pt x="8955" y="14235"/>
                </a:lnTo>
                <a:lnTo>
                  <a:pt x="8979" y="14235"/>
                </a:lnTo>
                <a:lnTo>
                  <a:pt x="9271" y="14137"/>
                </a:lnTo>
                <a:lnTo>
                  <a:pt x="9563" y="14016"/>
                </a:lnTo>
                <a:lnTo>
                  <a:pt x="9563" y="14259"/>
                </a:lnTo>
                <a:lnTo>
                  <a:pt x="9320" y="14405"/>
                </a:lnTo>
                <a:lnTo>
                  <a:pt x="9198" y="14454"/>
                </a:lnTo>
                <a:lnTo>
                  <a:pt x="9052" y="14551"/>
                </a:lnTo>
                <a:lnTo>
                  <a:pt x="8955" y="14648"/>
                </a:lnTo>
                <a:lnTo>
                  <a:pt x="8906" y="14697"/>
                </a:lnTo>
                <a:lnTo>
                  <a:pt x="8882" y="14770"/>
                </a:lnTo>
                <a:lnTo>
                  <a:pt x="8882" y="14819"/>
                </a:lnTo>
                <a:lnTo>
                  <a:pt x="8931" y="14843"/>
                </a:lnTo>
                <a:lnTo>
                  <a:pt x="9004" y="14867"/>
                </a:lnTo>
                <a:lnTo>
                  <a:pt x="9077" y="14843"/>
                </a:lnTo>
                <a:lnTo>
                  <a:pt x="9223" y="14819"/>
                </a:lnTo>
                <a:lnTo>
                  <a:pt x="9490" y="14673"/>
                </a:lnTo>
                <a:lnTo>
                  <a:pt x="9539" y="14648"/>
                </a:lnTo>
                <a:lnTo>
                  <a:pt x="9563" y="14940"/>
                </a:lnTo>
                <a:lnTo>
                  <a:pt x="9442" y="14965"/>
                </a:lnTo>
                <a:lnTo>
                  <a:pt x="9320" y="15038"/>
                </a:lnTo>
                <a:lnTo>
                  <a:pt x="9174" y="15159"/>
                </a:lnTo>
                <a:lnTo>
                  <a:pt x="9101" y="15232"/>
                </a:lnTo>
                <a:lnTo>
                  <a:pt x="9052" y="15281"/>
                </a:lnTo>
                <a:lnTo>
                  <a:pt x="9028" y="15305"/>
                </a:lnTo>
                <a:lnTo>
                  <a:pt x="9028" y="15354"/>
                </a:lnTo>
                <a:lnTo>
                  <a:pt x="9174" y="15354"/>
                </a:lnTo>
                <a:lnTo>
                  <a:pt x="9271" y="15330"/>
                </a:lnTo>
                <a:lnTo>
                  <a:pt x="9442" y="15257"/>
                </a:lnTo>
                <a:lnTo>
                  <a:pt x="9539" y="15208"/>
                </a:lnTo>
                <a:lnTo>
                  <a:pt x="9612" y="15159"/>
                </a:lnTo>
                <a:lnTo>
                  <a:pt x="9661" y="15208"/>
                </a:lnTo>
                <a:lnTo>
                  <a:pt x="9539" y="15281"/>
                </a:lnTo>
                <a:lnTo>
                  <a:pt x="9393" y="15378"/>
                </a:lnTo>
                <a:lnTo>
                  <a:pt x="9296" y="15500"/>
                </a:lnTo>
                <a:lnTo>
                  <a:pt x="9223" y="15622"/>
                </a:lnTo>
                <a:lnTo>
                  <a:pt x="9223" y="15646"/>
                </a:lnTo>
                <a:lnTo>
                  <a:pt x="9223" y="15695"/>
                </a:lnTo>
                <a:lnTo>
                  <a:pt x="9271" y="15743"/>
                </a:lnTo>
                <a:lnTo>
                  <a:pt x="9344" y="15768"/>
                </a:lnTo>
                <a:lnTo>
                  <a:pt x="9417" y="15768"/>
                </a:lnTo>
                <a:lnTo>
                  <a:pt x="9636" y="15670"/>
                </a:lnTo>
                <a:lnTo>
                  <a:pt x="9855" y="15573"/>
                </a:lnTo>
                <a:lnTo>
                  <a:pt x="10123" y="15500"/>
                </a:lnTo>
                <a:lnTo>
                  <a:pt x="10196" y="15524"/>
                </a:lnTo>
                <a:lnTo>
                  <a:pt x="10074" y="15573"/>
                </a:lnTo>
                <a:lnTo>
                  <a:pt x="9953" y="15670"/>
                </a:lnTo>
                <a:lnTo>
                  <a:pt x="9855" y="15768"/>
                </a:lnTo>
                <a:lnTo>
                  <a:pt x="9807" y="15865"/>
                </a:lnTo>
                <a:lnTo>
                  <a:pt x="9807" y="15938"/>
                </a:lnTo>
                <a:lnTo>
                  <a:pt x="9831" y="15987"/>
                </a:lnTo>
                <a:lnTo>
                  <a:pt x="9880" y="16035"/>
                </a:lnTo>
                <a:lnTo>
                  <a:pt x="9928" y="16035"/>
                </a:lnTo>
                <a:lnTo>
                  <a:pt x="10099" y="16011"/>
                </a:lnTo>
                <a:lnTo>
                  <a:pt x="10245" y="15962"/>
                </a:lnTo>
                <a:lnTo>
                  <a:pt x="10537" y="15841"/>
                </a:lnTo>
                <a:lnTo>
                  <a:pt x="10829" y="15768"/>
                </a:lnTo>
                <a:lnTo>
                  <a:pt x="10950" y="15743"/>
                </a:lnTo>
                <a:lnTo>
                  <a:pt x="11096" y="15670"/>
                </a:lnTo>
                <a:lnTo>
                  <a:pt x="11267" y="15719"/>
                </a:lnTo>
                <a:lnTo>
                  <a:pt x="11169" y="15743"/>
                </a:lnTo>
                <a:lnTo>
                  <a:pt x="11072" y="15768"/>
                </a:lnTo>
                <a:lnTo>
                  <a:pt x="10877" y="15865"/>
                </a:lnTo>
                <a:lnTo>
                  <a:pt x="10610" y="15987"/>
                </a:lnTo>
                <a:lnTo>
                  <a:pt x="10488" y="16060"/>
                </a:lnTo>
                <a:lnTo>
                  <a:pt x="10366" y="16157"/>
                </a:lnTo>
                <a:lnTo>
                  <a:pt x="10342" y="16230"/>
                </a:lnTo>
                <a:lnTo>
                  <a:pt x="10366" y="16303"/>
                </a:lnTo>
                <a:lnTo>
                  <a:pt x="10415" y="16352"/>
                </a:lnTo>
                <a:lnTo>
                  <a:pt x="10634" y="16352"/>
                </a:lnTo>
                <a:lnTo>
                  <a:pt x="10780" y="16303"/>
                </a:lnTo>
                <a:lnTo>
                  <a:pt x="11048" y="16181"/>
                </a:lnTo>
                <a:lnTo>
                  <a:pt x="11315" y="16084"/>
                </a:lnTo>
                <a:lnTo>
                  <a:pt x="11437" y="16011"/>
                </a:lnTo>
                <a:lnTo>
                  <a:pt x="11486" y="15962"/>
                </a:lnTo>
                <a:lnTo>
                  <a:pt x="11510" y="15889"/>
                </a:lnTo>
                <a:lnTo>
                  <a:pt x="11510" y="15841"/>
                </a:lnTo>
                <a:lnTo>
                  <a:pt x="11510" y="15816"/>
                </a:lnTo>
                <a:lnTo>
                  <a:pt x="11826" y="15962"/>
                </a:lnTo>
                <a:lnTo>
                  <a:pt x="11583" y="16035"/>
                </a:lnTo>
                <a:lnTo>
                  <a:pt x="11340" y="16108"/>
                </a:lnTo>
                <a:lnTo>
                  <a:pt x="11121" y="16230"/>
                </a:lnTo>
                <a:lnTo>
                  <a:pt x="11048" y="16303"/>
                </a:lnTo>
                <a:lnTo>
                  <a:pt x="10975" y="16376"/>
                </a:lnTo>
                <a:lnTo>
                  <a:pt x="10950" y="16449"/>
                </a:lnTo>
                <a:lnTo>
                  <a:pt x="10950" y="16522"/>
                </a:lnTo>
                <a:lnTo>
                  <a:pt x="10999" y="16571"/>
                </a:lnTo>
                <a:lnTo>
                  <a:pt x="11072" y="16571"/>
                </a:lnTo>
                <a:lnTo>
                  <a:pt x="11291" y="16473"/>
                </a:lnTo>
                <a:lnTo>
                  <a:pt x="11510" y="16376"/>
                </a:lnTo>
                <a:lnTo>
                  <a:pt x="11802" y="16279"/>
                </a:lnTo>
                <a:lnTo>
                  <a:pt x="12094" y="16206"/>
                </a:lnTo>
                <a:lnTo>
                  <a:pt x="12143" y="16181"/>
                </a:lnTo>
                <a:lnTo>
                  <a:pt x="12313" y="16303"/>
                </a:lnTo>
                <a:lnTo>
                  <a:pt x="12021" y="16352"/>
                </a:lnTo>
                <a:lnTo>
                  <a:pt x="11851" y="16376"/>
                </a:lnTo>
                <a:lnTo>
                  <a:pt x="11705" y="16425"/>
                </a:lnTo>
                <a:lnTo>
                  <a:pt x="11559" y="16498"/>
                </a:lnTo>
                <a:lnTo>
                  <a:pt x="11413" y="16571"/>
                </a:lnTo>
                <a:lnTo>
                  <a:pt x="11364" y="16619"/>
                </a:lnTo>
                <a:lnTo>
                  <a:pt x="11340" y="16668"/>
                </a:lnTo>
                <a:lnTo>
                  <a:pt x="11340" y="16717"/>
                </a:lnTo>
                <a:lnTo>
                  <a:pt x="11340" y="16765"/>
                </a:lnTo>
                <a:lnTo>
                  <a:pt x="11364" y="16814"/>
                </a:lnTo>
                <a:lnTo>
                  <a:pt x="11413" y="16863"/>
                </a:lnTo>
                <a:lnTo>
                  <a:pt x="11534" y="16863"/>
                </a:lnTo>
                <a:lnTo>
                  <a:pt x="11778" y="16790"/>
                </a:lnTo>
                <a:lnTo>
                  <a:pt x="12045" y="16717"/>
                </a:lnTo>
                <a:lnTo>
                  <a:pt x="12337" y="16692"/>
                </a:lnTo>
                <a:lnTo>
                  <a:pt x="12629" y="16644"/>
                </a:lnTo>
                <a:lnTo>
                  <a:pt x="12702" y="16741"/>
                </a:lnTo>
                <a:lnTo>
                  <a:pt x="12532" y="16814"/>
                </a:lnTo>
                <a:lnTo>
                  <a:pt x="12362" y="16887"/>
                </a:lnTo>
                <a:lnTo>
                  <a:pt x="11997" y="16984"/>
                </a:lnTo>
                <a:lnTo>
                  <a:pt x="11242" y="17106"/>
                </a:lnTo>
                <a:lnTo>
                  <a:pt x="10658" y="17203"/>
                </a:lnTo>
                <a:lnTo>
                  <a:pt x="10074" y="17252"/>
                </a:lnTo>
                <a:lnTo>
                  <a:pt x="9466" y="17276"/>
                </a:lnTo>
                <a:lnTo>
                  <a:pt x="7860" y="17276"/>
                </a:lnTo>
                <a:lnTo>
                  <a:pt x="7373" y="17228"/>
                </a:lnTo>
                <a:lnTo>
                  <a:pt x="6862" y="17179"/>
                </a:lnTo>
                <a:lnTo>
                  <a:pt x="5865" y="17057"/>
                </a:lnTo>
                <a:lnTo>
                  <a:pt x="4892" y="16863"/>
                </a:lnTo>
                <a:lnTo>
                  <a:pt x="4989" y="16668"/>
                </a:lnTo>
                <a:lnTo>
                  <a:pt x="5110" y="16522"/>
                </a:lnTo>
                <a:lnTo>
                  <a:pt x="5256" y="16376"/>
                </a:lnTo>
                <a:lnTo>
                  <a:pt x="5427" y="16254"/>
                </a:lnTo>
                <a:lnTo>
                  <a:pt x="5597" y="16157"/>
                </a:lnTo>
                <a:lnTo>
                  <a:pt x="5792" y="16060"/>
                </a:lnTo>
                <a:lnTo>
                  <a:pt x="6181" y="15914"/>
                </a:lnTo>
                <a:lnTo>
                  <a:pt x="6546" y="15768"/>
                </a:lnTo>
                <a:lnTo>
                  <a:pt x="6911" y="15622"/>
                </a:lnTo>
                <a:lnTo>
                  <a:pt x="7276" y="15476"/>
                </a:lnTo>
                <a:lnTo>
                  <a:pt x="7641" y="15354"/>
                </a:lnTo>
                <a:lnTo>
                  <a:pt x="7714" y="15330"/>
                </a:lnTo>
                <a:lnTo>
                  <a:pt x="7763" y="15281"/>
                </a:lnTo>
                <a:lnTo>
                  <a:pt x="7787" y="15257"/>
                </a:lnTo>
                <a:lnTo>
                  <a:pt x="7860" y="15159"/>
                </a:lnTo>
                <a:lnTo>
                  <a:pt x="7909" y="15086"/>
                </a:lnTo>
                <a:lnTo>
                  <a:pt x="7957" y="14892"/>
                </a:lnTo>
                <a:lnTo>
                  <a:pt x="7982" y="14697"/>
                </a:lnTo>
                <a:lnTo>
                  <a:pt x="8006" y="14478"/>
                </a:lnTo>
                <a:lnTo>
                  <a:pt x="8055" y="13894"/>
                </a:lnTo>
                <a:lnTo>
                  <a:pt x="8055" y="13286"/>
                </a:lnTo>
                <a:lnTo>
                  <a:pt x="8055" y="12726"/>
                </a:lnTo>
                <a:lnTo>
                  <a:pt x="8030" y="12434"/>
                </a:lnTo>
                <a:lnTo>
                  <a:pt x="7982" y="12167"/>
                </a:lnTo>
                <a:lnTo>
                  <a:pt x="8371" y="12191"/>
                </a:lnTo>
                <a:lnTo>
                  <a:pt x="8760" y="12191"/>
                </a:lnTo>
                <a:lnTo>
                  <a:pt x="9198" y="12167"/>
                </a:lnTo>
                <a:lnTo>
                  <a:pt x="9636" y="12069"/>
                </a:lnTo>
                <a:close/>
                <a:moveTo>
                  <a:pt x="12945" y="0"/>
                </a:moveTo>
                <a:lnTo>
                  <a:pt x="11705" y="49"/>
                </a:lnTo>
                <a:lnTo>
                  <a:pt x="7519" y="49"/>
                </a:lnTo>
                <a:lnTo>
                  <a:pt x="6132" y="73"/>
                </a:lnTo>
                <a:lnTo>
                  <a:pt x="5427" y="49"/>
                </a:lnTo>
                <a:lnTo>
                  <a:pt x="4697" y="49"/>
                </a:lnTo>
                <a:lnTo>
                  <a:pt x="3967" y="73"/>
                </a:lnTo>
                <a:lnTo>
                  <a:pt x="3626" y="98"/>
                </a:lnTo>
                <a:lnTo>
                  <a:pt x="3261" y="146"/>
                </a:lnTo>
                <a:lnTo>
                  <a:pt x="3213" y="171"/>
                </a:lnTo>
                <a:lnTo>
                  <a:pt x="3140" y="244"/>
                </a:lnTo>
                <a:lnTo>
                  <a:pt x="3115" y="292"/>
                </a:lnTo>
                <a:lnTo>
                  <a:pt x="3091" y="365"/>
                </a:lnTo>
                <a:lnTo>
                  <a:pt x="3164" y="1071"/>
                </a:lnTo>
                <a:lnTo>
                  <a:pt x="2994" y="998"/>
                </a:lnTo>
                <a:lnTo>
                  <a:pt x="2823" y="974"/>
                </a:lnTo>
                <a:lnTo>
                  <a:pt x="2434" y="949"/>
                </a:lnTo>
                <a:lnTo>
                  <a:pt x="2045" y="949"/>
                </a:lnTo>
                <a:lnTo>
                  <a:pt x="1728" y="974"/>
                </a:lnTo>
                <a:lnTo>
                  <a:pt x="1339" y="1022"/>
                </a:lnTo>
                <a:lnTo>
                  <a:pt x="1144" y="1047"/>
                </a:lnTo>
                <a:lnTo>
                  <a:pt x="974" y="1095"/>
                </a:lnTo>
                <a:lnTo>
                  <a:pt x="779" y="1168"/>
                </a:lnTo>
                <a:lnTo>
                  <a:pt x="609" y="1266"/>
                </a:lnTo>
                <a:lnTo>
                  <a:pt x="463" y="1387"/>
                </a:lnTo>
                <a:lnTo>
                  <a:pt x="317" y="1509"/>
                </a:lnTo>
                <a:lnTo>
                  <a:pt x="220" y="1679"/>
                </a:lnTo>
                <a:lnTo>
                  <a:pt x="122" y="1825"/>
                </a:lnTo>
                <a:lnTo>
                  <a:pt x="74" y="2020"/>
                </a:lnTo>
                <a:lnTo>
                  <a:pt x="25" y="2190"/>
                </a:lnTo>
                <a:lnTo>
                  <a:pt x="25" y="2385"/>
                </a:lnTo>
                <a:lnTo>
                  <a:pt x="1" y="2604"/>
                </a:lnTo>
                <a:lnTo>
                  <a:pt x="49" y="2993"/>
                </a:lnTo>
                <a:lnTo>
                  <a:pt x="98" y="3431"/>
                </a:lnTo>
                <a:lnTo>
                  <a:pt x="195" y="3821"/>
                </a:lnTo>
                <a:lnTo>
                  <a:pt x="414" y="4551"/>
                </a:lnTo>
                <a:lnTo>
                  <a:pt x="536" y="4988"/>
                </a:lnTo>
                <a:lnTo>
                  <a:pt x="682" y="5451"/>
                </a:lnTo>
                <a:lnTo>
                  <a:pt x="852" y="5913"/>
                </a:lnTo>
                <a:lnTo>
                  <a:pt x="1047" y="6351"/>
                </a:lnTo>
                <a:lnTo>
                  <a:pt x="1242" y="6789"/>
                </a:lnTo>
                <a:lnTo>
                  <a:pt x="1461" y="7203"/>
                </a:lnTo>
                <a:lnTo>
                  <a:pt x="1704" y="7616"/>
                </a:lnTo>
                <a:lnTo>
                  <a:pt x="1972" y="8006"/>
                </a:lnTo>
                <a:lnTo>
                  <a:pt x="2264" y="8371"/>
                </a:lnTo>
                <a:lnTo>
                  <a:pt x="2580" y="8687"/>
                </a:lnTo>
                <a:lnTo>
                  <a:pt x="2896" y="9003"/>
                </a:lnTo>
                <a:lnTo>
                  <a:pt x="3286" y="9271"/>
                </a:lnTo>
                <a:lnTo>
                  <a:pt x="3675" y="9514"/>
                </a:lnTo>
                <a:lnTo>
                  <a:pt x="4089" y="9709"/>
                </a:lnTo>
                <a:lnTo>
                  <a:pt x="4551" y="9879"/>
                </a:lnTo>
                <a:lnTo>
                  <a:pt x="5037" y="9977"/>
                </a:lnTo>
                <a:lnTo>
                  <a:pt x="5037" y="10098"/>
                </a:lnTo>
                <a:lnTo>
                  <a:pt x="5062" y="10196"/>
                </a:lnTo>
                <a:lnTo>
                  <a:pt x="5183" y="10415"/>
                </a:lnTo>
                <a:lnTo>
                  <a:pt x="5329" y="10634"/>
                </a:lnTo>
                <a:lnTo>
                  <a:pt x="5500" y="10828"/>
                </a:lnTo>
                <a:lnTo>
                  <a:pt x="5694" y="11023"/>
                </a:lnTo>
                <a:lnTo>
                  <a:pt x="5889" y="11169"/>
                </a:lnTo>
                <a:lnTo>
                  <a:pt x="6254" y="11437"/>
                </a:lnTo>
                <a:lnTo>
                  <a:pt x="6546" y="11631"/>
                </a:lnTo>
                <a:lnTo>
                  <a:pt x="6862" y="11802"/>
                </a:lnTo>
                <a:lnTo>
                  <a:pt x="7179" y="11948"/>
                </a:lnTo>
                <a:lnTo>
                  <a:pt x="7519" y="12045"/>
                </a:lnTo>
                <a:lnTo>
                  <a:pt x="7471" y="12313"/>
                </a:lnTo>
                <a:lnTo>
                  <a:pt x="7471" y="12580"/>
                </a:lnTo>
                <a:lnTo>
                  <a:pt x="7471" y="12872"/>
                </a:lnTo>
                <a:lnTo>
                  <a:pt x="7519" y="13115"/>
                </a:lnTo>
                <a:lnTo>
                  <a:pt x="7519" y="13407"/>
                </a:lnTo>
                <a:lnTo>
                  <a:pt x="7519" y="13724"/>
                </a:lnTo>
                <a:lnTo>
                  <a:pt x="7471" y="14308"/>
                </a:lnTo>
                <a:lnTo>
                  <a:pt x="7422" y="14624"/>
                </a:lnTo>
                <a:lnTo>
                  <a:pt x="7422" y="14770"/>
                </a:lnTo>
                <a:lnTo>
                  <a:pt x="7422" y="14916"/>
                </a:lnTo>
                <a:lnTo>
                  <a:pt x="7203" y="14965"/>
                </a:lnTo>
                <a:lnTo>
                  <a:pt x="6984" y="15013"/>
                </a:lnTo>
                <a:lnTo>
                  <a:pt x="6741" y="15086"/>
                </a:lnTo>
                <a:lnTo>
                  <a:pt x="6522" y="15184"/>
                </a:lnTo>
                <a:lnTo>
                  <a:pt x="6084" y="15378"/>
                </a:lnTo>
                <a:lnTo>
                  <a:pt x="5670" y="15549"/>
                </a:lnTo>
                <a:lnTo>
                  <a:pt x="5451" y="15646"/>
                </a:lnTo>
                <a:lnTo>
                  <a:pt x="5232" y="15743"/>
                </a:lnTo>
                <a:lnTo>
                  <a:pt x="5037" y="15889"/>
                </a:lnTo>
                <a:lnTo>
                  <a:pt x="4867" y="16011"/>
                </a:lnTo>
                <a:lnTo>
                  <a:pt x="4697" y="16181"/>
                </a:lnTo>
                <a:lnTo>
                  <a:pt x="4551" y="16376"/>
                </a:lnTo>
                <a:lnTo>
                  <a:pt x="4429" y="16571"/>
                </a:lnTo>
                <a:lnTo>
                  <a:pt x="4332" y="16814"/>
                </a:lnTo>
                <a:lnTo>
                  <a:pt x="4308" y="16887"/>
                </a:lnTo>
                <a:lnTo>
                  <a:pt x="4308" y="16936"/>
                </a:lnTo>
                <a:lnTo>
                  <a:pt x="4332" y="16984"/>
                </a:lnTo>
                <a:lnTo>
                  <a:pt x="4356" y="17033"/>
                </a:lnTo>
                <a:lnTo>
                  <a:pt x="4454" y="17106"/>
                </a:lnTo>
                <a:lnTo>
                  <a:pt x="4575" y="17130"/>
                </a:lnTo>
                <a:lnTo>
                  <a:pt x="4746" y="17252"/>
                </a:lnTo>
                <a:lnTo>
                  <a:pt x="4940" y="17374"/>
                </a:lnTo>
                <a:lnTo>
                  <a:pt x="5159" y="17447"/>
                </a:lnTo>
                <a:lnTo>
                  <a:pt x="5402" y="17495"/>
                </a:lnTo>
                <a:lnTo>
                  <a:pt x="5865" y="17568"/>
                </a:lnTo>
                <a:lnTo>
                  <a:pt x="6303" y="17617"/>
                </a:lnTo>
                <a:lnTo>
                  <a:pt x="6984" y="17714"/>
                </a:lnTo>
                <a:lnTo>
                  <a:pt x="7665" y="17763"/>
                </a:lnTo>
                <a:lnTo>
                  <a:pt x="8371" y="17787"/>
                </a:lnTo>
                <a:lnTo>
                  <a:pt x="9052" y="17812"/>
                </a:lnTo>
                <a:lnTo>
                  <a:pt x="9685" y="17787"/>
                </a:lnTo>
                <a:lnTo>
                  <a:pt x="10318" y="17739"/>
                </a:lnTo>
                <a:lnTo>
                  <a:pt x="10950" y="17690"/>
                </a:lnTo>
                <a:lnTo>
                  <a:pt x="11559" y="17593"/>
                </a:lnTo>
                <a:lnTo>
                  <a:pt x="11948" y="17520"/>
                </a:lnTo>
                <a:lnTo>
                  <a:pt x="12410" y="17447"/>
                </a:lnTo>
                <a:lnTo>
                  <a:pt x="12654" y="17398"/>
                </a:lnTo>
                <a:lnTo>
                  <a:pt x="12848" y="17301"/>
                </a:lnTo>
                <a:lnTo>
                  <a:pt x="13018" y="17203"/>
                </a:lnTo>
                <a:lnTo>
                  <a:pt x="13091" y="17130"/>
                </a:lnTo>
                <a:lnTo>
                  <a:pt x="13164" y="17057"/>
                </a:lnTo>
                <a:lnTo>
                  <a:pt x="13237" y="16984"/>
                </a:lnTo>
                <a:lnTo>
                  <a:pt x="13286" y="16911"/>
                </a:lnTo>
                <a:lnTo>
                  <a:pt x="13310" y="16814"/>
                </a:lnTo>
                <a:lnTo>
                  <a:pt x="13286" y="16692"/>
                </a:lnTo>
                <a:lnTo>
                  <a:pt x="13140" y="16400"/>
                </a:lnTo>
                <a:lnTo>
                  <a:pt x="12921" y="16157"/>
                </a:lnTo>
                <a:lnTo>
                  <a:pt x="12702" y="15914"/>
                </a:lnTo>
                <a:lnTo>
                  <a:pt x="12435" y="15719"/>
                </a:lnTo>
                <a:lnTo>
                  <a:pt x="12167" y="15549"/>
                </a:lnTo>
                <a:lnTo>
                  <a:pt x="11851" y="15403"/>
                </a:lnTo>
                <a:lnTo>
                  <a:pt x="11559" y="15281"/>
                </a:lnTo>
                <a:lnTo>
                  <a:pt x="11242" y="15184"/>
                </a:lnTo>
                <a:lnTo>
                  <a:pt x="10780" y="15062"/>
                </a:lnTo>
                <a:lnTo>
                  <a:pt x="10439" y="15013"/>
                </a:lnTo>
                <a:lnTo>
                  <a:pt x="10123" y="14965"/>
                </a:lnTo>
                <a:lnTo>
                  <a:pt x="10147" y="14746"/>
                </a:lnTo>
                <a:lnTo>
                  <a:pt x="10123" y="14502"/>
                </a:lnTo>
                <a:lnTo>
                  <a:pt x="10123" y="14259"/>
                </a:lnTo>
                <a:lnTo>
                  <a:pt x="10099" y="14089"/>
                </a:lnTo>
                <a:lnTo>
                  <a:pt x="10123" y="13529"/>
                </a:lnTo>
                <a:lnTo>
                  <a:pt x="10099" y="12945"/>
                </a:lnTo>
                <a:lnTo>
                  <a:pt x="10099" y="12434"/>
                </a:lnTo>
                <a:lnTo>
                  <a:pt x="10074" y="12191"/>
                </a:lnTo>
                <a:lnTo>
                  <a:pt x="10050" y="12069"/>
                </a:lnTo>
                <a:lnTo>
                  <a:pt x="10001" y="11948"/>
                </a:lnTo>
                <a:lnTo>
                  <a:pt x="10391" y="11777"/>
                </a:lnTo>
                <a:lnTo>
                  <a:pt x="10756" y="11583"/>
                </a:lnTo>
                <a:lnTo>
                  <a:pt x="11096" y="11364"/>
                </a:lnTo>
                <a:lnTo>
                  <a:pt x="11413" y="11096"/>
                </a:lnTo>
                <a:lnTo>
                  <a:pt x="11851" y="10707"/>
                </a:lnTo>
                <a:lnTo>
                  <a:pt x="12118" y="10463"/>
                </a:lnTo>
                <a:lnTo>
                  <a:pt x="12240" y="10317"/>
                </a:lnTo>
                <a:lnTo>
                  <a:pt x="12337" y="10196"/>
                </a:lnTo>
                <a:lnTo>
                  <a:pt x="12508" y="10001"/>
                </a:lnTo>
                <a:lnTo>
                  <a:pt x="12897" y="9879"/>
                </a:lnTo>
                <a:lnTo>
                  <a:pt x="13286" y="9782"/>
                </a:lnTo>
                <a:lnTo>
                  <a:pt x="13675" y="9660"/>
                </a:lnTo>
                <a:lnTo>
                  <a:pt x="13870" y="9587"/>
                </a:lnTo>
                <a:lnTo>
                  <a:pt x="14040" y="9490"/>
                </a:lnTo>
                <a:lnTo>
                  <a:pt x="14478" y="9222"/>
                </a:lnTo>
                <a:lnTo>
                  <a:pt x="14916" y="8906"/>
                </a:lnTo>
                <a:lnTo>
                  <a:pt x="15306" y="8565"/>
                </a:lnTo>
                <a:lnTo>
                  <a:pt x="15646" y="8176"/>
                </a:lnTo>
                <a:lnTo>
                  <a:pt x="15963" y="7787"/>
                </a:lnTo>
                <a:lnTo>
                  <a:pt x="16255" y="7397"/>
                </a:lnTo>
                <a:lnTo>
                  <a:pt x="16522" y="6959"/>
                </a:lnTo>
                <a:lnTo>
                  <a:pt x="16766" y="6521"/>
                </a:lnTo>
                <a:lnTo>
                  <a:pt x="16960" y="6083"/>
                </a:lnTo>
                <a:lnTo>
                  <a:pt x="17155" y="5621"/>
                </a:lnTo>
                <a:lnTo>
                  <a:pt x="17301" y="5134"/>
                </a:lnTo>
                <a:lnTo>
                  <a:pt x="17398" y="4648"/>
                </a:lnTo>
                <a:lnTo>
                  <a:pt x="17544" y="3869"/>
                </a:lnTo>
                <a:lnTo>
                  <a:pt x="17593" y="3431"/>
                </a:lnTo>
                <a:lnTo>
                  <a:pt x="17617" y="2993"/>
                </a:lnTo>
                <a:lnTo>
                  <a:pt x="17593" y="2555"/>
                </a:lnTo>
                <a:lnTo>
                  <a:pt x="17569" y="2361"/>
                </a:lnTo>
                <a:lnTo>
                  <a:pt x="17520" y="2142"/>
                </a:lnTo>
                <a:lnTo>
                  <a:pt x="17447" y="1947"/>
                </a:lnTo>
                <a:lnTo>
                  <a:pt x="17374" y="1777"/>
                </a:lnTo>
                <a:lnTo>
                  <a:pt x="17277" y="1606"/>
                </a:lnTo>
                <a:lnTo>
                  <a:pt x="17131" y="1460"/>
                </a:lnTo>
                <a:lnTo>
                  <a:pt x="17009" y="1339"/>
                </a:lnTo>
                <a:lnTo>
                  <a:pt x="16863" y="1241"/>
                </a:lnTo>
                <a:lnTo>
                  <a:pt x="16693" y="1168"/>
                </a:lnTo>
                <a:lnTo>
                  <a:pt x="16547" y="1120"/>
                </a:lnTo>
                <a:lnTo>
                  <a:pt x="16376" y="1095"/>
                </a:lnTo>
                <a:lnTo>
                  <a:pt x="16206" y="1095"/>
                </a:lnTo>
                <a:lnTo>
                  <a:pt x="15841" y="1120"/>
                </a:lnTo>
                <a:lnTo>
                  <a:pt x="15476" y="1168"/>
                </a:lnTo>
                <a:lnTo>
                  <a:pt x="15087" y="1241"/>
                </a:lnTo>
                <a:lnTo>
                  <a:pt x="14868" y="1266"/>
                </a:lnTo>
                <a:lnTo>
                  <a:pt x="14478" y="1266"/>
                </a:lnTo>
                <a:lnTo>
                  <a:pt x="14308" y="1217"/>
                </a:lnTo>
                <a:lnTo>
                  <a:pt x="14332" y="755"/>
                </a:lnTo>
                <a:lnTo>
                  <a:pt x="14357" y="292"/>
                </a:lnTo>
                <a:lnTo>
                  <a:pt x="14357" y="219"/>
                </a:lnTo>
                <a:lnTo>
                  <a:pt x="14332" y="146"/>
                </a:lnTo>
                <a:lnTo>
                  <a:pt x="14259" y="98"/>
                </a:lnTo>
                <a:lnTo>
                  <a:pt x="14186" y="73"/>
                </a:lnTo>
                <a:lnTo>
                  <a:pt x="13894" y="25"/>
                </a:lnTo>
                <a:lnTo>
                  <a:pt x="135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 name="Straight Connector 2"/>
          <p:cNvCxnSpPr/>
          <p:nvPr/>
        </p:nvCxnSpPr>
        <p:spPr>
          <a:xfrm>
            <a:off x="808990" y="4226434"/>
            <a:ext cx="7766974" cy="0"/>
          </a:xfrm>
          <a:prstGeom prst="line">
            <a:avLst/>
          </a:prstGeom>
        </p:spPr>
        <p:style>
          <a:lnRef idx="2">
            <a:schemeClr val="accent2"/>
          </a:lnRef>
          <a:fillRef idx="0">
            <a:schemeClr val="accent2"/>
          </a:fillRef>
          <a:effectRef idx="1">
            <a:schemeClr val="accent2"/>
          </a:effectRef>
          <a:fontRef idx="minor">
            <a:schemeClr val="tx1"/>
          </a:fontRef>
        </p:style>
      </p:cxnSp>
      <p:sp>
        <p:nvSpPr>
          <p:cNvPr id="4" name="TextBox 3"/>
          <p:cNvSpPr txBox="1"/>
          <p:nvPr/>
        </p:nvSpPr>
        <p:spPr>
          <a:xfrm>
            <a:off x="906780" y="4530436"/>
            <a:ext cx="7565275" cy="307777"/>
          </a:xfrm>
          <a:prstGeom prst="rect">
            <a:avLst/>
          </a:prstGeom>
          <a:noFill/>
        </p:spPr>
        <p:txBody>
          <a:bodyPr wrap="square" rtlCol="0">
            <a:spAutoFit/>
          </a:bodyPr>
          <a:lstStyle/>
          <a:p>
            <a:r>
              <a:rPr lang="en-US" dirty="0" smtClean="0">
                <a:solidFill>
                  <a:schemeClr val="bg1"/>
                </a:solidFill>
              </a:rPr>
              <a:t>Same behavior with slightly different values, yet fully follow the paper’s results.</a:t>
            </a:r>
            <a:endParaRPr lang="en-US"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9505" y="791502"/>
            <a:ext cx="3995514" cy="2871195"/>
          </a:xfrm>
          <a:prstGeom prst="rect">
            <a:avLst/>
          </a:prstGeom>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11727" y="381563"/>
            <a:ext cx="8229600" cy="519600"/>
          </a:xfrm>
        </p:spPr>
        <p:txBody>
          <a:bodyPr/>
          <a:lstStyle/>
          <a:p>
            <a:r>
              <a:rPr lang="en-US" dirty="0" smtClean="0">
                <a:solidFill>
                  <a:srgbClr val="FF0000"/>
                </a:solidFill>
              </a:rPr>
              <a:t>Conclusion</a:t>
            </a:r>
            <a:endParaRPr lang="en-US" dirty="0" smtClean="0">
              <a:solidFill>
                <a:srgbClr val="FF0000"/>
              </a:solidFill>
            </a:endParaRPr>
          </a:p>
          <a:p>
            <a:pPr marL="514350" indent="-285750" algn="l">
              <a:buFont typeface="Wingdings" panose="05000000000000000000" charset="0"/>
              <a:buChar char="§"/>
            </a:pPr>
            <a:r>
              <a:rPr lang="en-US" dirty="0" smtClean="0"/>
              <a:t>Obviously we notice that our outputs from the model using the genetic algorithms is so much similar to the outputs from the paper’s model. </a:t>
            </a:r>
            <a:endParaRPr lang="en-US" dirty="0" smtClean="0"/>
          </a:p>
          <a:p>
            <a:pPr marL="514350" indent="-285750" algn="l">
              <a:buFont typeface="Wingdings" panose="05000000000000000000" charset="0"/>
              <a:buChar char="§"/>
            </a:pPr>
            <a:r>
              <a:rPr lang="en-US" dirty="0" smtClean="0"/>
              <a:t>Although there exists some differences either on the shape of the curve itself or the values of the data rate and/or the energy.</a:t>
            </a:r>
            <a:endParaRPr lang="en-US" dirty="0" smtClean="0"/>
          </a:p>
          <a:p>
            <a:pPr marL="514350" indent="-285750" algn="l">
              <a:buFont typeface="Wingdings" panose="05000000000000000000" charset="0"/>
              <a:buChar char="§"/>
            </a:pPr>
            <a:r>
              <a:rPr lang="en-US" dirty="0" smtClean="0"/>
              <a:t> This could be due to many different reasons, for instance we my used different assumptions rather than his assumption or the genetic algorithm it self is not the optimal and the algorithms which are used on the paper are more fitted to this paper especially. </a:t>
            </a:r>
            <a:endParaRPr lang="en-US" dirty="0" smtClean="0"/>
          </a:p>
          <a:p>
            <a:pPr marL="514350" indent="-285750" algn="l">
              <a:buFont typeface="Wingdings" panose="05000000000000000000" charset="0"/>
              <a:buChar char="§"/>
            </a:pPr>
            <a:r>
              <a:rPr lang="en-US" dirty="0" smtClean="0"/>
              <a:t>The last reason in my opinion is that the paper authors might have many trials and errors until they come up with these results and as we are tight in time and not dedicated to this research field we did not reach the best results. </a:t>
            </a:r>
            <a:endParaRPr lang="en-US" dirty="0" smtClean="0"/>
          </a:p>
          <a:p>
            <a:pPr marL="514350" indent="-285750" algn="l">
              <a:buFont typeface="Wingdings" panose="05000000000000000000" charset="0"/>
              <a:buChar char="§"/>
            </a:pPr>
            <a:r>
              <a:rPr lang="en-US" dirty="0" smtClean="0"/>
              <a:t>We may resume our work in future in order to reach the optimal results.</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3"/>
          <p:cNvSpPr txBox="1">
            <a:spLocks noGrp="1"/>
          </p:cNvSpPr>
          <p:nvPr>
            <p:ph type="ctrTitle" idx="4294967295"/>
          </p:nvPr>
        </p:nvSpPr>
        <p:spPr>
          <a:xfrm>
            <a:off x="1822500" y="1202350"/>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800"/>
              <a:t>thanks!</a:t>
            </a:r>
            <a:endParaRPr sz="4800"/>
          </a:p>
        </p:txBody>
      </p:sp>
      <p:sp>
        <p:nvSpPr>
          <p:cNvPr id="319" name="Google Shape;319;p33"/>
          <p:cNvSpPr txBox="1">
            <a:spLocks noGrp="1"/>
          </p:cNvSpPr>
          <p:nvPr>
            <p:ph type="subTitle" idx="4294967295"/>
          </p:nvPr>
        </p:nvSpPr>
        <p:spPr>
          <a:xfrm>
            <a:off x="1275080" y="2494915"/>
            <a:ext cx="6593840" cy="22091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3600" b="1">
                <a:sym typeface="+mn-ea"/>
              </a:rPr>
              <a:t>For a</a:t>
            </a:r>
            <a:r>
              <a:rPr lang="en-GB" sz="3600" b="1">
                <a:sym typeface="+mn-ea"/>
              </a:rPr>
              <a:t>ny </a:t>
            </a:r>
            <a:r>
              <a:rPr lang="en-US" altLang="en-GB" sz="3600" b="1">
                <a:sym typeface="+mn-ea"/>
              </a:rPr>
              <a:t>abiguities</a:t>
            </a:r>
            <a:r>
              <a:rPr lang="en-GB" sz="3600" b="1">
                <a:sym typeface="+mn-ea"/>
              </a:rPr>
              <a:t>?</a:t>
            </a:r>
            <a:r>
              <a:rPr lang="en-GB" sz="3600"/>
              <a:t>?</a:t>
            </a:r>
            <a:endParaRPr b="1"/>
          </a:p>
          <a:p>
            <a:pPr marL="0" lvl="0" indent="0" algn="ctr" rtl="0">
              <a:spcBef>
                <a:spcPts val="0"/>
              </a:spcBef>
              <a:spcAft>
                <a:spcPts val="0"/>
              </a:spcAft>
              <a:buClr>
                <a:schemeClr val="dk1"/>
              </a:buClr>
              <a:buSzPts val="1100"/>
              <a:buFont typeface="Arial" panose="020B0604020202020204"/>
              <a:buNone/>
            </a:pPr>
            <a:r>
              <a:rPr lang="en-GB">
                <a:sym typeface="+mn-ea"/>
              </a:rPr>
              <a:t>You can find </a:t>
            </a:r>
            <a:r>
              <a:rPr lang="en-US" altLang="en-GB">
                <a:sym typeface="+mn-ea"/>
              </a:rPr>
              <a:t>us</a:t>
            </a:r>
            <a:r>
              <a:rPr lang="en-GB">
                <a:sym typeface="+mn-ea"/>
              </a:rPr>
              <a:t> at </a:t>
            </a:r>
            <a:endParaRPr lang="en-GB"/>
          </a:p>
          <a:p>
            <a:pPr marL="0" lvl="0" indent="0" algn="ctr" rtl="0">
              <a:spcBef>
                <a:spcPts val="0"/>
              </a:spcBef>
              <a:spcAft>
                <a:spcPts val="0"/>
              </a:spcAft>
              <a:buClr>
                <a:schemeClr val="dk1"/>
              </a:buClr>
              <a:buSzPts val="1100"/>
              <a:buFont typeface="Arial" panose="020B0604020202020204"/>
              <a:buNone/>
            </a:pPr>
            <a:r>
              <a:rPr lang="en-GB">
                <a:sym typeface="+mn-ea"/>
              </a:rPr>
              <a:t>abdelrahman.gelany@student.guc.edu.eg</a:t>
            </a:r>
            <a:endParaRPr lang="en-GB"/>
          </a:p>
          <a:p>
            <a:pPr marL="0" lvl="0" indent="0" algn="ctr" rtl="0">
              <a:spcBef>
                <a:spcPts val="0"/>
              </a:spcBef>
              <a:spcAft>
                <a:spcPts val="0"/>
              </a:spcAft>
              <a:buClr>
                <a:schemeClr val="dk1"/>
              </a:buClr>
              <a:buSzPts val="1100"/>
              <a:buFont typeface="Arial" panose="020B0604020202020204"/>
              <a:buNone/>
            </a:pPr>
            <a:r>
              <a:rPr lang="en-US" altLang="en-GB" i="1">
                <a:sym typeface="+mn-ea"/>
              </a:rPr>
              <a:t>&amp;</a:t>
            </a:r>
            <a:r>
              <a:rPr lang="en-US" altLang="en-GB">
                <a:sym typeface="+mn-ea"/>
              </a:rPr>
              <a:t> </a:t>
            </a:r>
            <a:r>
              <a:rPr lang="en-GB">
                <a:sym typeface="+mn-ea"/>
              </a:rPr>
              <a:t>mohamed.abdelmaksod@student.guc.edu.eg</a:t>
            </a:r>
            <a:endParaRPr lang="en-GB"/>
          </a:p>
          <a:p>
            <a:pPr marL="0" lvl="0" indent="0" algn="ctr" rtl="0">
              <a:spcBef>
                <a:spcPts val="0"/>
              </a:spcBef>
              <a:spcAft>
                <a:spcPts val="0"/>
              </a:spcAft>
              <a:buClr>
                <a:schemeClr val="dk1"/>
              </a:buClr>
              <a:buSzPts val="1100"/>
              <a:buFont typeface="Arial" panose="020B0604020202020204"/>
              <a:buNone/>
            </a:pPr>
            <a:r>
              <a:rPr lang="en-US" altLang="en-GB" i="1">
                <a:sym typeface="+mn-ea"/>
              </a:rPr>
              <a:t>&amp;</a:t>
            </a:r>
            <a:r>
              <a:rPr lang="en-US" altLang="en-GB">
                <a:sym typeface="+mn-ea"/>
              </a:rPr>
              <a:t> </a:t>
            </a:r>
            <a:r>
              <a:rPr lang="en-GB">
                <a:sym typeface="+mn-ea"/>
              </a:rPr>
              <a:t>mohamed.diyah@student.guc.edu.eg</a:t>
            </a:r>
            <a:endParaRPr lang="en-GB"/>
          </a:p>
          <a:p>
            <a:pPr marL="0" lvl="0" indent="0" algn="ctr" rtl="0">
              <a:spcBef>
                <a:spcPts val="600"/>
              </a:spcBef>
              <a:spcAft>
                <a:spcPts val="0"/>
              </a:spcAft>
              <a:buNone/>
            </a:pPr>
            <a:endParaRPr>
              <a:solidFill>
                <a:schemeClr val="lt1"/>
              </a:solidFill>
            </a:endParaRPr>
          </a:p>
        </p:txBody>
      </p:sp>
      <p:sp>
        <p:nvSpPr>
          <p:cNvPr id="320" name="Google Shape;320;p33"/>
          <p:cNvSpPr/>
          <p:nvPr/>
        </p:nvSpPr>
        <p:spPr>
          <a:xfrm>
            <a:off x="4207274" y="603475"/>
            <a:ext cx="687464" cy="691590"/>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33"/>
          <p:cNvSpPr/>
          <p:nvPr/>
        </p:nvSpPr>
        <p:spPr>
          <a:xfrm>
            <a:off x="3799402" y="20515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3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Milestone 3 agenda</a:t>
            </a:r>
            <a:endParaRPr lang="en-US" altLang="en-GB"/>
          </a:p>
        </p:txBody>
      </p:sp>
      <p:sp>
        <p:nvSpPr>
          <p:cNvPr id="96" name="Google Shape;96;p16"/>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US" altLang="en-GB" dirty="0"/>
              <a:t>Introduction</a:t>
            </a:r>
            <a:endParaRPr lang="en-GB" dirty="0"/>
          </a:p>
          <a:p>
            <a:pPr marL="457200" lvl="0" indent="-355600" algn="l" rtl="0">
              <a:spcBef>
                <a:spcPts val="0"/>
              </a:spcBef>
              <a:spcAft>
                <a:spcPts val="0"/>
              </a:spcAft>
              <a:buSzPts val="2000"/>
              <a:buChar char="✘"/>
            </a:pPr>
            <a:r>
              <a:rPr lang="en-US" altLang="en-GB" dirty="0"/>
              <a:t>Motivation</a:t>
            </a:r>
            <a:endParaRPr lang="en-GB" dirty="0"/>
          </a:p>
          <a:p>
            <a:pPr marL="457200" lvl="0" indent="-355600" algn="l" rtl="0">
              <a:spcBef>
                <a:spcPts val="0"/>
              </a:spcBef>
              <a:spcAft>
                <a:spcPts val="0"/>
              </a:spcAft>
              <a:buSzPts val="2000"/>
              <a:buChar char="✘"/>
            </a:pPr>
            <a:r>
              <a:rPr lang="en-US" altLang="en-GB" dirty="0"/>
              <a:t>Problem Formulation</a:t>
            </a:r>
            <a:endParaRPr lang="en-US" altLang="en-GB" dirty="0"/>
          </a:p>
          <a:p>
            <a:pPr marL="457200" lvl="0" indent="-355600" algn="l" rtl="0">
              <a:spcBef>
                <a:spcPts val="0"/>
              </a:spcBef>
              <a:spcAft>
                <a:spcPts val="0"/>
              </a:spcAft>
              <a:buSzPts val="2000"/>
              <a:buChar char="✘"/>
            </a:pPr>
            <a:r>
              <a:rPr lang="en-GB" dirty="0"/>
              <a:t>Algorithm used</a:t>
            </a:r>
            <a:endParaRPr lang="en-GB" dirty="0"/>
          </a:p>
          <a:p>
            <a:pPr marL="457200" lvl="0" indent="-355600" algn="l" rtl="0">
              <a:spcBef>
                <a:spcPts val="0"/>
              </a:spcBef>
              <a:spcAft>
                <a:spcPts val="0"/>
              </a:spcAft>
              <a:buSzPts val="2000"/>
              <a:buChar char="✘"/>
            </a:pPr>
            <a:r>
              <a:rPr lang="en-US" altLang="en-GB" dirty="0"/>
              <a:t>Results &amp; </a:t>
            </a:r>
            <a:r>
              <a:rPr lang="en-US" altLang="en-GB" dirty="0" smtClean="0"/>
              <a:t>Comparison</a:t>
            </a:r>
            <a:endParaRPr lang="en-US" altLang="en-GB" dirty="0" smtClean="0"/>
          </a:p>
          <a:p>
            <a:pPr marL="457200" lvl="0" indent="-355600" algn="l" rtl="0">
              <a:spcBef>
                <a:spcPts val="0"/>
              </a:spcBef>
              <a:spcAft>
                <a:spcPts val="0"/>
              </a:spcAft>
              <a:buSzPts val="2000"/>
              <a:buChar char="✘"/>
            </a:pPr>
            <a:r>
              <a:rPr lang="en-US" dirty="0" smtClean="0"/>
              <a:t>Conclusion</a:t>
            </a:r>
            <a:endParaRPr lang="en-GB" dirty="0"/>
          </a:p>
          <a:p>
            <a:pPr marL="0" lvl="0" indent="0" algn="l" rtl="0">
              <a:spcBef>
                <a:spcPts val="600"/>
              </a:spcBef>
              <a:spcAft>
                <a:spcPts val="0"/>
              </a:spcAft>
              <a:buNone/>
            </a:pPr>
            <a:endParaRPr lang="en-GB" dirty="0"/>
          </a:p>
          <a:p>
            <a:pPr marL="0" lvl="0" indent="0" algn="l" rtl="0">
              <a:spcBef>
                <a:spcPts val="600"/>
              </a:spcBef>
              <a:spcAft>
                <a:spcPts val="0"/>
              </a:spcAft>
              <a:buNone/>
            </a:pPr>
            <a:endParaRPr lang="en-GB" dirty="0"/>
          </a:p>
        </p:txBody>
      </p:sp>
      <p:sp>
        <p:nvSpPr>
          <p:cNvPr id="97"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16"/>
          <p:cNvSpPr/>
          <p:nvPr/>
        </p:nvSpPr>
        <p:spPr>
          <a:xfrm>
            <a:off x="4363252" y="476438"/>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6000"/>
              <a:t>1.</a:t>
            </a:r>
            <a:endParaRPr sz="6000"/>
          </a:p>
          <a:p>
            <a:pPr marL="0" lvl="0" indent="0" algn="ctr" rtl="0">
              <a:spcBef>
                <a:spcPts val="0"/>
              </a:spcBef>
              <a:spcAft>
                <a:spcPts val="0"/>
              </a:spcAft>
              <a:buNone/>
            </a:pPr>
            <a:endParaRPr sz="6000"/>
          </a:p>
          <a:p>
            <a:pPr marL="0" lvl="0" indent="0" algn="ctr" rtl="0">
              <a:spcBef>
                <a:spcPts val="0"/>
              </a:spcBef>
              <a:spcAft>
                <a:spcPts val="0"/>
              </a:spcAft>
              <a:buNone/>
            </a:pPr>
            <a:r>
              <a:rPr lang="en-US" altLang="en-GB"/>
              <a:t>Introduction</a:t>
            </a:r>
            <a:endParaRPr lang="en-US" altLang="en-GB"/>
          </a:p>
        </p:txBody>
      </p:sp>
      <p:sp>
        <p:nvSpPr>
          <p:cNvPr id="82" name="Google Shape;82;p14"/>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What is a heuristic method for optimization problems?</a:t>
            </a:r>
            <a:endParaRPr lang="en-GB"/>
          </a:p>
        </p:txBody>
      </p:sp>
      <p:sp>
        <p:nvSpPr>
          <p:cNvPr id="83" name="Google Shape;83;p14"/>
          <p:cNvSpPr/>
          <p:nvPr/>
        </p:nvSpPr>
        <p:spPr>
          <a:xfrm>
            <a:off x="3617075" y="256025"/>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body" idx="1"/>
          </p:nvPr>
        </p:nvSpPr>
        <p:spPr>
          <a:xfrm>
            <a:off x="977265" y="1556385"/>
            <a:ext cx="6918325" cy="66294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GB"/>
              <a:t>A heuristic algorithm is a method for finding near-optimal solutions to a problem of optimization. This is accomplished, however, by sacrificing optimality, completeness, correctness, or precision in favour of speed.</a:t>
            </a:r>
            <a:endParaRPr lang="en-GB"/>
          </a:p>
        </p:txBody>
      </p:sp>
      <p:sp>
        <p:nvSpPr>
          <p:cNvPr id="90" name="Google Shape;90;p1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The paper Title</a:t>
            </a:r>
            <a:endParaRPr lang="en-US" altLang="en-GB"/>
          </a:p>
        </p:txBody>
      </p:sp>
      <p:sp>
        <p:nvSpPr>
          <p:cNvPr id="143" name="Google Shape;143;p20"/>
          <p:cNvSpPr txBox="1">
            <a:spLocks noGrp="1"/>
          </p:cNvSpPr>
          <p:nvPr>
            <p:ph type="body" idx="1"/>
          </p:nvPr>
        </p:nvSpPr>
        <p:spPr>
          <a:xfrm>
            <a:off x="3929475" y="2160150"/>
            <a:ext cx="4200300" cy="2075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Bi-SON: Big-Data Self Organizing Network for</a:t>
            </a:r>
            <a:r>
              <a:rPr lang="en-US" altLang="en-GB"/>
              <a:t> </a:t>
            </a:r>
            <a:r>
              <a:rPr lang="en-GB"/>
              <a:t>Energy Efficient Ultra-Dense Small Cells</a:t>
            </a:r>
            <a:endParaRPr lang="en-GB"/>
          </a:p>
        </p:txBody>
      </p:sp>
      <p:pic>
        <p:nvPicPr>
          <p:cNvPr id="144" name="Google Shape;144;p20"/>
          <p:cNvPicPr preferRelativeResize="0"/>
          <p:nvPr/>
        </p:nvPicPr>
        <p:blipFill>
          <a:blip r:embed="rId1"/>
          <a:stretch>
            <a:fillRect/>
          </a:stretch>
        </p:blipFill>
        <p:spPr>
          <a:xfrm>
            <a:off x="873425" y="1856006"/>
            <a:ext cx="2765701" cy="2765701"/>
          </a:xfrm>
          <a:prstGeom prst="rect">
            <a:avLst/>
          </a:prstGeom>
          <a:noFill/>
          <a:ln>
            <a:noFill/>
          </a:ln>
        </p:spPr>
      </p:pic>
      <p:sp>
        <p:nvSpPr>
          <p:cNvPr id="145" name="Google Shape;145;p20"/>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20"/>
          <p:cNvSpPr/>
          <p:nvPr/>
        </p:nvSpPr>
        <p:spPr>
          <a:xfrm>
            <a:off x="4342533" y="512867"/>
            <a:ext cx="387139" cy="341965"/>
          </a:xfrm>
          <a:custGeom>
            <a:avLst/>
            <a:gdLst/>
            <a:ahLst/>
            <a:cxnLst/>
            <a:rect l="l" t="t" r="r" b="b"/>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20"/>
          <p:cNvSpPr/>
          <p:nvPr/>
        </p:nvSpPr>
        <p:spPr>
          <a:xfrm>
            <a:off x="777300" y="1753075"/>
            <a:ext cx="2861797" cy="3008618"/>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2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6000"/>
              <a:t>2</a:t>
            </a:r>
            <a:r>
              <a:rPr lang="en-GB" sz="6000"/>
              <a:t>.</a:t>
            </a:r>
            <a:endParaRPr sz="6000"/>
          </a:p>
          <a:p>
            <a:pPr marL="0" lvl="0" indent="0" algn="ctr" rtl="0">
              <a:spcBef>
                <a:spcPts val="0"/>
              </a:spcBef>
              <a:spcAft>
                <a:spcPts val="0"/>
              </a:spcAft>
              <a:buNone/>
            </a:pPr>
            <a:endParaRPr sz="6000"/>
          </a:p>
          <a:p>
            <a:pPr marL="0" lvl="0" indent="0" algn="ctr" rtl="0">
              <a:spcBef>
                <a:spcPts val="0"/>
              </a:spcBef>
              <a:spcAft>
                <a:spcPts val="0"/>
              </a:spcAft>
              <a:buNone/>
            </a:pPr>
            <a:r>
              <a:rPr lang="en-US" altLang="en-GB"/>
              <a:t>Motivation</a:t>
            </a:r>
            <a:endParaRPr lang="en-US" altLang="en-GB"/>
          </a:p>
        </p:txBody>
      </p:sp>
      <p:sp>
        <p:nvSpPr>
          <p:cNvPr id="82" name="Google Shape;82;p14"/>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What is paper’s importance?</a:t>
            </a:r>
            <a:endParaRPr lang="en-US" altLang="en-GB"/>
          </a:p>
        </p:txBody>
      </p:sp>
      <p:sp>
        <p:nvSpPr>
          <p:cNvPr id="83" name="Google Shape;83;p14"/>
          <p:cNvSpPr/>
          <p:nvPr/>
        </p:nvSpPr>
        <p:spPr>
          <a:xfrm>
            <a:off x="3617075" y="256025"/>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4"/>
          <p:cNvSpPr txBox="1">
            <a:spLocks noGrp="1"/>
          </p:cNvSpPr>
          <p:nvPr>
            <p:ph type="title"/>
          </p:nvPr>
        </p:nvSpPr>
        <p:spPr>
          <a:xfrm>
            <a:off x="-5715" y="503555"/>
            <a:ext cx="9156065" cy="13214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Motivation</a:t>
            </a:r>
            <a:endParaRPr lang="en-US" altLang="en-GB"/>
          </a:p>
        </p:txBody>
      </p:sp>
      <p:sp>
        <p:nvSpPr>
          <p:cNvPr id="328" name="Google Shape;328;p34"/>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b="1" i="1">
                <a:solidFill>
                  <a:srgbClr val="FF0000"/>
                </a:solidFill>
                <a:sym typeface="+mn-ea"/>
              </a:rPr>
              <a:t>A)</a:t>
            </a:r>
            <a:r>
              <a:rPr lang="en-US" sz="2400">
                <a:sym typeface="+mn-ea"/>
              </a:rPr>
              <a:t> </a:t>
            </a:r>
            <a:r>
              <a:rPr sz="2400">
                <a:sym typeface="+mn-ea"/>
              </a:rPr>
              <a:t>Although small cell can enhance</a:t>
            </a:r>
            <a:r>
              <a:rPr lang="en-US" sz="2400">
                <a:sym typeface="+mn-ea"/>
              </a:rPr>
              <a:t> </a:t>
            </a:r>
            <a:r>
              <a:rPr sz="2400">
                <a:sym typeface="+mn-ea"/>
              </a:rPr>
              <a:t>the capacity of cellular mobile networks, ultra-dense small cells</a:t>
            </a:r>
            <a:r>
              <a:rPr lang="en-US" sz="2400">
                <a:sym typeface="+mn-ea"/>
              </a:rPr>
              <a:t> </a:t>
            </a:r>
            <a:r>
              <a:rPr sz="2400">
                <a:sym typeface="+mn-ea"/>
              </a:rPr>
              <a:t>suffer from severe interference and poor energy efficiency.</a:t>
            </a:r>
            <a:endParaRPr sz="2400">
              <a:sym typeface="+mn-ea"/>
            </a:endParaRPr>
          </a:p>
          <a:p>
            <a:pPr marL="0" lvl="0" indent="0" algn="l" rtl="0">
              <a:spcBef>
                <a:spcPts val="600"/>
              </a:spcBef>
              <a:spcAft>
                <a:spcPts val="0"/>
              </a:spcAft>
              <a:buNone/>
            </a:pPr>
            <a:endParaRPr lang="en-US" sz="2400"/>
          </a:p>
          <a:p>
            <a:pPr marL="0" lvl="0" indent="0" algn="l" rtl="0">
              <a:spcBef>
                <a:spcPts val="600"/>
              </a:spcBef>
              <a:spcAft>
                <a:spcPts val="0"/>
              </a:spcAft>
              <a:buNone/>
            </a:pPr>
            <a:r>
              <a:rPr lang="en-US" sz="2400" b="1" i="1">
                <a:solidFill>
                  <a:srgbClr val="FF0000"/>
                </a:solidFill>
              </a:rPr>
              <a:t>B)</a:t>
            </a:r>
            <a:r>
              <a:rPr lang="en-US" sz="2400">
                <a:solidFill>
                  <a:srgbClr val="FFFFFF"/>
                </a:solidFill>
              </a:rPr>
              <a:t> </a:t>
            </a:r>
            <a:r>
              <a:rPr lang="en-US" sz="2400">
                <a:sym typeface="+mn-ea"/>
              </a:rPr>
              <a:t>Big-data self organizing network</a:t>
            </a:r>
            <a:endParaRPr lang="en-US" sz="2400"/>
          </a:p>
          <a:p>
            <a:pPr marL="0" lvl="0" indent="0" algn="l" rtl="0">
              <a:spcBef>
                <a:spcPts val="600"/>
              </a:spcBef>
              <a:spcAft>
                <a:spcPts val="0"/>
              </a:spcAft>
              <a:buNone/>
            </a:pPr>
            <a:r>
              <a:rPr lang="en-US" sz="2400">
                <a:sym typeface="+mn-ea"/>
              </a:rPr>
              <a:t>(Bi-SON) framework with data-driven dynamic power</a:t>
            </a:r>
            <a:endParaRPr lang="en-US" sz="2400"/>
          </a:p>
          <a:p>
            <a:pPr marL="0" lvl="0" indent="0" algn="l" rtl="0">
              <a:spcBef>
                <a:spcPts val="600"/>
              </a:spcBef>
              <a:spcAft>
                <a:spcPts val="0"/>
              </a:spcAft>
              <a:buNone/>
            </a:pPr>
            <a:r>
              <a:rPr lang="en-US" sz="2400">
                <a:sym typeface="+mn-ea"/>
              </a:rPr>
              <a:t>control scheme to improve energy efficiency of the outdoor</a:t>
            </a:r>
            <a:endParaRPr lang="en-US" sz="2400"/>
          </a:p>
          <a:p>
            <a:pPr marL="0" lvl="0" indent="0" algn="l" rtl="0">
              <a:spcBef>
                <a:spcPts val="600"/>
              </a:spcBef>
              <a:spcAft>
                <a:spcPts val="0"/>
              </a:spcAft>
              <a:buNone/>
            </a:pPr>
            <a:r>
              <a:rPr lang="en-US" sz="2400">
                <a:sym typeface="+mn-ea"/>
              </a:rPr>
              <a:t>ultra-dense small cell network system.</a:t>
            </a:r>
            <a:endParaRPr lang="en-US" sz="2400"/>
          </a:p>
          <a:p>
            <a:pPr marL="0" lvl="0" indent="0" algn="l" rtl="0">
              <a:spcBef>
                <a:spcPts val="600"/>
              </a:spcBef>
              <a:spcAft>
                <a:spcPts val="0"/>
              </a:spcAft>
              <a:buNone/>
            </a:pPr>
            <a:endParaRPr lang="en-US" sz="2400">
              <a:solidFill>
                <a:srgbClr val="FFFFFF"/>
              </a:solidFill>
            </a:endParaRPr>
          </a:p>
        </p:txBody>
      </p:sp>
      <p:sp>
        <p:nvSpPr>
          <p:cNvPr id="329" name="Google Shape;329;p3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6000"/>
              <a:t>3</a:t>
            </a:r>
            <a:r>
              <a:rPr lang="en-GB" sz="6000"/>
              <a:t>.</a:t>
            </a:r>
            <a:endParaRPr sz="6000"/>
          </a:p>
          <a:p>
            <a:pPr marL="0" lvl="0" indent="0" algn="ctr" rtl="0">
              <a:spcBef>
                <a:spcPts val="0"/>
              </a:spcBef>
              <a:spcAft>
                <a:spcPts val="0"/>
              </a:spcAft>
              <a:buNone/>
            </a:pPr>
            <a:endParaRPr sz="6000"/>
          </a:p>
          <a:p>
            <a:pPr marL="0" lvl="0" indent="0" algn="ctr" rtl="0">
              <a:spcBef>
                <a:spcPts val="0"/>
              </a:spcBef>
              <a:spcAft>
                <a:spcPts val="0"/>
              </a:spcAft>
              <a:buNone/>
            </a:pPr>
            <a:r>
              <a:rPr lang="en-US" altLang="en-GB"/>
              <a:t>problem formulation</a:t>
            </a:r>
            <a:endParaRPr lang="en-US" altLang="en-GB"/>
          </a:p>
        </p:txBody>
      </p:sp>
      <p:sp>
        <p:nvSpPr>
          <p:cNvPr id="82" name="Google Shape;82;p14"/>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dirty="0" smtClean="0"/>
              <a:t>optimization </a:t>
            </a:r>
            <a:r>
              <a:rPr lang="en-US" altLang="en-GB" dirty="0"/>
              <a:t>type and objective function!</a:t>
            </a:r>
            <a:endParaRPr lang="en-US" altLang="en-GB" dirty="0"/>
          </a:p>
        </p:txBody>
      </p:sp>
      <p:sp>
        <p:nvSpPr>
          <p:cNvPr id="83" name="Google Shape;83;p14"/>
          <p:cNvSpPr/>
          <p:nvPr/>
        </p:nvSpPr>
        <p:spPr>
          <a:xfrm>
            <a:off x="3617075" y="256025"/>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theme/theme1.xml><?xml version="1.0" encoding="utf-8"?>
<a:theme xmlns:a="http://schemas.openxmlformats.org/drawingml/2006/main" name="Ursula template">
  <a:themeElements>
    <a:clrScheme name="Custom 347">
      <a:dk1>
        <a:srgbClr val="000000"/>
      </a:dk1>
      <a:lt1>
        <a:srgbClr val="FFFFFF"/>
      </a:lt1>
      <a:dk2>
        <a:srgbClr val="D1D8DF"/>
      </a:dk2>
      <a:lt2>
        <a:srgbClr val="4F565C"/>
      </a:lt2>
      <a:accent1>
        <a:srgbClr val="71AEF0"/>
      </a:accent1>
      <a:accent2>
        <a:srgbClr val="88E6DC"/>
      </a:accent2>
      <a:accent3>
        <a:srgbClr val="A6D145"/>
      </a:accent3>
      <a:accent4>
        <a:srgbClr val="FFE000"/>
      </a:accent4>
      <a:accent5>
        <a:srgbClr val="FC765C"/>
      </a:accent5>
      <a:accent6>
        <a:srgbClr val="A693C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6076</Words>
  <Application>WPS Presentation</Application>
  <PresentationFormat>On-screen Show (16:9)</PresentationFormat>
  <Paragraphs>242</Paragraphs>
  <Slides>23</Slides>
  <Notes>20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23</vt:i4>
      </vt:variant>
    </vt:vector>
  </HeadingPairs>
  <TitlesOfParts>
    <vt:vector size="38" baseType="lpstr">
      <vt:lpstr>Arial</vt:lpstr>
      <vt:lpstr>SimSun</vt:lpstr>
      <vt:lpstr>Wingdings</vt:lpstr>
      <vt:lpstr>Arial</vt:lpstr>
      <vt:lpstr>Walter Turncoat</vt:lpstr>
      <vt:lpstr>Sniglet</vt:lpstr>
      <vt:lpstr>Cambria Math</vt:lpstr>
      <vt:lpstr>Microsoft YaHei</vt:lpstr>
      <vt:lpstr>Arial Unicode MS</vt:lpstr>
      <vt:lpstr>Caveat</vt:lpstr>
      <vt:lpstr>Wingdings</vt:lpstr>
      <vt:lpstr>BatangChe</vt:lpstr>
      <vt:lpstr>Segoe Print</vt:lpstr>
      <vt:lpstr>Aldhabi</vt:lpstr>
      <vt:lpstr>Ursula template</vt:lpstr>
      <vt:lpstr>Implementation of a heuristic technique</vt:lpstr>
      <vt:lpstr>hello!</vt:lpstr>
      <vt:lpstr>Milestone 3 agenda</vt:lpstr>
      <vt:lpstr>Introduction</vt:lpstr>
      <vt:lpstr>PowerPoint 演示文稿</vt:lpstr>
      <vt:lpstr>The paper Title</vt:lpstr>
      <vt:lpstr>Motivation</vt:lpstr>
      <vt:lpstr>Motivation</vt:lpstr>
      <vt:lpstr>problem formulation</vt:lpstr>
      <vt:lpstr>Decision variables</vt:lpstr>
      <vt:lpstr>Objective function</vt:lpstr>
      <vt:lpstr>Constraints</vt:lpstr>
      <vt:lpstr>Algorithm used</vt:lpstr>
      <vt:lpstr>What Are Genetics Algorithms?</vt:lpstr>
      <vt:lpstr>But why Genetic algorithm?</vt:lpstr>
      <vt:lpstr>results</vt:lpstr>
      <vt:lpstr>And input tables to compare data</vt:lpstr>
      <vt:lpstr>Paper Results I</vt:lpstr>
      <vt:lpstr>PowerPoint 演示文稿</vt:lpstr>
      <vt:lpstr>Paper Results II</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a heuristic technique</dc:title>
  <dc:creator/>
  <cp:lastModifiedBy>abdog</cp:lastModifiedBy>
  <cp:revision>29</cp:revision>
  <dcterms:created xsi:type="dcterms:W3CDTF">2022-05-30T01:16:00Z</dcterms:created>
  <dcterms:modified xsi:type="dcterms:W3CDTF">2022-06-08T16:23:57Z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62BCBFAB58C04672BE26E52CFE107019</vt:lpwstr>
  </property>
  <property fmtid="{D5CDD505-2E9C-101B-9397-08002B2CF9AE}" pid="3" name="KSOProductBuildVer">
    <vt:lpwstr>1033-11.2.0.11156</vt:lpwstr>
  </property>
</Properties>
</file>