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a" initials="D" lastIdx="2" clrIdx="0"/>
  <p:cmAuthor id="1" name="vicky" initials="v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576" autoAdjust="0"/>
  </p:normalViewPr>
  <p:slideViewPr>
    <p:cSldViewPr snapToGrid="0" snapToObjects="1">
      <p:cViewPr varScale="1">
        <p:scale>
          <a:sx n="72" d="100"/>
          <a:sy n="72" d="100"/>
        </p:scale>
        <p:origin x="13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E210A-9B71-45FE-AC0D-7ECFA3C9B366}" type="datetimeFigureOut">
              <a:rPr lang="en-US" smtClean="0"/>
              <a:pPr/>
              <a:t>4/11/2015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6025F-A726-4C60-82C1-456E7A7922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6025F-A726-4C60-82C1-456E7A79229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9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0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62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7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50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67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06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8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9400-BADC-A149-A5B7-8DCEF2C6D2E3}" type="datetimeFigureOut">
              <a:rPr lang="es-ES" smtClean="0"/>
              <a:pPr/>
              <a:t>11/04/2015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2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351562.aspx" TargetMode="External"/><Relationship Id="rId2" Type="http://schemas.openxmlformats.org/officeDocument/2006/relationships/hyperlink" Target="https://msdn.microsoft.com/en-us/library/bb384429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9eekhta0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data/aa937695.aspx" TargetMode="External"/><Relationship Id="rId2" Type="http://schemas.openxmlformats.org/officeDocument/2006/relationships/hyperlink" Target="http://www.microsoft.com/downloads/details.aspx?familyid=6ccd8427-1017-4f33-a062-d165078e32b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IX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Một</a:t>
            </a:r>
            <a:r>
              <a:rPr lang="es-ES" dirty="0" smtClean="0"/>
              <a:t> </a:t>
            </a:r>
            <a:r>
              <a:rPr lang="es-ES" dirty="0" err="1" smtClean="0"/>
              <a:t>ví</a:t>
            </a:r>
            <a:r>
              <a:rPr lang="es-ES" dirty="0" smtClean="0"/>
              <a:t> </a:t>
            </a:r>
            <a:r>
              <a:rPr lang="es-ES" dirty="0" err="1" smtClean="0"/>
              <a:t>dụ</a:t>
            </a:r>
            <a:r>
              <a:rPr lang="es-ES" dirty="0" smtClean="0"/>
              <a:t> </a:t>
            </a:r>
            <a:r>
              <a:rPr lang="es-ES" dirty="0" err="1" smtClean="0"/>
              <a:t>về</a:t>
            </a:r>
            <a:r>
              <a:rPr lang="es-ES" dirty="0" smtClean="0"/>
              <a:t> ODBC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using Microsoft.Data.Odbc;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namespace BuilderODBC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TestClass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static void Main(string[] args)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connectionString = "DSN=Test;UID=Chester;Pwd=Tester;";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sql = "SELECT CustomerID, ContactName, ContactTitle FROM Customers";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OdbcConnection conn= new OdbcConnection(connectionString);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conn.Open();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OdbcCommand comm = new OdbcCommand(sql, conn);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OdbcDataReader dr = comm.ExecuteReader();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while (dr.Read())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Console.WriteLine(dr.GetValue(0).ToString());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Console.WriteLine(dr.GetValue(1).ToString());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Console.WriteLine(dr.GetValue(2).ToString());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conn.Close();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dr.Close();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comm.Dispose();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conn.Dispose();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}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4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LINQ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Năm</a:t>
            </a:r>
            <a:r>
              <a:rPr lang="en-US" dirty="0" smtClean="0"/>
              <a:t> 2008, Microsoft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LINQ trong Visual Studio,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XML,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LINQ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smtClean="0"/>
              <a:t>Bảo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query. </a:t>
            </a:r>
            <a:endParaRPr lang="en-US" dirty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query.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8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Một</a:t>
            </a:r>
            <a:r>
              <a:rPr lang="es-ES" dirty="0"/>
              <a:t> </a:t>
            </a:r>
            <a:r>
              <a:rPr lang="es-ES" dirty="0" err="1"/>
              <a:t>ví</a:t>
            </a:r>
            <a:r>
              <a:rPr lang="es-ES" dirty="0"/>
              <a:t> </a:t>
            </a:r>
            <a:r>
              <a:rPr lang="es-ES" dirty="0" err="1"/>
              <a:t>dụ</a:t>
            </a:r>
            <a:r>
              <a:rPr lang="es-ES" dirty="0"/>
              <a:t> </a:t>
            </a:r>
            <a:r>
              <a:rPr lang="es-ES" dirty="0" err="1"/>
              <a:t>về</a:t>
            </a:r>
            <a:r>
              <a:rPr lang="es-ES" dirty="0"/>
              <a:t> </a:t>
            </a:r>
            <a:r>
              <a:rPr lang="es-ES" dirty="0" smtClean="0"/>
              <a:t>LINQ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3700" dirty="0" smtClean="0"/>
              <a:t>In this code we can see an example of LINQ to query an array, but this can also be done in a database server: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 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class IntroToLINQ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{        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static void Main()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{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//  1. Data source. 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int[] numbers = new int[7] { 0, 1, 2, 3, 4, 5, 6 };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 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// Create query: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// numQuery is an IEnumerable&lt;int&gt; 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var numQuery =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    from num in numbers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    where (num % 2) == 0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    select num;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 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// 3.Execute query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foreach (int num in numQuery)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{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    Console.Write("{0,1} ", num);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    }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    }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}</a:t>
            </a:r>
            <a:endParaRPr lang="en-US" sz="3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3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LINQ to 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CSDL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và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LINQ to SQL.</a:t>
            </a:r>
          </a:p>
          <a:p>
            <a:r>
              <a:rPr lang="en-US" dirty="0" smtClean="0"/>
              <a:t>Trong LINQ to SQL,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và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trong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 LINQ to SQL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SQL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trong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và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CSDL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CSDL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LINQ to SQL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objects và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3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LINQ to 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LINQ to SQL,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object-relational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và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CSDL)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hay thông qua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 </a:t>
            </a:r>
            <a:r>
              <a:rPr lang="en-US" dirty="0" smtClean="0">
                <a:hlinkClick r:id="rId2"/>
              </a:rPr>
              <a:t>Object Relational Designer (O/R Designer)</a:t>
            </a:r>
            <a:r>
              <a:rPr lang="en-US" dirty="0" smtClean="0"/>
              <a:t>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và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LINQ to SQL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CSDL. Trong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Customers 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trong CSDL và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trong query, </a:t>
            </a:r>
            <a:r>
              <a:rPr lang="en-US" dirty="0" smtClean="0">
                <a:hlinkClick r:id="rId3"/>
              </a:rPr>
              <a:t>IQueryable&lt;T&gt;</a:t>
            </a:r>
            <a:r>
              <a:rPr lang="en-US" dirty="0" smtClean="0"/>
              <a:t>, derives from </a:t>
            </a:r>
            <a:r>
              <a:rPr lang="en-US" dirty="0" smtClean="0">
                <a:hlinkClick r:id="rId4"/>
              </a:rPr>
              <a:t>IEnumerable&lt;T&gt;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s-ES_tradnl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ES_tradnl" dirty="0"/>
              <a:t>Northwnd db = new Northwnd(@"c:\northwnd.mdf");</a:t>
            </a:r>
            <a:endParaRPr lang="en-US" dirty="0"/>
          </a:p>
          <a:p>
            <a:pPr marL="0" indent="0">
              <a:buNone/>
            </a:pPr>
            <a:r>
              <a:rPr lang="es-ES_tradnl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ES_tradnl" dirty="0"/>
              <a:t>// Query for customers in London.</a:t>
            </a:r>
            <a:endParaRPr lang="en-US" dirty="0"/>
          </a:p>
          <a:p>
            <a:pPr marL="0" indent="0">
              <a:buNone/>
            </a:pPr>
            <a:r>
              <a:rPr lang="es-ES_tradnl" dirty="0"/>
              <a:t>IQueryable&lt;Customer&gt; custQuery =</a:t>
            </a:r>
            <a:endParaRPr lang="en-US" dirty="0"/>
          </a:p>
          <a:p>
            <a:pPr marL="0" indent="0">
              <a:buNone/>
            </a:pPr>
            <a:r>
              <a:rPr lang="es-ES_tradnl" dirty="0"/>
              <a:t>    from cust in db.Customers</a:t>
            </a:r>
            <a:endParaRPr lang="en-US" dirty="0"/>
          </a:p>
          <a:p>
            <a:pPr marL="0" indent="0">
              <a:buNone/>
            </a:pPr>
            <a:r>
              <a:rPr lang="es-ES_tradnl" dirty="0"/>
              <a:t>    where cust.City == "London"</a:t>
            </a:r>
            <a:endParaRPr lang="en-US" dirty="0"/>
          </a:p>
          <a:p>
            <a:pPr marL="0" indent="0">
              <a:buNone/>
            </a:pPr>
            <a:r>
              <a:rPr lang="es-ES_tradnl" dirty="0"/>
              <a:t>    select cust;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83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: stress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tra Stress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thông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,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10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(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?);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trong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9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Stress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Thông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tra stress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ở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, </a:t>
            </a:r>
            <a:r>
              <a:rPr lang="en-US" dirty="0" err="1" smtClean="0"/>
              <a:t>nhiệt</a:t>
            </a:r>
            <a:r>
              <a:rPr lang="en-US" dirty="0" smtClean="0"/>
              <a:t>,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…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và CPU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tra stress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;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và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đạt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…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smtClean="0"/>
              <a:t>tấn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3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: an ninh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an ninh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CNTT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và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,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và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An ninh trong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web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và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và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nhân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an ninh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Trong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 ninh,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(do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cẩn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ý)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virus,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trojan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“malware”.</a:t>
            </a:r>
          </a:p>
          <a:p>
            <a:pPr lvl="0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cracker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do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nghèo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xâm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phạm: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ười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truy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cập trái phép vào dữ liệu hoặc các chương trình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cracker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defacers, tin tặc,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script boys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kiddies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viruxers, vv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Nhân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viên kỹ thuật nội bộ: Các lý do phổ biến nhất là những tranh chấp nội bộ, xung đột liên quan đến lao động, miễn nhiệm, cách lấy lợi nhuận, hoạt động gián điệp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vv.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9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an ninh an </a:t>
            </a:r>
            <a:r>
              <a:rPr lang="en-US" dirty="0" err="1" smtClean="0"/>
              <a:t>toàn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smtClean="0"/>
              <a:t>các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passwords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8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và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back-up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và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an ninh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 smtClean="0"/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antivirus.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an ninh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và an ninh,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0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và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  <a:r>
              <a:rPr lang="en-US" b="1" dirty="0" smtClean="0"/>
              <a:t> ODBC và LINQ.</a:t>
            </a:r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Microsoft,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ODBC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và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trong </a:t>
            </a:r>
            <a:r>
              <a:rPr lang="en-US" dirty="0" err="1" smtClean="0"/>
              <a:t>lúc</a:t>
            </a:r>
            <a:r>
              <a:rPr lang="en-US" dirty="0" smtClean="0"/>
              <a:t> LINQ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CSDL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smtClean="0"/>
              <a:t>với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ODBC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tiền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DB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và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ODBC.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ODBC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bất</a:t>
            </a:r>
            <a:r>
              <a:rPr lang="en-US" b="1" dirty="0" smtClean="0"/>
              <a:t> </a:t>
            </a:r>
            <a:r>
              <a:rPr lang="en-US" b="1" dirty="0" err="1" smtClean="0"/>
              <a:t>kỳ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,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biết</a:t>
            </a:r>
            <a:r>
              <a:rPr lang="en-US" b="1" dirty="0" smtClean="0"/>
              <a:t> </a:t>
            </a:r>
            <a:r>
              <a:rPr lang="en-US" b="1" dirty="0" err="1" smtClean="0"/>
              <a:t>đâu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và </a:t>
            </a:r>
            <a:r>
              <a:rPr lang="en-US" b="1" dirty="0" err="1" smtClean="0"/>
              <a:t>nơi</a:t>
            </a:r>
            <a:r>
              <a:rPr lang="en-US" b="1" dirty="0" smtClean="0"/>
              <a:t> </a:t>
            </a: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dirty="0" smtClean="0"/>
              <a:t>(trong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là</a:t>
            </a:r>
            <a:r>
              <a:rPr lang="en-US" dirty="0" smtClean="0"/>
              <a:t> MS SQL Server Express). </a:t>
            </a:r>
          </a:p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ODBC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dịch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mà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DB Manager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hiểu</a:t>
            </a:r>
            <a:r>
              <a:rPr lang="en-US" b="1" dirty="0" smtClean="0"/>
              <a:t>. 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và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ODBC.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, và ODBC và Manager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thông qua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và driver manager,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thông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dịch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nối</a:t>
            </a:r>
            <a:r>
              <a:rPr lang="en-US" b="1" dirty="0" smtClean="0"/>
              <a:t> và SQL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và </a:t>
            </a:r>
            <a:r>
              <a:rPr lang="en-US" b="1" dirty="0" err="1" smtClean="0"/>
              <a:t>dịch</a:t>
            </a:r>
            <a:r>
              <a:rPr lang="en-US" b="1" dirty="0" smtClean="0"/>
              <a:t> </a:t>
            </a:r>
            <a:r>
              <a:rPr lang="en-US" b="1" dirty="0" err="1" smtClean="0"/>
              <a:t>chúng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ODBC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ODBC .NET Data Provider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thành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add-on </a:t>
            </a:r>
            <a:r>
              <a:rPr lang="en-US" dirty="0" err="1" smtClean="0"/>
              <a:t>cho</a:t>
            </a:r>
            <a:r>
              <a:rPr lang="en-US" dirty="0" smtClean="0"/>
              <a:t> .NET Development Kit (SDK)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ODBC </a:t>
            </a:r>
            <a:r>
              <a:rPr lang="en-US" dirty="0" err="1" smtClean="0"/>
              <a:t>gốc</a:t>
            </a:r>
            <a:r>
              <a:rPr lang="en-US" dirty="0" smtClean="0"/>
              <a:t>.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Microsoft Download Center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khẳng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test </a:t>
            </a:r>
            <a:r>
              <a:rPr lang="en-US" dirty="0" err="1" smtClean="0"/>
              <a:t>với</a:t>
            </a:r>
            <a:r>
              <a:rPr lang="en-US" dirty="0" smtClean="0"/>
              <a:t> Microsoft SQL ODBC, Microsoft Oracle ODBC và Microsoft Jet ODBC drivers.</a:t>
            </a:r>
          </a:p>
          <a:p>
            <a:r>
              <a:rPr lang="en-US" dirty="0" smtClean="0"/>
              <a:t>ODBC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driver và driver manager.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driver la </a:t>
            </a:r>
            <a:r>
              <a:rPr lang="en-US" dirty="0" err="1" smtClean="0"/>
              <a:t>fđặc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CSDL.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Oracle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(driver)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Oracle.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driver manager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file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và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trong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Trong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Windows, </a:t>
            </a:r>
            <a:r>
              <a:rPr lang="en-US" dirty="0" err="1" smtClean="0"/>
              <a:t>bộ</a:t>
            </a:r>
            <a:r>
              <a:rPr lang="en-US" dirty="0" smtClean="0"/>
              <a:t> ODBC Data Source Administrator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và duy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ODBC.</a:t>
            </a:r>
          </a:p>
        </p:txBody>
      </p:sp>
    </p:spTree>
    <p:extLst>
      <p:ext uri="{BB962C8B-B14F-4D97-AF65-F5344CB8AC3E}">
        <p14:creationId xmlns:p14="http://schemas.microsoft.com/office/powerpoint/2010/main" val="34192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ODBC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ODBC, </a:t>
            </a:r>
            <a:r>
              <a:rPr lang="en-US" dirty="0" err="1" smtClean="0"/>
              <a:t>trước</a:t>
            </a:r>
            <a:r>
              <a:rPr lang="en-US" dirty="0" smtClean="0"/>
              <a:t> tiền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link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http://www.microsoft.com/downloads/details.aspx?familyid=6ccd8427-1017-4f33-a062-d165078e32b1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Thành </a:t>
            </a:r>
            <a:r>
              <a:rPr lang="en-US" dirty="0" err="1" smtClean="0"/>
              <a:t>phần</a:t>
            </a:r>
            <a:r>
              <a:rPr lang="en-US" dirty="0" smtClean="0"/>
              <a:t> Microsoft Data Access Components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,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http://msdn2.microsoft.com/en-us/data/aa937695.aspx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6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ODBC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Microsoft Visual Studio NET.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Tạo</a:t>
            </a:r>
            <a:r>
              <a:rPr lang="en-US" dirty="0" smtClean="0"/>
              <a:t> project </a:t>
            </a:r>
            <a:r>
              <a:rPr lang="en-US" dirty="0" err="1" smtClean="0"/>
              <a:t>mới</a:t>
            </a:r>
            <a:r>
              <a:rPr lang="en-US" dirty="0" smtClean="0"/>
              <a:t> trong Visual C# Windows Application. Form1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project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Trên</a:t>
            </a:r>
            <a:r>
              <a:rPr lang="en-US" dirty="0" smtClean="0"/>
              <a:t> Project menu, </a:t>
            </a:r>
            <a:r>
              <a:rPr lang="en-US" dirty="0" err="1" smtClean="0"/>
              <a:t>nháy</a:t>
            </a:r>
            <a:r>
              <a:rPr lang="en-US" dirty="0" smtClean="0"/>
              <a:t> Add Reference.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Trong .NET tab,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Microsoft.Data.ODBC.dll. Microsoft.Data.ODBC.dll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sách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nháy</a:t>
            </a:r>
            <a:r>
              <a:rPr lang="en-US" dirty="0" smtClean="0"/>
              <a:t> OK.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Code view và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using System.Data;</a:t>
            </a:r>
          </a:p>
          <a:p>
            <a:pPr lvl="2"/>
            <a:r>
              <a:rPr lang="en-US" dirty="0" smtClean="0"/>
              <a:t>using Microsoft.Data.Odbc;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Button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Form1 và tag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SQL Server.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2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ODBC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dirty="0" smtClean="0"/>
              <a:t>Và </a:t>
            </a:r>
            <a:r>
              <a:rPr lang="en-US" dirty="0" err="1" smtClean="0"/>
              <a:t>bây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SQL Server button: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OdbcConnection cn;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OdbcCommand cmd;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string MyString;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MyString="Select * from Customers";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cn= new OdbcConnection("Driver={SQL Server};Server=mySQLServer;UID=sa;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                       PWD=myPassword;Database=Northwind;");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cmd=new OdbcCommand(MyString,cn);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cn.Open();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MessageBox.Show("Connected");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cn.Close();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      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}</a:t>
            </a:r>
            <a:endParaRPr lang="en-U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Thay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OdbcConnection</a:t>
            </a:r>
            <a:r>
              <a:rPr lang="en-US" dirty="0" smtClean="0"/>
              <a:t> strings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5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ODBC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ODBC driver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OdbcConnection: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ODBC trong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và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OdbcCommand: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trong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smtClean="0"/>
              <a:t> OdbcDataReader: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OdbcParameter: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OdbcDataAdapter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object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ODBC.</a:t>
            </a:r>
          </a:p>
          <a:p>
            <a:pPr lvl="1"/>
            <a:r>
              <a:rPr lang="en-US" dirty="0" smtClean="0"/>
              <a:t>OdbcCommandBuilder: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Insert, Update và Delete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ODBC data adapter.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ODBC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Và </a:t>
            </a:r>
            <a:r>
              <a:rPr lang="en-US" dirty="0" err="1" smtClean="0"/>
              <a:t>bây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trong C#.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ODBC data source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Test). </a:t>
            </a:r>
            <a:r>
              <a:rPr lang="en-US" dirty="0" err="1" smtClean="0"/>
              <a:t>Tên</a:t>
            </a:r>
            <a:r>
              <a:rPr lang="en-US" dirty="0" smtClean="0"/>
              <a:t> DNS (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trong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CMND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và </a:t>
            </a:r>
            <a:r>
              <a:rPr lang="en-US" dirty="0" err="1" smtClean="0"/>
              <a:t>mã</a:t>
            </a:r>
            <a:r>
              <a:rPr lang="en-US" dirty="0" smtClean="0"/>
              <a:t> password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CSDL. </a:t>
            </a:r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Customers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và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 </a:t>
            </a:r>
            <a:r>
              <a:rPr lang="en-US" dirty="0" err="1" smtClean="0"/>
              <a:t>Mã</a:t>
            </a:r>
            <a:r>
              <a:rPr lang="en-US" dirty="0" smtClean="0"/>
              <a:t> C#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99234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1234CB9454B45B92C94E16CC38192" ma:contentTypeVersion="3" ma:contentTypeDescription="Create a new document." ma:contentTypeScope="" ma:versionID="3149953fe0dca433c6cbe29c7fff0b89">
  <xsd:schema xmlns:xsd="http://www.w3.org/2001/XMLSchema" xmlns:xs="http://www.w3.org/2001/XMLSchema" xmlns:p="http://schemas.microsoft.com/office/2006/metadata/properties" xmlns:ns2="bbb14cf3-b9ef-416c-938b-fc336f210b35" targetNamespace="http://schemas.microsoft.com/office/2006/metadata/properties" ma:root="true" ma:fieldsID="549e57ba3c129c8ad640841bc64cda2a" ns2:_="">
    <xsd:import namespace="bbb14cf3-b9ef-416c-938b-fc336f210b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4cf3-b9ef-416c-938b-fc336f210b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bb14cf3-b9ef-416c-938b-fc336f210b35">
      <UserInfo>
        <DisplayName/>
        <AccountId xsi:nil="true"/>
        <AccountType/>
      </UserInfo>
    </SharedWithUsers>
    <SharingHintHash xmlns="bbb14cf3-b9ef-416c-938b-fc336f210b35">2074892941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3A3134-3BCF-4633-A4EA-5043822812FD}"/>
</file>

<file path=customXml/itemProps2.xml><?xml version="1.0" encoding="utf-8"?>
<ds:datastoreItem xmlns:ds="http://schemas.openxmlformats.org/officeDocument/2006/customXml" ds:itemID="{89AE909D-C9E1-4017-BA80-A82CC43B53AE}"/>
</file>

<file path=customXml/itemProps3.xml><?xml version="1.0" encoding="utf-8"?>
<ds:datastoreItem xmlns:ds="http://schemas.openxmlformats.org/officeDocument/2006/customXml" ds:itemID="{2F6DB9DE-09BE-48C2-BB47-B069D7D8182D}"/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2262</Words>
  <Application>Microsoft Office PowerPoint</Application>
  <PresentationFormat>On-screen Show (4:3)</PresentationFormat>
  <Paragraphs>154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Học lập trình</vt:lpstr>
      <vt:lpstr>Giới thiệu</vt:lpstr>
      <vt:lpstr>ODBC</vt:lpstr>
      <vt:lpstr>ODBC</vt:lpstr>
      <vt:lpstr>Cách cài đặt ODBC</vt:lpstr>
      <vt:lpstr>Cách cài đặt ODBC</vt:lpstr>
      <vt:lpstr>Cách cài đặt ODBC</vt:lpstr>
      <vt:lpstr>Các thành phần ODBC</vt:lpstr>
      <vt:lpstr>Một ví dụ về ODBC</vt:lpstr>
      <vt:lpstr>Một ví dụ về ODBC</vt:lpstr>
      <vt:lpstr>LINQ</vt:lpstr>
      <vt:lpstr>Một ví dụ về LINQ</vt:lpstr>
      <vt:lpstr>LINQ to SQL</vt:lpstr>
      <vt:lpstr>LINQ to SQL</vt:lpstr>
      <vt:lpstr>Định nghĩa xa hơn: stress</vt:lpstr>
      <vt:lpstr>Stress</vt:lpstr>
      <vt:lpstr>Khái niệm xa hơn: an ninh</vt:lpstr>
      <vt:lpstr>Những nguyên nhân làm tổn hại an ninh</vt:lpstr>
      <vt:lpstr>Thực tập an ninh an toàn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Programar</dc:title>
  <dc:creator>Pablo Listingart</dc:creator>
  <cp:lastModifiedBy>Thien Ca Nguyen (Faith Root Recruitment Vietnam)</cp:lastModifiedBy>
  <cp:revision>151</cp:revision>
  <dcterms:created xsi:type="dcterms:W3CDTF">2014-05-21T18:38:33Z</dcterms:created>
  <dcterms:modified xsi:type="dcterms:W3CDTF">2015-04-11T04:34:03Z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0x01010009E1234CB9454B45B92C94E16CC38192</vt:lpwstr>
  </property>
</Properties>
</file>